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303" r:id="rId3"/>
    <p:sldId id="30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304" r:id="rId4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6" autoAdjust="0"/>
    <p:restoredTop sz="94662" autoAdjust="0"/>
  </p:normalViewPr>
  <p:slideViewPr>
    <p:cSldViewPr>
      <p:cViewPr varScale="1">
        <p:scale>
          <a:sx n="41" d="100"/>
          <a:sy n="41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36C9DE-CA05-4531-8B8D-BB824B0E7134}" type="datetimeFigureOut">
              <a:rPr lang="ar-IQ" smtClean="0"/>
              <a:t>28/01/1439</a:t>
            </a:fld>
            <a:endParaRPr lang="ar-IQ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385A53-AC42-4E80-B835-70AE1F27960A}" type="slidenum">
              <a:rPr lang="ar-IQ" smtClean="0"/>
              <a:t>‹#›</a:t>
            </a:fld>
            <a:endParaRPr lang="ar-IQ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3168352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ar-IQ" sz="44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دليل الباحث لاستخدام </a:t>
            </a:r>
            <a:br>
              <a:rPr lang="ar-IQ" sz="44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</a:br>
            <a:r>
              <a:rPr lang="ar-IQ" sz="4400" dirty="0" smtClean="0">
                <a:solidFill>
                  <a:schemeClr val="tx1"/>
                </a:solidFill>
                <a:latin typeface="Monotype Koufi" pitchFamily="2" charset="-78"/>
                <a:ea typeface="Monotype Koufi" pitchFamily="2" charset="-78"/>
                <a:cs typeface="PT Bold Heading" pitchFamily="2" charset="-78"/>
              </a:rPr>
              <a:t>محركات البحث</a:t>
            </a:r>
            <a:endParaRPr lang="ar-IQ" sz="4400" dirty="0">
              <a:solidFill>
                <a:schemeClr val="tx1"/>
              </a:solidFill>
              <a:latin typeface="Monotype Koufi" pitchFamily="2" charset="-78"/>
              <a:ea typeface="Monotype Koufi" pitchFamily="2" charset="-78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36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hmiaa\Desktop\New folder (2)\s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hmiaa\Desktop\New folder (2)\s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4400" dirty="0" smtClean="0">
                <a:cs typeface="PT Bold Heading" pitchFamily="2" charset="-78"/>
              </a:rPr>
              <a:t>قاعدة البيانات</a:t>
            </a:r>
          </a:p>
        </p:txBody>
      </p:sp>
      <p:pic>
        <p:nvPicPr>
          <p:cNvPr id="10243" name="Picture 3" descr="C:\Users\Dhmiaa\Desktop\1631_2017_04_11!10_32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760640" cy="3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6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hmiaa\Desktop\New folder (3)\1=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hmiaa\Desktop\New folder (3)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7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hmiaa\Desktop\New folder (3)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0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hmiaa\Desktop\New folder (3)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525" y="2101056"/>
            <a:ext cx="60769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hmiaa\Desktop\New folder (3)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hmiaa\Desktop\New folder (3)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hmiaa\Desktop\New folder (3)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5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hmiaa\Desktop\New folder (3)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5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80831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endParaRPr lang="ar-IQ" dirty="0" smtClean="0">
              <a:cs typeface="Mudir MT" pitchFamily="2" charset="-78"/>
            </a:endParaRPr>
          </a:p>
          <a:p>
            <a:pPr marL="0" indent="0" algn="ctr">
              <a:buNone/>
            </a:pPr>
            <a:r>
              <a:rPr lang="ar-IQ" dirty="0" smtClean="0">
                <a:cs typeface="Mudir MT" pitchFamily="2" charset="-78"/>
              </a:rPr>
              <a:t>الاستاذ المساعد الدكتور</a:t>
            </a:r>
          </a:p>
          <a:p>
            <a:pPr marL="0" indent="0" algn="ctr">
              <a:buNone/>
            </a:pPr>
            <a:r>
              <a:rPr lang="ar-IQ" dirty="0" smtClean="0">
                <a:cs typeface="PT Bold Heading" pitchFamily="2" charset="-78"/>
              </a:rPr>
              <a:t>اسماعيل محمود محمد الجبوري</a:t>
            </a:r>
          </a:p>
          <a:p>
            <a:pPr marL="0" indent="0" algn="ctr">
              <a:buNone/>
            </a:pPr>
            <a:r>
              <a:rPr lang="ar-IQ" sz="1800" dirty="0" smtClean="0">
                <a:cs typeface="Mudir MT" pitchFamily="2" charset="-78"/>
              </a:rPr>
              <a:t>عضو وخبير مجلس ادارة ضمان الجودة والاعتماد في اتحاد الجامعات العربية – عمان </a:t>
            </a:r>
          </a:p>
          <a:p>
            <a:pPr marL="0" indent="0" algn="ctr">
              <a:buNone/>
            </a:pPr>
            <a:r>
              <a:rPr lang="ar-IQ" sz="1800" dirty="0" smtClean="0">
                <a:cs typeface="Mudir MT" pitchFamily="2" charset="-78"/>
              </a:rPr>
              <a:t>مساعد رئيس الجامعة العراقية للشؤون العلمية سابقا</a:t>
            </a:r>
          </a:p>
          <a:p>
            <a:pPr marL="0" indent="0" algn="ctr">
              <a:buNone/>
            </a:pPr>
            <a:r>
              <a:rPr lang="ar-IQ" sz="1800" dirty="0" smtClean="0">
                <a:cs typeface="Mudir MT" pitchFamily="2" charset="-78"/>
              </a:rPr>
              <a:t>تدريسي في كلية القانون / القسم </a:t>
            </a:r>
            <a:r>
              <a:rPr lang="ar-IQ" sz="1800" dirty="0" err="1" smtClean="0">
                <a:cs typeface="Mudir MT" pitchFamily="2" charset="-78"/>
              </a:rPr>
              <a:t>الخا</a:t>
            </a:r>
            <a:r>
              <a:rPr lang="ar-IQ" sz="1800" dirty="0" smtClean="0">
                <a:cs typeface="Mudir MT" pitchFamily="2" charset="-78"/>
              </a:rPr>
              <a:t> </a:t>
            </a:r>
            <a:r>
              <a:rPr lang="ar-IQ" sz="1800" dirty="0" smtClean="0">
                <a:cs typeface="Mudir MT" pitchFamily="2" charset="-78"/>
              </a:rPr>
              <a:t>ص حاليا</a:t>
            </a:r>
            <a:endParaRPr lang="ar-IQ" sz="1800" dirty="0" smtClean="0">
              <a:cs typeface="Mudir MT" pitchFamily="2" charset="-78"/>
            </a:endParaRPr>
          </a:p>
          <a:p>
            <a:pPr marL="0" indent="0">
              <a:buNone/>
            </a:pPr>
            <a:endParaRPr lang="ar-IQ" dirty="0" smtClean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23728" y="4221088"/>
            <a:ext cx="5184576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udir MT" pitchFamily="2" charset="-78"/>
              </a:rPr>
              <a:t>تصميــــم</a:t>
            </a:r>
          </a:p>
          <a:p>
            <a:pPr algn="ctr"/>
            <a:r>
              <a:rPr lang="ar-IQ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udir MT" pitchFamily="2" charset="-78"/>
              </a:rPr>
              <a:t>ضمياء</a:t>
            </a:r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udir MT" pitchFamily="2" charset="-78"/>
              </a:rPr>
              <a:t> عبد المجيد عبد الحسن الامارة</a:t>
            </a:r>
          </a:p>
          <a:p>
            <a:pPr algn="ctr"/>
            <a:r>
              <a:rPr lang="ar-IQ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Mudir MT" pitchFamily="2" charset="-78"/>
              </a:rPr>
              <a:t>كلية القانون</a:t>
            </a:r>
            <a:endParaRPr lang="ar-IQ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99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hmiaa\Desktop\New folder (3)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hmiaa\Desktop\New folder (3)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9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hmiaa\Desktop\New folder (3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hmiaa\Desktop\New folder (3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hmiaa\Desktop\New folder (3)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4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hmiaa\Desktop\New folder (3)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hmiaa\Desktop\New folder (3)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hmiaa\Desktop\New folder (3)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3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hmiaa\Desktop\New folder (3)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hmiaa\Desktop\New folder (3)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99592" y="908720"/>
            <a:ext cx="7200799" cy="50405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udir MT" pitchFamily="2" charset="-78"/>
              </a:rPr>
              <a:t>   يسعى المحاضر من خلال هذه الورشة الى تحقيق الأهداف التالية :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Mudir MT" pitchFamily="2" charset="-78"/>
            </a:endParaRPr>
          </a:p>
          <a:p>
            <a:pPr marL="0" marR="103346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Calibri" pitchFamily="34" charset="0"/>
              <a:buChar char="1"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udir MT" pitchFamily="2" charset="-78"/>
              </a:rPr>
              <a:t>التعرف على محركات البحث العالمية 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Calibri" pitchFamily="34" charset="0"/>
              <a:buChar char="2"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udir MT" pitchFamily="2" charset="-78"/>
              </a:rPr>
              <a:t>تحليل هذه المحركات 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Calibri" pitchFamily="34" charset="0"/>
              <a:buChar char="3"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udir MT" pitchFamily="2" charset="-78"/>
              </a:rPr>
              <a:t>اهمية ربط هذه المحركات بعضها مع بعض 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Calibri" pitchFamily="34" charset="0"/>
              <a:buChar char="4"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udir MT" pitchFamily="2" charset="-78"/>
              </a:rPr>
              <a:t>الارتقاء بتقييم الجامعة وتشكيلاتها في نظم التقييم العالمي المُعتمد في الغالب على الانتاج البحثي </a:t>
            </a:r>
          </a:p>
          <a:p>
            <a:pPr marL="0" marR="103346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udir MT" pitchFamily="2" charset="-78"/>
              </a:rPr>
              <a:t>      للجامعة وقوة تأثيره .</a:t>
            </a:r>
          </a:p>
          <a:p>
            <a:pPr marL="0" marR="1033463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Calibri" pitchFamily="34" charset="0"/>
              <a:buChar char="5"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udir MT" pitchFamily="2" charset="-78"/>
              </a:rPr>
              <a:t>بناء هوية الباحث على الشبكة العنكبوتية مع جمع كافة الابحاث في مكان واحد يمكن الرجوع عليه عند  الحاجة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" pitchFamily="34" charset="0"/>
              <a:cs typeface="Mudir MT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Calibri" pitchFamily="34" charset="0"/>
              <a:buChar char="6"/>
              <a:tabLst/>
            </a:pPr>
            <a:r>
              <a:rPr kumimoji="0" lang="ar-IQ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Mudir MT" pitchFamily="2" charset="-78"/>
              </a:rPr>
              <a:t>زيادة فرص التواصل الاجتماعي مع باحثين من نفس التخصص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IQ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Mudi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43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hmiaa\Desktop\New folder (3)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hmiaa\Desktop\New folder (3)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6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hmiaa\Desktop\New folder (3)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hmiaa\Desktop\New folder (3)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hmiaa\Desktop\New folder (3)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4"/>
            <a:ext cx="9143999" cy="68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hmiaa\Desktop\New folder (3)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Dhmiaa\Desktop\New folder (3)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Dhmiaa\Desktop\New folder (3)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023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hmiaa\Desktop\New folder (3)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2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hmiaa\Desktop\New folder (3)\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3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4800" dirty="0" smtClean="0">
                <a:cs typeface="PT Bold Heading" pitchFamily="2" charset="-78"/>
              </a:rPr>
              <a:t>محركات البحث العالمية </a:t>
            </a:r>
          </a:p>
          <a:p>
            <a:pPr marL="0" indent="0" algn="ctr">
              <a:buNone/>
            </a:pPr>
            <a:endParaRPr lang="ar-IQ" sz="1600" dirty="0">
              <a:cs typeface="PT Bold Heading" pitchFamily="2" charset="-78"/>
            </a:endParaRPr>
          </a:p>
          <a:p>
            <a:pPr marL="0" indent="0">
              <a:buNone/>
            </a:pPr>
            <a:r>
              <a:rPr lang="ar-IQ" sz="2400" dirty="0" smtClean="0">
                <a:cs typeface="Mudir MT" pitchFamily="2" charset="-78"/>
              </a:rPr>
              <a:t>تتضمن ما يلي :</a:t>
            </a:r>
          </a:p>
        </p:txBody>
      </p:sp>
      <p:pic>
        <p:nvPicPr>
          <p:cNvPr id="2052" name="Picture 4" descr="C:\Users\Dhmiaa\Desktop\New folder (2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0" y="3429000"/>
            <a:ext cx="9144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187624" y="2060847"/>
            <a:ext cx="6619701" cy="1944217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</a:bodyPr>
          <a:lstStyle/>
          <a:p>
            <a:pPr algn="ctr" rtl="1">
              <a:buNone/>
            </a:pPr>
            <a:r>
              <a:rPr lang="ar-IQ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شـــــكراً للمتابعة</a:t>
            </a:r>
            <a:endParaRPr lang="ar-IQ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172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hmiaa\Desktop\New folder (2)\s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hmiaa\Desktop\New folder (2)\s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hmiaa\Desktop\New folder (2)\s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21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hmiaa\Desktop\New folder (2)\s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hmiaa\Desktop\New folder (2)\s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136</Words>
  <Application>Microsoft Office PowerPoint</Application>
  <PresentationFormat>عرض على الشاشة (3:4)‏</PresentationFormat>
  <Paragraphs>24</Paragraphs>
  <Slides>40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تدفق</vt:lpstr>
      <vt:lpstr>دليل الباحث لاستخدام  محركات البحث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كيفية التعامل مع قاعدة</dc:title>
  <dc:creator>Dhmiaa</dc:creator>
  <cp:lastModifiedBy>Dhmiaa</cp:lastModifiedBy>
  <cp:revision>25</cp:revision>
  <dcterms:created xsi:type="dcterms:W3CDTF">2017-10-17T16:24:57Z</dcterms:created>
  <dcterms:modified xsi:type="dcterms:W3CDTF">2017-10-17T22:27:04Z</dcterms:modified>
</cp:coreProperties>
</file>