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8CD92A97-CB19-447E-8BEA-584A3D852767}"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5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51B84A-7341-4227-9224-272EC37153AF}" type="datetimeFigureOut">
              <a:rPr lang="ar-IQ" smtClean="0"/>
              <a:t>03/10/1439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31788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39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30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1385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14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47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03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04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309316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51B84A-7341-4227-9224-272EC37153AF}" type="datetimeFigureOut">
              <a:rPr lang="ar-IQ" smtClean="0"/>
              <a:t>03/10/1439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D92A97-CB19-447E-8BEA-584A3D852767}"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73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51B84A-7341-4227-9224-272EC37153AF}" type="datetimeFigureOut">
              <a:rPr lang="ar-IQ" smtClean="0"/>
              <a:t>03/10/1439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273668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51B84A-7341-4227-9224-272EC37153AF}" type="datetimeFigureOut">
              <a:rPr lang="ar-IQ" smtClean="0"/>
              <a:t>03/10/1439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CD92A97-CB19-447E-8BEA-584A3D852767}"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84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51B84A-7341-4227-9224-272EC37153AF}" type="datetimeFigureOut">
              <a:rPr lang="ar-IQ" smtClean="0"/>
              <a:t>03/10/1439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CD92A97-CB19-447E-8BEA-584A3D852767}"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8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1B84A-7341-4227-9224-272EC37153AF}" type="datetimeFigureOut">
              <a:rPr lang="ar-IQ" smtClean="0"/>
              <a:t>03/10/1439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94245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51B84A-7341-4227-9224-272EC37153AF}" type="datetimeFigureOut">
              <a:rPr lang="ar-IQ" smtClean="0"/>
              <a:t>03/10/1439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D92A97-CB19-447E-8BEA-584A3D852767}"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5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51B84A-7341-4227-9224-272EC37153AF}" type="datetimeFigureOut">
              <a:rPr lang="ar-IQ" smtClean="0"/>
              <a:t>03/10/1439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D92A97-CB19-447E-8BEA-584A3D852767}" type="slidenum">
              <a:rPr lang="ar-IQ" smtClean="0"/>
              <a:t>‹#›</a:t>
            </a:fld>
            <a:endParaRPr lang="ar-IQ"/>
          </a:p>
        </p:txBody>
      </p:sp>
    </p:spTree>
    <p:extLst>
      <p:ext uri="{BB962C8B-B14F-4D97-AF65-F5344CB8AC3E}">
        <p14:creationId xmlns:p14="http://schemas.microsoft.com/office/powerpoint/2010/main" val="12566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51B84A-7341-4227-9224-272EC37153AF}" type="datetimeFigureOut">
              <a:rPr lang="ar-IQ" smtClean="0"/>
              <a:t>03/10/1439</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D92A97-CB19-447E-8BEA-584A3D852767}" type="slidenum">
              <a:rPr lang="ar-IQ" smtClean="0"/>
              <a:t>‹#›</a:t>
            </a:fld>
            <a:endParaRPr lang="ar-IQ"/>
          </a:p>
        </p:txBody>
      </p:sp>
    </p:spTree>
    <p:extLst>
      <p:ext uri="{BB962C8B-B14F-4D97-AF65-F5344CB8AC3E}">
        <p14:creationId xmlns:p14="http://schemas.microsoft.com/office/powerpoint/2010/main" val="4690798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26695" y="2509453"/>
            <a:ext cx="10138610" cy="1283368"/>
          </a:xfrm>
        </p:spPr>
        <p:txBody>
          <a:bodyPr>
            <a:normAutofit fontScale="25000" lnSpcReduction="20000"/>
          </a:bodyPr>
          <a:lstStyle/>
          <a:p>
            <a:r>
              <a:rPr lang="ar-IQ" sz="12800" b="1" dirty="0">
                <a:solidFill>
                  <a:srgbClr val="7C6095"/>
                </a:solidFill>
              </a:rPr>
              <a:t>تخطيط السيناريو</a:t>
            </a:r>
          </a:p>
          <a:p>
            <a:r>
              <a:rPr lang="ar-IQ" sz="12800" b="1" dirty="0">
                <a:solidFill>
                  <a:srgbClr val="7C6095"/>
                </a:solidFill>
              </a:rPr>
              <a:t>(مفهوم وأهمية – أهداف وعناصر – اللاتأكد البيئي وتخطيط السيناريو)</a:t>
            </a:r>
          </a:p>
          <a:p>
            <a:endParaRPr lang="ar-IQ" b="1" dirty="0"/>
          </a:p>
        </p:txBody>
      </p:sp>
      <p:sp>
        <p:nvSpPr>
          <p:cNvPr id="6" name="Title 5"/>
          <p:cNvSpPr>
            <a:spLocks noGrp="1"/>
          </p:cNvSpPr>
          <p:nvPr>
            <p:ph type="title"/>
          </p:nvPr>
        </p:nvSpPr>
        <p:spPr>
          <a:xfrm>
            <a:off x="689811" y="838206"/>
            <a:ext cx="10812378" cy="1822514"/>
          </a:xfrm>
        </p:spPr>
        <p:txBody>
          <a:bodyPr anchor="t">
            <a:normAutofit fontScale="90000"/>
          </a:bodyPr>
          <a:lstStyle/>
          <a:p>
            <a:pPr algn="r"/>
            <a:r>
              <a:rPr lang="ar-IQ" sz="1800" dirty="0"/>
              <a:t> </a:t>
            </a:r>
            <a:r>
              <a:rPr lang="ar-IQ" sz="2700" b="1" dirty="0"/>
              <a:t>وزارة التعليم العالي والبحث العلمي                                                      </a:t>
            </a:r>
            <a:br>
              <a:rPr lang="ar-IQ" sz="2700" b="1" dirty="0"/>
            </a:br>
            <a:r>
              <a:rPr lang="ar-IQ" sz="2700" b="1" dirty="0"/>
              <a:t>        الجامعة المستنصرية                                                                     </a:t>
            </a:r>
            <a:br>
              <a:rPr lang="ar-IQ" sz="2700" b="1" dirty="0"/>
            </a:br>
            <a:r>
              <a:rPr lang="ar-IQ" sz="2700" b="1" dirty="0"/>
              <a:t>كلية الإدارة والاقتصاد / أدارة الاعمال</a:t>
            </a:r>
            <a:br>
              <a:rPr lang="ar-IQ" sz="2700" b="1" dirty="0"/>
            </a:br>
            <a:r>
              <a:rPr lang="ar-IQ" sz="2700" b="1" dirty="0"/>
              <a:t>الدبلوم العالي في التخطيط الاستراتيجي</a:t>
            </a:r>
            <a:r>
              <a:rPr lang="ar-IQ" sz="1800" dirty="0"/>
              <a:t/>
            </a:r>
            <a:br>
              <a:rPr lang="ar-IQ" sz="1800" dirty="0"/>
            </a:br>
            <a:endParaRPr lang="ar-IQ"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661" y="838205"/>
            <a:ext cx="2432885" cy="2097499"/>
          </a:xfrm>
          <a:prstGeom prst="rect">
            <a:avLst/>
          </a:prstGeom>
        </p:spPr>
      </p:pic>
      <p:sp>
        <p:nvSpPr>
          <p:cNvPr id="8" name="TextBox 7"/>
          <p:cNvSpPr txBox="1"/>
          <p:nvPr/>
        </p:nvSpPr>
        <p:spPr>
          <a:xfrm>
            <a:off x="3537283" y="3824135"/>
            <a:ext cx="5117433" cy="1015663"/>
          </a:xfrm>
          <a:prstGeom prst="rect">
            <a:avLst/>
          </a:prstGeom>
          <a:noFill/>
        </p:spPr>
        <p:txBody>
          <a:bodyPr wrap="square" rtlCol="1">
            <a:spAutoFit/>
          </a:bodyPr>
          <a:lstStyle/>
          <a:p>
            <a:pPr algn="ctr"/>
            <a:endParaRPr lang="ar-IQ" sz="2000" b="1" dirty="0"/>
          </a:p>
          <a:p>
            <a:pPr algn="ctr"/>
            <a:r>
              <a:rPr lang="ar-IQ" sz="2000" b="1" u="sng" dirty="0" smtClean="0"/>
              <a:t>بأشـراف</a:t>
            </a:r>
          </a:p>
          <a:p>
            <a:pPr algn="ctr"/>
            <a:r>
              <a:rPr lang="ar-IQ" sz="2000" b="1" dirty="0" smtClean="0"/>
              <a:t>أ.د. مهــا عــارف </a:t>
            </a:r>
            <a:r>
              <a:rPr lang="ar-IQ" sz="2000" b="1" dirty="0" smtClean="0"/>
              <a:t>العزاوي</a:t>
            </a:r>
            <a:endParaRPr lang="ar-IQ" sz="2000" b="1" dirty="0"/>
          </a:p>
        </p:txBody>
      </p:sp>
    </p:spTree>
    <p:extLst>
      <p:ext uri="{BB962C8B-B14F-4D97-AF65-F5344CB8AC3E}">
        <p14:creationId xmlns:p14="http://schemas.microsoft.com/office/powerpoint/2010/main" val="2129945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32" y="1440279"/>
            <a:ext cx="10341643" cy="4784057"/>
          </a:xfrm>
          <a:prstGeom prst="rect">
            <a:avLst/>
          </a:prstGeom>
        </p:spPr>
      </p:pic>
      <p:sp>
        <p:nvSpPr>
          <p:cNvPr id="3" name="Rectangle 2"/>
          <p:cNvSpPr/>
          <p:nvPr/>
        </p:nvSpPr>
        <p:spPr>
          <a:xfrm>
            <a:off x="3031959" y="909389"/>
            <a:ext cx="5293894" cy="487506"/>
          </a:xfrm>
          <a:prstGeom prst="rect">
            <a:avLst/>
          </a:prstGeom>
        </p:spPr>
        <p:txBody>
          <a:bodyPr wrap="square">
            <a:spAutoFit/>
          </a:bodyPr>
          <a:lstStyle/>
          <a:p>
            <a:pPr algn="ctr" rtl="1">
              <a:lnSpc>
                <a:spcPct val="107000"/>
              </a:lnSpc>
              <a:spcAft>
                <a:spcPts val="800"/>
              </a:spcAft>
            </a:pPr>
            <a:r>
              <a:rPr lang="ar-IQ" sz="2400" b="1" u="sng" dirty="0">
                <a:latin typeface="Calibri" panose="020F0502020204030204" pitchFamily="34" charset="0"/>
                <a:ea typeface="Calibri" panose="020F0502020204030204" pitchFamily="34" charset="0"/>
                <a:cs typeface="Arial" panose="020B0604020202020204" pitchFamily="34" charset="0"/>
              </a:rPr>
              <a:t>جدول: اللاتأكد والاستجابة الاستراتيجية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1417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26" y="968453"/>
            <a:ext cx="10106527" cy="2256836"/>
          </a:xfrm>
          <a:prstGeom prst="rect">
            <a:avLst/>
          </a:prstGeom>
        </p:spPr>
        <p:txBody>
          <a:bodyPr wrap="square">
            <a:spAutoFit/>
          </a:bodyPr>
          <a:lstStyle/>
          <a:p>
            <a:pPr algn="justLow" rtl="1">
              <a:lnSpc>
                <a:spcPct val="107000"/>
              </a:lnSpc>
              <a:spcAft>
                <a:spcPts val="800"/>
              </a:spcAft>
            </a:pPr>
            <a:r>
              <a:rPr lang="ar-IQ" sz="2000" b="1" u="sng" dirty="0">
                <a:latin typeface="Calibri" panose="020F0502020204030204" pitchFamily="34" charset="0"/>
                <a:ea typeface="Calibri" panose="020F0502020204030204" pitchFamily="34" charset="0"/>
                <a:cs typeface="Arial" panose="020B0604020202020204" pitchFamily="34" charset="0"/>
              </a:rPr>
              <a:t>المصادر:</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1- منهل، محمد حسين والعبادي، هاشم فوزي (2014): السيناريو الاستراتيجي التخطيط والبناء والتنفيذ، الرضوان للنشر والتوزيع، عمان، الأردن.</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2- </a:t>
            </a:r>
            <a:r>
              <a:rPr lang="ar-IQ" sz="2000" dirty="0" err="1">
                <a:latin typeface="Calibri" panose="020F0502020204030204" pitchFamily="34" charset="0"/>
                <a:ea typeface="Calibri" panose="020F0502020204030204" pitchFamily="34" charset="0"/>
                <a:cs typeface="Arial" panose="020B0604020202020204" pitchFamily="34" charset="0"/>
              </a:rPr>
              <a:t>الحدراوي</a:t>
            </a:r>
            <a:r>
              <a:rPr lang="ar-IQ" sz="2000" dirty="0">
                <a:latin typeface="Calibri" panose="020F0502020204030204" pitchFamily="34" charset="0"/>
                <a:ea typeface="Calibri" panose="020F0502020204030204" pitchFamily="34" charset="0"/>
                <a:cs typeface="Arial" panose="020B0604020202020204" pitchFamily="34" charset="0"/>
              </a:rPr>
              <a:t>، حامد كريم ومحمد، منتظر جاسم (2013): العلاقة التفاعلية بين عوامل نجاح تخطيط السيناريو الاستراتيجي ومؤشرات اداؤه وأثرهما في الإدارة الفاعلة للازمات، مجلة الغري للعلوم الاقتصادية والإدارية، العدد 29، المجلد 8، جامعة الكوفة، العراق.</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130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147" y="850232"/>
            <a:ext cx="10379242" cy="5122300"/>
          </a:xfrm>
          <a:prstGeom prst="rect">
            <a:avLst/>
          </a:prstGeom>
        </p:spPr>
        <p:txBody>
          <a:bodyPr wrap="square">
            <a:spAutoFit/>
          </a:bodyPr>
          <a:lstStyle/>
          <a:p>
            <a:pPr algn="ctr" rtl="1">
              <a:lnSpc>
                <a:spcPct val="107000"/>
              </a:lnSpc>
              <a:spcAft>
                <a:spcPts val="800"/>
              </a:spcAft>
            </a:pPr>
            <a:r>
              <a:rPr lang="ar-SA" sz="2400" b="1" u="sng" dirty="0">
                <a:latin typeface="Calibri" panose="020F0502020204030204" pitchFamily="34" charset="0"/>
                <a:ea typeface="Calibri" panose="020F0502020204030204" pitchFamily="34" charset="0"/>
                <a:cs typeface="Arial" panose="020B0604020202020204" pitchFamily="34" charset="0"/>
              </a:rPr>
              <a:t>المقدمة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تواجه المنظمات عامَةً سواء أكانت في القطاع الحكومي أم الخاص تعقيدا في بيئتها الخارجية العامة وما تحتويه من متغيرات سياسية، اقتصادية، اجتماعية، وتكنولوجية، مما يؤدي إلى ضعف الانسيابية في أدائها الاستراتيجي وان مدى إدراك حركية وتعقيد البيئة الخارجية للمنظمة من جهة والقدرة على وضع استراتيجيات تلتمس ما أمكن من أبعاد هذه البيئة وتذليل تحدياتها من جهة أخرى يعتمد على ممارسة المنظمات للتفكير الاستراتيجي.</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ومن هذا المنطلق فأنَ من أهم الأساليب النوعية الفاعلة في تنشيط التفكير الاستراتيجي هو أسلوب السيناريوهات وبالرغم من ذلك هي الأخرى (السيناريوهات) مازالت ممارساتها محدودة </a:t>
            </a:r>
            <a:r>
              <a:rPr lang="ar-SA" sz="2400" dirty="0" smtClean="0">
                <a:latin typeface="Calibri" panose="020F0502020204030204" pitchFamily="34" charset="0"/>
                <a:ea typeface="Calibri" panose="020F0502020204030204" pitchFamily="34" charset="0"/>
                <a:cs typeface="Arial" panose="020B0604020202020204" pitchFamily="34" charset="0"/>
              </a:rPr>
              <a:t>جدا</a:t>
            </a:r>
            <a:r>
              <a:rPr lang="ar-IQ" sz="2400" dirty="0" smtClean="0">
                <a:latin typeface="Calibri" panose="020F0502020204030204" pitchFamily="34" charset="0"/>
                <a:ea typeface="Calibri" panose="020F0502020204030204" pitchFamily="34" charset="0"/>
                <a:cs typeface="Arial" panose="020B0604020202020204" pitchFamily="34" charset="0"/>
              </a:rPr>
              <a:t>ً</a:t>
            </a:r>
            <a:r>
              <a:rPr lang="ar-SA" sz="2400" dirty="0" smtClean="0">
                <a:latin typeface="Calibri" panose="020F0502020204030204" pitchFamily="34" charset="0"/>
                <a:ea typeface="Calibri" panose="020F0502020204030204" pitchFamily="34" charset="0"/>
                <a:cs typeface="Arial" panose="020B0604020202020204" pitchFamily="34" charset="0"/>
              </a:rPr>
              <a:t> </a:t>
            </a:r>
            <a:r>
              <a:rPr lang="ar-IQ" sz="2400" dirty="0" smtClean="0">
                <a:latin typeface="Calibri" panose="020F0502020204030204" pitchFamily="34" charset="0"/>
                <a:ea typeface="Calibri" panose="020F0502020204030204" pitchFamily="34" charset="0"/>
                <a:cs typeface="Arial" panose="020B0604020202020204" pitchFamily="34" charset="0"/>
              </a:rPr>
              <a:t>أ</a:t>
            </a:r>
            <a:r>
              <a:rPr lang="ar-SA" sz="2400" dirty="0" smtClean="0">
                <a:latin typeface="Calibri" panose="020F0502020204030204" pitchFamily="34" charset="0"/>
                <a:ea typeface="Calibri" panose="020F0502020204030204" pitchFamily="34" charset="0"/>
                <a:cs typeface="Arial" panose="020B0604020202020204" pitchFamily="34" charset="0"/>
              </a:rPr>
              <a:t>و </a:t>
            </a:r>
            <a:r>
              <a:rPr lang="ar-SA" sz="2400" dirty="0">
                <a:latin typeface="Calibri" panose="020F0502020204030204" pitchFamily="34" charset="0"/>
                <a:ea typeface="Calibri" panose="020F0502020204030204" pitchFamily="34" charset="0"/>
                <a:cs typeface="Arial" panose="020B0604020202020204" pitchFamily="34" charset="0"/>
              </a:rPr>
              <a:t>نادرة.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إن السيناريوهات أسلوب يمنح المنظمة القدرة والمرونة في التعامل مع معطيات البيئة ذات التعقيد العالي ويدعم قراراتها الاستراتيجية ويحسن من عملية اتخاذها للقرارات والسيناريوهات هي أداة للتعلم الاستراتيجي بدلالة ما تفرزه أذهان المسؤولين المكلفين بصياغتها وما تكشفه البيئة الخارجية للمنظمة من أحداث ومتغيرات.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213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80999"/>
            <a:ext cx="10347158" cy="4514056"/>
          </a:xfrm>
          <a:prstGeom prst="rect">
            <a:avLst/>
          </a:prstGeom>
        </p:spPr>
        <p:txBody>
          <a:bodyPr wrap="square">
            <a:spAutoFit/>
          </a:bodyPr>
          <a:lstStyle/>
          <a:p>
            <a:pPr algn="justLow" rtl="1">
              <a:lnSpc>
                <a:spcPct val="107000"/>
              </a:lnSpc>
              <a:spcAft>
                <a:spcPts val="800"/>
              </a:spcAft>
            </a:pPr>
            <a:r>
              <a:rPr lang="ar-SA" sz="2000" b="1" u="sng" dirty="0">
                <a:latin typeface="Calibri" panose="020F0502020204030204" pitchFamily="34" charset="0"/>
                <a:ea typeface="Calibri" panose="020F0502020204030204" pitchFamily="34" charset="0"/>
                <a:cs typeface="Arial" panose="020B0604020202020204" pitchFamily="34" charset="0"/>
              </a:rPr>
              <a:t>مفهوم واهمية تخطيط السيناريو</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mj-cs"/>
              </a:rPr>
              <a:t>إن تخطيط السيناريو هو مدخل لتوليد الاستراتيجيات يفترض درجة عالية من الغموض في عالم الاعمال، وكان له جذور مرتبطة بالتخطيط العسكري بعد الحرب العالمية الثانية وخصوصاً منذ تاريخ تطبيقات الاعمال في بداية السبعينيات عندما تم استخدامه من قبل شركة (</a:t>
            </a:r>
            <a:r>
              <a:rPr lang="en-US" sz="2000" dirty="0">
                <a:latin typeface="Arial" panose="020B0604020202020204" pitchFamily="34" charset="0"/>
                <a:ea typeface="Calibri" panose="020F0502020204030204" pitchFamily="34" charset="0"/>
                <a:cs typeface="+mj-cs"/>
              </a:rPr>
              <a:t>General Electric</a:t>
            </a:r>
            <a:r>
              <a:rPr lang="ar-SA" sz="2000" dirty="0">
                <a:latin typeface="Calibri" panose="020F0502020204030204" pitchFamily="34" charset="0"/>
                <a:ea typeface="Calibri" panose="020F0502020204030204" pitchFamily="34" charset="0"/>
                <a:cs typeface="+mj-cs"/>
              </a:rPr>
              <a:t>) كما كان من أشهر تطبيقات السيناريو هي التطبيقات التي مارستها شركة (</a:t>
            </a:r>
            <a:r>
              <a:rPr lang="en-US" sz="2000" dirty="0">
                <a:latin typeface="Arial" panose="020B0604020202020204" pitchFamily="34" charset="0"/>
                <a:ea typeface="Calibri" panose="020F0502020204030204" pitchFamily="34" charset="0"/>
                <a:cs typeface="+mj-cs"/>
              </a:rPr>
              <a:t>Shell</a:t>
            </a:r>
            <a:r>
              <a:rPr lang="ar-SA" sz="2000" dirty="0">
                <a:latin typeface="Calibri" panose="020F0502020204030204" pitchFamily="34" charset="0"/>
                <a:ea typeface="Calibri" panose="020F0502020204030204" pitchFamily="34" charset="0"/>
                <a:cs typeface="+mj-cs"/>
              </a:rPr>
              <a:t>).</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mj-cs"/>
              </a:rPr>
              <a:t>أن تخطيط السيناريو هو أسلوب للتعلم ولمعرفة المستقبل من خلال فهم طبيعة وأثر أهم القوى الدافعة غير المؤكدة في عالمنا، وهو عملية جماعية تشجع على تبادل المعرفة وتطوير الفهم المعمق للقضايا المهمة حول مستقبل منظمات الاعمال.</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في حين عرف (</a:t>
            </a:r>
            <a:r>
              <a:rPr lang="en-US" sz="2000" dirty="0">
                <a:latin typeface="Arial" panose="020B0604020202020204" pitchFamily="34" charset="0"/>
                <a:ea typeface="Calibri" panose="020F0502020204030204" pitchFamily="34" charset="0"/>
                <a:cs typeface="+mj-cs"/>
              </a:rPr>
              <a:t>Note,2009</a:t>
            </a:r>
            <a:r>
              <a:rPr lang="ar-IQ" sz="2000" dirty="0">
                <a:latin typeface="Calibri" panose="020F0502020204030204" pitchFamily="34" charset="0"/>
                <a:ea typeface="Calibri" panose="020F0502020204030204" pitchFamily="34" charset="0"/>
                <a:cs typeface="+mj-cs"/>
              </a:rPr>
              <a:t>) تخطيط السيناريو على انه (تقنية مستقبلية تستخدم في التحليل والتخطيط الاستراتيجي المتوسط الى بعيد الأمد ويستخدم لتطوير استراتيجيات وسياسات قوية ومرنة ومتجددة) </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اما (</a:t>
            </a:r>
            <a:r>
              <a:rPr lang="en-US" sz="2000" dirty="0">
                <a:latin typeface="Arial" panose="020B0604020202020204" pitchFamily="34" charset="0"/>
                <a:ea typeface="Calibri" panose="020F0502020204030204" pitchFamily="34" charset="0"/>
                <a:cs typeface="+mj-cs"/>
              </a:rPr>
              <a:t>Mackey,2009</a:t>
            </a:r>
            <a:r>
              <a:rPr lang="ar-IQ" sz="2000" dirty="0">
                <a:latin typeface="Calibri" panose="020F0502020204030204" pitchFamily="34" charset="0"/>
                <a:ea typeface="Calibri" panose="020F0502020204030204" pitchFamily="34" charset="0"/>
                <a:cs typeface="+mj-cs"/>
              </a:rPr>
              <a:t>) فقد عرف تخطيط السيناريو بأنه (عملية تعتمد عليها الكثير من الشركات بشكل مكثف لمساعدتها بالبحث حول مواضيع مرتبطة بأعمالها مثل الانكماش التجاري).</a:t>
            </a:r>
            <a:endParaRPr lang="en-US" sz="2000" dirty="0">
              <a:latin typeface="Calibri" panose="020F0502020204030204" pitchFamily="34" charset="0"/>
              <a:ea typeface="Calibri" panose="020F0502020204030204" pitchFamily="34" charset="0"/>
              <a:cs typeface="+mj-cs"/>
            </a:endParaRPr>
          </a:p>
          <a:p>
            <a:pPr algn="justLow" rtl="1"/>
            <a:r>
              <a:rPr lang="ar-IQ" sz="2000" dirty="0">
                <a:ea typeface="Calibri" panose="020F0502020204030204" pitchFamily="34" charset="0"/>
                <a:cs typeface="+mj-cs"/>
              </a:rPr>
              <a:t>إن تخطيط السيناريو غالباً ما يجري في ورش عمل على مستوى المدراء التنفيذين والخبراء الفنين وقادة الصناعة والهدف من ذلك بالطبع هو تجميع مدى واسع من وجهات النظر لوضع السناريو في ضوء أكثر التوقعات احتمالاً.</a:t>
            </a:r>
            <a:endParaRPr lang="ar-IQ" sz="2000" dirty="0">
              <a:cs typeface="+mj-cs"/>
            </a:endParaRPr>
          </a:p>
        </p:txBody>
      </p:sp>
    </p:spTree>
    <p:extLst>
      <p:ext uri="{BB962C8B-B14F-4D97-AF65-F5344CB8AC3E}">
        <p14:creationId xmlns:p14="http://schemas.microsoft.com/office/powerpoint/2010/main" val="374260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945768" y="1527425"/>
            <a:ext cx="1945038" cy="1571291"/>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ar-IQ"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امثلـة الدوافع: الاقتصادية والسياسية وتوجه الزبون وتوجه المجهزين والتكنولوجيا</a:t>
            </a:r>
            <a:endParaRPr kumimoji="0" lang="ar-IQ" altLang="ar-IQ"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Pentagon 12"/>
          <p:cNvSpPr>
            <a:spLocks noChangeArrowheads="1"/>
          </p:cNvSpPr>
          <p:nvPr/>
        </p:nvSpPr>
        <p:spPr bwMode="auto">
          <a:xfrm>
            <a:off x="3426223" y="614109"/>
            <a:ext cx="2454442" cy="812967"/>
          </a:xfrm>
          <a:prstGeom prst="homePlat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تحديد الأمور الحرجة وغير المتأكد منها</a:t>
            </a:r>
            <a:endParaRPr kumimoji="0" lang="ar-IQ" altLang="ar-IQ"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Rectangle 13"/>
          <p:cNvSpPr>
            <a:spLocks noChangeArrowheads="1"/>
          </p:cNvSpPr>
          <p:nvPr/>
        </p:nvSpPr>
        <p:spPr bwMode="auto">
          <a:xfrm>
            <a:off x="3444593" y="1521116"/>
            <a:ext cx="2101515" cy="1571292"/>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ar-IQ"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أمثلـة عدم التأكد: البنية التحتية وظهور المنافسة وخصائص المخاطرة المتعلقة بالزبون والمجهز</a:t>
            </a:r>
            <a:endParaRPr kumimoji="0" lang="ar-IQ" altLang="ar-IQ"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Pentagon 15"/>
          <p:cNvSpPr>
            <a:spLocks noChangeArrowheads="1"/>
          </p:cNvSpPr>
          <p:nvPr/>
        </p:nvSpPr>
        <p:spPr bwMode="auto">
          <a:xfrm>
            <a:off x="6116321" y="614109"/>
            <a:ext cx="2669870" cy="800100"/>
          </a:xfrm>
          <a:prstGeom prst="homePlat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بناء السيناريوهات ومناقشتها</a:t>
            </a:r>
            <a:endParaRPr kumimoji="0" lang="ar-IQ" altLang="ar-IQ"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16"/>
          <p:cNvSpPr>
            <a:spLocks noChangeArrowheads="1"/>
          </p:cNvSpPr>
          <p:nvPr/>
        </p:nvSpPr>
        <p:spPr bwMode="auto">
          <a:xfrm>
            <a:off x="6116321" y="1521117"/>
            <a:ext cx="2301093" cy="1571292"/>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ar-IQ"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أمثلـة الأسئلة: كيف سنتجاوب إذا تغيرت كلفة رأس المال وكيف سنغير بصمة التصنيع إذا تم تغيير القوانين الصناعية </a:t>
            </a:r>
            <a:endParaRPr kumimoji="0" lang="ar-IQ" altLang="ar-IQ"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Pentagon 17"/>
          <p:cNvSpPr>
            <a:spLocks noChangeArrowheads="1"/>
          </p:cNvSpPr>
          <p:nvPr/>
        </p:nvSpPr>
        <p:spPr bwMode="auto">
          <a:xfrm>
            <a:off x="8871192" y="616911"/>
            <a:ext cx="2374230" cy="800100"/>
          </a:xfrm>
          <a:prstGeom prst="homePlat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الإعادة والتكرار بشكل منتظم</a:t>
            </a:r>
            <a:endParaRPr kumimoji="0" lang="ar-IQ" altLang="ar-IQ"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8"/>
          <p:cNvSpPr>
            <a:spLocks noChangeArrowheads="1"/>
          </p:cNvSpPr>
          <p:nvPr/>
        </p:nvSpPr>
        <p:spPr bwMode="auto">
          <a:xfrm>
            <a:off x="8905123" y="1500249"/>
            <a:ext cx="2047708" cy="1592160"/>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ar-IQ"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أمثلـة عن أسباب المراجعة: البنية التحتية وفرص التحفيز وتغير بكلفة رأس المال وظهور تكنولوجيا جديدة للمنافسين</a:t>
            </a:r>
            <a:endParaRPr kumimoji="0" lang="ar-IQ" altLang="ar-IQ"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19"/>
          <p:cNvSpPr>
            <a:spLocks noChangeArrowheads="1"/>
          </p:cNvSpPr>
          <p:nvPr/>
        </p:nvSpPr>
        <p:spPr bwMode="auto">
          <a:xfrm>
            <a:off x="953838" y="3163301"/>
            <a:ext cx="1945038" cy="2435394"/>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المبيعات لا تعتمد على التنبؤ.</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الاخذ بنظر الاعتبار محركات السوق الكلية والجزئية بين وحدات الاعمال والشركات</a:t>
            </a:r>
            <a:endParaRPr kumimoji="0" lang="ar-IQ" altLang="ar-IQ"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20"/>
          <p:cNvSpPr>
            <a:spLocks noChangeArrowheads="1"/>
          </p:cNvSpPr>
          <p:nvPr/>
        </p:nvSpPr>
        <p:spPr bwMode="auto">
          <a:xfrm>
            <a:off x="3444593" y="3163301"/>
            <a:ext cx="2101515" cy="2435394"/>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تجميع المدخلات من اقسام مختلفة.</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تحدي الفرضيات.</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توظيف العملية للمنتجات والأسواق الجديدة.</a:t>
            </a:r>
            <a:endParaRPr kumimoji="0" lang="ar-IQ" altLang="ar-IQ"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2" name="Rectangle 21"/>
          <p:cNvSpPr>
            <a:spLocks noChangeArrowheads="1"/>
          </p:cNvSpPr>
          <p:nvPr/>
        </p:nvSpPr>
        <p:spPr bwMode="auto">
          <a:xfrm>
            <a:off x="6116321" y="3199317"/>
            <a:ext cx="2328295" cy="2399378"/>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بناء سيناريوهات متعددة ولأسوأ الحالات.</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التضمين للتمويل وفرق وحدات الاعمال.</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استخدام افاق زمنية متعددة مثلاً (10،5،3) سنوات.</a:t>
            </a:r>
            <a:endParaRPr kumimoji="0" lang="ar-IQ" altLang="ar-IQ"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Rectangle 22"/>
          <p:cNvSpPr>
            <a:spLocks noChangeArrowheads="1"/>
          </p:cNvSpPr>
          <p:nvPr/>
        </p:nvSpPr>
        <p:spPr bwMode="auto">
          <a:xfrm>
            <a:off x="8905123" y="3230024"/>
            <a:ext cx="2047708" cy="2368671"/>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مراجعة العمل بشكل منتظم.</a:t>
            </a:r>
            <a:endParaRPr kumimoji="0" lang="en-US" altLang="ar-IQ" sz="20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altLang="ar-IQ"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استعمال أفضل البيانات المتوفرة والتي تتلاءم مع المستقبل.</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4" name="Rectangle 12"/>
          <p:cNvSpPr>
            <a:spLocks noChangeArrowheads="1"/>
          </p:cNvSpPr>
          <p:nvPr/>
        </p:nvSpPr>
        <p:spPr bwMode="auto">
          <a:xfrm>
            <a:off x="4395537" y="5831643"/>
            <a:ext cx="51334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IQ"/>
          </a:p>
        </p:txBody>
      </p:sp>
      <p:sp>
        <p:nvSpPr>
          <p:cNvPr id="18" name="Pentagon 17"/>
          <p:cNvSpPr/>
          <p:nvPr/>
        </p:nvSpPr>
        <p:spPr>
          <a:xfrm>
            <a:off x="953838" y="616911"/>
            <a:ext cx="2358190" cy="845929"/>
          </a:xfrm>
          <a:prstGeom prst="homePlat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IQ" sz="2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اختيار دوافع التغيير</a:t>
            </a:r>
            <a:endParaRPr kumimoji="0" lang="en-US" sz="20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9" name="Rectangle 18"/>
          <p:cNvSpPr/>
          <p:nvPr/>
        </p:nvSpPr>
        <p:spPr>
          <a:xfrm>
            <a:off x="3426223" y="5712541"/>
            <a:ext cx="5627995" cy="400110"/>
          </a:xfrm>
          <a:prstGeom prst="rect">
            <a:avLst/>
          </a:prstGeom>
        </p:spPr>
        <p:txBody>
          <a:bodyPr wrap="square">
            <a:spAutoFit/>
          </a:bodyPr>
          <a:lstStyle/>
          <a:p>
            <a:r>
              <a:rPr lang="ar-IQ" sz="2000" b="1" dirty="0"/>
              <a:t>شكــل: الإطار النظري لعملية تخطيط </a:t>
            </a:r>
            <a:r>
              <a:rPr lang="ar-IQ" sz="2000" b="1" dirty="0" smtClean="0"/>
              <a:t>السيناريو</a:t>
            </a:r>
            <a:endParaRPr lang="ar-IQ" sz="2000" dirty="0"/>
          </a:p>
        </p:txBody>
      </p:sp>
    </p:spTree>
    <p:extLst>
      <p:ext uri="{BB962C8B-B14F-4D97-AF65-F5344CB8AC3E}">
        <p14:creationId xmlns:p14="http://schemas.microsoft.com/office/powerpoint/2010/main" val="318315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1" y="830661"/>
            <a:ext cx="10587790" cy="5253746"/>
          </a:xfrm>
          <a:prstGeom prst="rect">
            <a:avLst/>
          </a:prstGeom>
        </p:spPr>
        <p:txBody>
          <a:bodyPr wrap="square">
            <a:spAutoFit/>
          </a:bodyPr>
          <a:lstStyle/>
          <a:p>
            <a:pPr algn="r" rtl="1">
              <a:lnSpc>
                <a:spcPct val="107000"/>
              </a:lnSpc>
              <a:spcAft>
                <a:spcPts val="800"/>
              </a:spcAft>
            </a:pPr>
            <a:r>
              <a:rPr lang="ar-SA" sz="2000" b="1" u="sng" dirty="0">
                <a:latin typeface="Calibri" panose="020F0502020204030204" pitchFamily="34" charset="0"/>
                <a:ea typeface="Calibri" panose="020F0502020204030204" pitchFamily="34" charset="0"/>
                <a:cs typeface="+mj-cs"/>
              </a:rPr>
              <a:t>أهمية تخطيط السيناريو</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mj-cs"/>
              </a:rPr>
              <a:t>1- </a:t>
            </a:r>
            <a:r>
              <a:rPr lang="ar-SA" sz="2000" dirty="0" smtClean="0">
                <a:latin typeface="Calibri" panose="020F0502020204030204" pitchFamily="34" charset="0"/>
                <a:ea typeface="Calibri" panose="020F0502020204030204" pitchFamily="34" charset="0"/>
                <a:cs typeface="+mj-cs"/>
              </a:rPr>
              <a:t>ان </a:t>
            </a:r>
            <a:r>
              <a:rPr lang="ar-SA" sz="2000" dirty="0">
                <a:latin typeface="Calibri" panose="020F0502020204030204" pitchFamily="34" charset="0"/>
                <a:ea typeface="Calibri" panose="020F0502020204030204" pitchFamily="34" charset="0"/>
                <a:cs typeface="+mj-cs"/>
              </a:rPr>
              <a:t>تخطيط السيناريو هو الأداة التي يمكنها الدفع بأتجاه تخيل مستقبل مختلف وممكن ولكن من اجل تطبيق تخطيط السيناريو فلا بد من إعتماد أسلوب التفكير النظمي بدلاً من أساليب التفكير الاعتيادية.</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smtClean="0">
                <a:latin typeface="Calibri" panose="020F0502020204030204" pitchFamily="34" charset="0"/>
                <a:ea typeface="Calibri" panose="020F0502020204030204" pitchFamily="34" charset="0"/>
                <a:cs typeface="+mj-cs"/>
              </a:rPr>
              <a:t>2-</a:t>
            </a:r>
            <a:r>
              <a:rPr lang="ar-IQ" sz="2000" dirty="0" smtClean="0">
                <a:latin typeface="Calibri" panose="020F0502020204030204" pitchFamily="34" charset="0"/>
                <a:ea typeface="Calibri" panose="020F0502020204030204" pitchFamily="34" charset="0"/>
                <a:cs typeface="+mj-cs"/>
              </a:rPr>
              <a:t> </a:t>
            </a:r>
            <a:r>
              <a:rPr lang="ar-SA" sz="2000" dirty="0" smtClean="0">
                <a:latin typeface="Calibri" panose="020F0502020204030204" pitchFamily="34" charset="0"/>
                <a:ea typeface="Calibri" panose="020F0502020204030204" pitchFamily="34" charset="0"/>
                <a:cs typeface="+mj-cs"/>
              </a:rPr>
              <a:t>يساند </a:t>
            </a:r>
            <a:r>
              <a:rPr lang="ar-SA" sz="2000" dirty="0">
                <a:latin typeface="Calibri" panose="020F0502020204030204" pitchFamily="34" charset="0"/>
                <a:ea typeface="Calibri" panose="020F0502020204030204" pitchFamily="34" charset="0"/>
                <a:cs typeface="+mj-cs"/>
              </a:rPr>
              <a:t>الإدارة الاستراتيجية في رؤية المستقبل القريب والبعيد وتحديد البدائل المحتملة من الاحداث والاتجاهات.</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smtClean="0">
                <a:latin typeface="Calibri" panose="020F0502020204030204" pitchFamily="34" charset="0"/>
                <a:ea typeface="Calibri" panose="020F0502020204030204" pitchFamily="34" charset="0"/>
                <a:cs typeface="+mj-cs"/>
              </a:rPr>
              <a:t>3- </a:t>
            </a:r>
            <a:r>
              <a:rPr lang="ar-SA" sz="2000" dirty="0">
                <a:latin typeface="Calibri" panose="020F0502020204030204" pitchFamily="34" charset="0"/>
                <a:ea typeface="Calibri" panose="020F0502020204030204" pitchFamily="34" charset="0"/>
                <a:cs typeface="+mj-cs"/>
              </a:rPr>
              <a:t>يساعد المنظمات على المعالجة الاستباقية للمشكلات حيث يهتم بالأبداع التطويري من خلال أمور تفصيلية وبإعتماد عبارات انشائية قوية وقياسات استراتيجية مصممة.</a:t>
            </a:r>
            <a:endParaRPr lang="en-US" sz="2000" dirty="0">
              <a:latin typeface="Calibri" panose="020F0502020204030204" pitchFamily="34" charset="0"/>
              <a:ea typeface="Calibri" panose="020F0502020204030204" pitchFamily="34" charset="0"/>
              <a:cs typeface="+mj-cs"/>
            </a:endParaRPr>
          </a:p>
          <a:p>
            <a:pPr algn="r" rtl="1">
              <a:lnSpc>
                <a:spcPct val="107000"/>
              </a:lnSpc>
              <a:spcAft>
                <a:spcPts val="800"/>
              </a:spcAft>
            </a:pPr>
            <a:r>
              <a:rPr lang="ar-SA" sz="2000" dirty="0">
                <a:latin typeface="Calibri" panose="020F0502020204030204" pitchFamily="34" charset="0"/>
                <a:ea typeface="Calibri" panose="020F0502020204030204" pitchFamily="34" charset="0"/>
                <a:cs typeface="+mj-cs"/>
              </a:rPr>
              <a:t> </a:t>
            </a:r>
            <a:endParaRPr lang="en-US" sz="2000" dirty="0">
              <a:latin typeface="Calibri" panose="020F0502020204030204" pitchFamily="34" charset="0"/>
              <a:ea typeface="Calibri" panose="020F0502020204030204" pitchFamily="34" charset="0"/>
              <a:cs typeface="+mj-cs"/>
            </a:endParaRPr>
          </a:p>
          <a:p>
            <a:pPr algn="r" rtl="1">
              <a:lnSpc>
                <a:spcPct val="107000"/>
              </a:lnSpc>
              <a:spcAft>
                <a:spcPts val="800"/>
              </a:spcAft>
            </a:pPr>
            <a:r>
              <a:rPr lang="ar-SA" sz="2000" b="1" u="sng" dirty="0">
                <a:latin typeface="Calibri" panose="020F0502020204030204" pitchFamily="34" charset="0"/>
                <a:ea typeface="Calibri" panose="020F0502020204030204" pitchFamily="34" charset="0"/>
                <a:cs typeface="+mj-cs"/>
              </a:rPr>
              <a:t>القواعد الأساسية لتخطيط السيناريو الناجح </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mj-cs"/>
              </a:rPr>
              <a:t>تستند إجراءات تخطيط السيناريو الناجح الى معرفة القواعد الأساسية الاتية</a:t>
            </a:r>
            <a:r>
              <a:rPr lang="ar-IQ" sz="2000" dirty="0">
                <a:latin typeface="Calibri" panose="020F0502020204030204" pitchFamily="34" charset="0"/>
                <a:ea typeface="Calibri" panose="020F0502020204030204" pitchFamily="34" charset="0"/>
                <a:cs typeface="+mj-cs"/>
              </a:rPr>
              <a:t>: (العبادي،2009)</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smtClean="0">
                <a:latin typeface="Calibri" panose="020F0502020204030204" pitchFamily="34" charset="0"/>
                <a:ea typeface="Calibri" panose="020F0502020204030204" pitchFamily="34" charset="0"/>
                <a:cs typeface="+mj-cs"/>
              </a:rPr>
              <a:t>1-</a:t>
            </a:r>
            <a:r>
              <a:rPr lang="ar-IQ" sz="2000" dirty="0" smtClean="0">
                <a:latin typeface="Calibri" panose="020F0502020204030204" pitchFamily="34" charset="0"/>
                <a:ea typeface="Calibri" panose="020F0502020204030204" pitchFamily="34" charset="0"/>
                <a:cs typeface="+mj-cs"/>
              </a:rPr>
              <a:t> </a:t>
            </a:r>
            <a:r>
              <a:rPr lang="ar-SA" sz="2000" dirty="0" smtClean="0">
                <a:latin typeface="Calibri" panose="020F0502020204030204" pitchFamily="34" charset="0"/>
                <a:ea typeface="Calibri" panose="020F0502020204030204" pitchFamily="34" charset="0"/>
                <a:cs typeface="+mj-cs"/>
              </a:rPr>
              <a:t>الفرضيات </a:t>
            </a:r>
            <a:r>
              <a:rPr lang="ar-SA" sz="2000" dirty="0">
                <a:latin typeface="Calibri" panose="020F0502020204030204" pitchFamily="34" charset="0"/>
                <a:ea typeface="Calibri" panose="020F0502020204030204" pitchFamily="34" charset="0"/>
                <a:cs typeface="+mj-cs"/>
              </a:rPr>
              <a:t>والمعايير التنظيمية للشركة.</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SA" sz="2000" dirty="0" smtClean="0">
                <a:latin typeface="Calibri" panose="020F0502020204030204" pitchFamily="34" charset="0"/>
                <a:ea typeface="Calibri" panose="020F0502020204030204" pitchFamily="34" charset="0"/>
                <a:cs typeface="+mj-cs"/>
              </a:rPr>
              <a:t>2- </a:t>
            </a:r>
            <a:r>
              <a:rPr lang="ar-SA" sz="2000" dirty="0">
                <a:latin typeface="Calibri" panose="020F0502020204030204" pitchFamily="34" charset="0"/>
                <a:ea typeface="Calibri" panose="020F0502020204030204" pitchFamily="34" charset="0"/>
                <a:cs typeface="+mj-cs"/>
              </a:rPr>
              <a:t>السياسات والهيكلية.</a:t>
            </a:r>
            <a:endParaRPr lang="en-US" sz="2000" dirty="0">
              <a:latin typeface="Calibri" panose="020F0502020204030204" pitchFamily="34" charset="0"/>
              <a:ea typeface="Calibri" panose="020F0502020204030204" pitchFamily="34" charset="0"/>
              <a:cs typeface="+mj-cs"/>
            </a:endParaRPr>
          </a:p>
          <a:p>
            <a:pPr algn="justLow" rtl="1"/>
            <a:r>
              <a:rPr lang="ar-SA" sz="2000" dirty="0" smtClean="0">
                <a:ea typeface="Calibri" panose="020F0502020204030204" pitchFamily="34" charset="0"/>
                <a:cs typeface="+mj-cs"/>
              </a:rPr>
              <a:t>3-</a:t>
            </a:r>
            <a:r>
              <a:rPr lang="ar-IQ" sz="2000" dirty="0" smtClean="0">
                <a:ea typeface="Calibri" panose="020F0502020204030204" pitchFamily="34" charset="0"/>
                <a:cs typeface="+mj-cs"/>
              </a:rPr>
              <a:t> </a:t>
            </a:r>
            <a:r>
              <a:rPr lang="ar-SA" sz="2000" dirty="0" smtClean="0">
                <a:ea typeface="Calibri" panose="020F0502020204030204" pitchFamily="34" charset="0"/>
                <a:cs typeface="+mj-cs"/>
              </a:rPr>
              <a:t>تجنب </a:t>
            </a:r>
            <a:r>
              <a:rPr lang="ar-SA" sz="2000" dirty="0">
                <a:ea typeface="Calibri" panose="020F0502020204030204" pitchFamily="34" charset="0"/>
                <a:cs typeface="+mj-cs"/>
              </a:rPr>
              <a:t>محاولات المداراة أو المجاملات عند رصد كافة المتغيرات لجعل بيئة تطبيق السيناريو مفتوحة وغير معرضة الى أي تهديد أو نقص أو إحراج.</a:t>
            </a:r>
            <a:endParaRPr lang="ar-IQ" sz="2000" dirty="0">
              <a:cs typeface="+mj-cs"/>
            </a:endParaRPr>
          </a:p>
        </p:txBody>
      </p:sp>
    </p:spTree>
    <p:extLst>
      <p:ext uri="{BB962C8B-B14F-4D97-AF65-F5344CB8AC3E}">
        <p14:creationId xmlns:p14="http://schemas.microsoft.com/office/powerpoint/2010/main" val="412955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147" y="695076"/>
            <a:ext cx="10555705" cy="3779304"/>
          </a:xfrm>
          <a:prstGeom prst="rect">
            <a:avLst/>
          </a:prstGeom>
        </p:spPr>
        <p:txBody>
          <a:bodyPr wrap="square">
            <a:spAutoFit/>
          </a:bodyPr>
          <a:lstStyle/>
          <a:p>
            <a:pPr algn="justLow" rtl="1">
              <a:lnSpc>
                <a:spcPct val="107000"/>
              </a:lnSpc>
              <a:spcAft>
                <a:spcPts val="800"/>
              </a:spcAft>
            </a:pPr>
            <a:r>
              <a:rPr lang="ar-SA" sz="2000" b="1" u="sng" dirty="0">
                <a:latin typeface="Calibri" panose="020F0502020204030204" pitchFamily="34" charset="0"/>
                <a:ea typeface="Calibri" panose="020F0502020204030204" pitchFamily="34" charset="0"/>
                <a:cs typeface="Arial" panose="020B0604020202020204" pitchFamily="34" charset="0"/>
              </a:rPr>
              <a:t>أهداف تخطيط السيناريو</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1- أشار (</a:t>
            </a:r>
            <a:r>
              <a:rPr lang="en-US" sz="2000" dirty="0">
                <a:latin typeface="Arial" panose="020B0604020202020204" pitchFamily="34" charset="0"/>
                <a:ea typeface="Calibri" panose="020F0502020204030204" pitchFamily="34" charset="0"/>
                <a:cs typeface="Arial" panose="020B0604020202020204" pitchFamily="34" charset="0"/>
              </a:rPr>
              <a:t>Yi &amp; Sharma,2009</a:t>
            </a:r>
            <a:r>
              <a:rPr lang="ar-SA" sz="2000" dirty="0">
                <a:latin typeface="Calibri" panose="020F0502020204030204" pitchFamily="34" charset="0"/>
                <a:ea typeface="Calibri" panose="020F0502020204030204" pitchFamily="34" charset="0"/>
                <a:cs typeface="Arial" panose="020B0604020202020204" pitchFamily="34" charset="0"/>
              </a:rPr>
              <a:t>) الى ان الهدف من تخطيط السيناريو هو وضع سيناريوهات محتملة تؤسس لدراسة ميدان صناعة مـا، وبشكل عام فإن السيناريوهات تتعامل مع التخبط والتعقيد في العالم الراهن للوصول الى مستقبل محتمل ناجح من الاحداث والتوجهات.</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2- ورد في شبكة (</a:t>
            </a:r>
            <a:r>
              <a:rPr lang="en-US" sz="2000" dirty="0">
                <a:latin typeface="Arial" panose="020B0604020202020204" pitchFamily="34" charset="0"/>
                <a:ea typeface="Calibri" panose="020F0502020204030204" pitchFamily="34" charset="0"/>
                <a:cs typeface="Arial" panose="020B0604020202020204" pitchFamily="34" charset="0"/>
              </a:rPr>
              <a:t>MBA.COM</a:t>
            </a:r>
            <a:r>
              <a:rPr lang="ar-SA" sz="2000" dirty="0">
                <a:latin typeface="Calibri" panose="020F0502020204030204" pitchFamily="34" charset="0"/>
                <a:ea typeface="Calibri" panose="020F0502020204030204" pitchFamily="34" charset="0"/>
                <a:cs typeface="Arial" panose="020B0604020202020204" pitchFamily="34" charset="0"/>
              </a:rPr>
              <a:t>) ان الهدف من تخطيط السيناريو هو انتاج قصص متنوعة من خلال استكشاف القوى الدافعة ذات التأثير الكبير والتي تتصف بدرجة عالية من عدم التأكد.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3- يوفر تخطيط السيناريو مجموعة من الروايات المتناقضة حول المستقبل تتضمن جميع العناصر كما متوقع لها من اجل بناء الحياة وعلى المستويات الثلاث (الشخصي، المؤسسي، البيئة العالمية والمحلية).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4- أكـد (</a:t>
            </a:r>
            <a:r>
              <a:rPr lang="en-US" sz="2000" dirty="0">
                <a:latin typeface="Arial" panose="020B0604020202020204" pitchFamily="34" charset="0"/>
                <a:ea typeface="Calibri" panose="020F0502020204030204" pitchFamily="34" charset="0"/>
                <a:cs typeface="Arial" panose="020B0604020202020204" pitchFamily="34" charset="0"/>
              </a:rPr>
              <a:t>Yi &amp; Sharma,2009</a:t>
            </a:r>
            <a:r>
              <a:rPr lang="ar-SA" sz="2000" dirty="0">
                <a:latin typeface="Calibri" panose="020F0502020204030204" pitchFamily="34" charset="0"/>
                <a:ea typeface="Calibri" panose="020F0502020204030204" pitchFamily="34" charset="0"/>
                <a:cs typeface="Arial" panose="020B0604020202020204" pitchFamily="34" charset="0"/>
              </a:rPr>
              <a:t>) أن الهدف من بناء السيناريو هو إعتماد منهجية خاصة تمثل مزيج يربط طرائق السيناريو التقليدية مع المواضيع الحديثة.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649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1" y="656424"/>
            <a:ext cx="10443410" cy="4869859"/>
          </a:xfrm>
          <a:prstGeom prst="rect">
            <a:avLst/>
          </a:prstGeom>
        </p:spPr>
        <p:txBody>
          <a:bodyPr wrap="square">
            <a:spAutoFit/>
          </a:bodyPr>
          <a:lstStyle/>
          <a:p>
            <a:pPr algn="justLow" rtl="1">
              <a:lnSpc>
                <a:spcPct val="107000"/>
              </a:lnSpc>
              <a:spcAft>
                <a:spcPts val="800"/>
              </a:spcAft>
            </a:pPr>
            <a:r>
              <a:rPr lang="ar-IQ" sz="2000" b="1" u="sng" dirty="0">
                <a:latin typeface="Calibri" panose="020F0502020204030204" pitchFamily="34" charset="0"/>
                <a:ea typeface="Calibri" panose="020F0502020204030204" pitchFamily="34" charset="0"/>
                <a:cs typeface="Arial" panose="020B0604020202020204" pitchFamily="34" charset="0"/>
              </a:rPr>
              <a:t>عناصر تخطيط السيناريو</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يشير (العيسوي، 2000) الى وجود ثلاثة عناصر رئيسة لتخطيط السيناريو هي:</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1- وصف الوضع المستقبلي المحتمل: وفي هذه الحالة نتحدث عن (سيناريو </a:t>
            </a:r>
            <a:r>
              <a:rPr lang="ar-IQ" sz="2000" dirty="0" err="1">
                <a:latin typeface="Calibri" panose="020F0502020204030204" pitchFamily="34" charset="0"/>
                <a:ea typeface="Calibri" panose="020F0502020204030204" pitchFamily="34" charset="0"/>
                <a:cs typeface="+mj-cs"/>
              </a:rPr>
              <a:t>إستطلاعي</a:t>
            </a:r>
            <a:r>
              <a:rPr lang="ar-IQ" sz="2000" dirty="0">
                <a:latin typeface="Calibri" panose="020F0502020204030204" pitchFamily="34" charset="0"/>
                <a:ea typeface="Calibri" panose="020F0502020204030204" pitchFamily="34" charset="0"/>
                <a:cs typeface="+mj-cs"/>
              </a:rPr>
              <a:t>) حيث يبدأ من معطيات واتجاهات عامة في محاولة لإستكشاف ما يمكن أن ينتج عن الاحداث والتصرفات </a:t>
            </a:r>
            <a:r>
              <a:rPr lang="ar-IQ" sz="2000" dirty="0" smtClean="0">
                <a:latin typeface="Calibri" panose="020F0502020204030204" pitchFamily="34" charset="0"/>
                <a:ea typeface="Calibri" panose="020F0502020204030204" pitchFamily="34" charset="0"/>
                <a:cs typeface="+mj-cs"/>
              </a:rPr>
              <a:t>ومـن </a:t>
            </a:r>
            <a:r>
              <a:rPr lang="ar-IQ" sz="2000" dirty="0">
                <a:latin typeface="Calibri" panose="020F0502020204030204" pitchFamily="34" charset="0"/>
                <a:ea typeface="Calibri" panose="020F0502020204030204" pitchFamily="34" charset="0"/>
                <a:cs typeface="+mj-cs"/>
              </a:rPr>
              <a:t>ناحية أخرى قد يمثل وضع مستقبلي مرغوب وفي هذه الحالة نتحدث عن (سيناريو إستهدافي) نقطة بدايته تشمل مجموعة من الأهداف المحددة والتي ينظر اليها كصورة مستقبلية متناسقة.</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2- وضـع مسـار أو مسارات مستقبلية: ويقصـد به وضع جدول زمني مترتب على ظاهرة معنية والتي تبدأ من وضع مستقبلي فعلي أو مفترض أو مرغوب به.</a:t>
            </a:r>
            <a:endParaRPr lang="en-US" sz="2000" dirty="0">
              <a:latin typeface="Calibri" panose="020F0502020204030204" pitchFamily="34" charset="0"/>
              <a:ea typeface="Calibri" panose="020F0502020204030204" pitchFamily="34" charset="0"/>
              <a:cs typeface="+mj-cs"/>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mj-cs"/>
              </a:rPr>
              <a:t>3- الوضـع الابتدائـي: وهو نقطة إنطلاق او مجموعة شروط أولية لكل سيناريو ومن الأهمية التميز بين نوعين من العناصر ضمن مجموعة الشروط الأولية للسيناريو:</a:t>
            </a:r>
            <a:endParaRPr lang="en-US" sz="2000" dirty="0">
              <a:latin typeface="Calibri" panose="020F0502020204030204" pitchFamily="34" charset="0"/>
              <a:ea typeface="Calibri" panose="020F0502020204030204" pitchFamily="34" charset="0"/>
              <a:cs typeface="+mj-cs"/>
            </a:endParaRPr>
          </a:p>
          <a:p>
            <a:pPr marL="342900" marR="0" lvl="0" indent="-342900" algn="justLow" rtl="1">
              <a:lnSpc>
                <a:spcPct val="107000"/>
              </a:lnSpc>
              <a:spcBef>
                <a:spcPts val="0"/>
              </a:spcBef>
              <a:spcAft>
                <a:spcPts val="0"/>
              </a:spcAft>
              <a:buFont typeface="Wingdings" panose="05000000000000000000" pitchFamily="2" charset="2"/>
              <a:buChar char=""/>
            </a:pPr>
            <a:r>
              <a:rPr lang="ar-IQ" sz="2000" dirty="0">
                <a:latin typeface="Calibri" panose="020F0502020204030204" pitchFamily="34" charset="0"/>
                <a:ea typeface="Calibri" panose="020F0502020204030204" pitchFamily="34" charset="0"/>
                <a:cs typeface="+mj-cs"/>
              </a:rPr>
              <a:t>الوقائـع: تعني حقائق الأوضاع الاقتصادية والاجتماعية والتكنولوجية والسياسية والتأثيرات الخارجية والاتجاهات السائدة بالإضافة الى الاتجاهات الجديدة.</a:t>
            </a:r>
            <a:endParaRPr lang="en-US" sz="2000" dirty="0">
              <a:latin typeface="Calibri" panose="020F0502020204030204" pitchFamily="34" charset="0"/>
              <a:ea typeface="Calibri" panose="020F0502020204030204" pitchFamily="34" charset="0"/>
              <a:cs typeface="+mj-cs"/>
            </a:endParaRPr>
          </a:p>
          <a:p>
            <a:pPr marL="342900" marR="0" lvl="0" indent="-342900" algn="justLow" rtl="1">
              <a:lnSpc>
                <a:spcPct val="107000"/>
              </a:lnSpc>
              <a:spcBef>
                <a:spcPts val="0"/>
              </a:spcBef>
              <a:spcAft>
                <a:spcPts val="800"/>
              </a:spcAft>
              <a:buFont typeface="Wingdings" panose="05000000000000000000" pitchFamily="2" charset="2"/>
              <a:buChar char=""/>
            </a:pPr>
            <a:r>
              <a:rPr lang="ar-IQ" sz="2000" dirty="0">
                <a:latin typeface="Calibri" panose="020F0502020204030204" pitchFamily="34" charset="0"/>
                <a:ea typeface="Calibri" panose="020F0502020204030204" pitchFamily="34" charset="0"/>
                <a:cs typeface="+mj-cs"/>
              </a:rPr>
              <a:t>الجهـات الفاعلة: وهي القوة الأكثر تأثيراً على صنع الاحداث سـواء كفعل أو كـرد فعل.</a:t>
            </a:r>
            <a:endParaRPr lang="en-US" sz="20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282428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568" y="686286"/>
            <a:ext cx="10282990" cy="3013133"/>
          </a:xfrm>
          <a:prstGeom prst="rect">
            <a:avLst/>
          </a:prstGeom>
        </p:spPr>
        <p:txBody>
          <a:bodyPr wrap="square">
            <a:spAutoFit/>
          </a:bodyPr>
          <a:lstStyle/>
          <a:p>
            <a:pPr algn="justLow" rtl="1">
              <a:lnSpc>
                <a:spcPct val="107000"/>
              </a:lnSpc>
              <a:spcAft>
                <a:spcPts val="800"/>
              </a:spcAft>
            </a:pPr>
            <a:r>
              <a:rPr lang="ar-IQ" sz="2000" b="1" u="sng" dirty="0">
                <a:latin typeface="Calibri" panose="020F0502020204030204" pitchFamily="34" charset="0"/>
                <a:ea typeface="Calibri" panose="020F0502020204030204" pitchFamily="34" charset="0"/>
                <a:cs typeface="Arial" panose="020B0604020202020204" pitchFamily="34" charset="0"/>
              </a:rPr>
              <a:t>العوامل التي تؤثر على تنفيذ تخطيط </a:t>
            </a:r>
            <a:r>
              <a:rPr lang="ar-IQ" sz="2000" b="1" u="sng" dirty="0" smtClean="0">
                <a:latin typeface="Calibri" panose="020F0502020204030204" pitchFamily="34" charset="0"/>
                <a:ea typeface="Calibri" panose="020F0502020204030204" pitchFamily="34" charset="0"/>
                <a:cs typeface="Arial" panose="020B0604020202020204" pitchFamily="34" charset="0"/>
              </a:rPr>
              <a:t>السيناريو</a:t>
            </a:r>
          </a:p>
          <a:p>
            <a:pPr algn="justLow" rtl="1">
              <a:lnSpc>
                <a:spcPct val="107000"/>
              </a:lnSpc>
              <a:spcAft>
                <a:spcPts val="800"/>
              </a:spcAft>
            </a:pPr>
            <a:r>
              <a:rPr lang="ar-IQ" sz="2000" dirty="0" smtClean="0">
                <a:latin typeface="Calibri" panose="020F0502020204030204" pitchFamily="34" charset="0"/>
                <a:ea typeface="Calibri" panose="020F0502020204030204" pitchFamily="34" charset="0"/>
                <a:cs typeface="Arial" panose="020B0604020202020204" pitchFamily="34" charset="0"/>
              </a:rPr>
              <a:t>هناك </a:t>
            </a:r>
            <a:r>
              <a:rPr lang="ar-IQ" sz="2000" dirty="0">
                <a:latin typeface="Calibri" panose="020F0502020204030204" pitchFamily="34" charset="0"/>
                <a:ea typeface="Calibri" panose="020F0502020204030204" pitchFamily="34" charset="0"/>
                <a:cs typeface="Arial" panose="020B0604020202020204" pitchFamily="34" charset="0"/>
              </a:rPr>
              <a:t>خمسة عوامل قد تؤثر على التنفيذ الناجح لعملية تخطيط السيناريو أشار اليها (</a:t>
            </a:r>
            <a:r>
              <a:rPr lang="en-US" sz="2000" dirty="0">
                <a:latin typeface="Arial" panose="020B0604020202020204" pitchFamily="34" charset="0"/>
                <a:ea typeface="Calibri" panose="020F0502020204030204" pitchFamily="34" charset="0"/>
                <a:cs typeface="Arial" panose="020B0604020202020204" pitchFamily="34" charset="0"/>
              </a:rPr>
              <a:t>Thomson,2006</a:t>
            </a:r>
            <a:r>
              <a:rPr lang="ar-IQ" sz="2000" dirty="0">
                <a:latin typeface="Calibri" panose="020F0502020204030204" pitchFamily="34" charset="0"/>
                <a:ea typeface="Calibri" panose="020F0502020204030204" pitchFamily="34" charset="0"/>
                <a:cs typeface="Arial" panose="020B0604020202020204" pitchFamily="34" charset="0"/>
              </a:rPr>
              <a:t>) وهي كالاتي:</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1- تركيـز مدخل البحث.</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2- مشاركة الرؤساء التنفيذيون في عملية تخطيط السيناريو.</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3- دعم الرؤساء التنفيذيون للبرامج المتنوعة من خلال متابعة عملية تخطيط السيناريو الأصيل.</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4- حجم ونوع المنظمة.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5- نمط السيناريو.</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38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189" y="1252924"/>
            <a:ext cx="10491537" cy="4006033"/>
          </a:xfrm>
          <a:prstGeom prst="rect">
            <a:avLst/>
          </a:prstGeom>
        </p:spPr>
        <p:txBody>
          <a:bodyPr wrap="square">
            <a:spAutoFit/>
          </a:bodyPr>
          <a:lstStyle/>
          <a:p>
            <a:pPr algn="justLow" rtl="1">
              <a:lnSpc>
                <a:spcPct val="107000"/>
              </a:lnSpc>
              <a:spcAft>
                <a:spcPts val="800"/>
              </a:spcAft>
            </a:pPr>
            <a:r>
              <a:rPr lang="ar-IQ" sz="2000" b="1" u="sng" dirty="0">
                <a:latin typeface="Calibri" panose="020F0502020204030204" pitchFamily="34" charset="0"/>
                <a:ea typeface="Calibri" panose="020F0502020204030204" pitchFamily="34" charset="0"/>
                <a:cs typeface="Arial" panose="020B0604020202020204" pitchFamily="34" charset="0"/>
              </a:rPr>
              <a:t>اللاتأكد البيئي وتخطيط السيناريو</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ان تخطيط السيناريو الاستراتيجي يهدف اولاً وقبل كل شيء إلى فهم وإدراك المنظمات لحركية البيئة وتعقيداتها واحداثها التي تقع خارج سيطرة المنظمات وهذا بحد ذاته يعني قيادة واستثمار الفرص وتجنب المخاطر الاستراتيجية وقد أشار (</a:t>
            </a:r>
            <a:r>
              <a:rPr lang="en-US" sz="2000" dirty="0">
                <a:latin typeface="Arial" panose="020B0604020202020204" pitchFamily="34" charset="0"/>
                <a:ea typeface="Calibri" panose="020F0502020204030204" pitchFamily="34" charset="0"/>
                <a:cs typeface="Arial" panose="020B0604020202020204" pitchFamily="34" charset="0"/>
              </a:rPr>
              <a:t>Cann,2010 :4</a:t>
            </a:r>
            <a:r>
              <a:rPr lang="ar-IQ" sz="2000" dirty="0">
                <a:latin typeface="Calibri" panose="020F0502020204030204" pitchFamily="34" charset="0"/>
                <a:ea typeface="Calibri" panose="020F0502020204030204" pitchFamily="34" charset="0"/>
                <a:cs typeface="Arial" panose="020B0604020202020204" pitchFamily="34" charset="0"/>
              </a:rPr>
              <a:t>) أن أولى مخرجات تحليل السيناريو هو تقليص فجوة اللاتأكد البيئي وهو عادة ما يبدأ بتحليل القوى الموجه داخل وخارج المنظمة وهذا يعني تحليل الفرص والتهديدات وعناصر القوة والضعف لدى المنظمات ولجميع السيناريوهات التي ترغب المنظمة تحقيقها مستقبلاً.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وللسيناريو الاستراتيجي دور مهم وجوهري في محاكاة مستوى اللاتأكد البيئي من خلال تحليل وتشخيص وتعريف الخصائص البيئية في القوة الموجهة ونقاط التفاعل بين المنظمة وبيئتها، فهو يحدد نمط وطبيعة الاستجابة الاستراتيجية لحالات اللاتأكد.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 ولا يقف أداء السيناريو عند تقليص فجوة </a:t>
            </a:r>
            <a:r>
              <a:rPr lang="ar-IQ" sz="2000" dirty="0" err="1">
                <a:latin typeface="Calibri" panose="020F0502020204030204" pitchFamily="34" charset="0"/>
                <a:ea typeface="Calibri" panose="020F0502020204030204" pitchFamily="34" charset="0"/>
                <a:cs typeface="Arial" panose="020B0604020202020204" pitchFamily="34" charset="0"/>
              </a:rPr>
              <a:t>اللأتاكد</a:t>
            </a:r>
            <a:r>
              <a:rPr lang="ar-IQ" sz="2000" dirty="0">
                <a:latin typeface="Calibri" panose="020F0502020204030204" pitchFamily="34" charset="0"/>
                <a:ea typeface="Calibri" panose="020F0502020204030204" pitchFamily="34" charset="0"/>
                <a:cs typeface="Arial" panose="020B0604020202020204" pitchFamily="34" charset="0"/>
              </a:rPr>
              <a:t>، بل في كونه يحدد الافتراضات الأساسية ويشكل النماذج الذهنية لمتخذي القرارات </a:t>
            </a:r>
            <a:r>
              <a:rPr lang="ar-IQ" sz="2000" dirty="0" err="1">
                <a:latin typeface="Calibri" panose="020F0502020204030204" pitchFamily="34" charset="0"/>
                <a:ea typeface="Calibri" panose="020F0502020204030204" pitchFamily="34" charset="0"/>
                <a:cs typeface="Arial" panose="020B0604020202020204" pitchFamily="34" charset="0"/>
              </a:rPr>
              <a:t>الإستراتيجية</a:t>
            </a:r>
            <a:r>
              <a:rPr lang="ar-IQ" sz="2000" dirty="0">
                <a:latin typeface="Calibri" panose="020F0502020204030204" pitchFamily="34" charset="0"/>
                <a:ea typeface="Calibri" panose="020F0502020204030204" pitchFamily="34" charset="0"/>
                <a:cs typeface="Arial" panose="020B0604020202020204" pitchFamily="34" charset="0"/>
              </a:rPr>
              <a:t>، فهو الذي يحدد ما يجب القيام به للبقاء والازدهار فضلاً على انه الأساس في عملية التقويم والرقابة </a:t>
            </a:r>
            <a:r>
              <a:rPr lang="ar-IQ" sz="2000" dirty="0" err="1">
                <a:latin typeface="Calibri" panose="020F0502020204030204" pitchFamily="34" charset="0"/>
                <a:ea typeface="Calibri" panose="020F0502020204030204" pitchFamily="34" charset="0"/>
                <a:cs typeface="Arial" panose="020B0604020202020204" pitchFamily="34" charset="0"/>
              </a:rPr>
              <a:t>الإستراتيجية</a:t>
            </a:r>
            <a:r>
              <a:rPr lang="ar-IQ" sz="2000" dirty="0">
                <a:latin typeface="Calibri" panose="020F0502020204030204" pitchFamily="34" charset="0"/>
                <a:ea typeface="Calibri" panose="020F0502020204030204" pitchFamily="34" charset="0"/>
                <a:cs typeface="Arial" panose="020B0604020202020204" pitchFamily="34" charset="0"/>
              </a:rPr>
              <a:t> وفي الكشف عن الفرص والتهديدات والبدائل </a:t>
            </a:r>
            <a:r>
              <a:rPr lang="ar-IQ" sz="2000" dirty="0" err="1">
                <a:latin typeface="Calibri" panose="020F0502020204030204" pitchFamily="34" charset="0"/>
                <a:ea typeface="Calibri" panose="020F0502020204030204" pitchFamily="34" charset="0"/>
                <a:cs typeface="Arial" panose="020B0604020202020204" pitchFamily="34" charset="0"/>
              </a:rPr>
              <a:t>الإستراتيجية</a:t>
            </a:r>
            <a:r>
              <a:rPr lang="ar-IQ" sz="2000" dirty="0">
                <a:latin typeface="Calibri" panose="020F0502020204030204" pitchFamily="34" charset="0"/>
                <a:ea typeface="Calibri" panose="020F0502020204030204" pitchFamily="34" charset="0"/>
                <a:cs typeface="Arial" panose="020B0604020202020204" pitchFamily="34" charset="0"/>
              </a:rPr>
              <a:t> والقوى الموجهة التي تشكل في النهاية النتائج المرغوبة.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8398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TotalTime>
  <Words>1209</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Times New Roman</vt:lpstr>
      <vt:lpstr>Wingdings</vt:lpstr>
      <vt:lpstr>Organic</vt:lpstr>
      <vt:lpstr> وزارة التعليم العالي والبحث العلمي                                                               الجامعة المستنصرية                                                                      كلية الإدارة والاقتصاد / أدارة الاعمال الدبلوم العالي في التخطيط الاستراتيجي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وزارة التعليم العالي والبحث العلمي                                                               الجامعة المستنصرية                                                                      كلية الإدارة والاقتصاد / أدارة الاعمال الدبلوم العالي في التخطيط الاستراتيجي </dc:title>
  <dc:creator>Mustafa Zahid</dc:creator>
  <cp:lastModifiedBy>MAHA ALAZAWI</cp:lastModifiedBy>
  <cp:revision>7</cp:revision>
  <dcterms:created xsi:type="dcterms:W3CDTF">2017-11-20T20:51:06Z</dcterms:created>
  <dcterms:modified xsi:type="dcterms:W3CDTF">2018-06-16T12:56:17Z</dcterms:modified>
</cp:coreProperties>
</file>