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4"/>
  </p:notesMasterIdLst>
  <p:sldIdLst>
    <p:sldId id="256" r:id="rId2"/>
    <p:sldId id="257" r:id="rId3"/>
    <p:sldId id="258" r:id="rId4"/>
    <p:sldId id="261" r:id="rId5"/>
    <p:sldId id="268" r:id="rId6"/>
    <p:sldId id="280" r:id="rId7"/>
    <p:sldId id="281" r:id="rId8"/>
    <p:sldId id="269" r:id="rId9"/>
    <p:sldId id="270" r:id="rId10"/>
    <p:sldId id="282" r:id="rId11"/>
    <p:sldId id="279" r:id="rId12"/>
    <p:sldId id="283"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4" d="100"/>
          <a:sy n="64" d="100"/>
        </p:scale>
        <p:origin x="-148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52E74DB-25F2-4333-AB2A-EBCC9783C932}" type="datetimeFigureOut">
              <a:rPr lang="ar-SA" smtClean="0"/>
              <a:pPr/>
              <a:t>12/03/1439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7FA6E0-BB4B-4A78-B151-61FEF497C057}" type="slidenum">
              <a:rPr lang="ar-SA" smtClean="0"/>
              <a:pPr/>
              <a:t>‹#›</a:t>
            </a:fld>
            <a:endParaRPr lang="ar-SA"/>
          </a:p>
        </p:txBody>
      </p:sp>
    </p:spTree>
    <p:extLst>
      <p:ext uri="{BB962C8B-B14F-4D97-AF65-F5344CB8AC3E}">
        <p14:creationId xmlns:p14="http://schemas.microsoft.com/office/powerpoint/2010/main" val="4508268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5E7FA6E0-BB4B-4A78-B151-61FEF497C057}" type="slidenum">
              <a:rPr lang="ar-SA" smtClean="0"/>
              <a:pPr/>
              <a:t>5</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C87B5D1-37FE-4F60-8788-436714DD111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C87B5D1-37FE-4F60-8788-436714DD111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C87B5D1-37FE-4F60-8788-436714DD111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9EDB86-2235-448A-9F3A-06749DB84FE1}" type="datetimeFigureOut">
              <a:rPr lang="ar-SA" smtClean="0"/>
              <a:pPr/>
              <a:t>12/03/1439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C87B5D1-37FE-4F60-8788-436714DD111D}"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9EDB86-2235-448A-9F3A-06749DB84FE1}" type="datetimeFigureOut">
              <a:rPr lang="ar-SA" smtClean="0"/>
              <a:pPr/>
              <a:t>12/03/1439</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87B5D1-37FE-4F60-8788-436714DD111D}"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7278"/>
          <a:stretch/>
        </p:blipFill>
        <p:spPr>
          <a:xfrm>
            <a:off x="-64198" y="0"/>
            <a:ext cx="9208198" cy="7002016"/>
          </a:xfrm>
          <a:prstGeom prst="rect">
            <a:avLst/>
          </a:prstGeom>
        </p:spPr>
      </p:pic>
      <p:sp>
        <p:nvSpPr>
          <p:cNvPr id="4" name="Text Box 9"/>
          <p:cNvSpPr txBox="1"/>
          <p:nvPr/>
        </p:nvSpPr>
        <p:spPr>
          <a:xfrm>
            <a:off x="395812" y="5013176"/>
            <a:ext cx="8352928" cy="15446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ar-IQ" sz="2800" b="1" dirty="0">
                <a:solidFill>
                  <a:srgbClr val="FF0000"/>
                </a:solidFill>
                <a:effectLst/>
                <a:ea typeface="Calibri"/>
                <a:cs typeface="Simplified Arabic"/>
              </a:rPr>
              <a:t>استاذ المادة: </a:t>
            </a:r>
            <a:r>
              <a:rPr lang="ar-IQ" sz="2800" b="1" dirty="0" smtClean="0">
                <a:solidFill>
                  <a:srgbClr val="FF0000"/>
                </a:solidFill>
                <a:effectLst/>
                <a:ea typeface="Calibri"/>
                <a:cs typeface="Simplified Arabic"/>
              </a:rPr>
              <a:t>د.مها العزاوي</a:t>
            </a:r>
            <a:endParaRPr lang="en-US" sz="1400" dirty="0">
              <a:solidFill>
                <a:srgbClr val="FF0000"/>
              </a:solidFill>
              <a:effectLst/>
              <a:ea typeface="Calibri"/>
              <a:cs typeface="Arial"/>
            </a:endParaRPr>
          </a:p>
          <a:p>
            <a:pPr marL="0" marR="0" algn="ctr">
              <a:lnSpc>
                <a:spcPct val="115000"/>
              </a:lnSpc>
              <a:spcBef>
                <a:spcPts val="0"/>
              </a:spcBef>
              <a:spcAft>
                <a:spcPts val="1000"/>
              </a:spcAft>
            </a:pPr>
            <a:r>
              <a:rPr lang="ar-IQ" sz="2000" b="1" dirty="0">
                <a:solidFill>
                  <a:srgbClr val="FF0000"/>
                </a:solidFill>
                <a:effectLst/>
                <a:ea typeface="Calibri"/>
                <a:cs typeface="Simplified Arabic"/>
              </a:rPr>
              <a:t>اعداد</a:t>
            </a:r>
            <a:endParaRPr lang="en-US" sz="1100" dirty="0">
              <a:solidFill>
                <a:srgbClr val="FF0000"/>
              </a:solidFill>
              <a:effectLst/>
              <a:ea typeface="Calibri"/>
              <a:cs typeface="Arial"/>
            </a:endParaRPr>
          </a:p>
          <a:p>
            <a:pPr marL="0" marR="0" algn="ctr">
              <a:lnSpc>
                <a:spcPct val="115000"/>
              </a:lnSpc>
              <a:spcBef>
                <a:spcPts val="0"/>
              </a:spcBef>
              <a:spcAft>
                <a:spcPts val="1000"/>
              </a:spcAft>
            </a:pPr>
            <a:r>
              <a:rPr lang="ar-IQ" sz="2000" b="1" dirty="0">
                <a:solidFill>
                  <a:srgbClr val="FF0000"/>
                </a:solidFill>
                <a:effectLst/>
                <a:ea typeface="Calibri"/>
                <a:cs typeface="Simplified Arabic"/>
              </a:rPr>
              <a:t>نهى كاطم </a:t>
            </a:r>
            <a:r>
              <a:rPr lang="ar-IQ" sz="2000" b="1" dirty="0" smtClean="0">
                <a:solidFill>
                  <a:srgbClr val="FF0000"/>
                </a:solidFill>
                <a:effectLst/>
                <a:ea typeface="Calibri"/>
                <a:cs typeface="Simplified Arabic"/>
              </a:rPr>
              <a:t>كاصد - بان عبد الامير – عواد كاظم</a:t>
            </a:r>
          </a:p>
          <a:p>
            <a:pPr marL="0" marR="0" algn="ctr">
              <a:lnSpc>
                <a:spcPct val="115000"/>
              </a:lnSpc>
              <a:spcBef>
                <a:spcPts val="0"/>
              </a:spcBef>
              <a:spcAft>
                <a:spcPts val="1000"/>
              </a:spcAft>
            </a:pPr>
            <a:endParaRPr lang="en-US" sz="1400" dirty="0">
              <a:solidFill>
                <a:srgbClr val="FF0000"/>
              </a:solidFill>
              <a:effectLst/>
              <a:ea typeface="Calibri"/>
              <a:cs typeface="Arial"/>
            </a:endParaRPr>
          </a:p>
          <a:p>
            <a:pPr marL="0" marR="0" algn="ctr">
              <a:lnSpc>
                <a:spcPct val="115000"/>
              </a:lnSpc>
              <a:spcBef>
                <a:spcPts val="0"/>
              </a:spcBef>
              <a:spcAft>
                <a:spcPts val="1000"/>
              </a:spcAft>
            </a:pPr>
            <a:r>
              <a:rPr lang="ar-IQ" sz="2800" b="1" dirty="0">
                <a:solidFill>
                  <a:srgbClr val="FF0000"/>
                </a:solidFill>
                <a:effectLst/>
                <a:ea typeface="Calibri"/>
                <a:cs typeface="Simplified Arabic"/>
              </a:rPr>
              <a:t> </a:t>
            </a:r>
            <a:endParaRPr lang="en-US" sz="1400" dirty="0">
              <a:solidFill>
                <a:srgbClr val="FF0000"/>
              </a:solidFill>
              <a:effectLst/>
              <a:ea typeface="Calibri"/>
              <a:cs typeface="Arial"/>
            </a:endParaRPr>
          </a:p>
        </p:txBody>
      </p:sp>
      <p:sp>
        <p:nvSpPr>
          <p:cNvPr id="3" name="Text Box 8"/>
          <p:cNvSpPr txBox="1"/>
          <p:nvPr/>
        </p:nvSpPr>
        <p:spPr>
          <a:xfrm>
            <a:off x="6081464" y="990143"/>
            <a:ext cx="2667000" cy="1943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ar-IQ" sz="1600" b="1" dirty="0">
                <a:solidFill>
                  <a:schemeClr val="tx2">
                    <a:lumMod val="10000"/>
                  </a:schemeClr>
                </a:solidFill>
                <a:effectLst/>
                <a:ea typeface="Calibri"/>
                <a:cs typeface="Times New Roman"/>
              </a:rPr>
              <a:t>وزارة التعليم العالي والبحث العلمي</a:t>
            </a:r>
            <a:endParaRPr lang="en-US" sz="1100" b="1" dirty="0">
              <a:solidFill>
                <a:schemeClr val="tx2">
                  <a:lumMod val="10000"/>
                </a:schemeClr>
              </a:solidFill>
              <a:effectLst/>
              <a:ea typeface="Calibri"/>
              <a:cs typeface="Arial"/>
            </a:endParaRPr>
          </a:p>
          <a:p>
            <a:pPr marL="0" marR="0" algn="ctr" rtl="1">
              <a:lnSpc>
                <a:spcPct val="115000"/>
              </a:lnSpc>
              <a:spcBef>
                <a:spcPts val="0"/>
              </a:spcBef>
              <a:spcAft>
                <a:spcPts val="1000"/>
              </a:spcAft>
            </a:pPr>
            <a:r>
              <a:rPr lang="ar-IQ" sz="1600" b="1" dirty="0">
                <a:solidFill>
                  <a:schemeClr val="tx2">
                    <a:lumMod val="10000"/>
                  </a:schemeClr>
                </a:solidFill>
                <a:effectLst/>
                <a:ea typeface="Calibri"/>
                <a:cs typeface="Times New Roman"/>
              </a:rPr>
              <a:t>رئاسة الجامعة المستنصرية</a:t>
            </a:r>
            <a:endParaRPr lang="en-US" sz="1100" b="1" dirty="0">
              <a:solidFill>
                <a:schemeClr val="tx2">
                  <a:lumMod val="10000"/>
                </a:schemeClr>
              </a:solidFill>
              <a:effectLst/>
              <a:ea typeface="Calibri"/>
              <a:cs typeface="Arial"/>
            </a:endParaRPr>
          </a:p>
          <a:p>
            <a:pPr marL="0" marR="0" algn="ctr" rtl="1">
              <a:lnSpc>
                <a:spcPct val="115000"/>
              </a:lnSpc>
              <a:spcBef>
                <a:spcPts val="0"/>
              </a:spcBef>
              <a:spcAft>
                <a:spcPts val="1000"/>
              </a:spcAft>
            </a:pPr>
            <a:r>
              <a:rPr lang="ar-IQ" sz="1600" b="1" dirty="0">
                <a:solidFill>
                  <a:schemeClr val="tx2">
                    <a:lumMod val="10000"/>
                  </a:schemeClr>
                </a:solidFill>
                <a:effectLst/>
                <a:ea typeface="Calibri"/>
                <a:cs typeface="Times New Roman"/>
              </a:rPr>
              <a:t>كلية الادارة والاقتصاد</a:t>
            </a:r>
            <a:endParaRPr lang="en-US" sz="1100" b="1" dirty="0">
              <a:solidFill>
                <a:schemeClr val="tx2">
                  <a:lumMod val="10000"/>
                </a:schemeClr>
              </a:solidFill>
              <a:effectLst/>
              <a:ea typeface="Calibri"/>
              <a:cs typeface="Arial"/>
            </a:endParaRPr>
          </a:p>
          <a:p>
            <a:pPr marL="0" marR="0" algn="ctr" rtl="1">
              <a:lnSpc>
                <a:spcPct val="115000"/>
              </a:lnSpc>
              <a:spcBef>
                <a:spcPts val="0"/>
              </a:spcBef>
              <a:spcAft>
                <a:spcPts val="1000"/>
              </a:spcAft>
            </a:pPr>
            <a:r>
              <a:rPr lang="ar-IQ" sz="1600" b="1" dirty="0">
                <a:solidFill>
                  <a:schemeClr val="tx2">
                    <a:lumMod val="10000"/>
                  </a:schemeClr>
                </a:solidFill>
                <a:effectLst/>
                <a:ea typeface="Calibri"/>
                <a:cs typeface="Times New Roman"/>
              </a:rPr>
              <a:t>الدراسات العليا</a:t>
            </a:r>
            <a:endParaRPr lang="en-US" sz="1100" b="1" dirty="0">
              <a:solidFill>
                <a:schemeClr val="tx2">
                  <a:lumMod val="10000"/>
                </a:schemeClr>
              </a:solidFill>
              <a:effectLst/>
              <a:ea typeface="Calibri"/>
              <a:cs typeface="Arial"/>
            </a:endParaRPr>
          </a:p>
          <a:p>
            <a:pPr marL="0" marR="0" algn="ctr" rtl="1">
              <a:lnSpc>
                <a:spcPct val="115000"/>
              </a:lnSpc>
              <a:spcBef>
                <a:spcPts val="0"/>
              </a:spcBef>
              <a:spcAft>
                <a:spcPts val="1000"/>
              </a:spcAft>
            </a:pPr>
            <a:r>
              <a:rPr lang="ar-IQ" sz="1600" b="1" dirty="0">
                <a:solidFill>
                  <a:schemeClr val="tx2">
                    <a:lumMod val="10000"/>
                  </a:schemeClr>
                </a:solidFill>
                <a:effectLst/>
                <a:ea typeface="Calibri"/>
                <a:cs typeface="Times New Roman"/>
              </a:rPr>
              <a:t>دبلوم التخطيط الاستراتيجي</a:t>
            </a:r>
            <a:endParaRPr lang="en-US" sz="1100" b="1" dirty="0">
              <a:solidFill>
                <a:schemeClr val="tx2">
                  <a:lumMod val="10000"/>
                </a:schemeClr>
              </a:solidFill>
              <a:effectLst/>
              <a:ea typeface="Calibri"/>
              <a:cs typeface="Arial"/>
            </a:endParaRPr>
          </a:p>
        </p:txBody>
      </p:sp>
      <p:sp>
        <p:nvSpPr>
          <p:cNvPr id="2" name="عنوان 1"/>
          <p:cNvSpPr>
            <a:spLocks noGrp="1"/>
          </p:cNvSpPr>
          <p:nvPr>
            <p:ph type="ctrTitle"/>
          </p:nvPr>
        </p:nvSpPr>
        <p:spPr>
          <a:xfrm>
            <a:off x="940750" y="3140968"/>
            <a:ext cx="7772400" cy="1290444"/>
          </a:xfrm>
        </p:spPr>
        <p:txBody>
          <a:bodyPr>
            <a:normAutofit/>
          </a:bodyPr>
          <a:lstStyle/>
          <a:p>
            <a:pPr algn="ctr"/>
            <a:r>
              <a:rPr lang="ar-IQ" sz="6000" b="1" dirty="0" smtClean="0">
                <a:solidFill>
                  <a:srgbClr val="FF0000"/>
                </a:solidFill>
              </a:rPr>
              <a:t>خطوات </a:t>
            </a:r>
            <a:r>
              <a:rPr lang="ar-SA" sz="6000" b="1" dirty="0" smtClean="0">
                <a:solidFill>
                  <a:srgbClr val="FF0000"/>
                </a:solidFill>
              </a:rPr>
              <a:t>بناء السيناريوهات</a:t>
            </a:r>
            <a:endParaRPr lang="ar-SA" sz="6000" b="1" dirty="0">
              <a:solidFill>
                <a:srgbClr val="FF0000"/>
              </a:solidFill>
            </a:endParaRPr>
          </a:p>
        </p:txBody>
      </p:sp>
      <p:pic>
        <p:nvPicPr>
          <p:cNvPr id="6" name="05-Before I G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5812" y="18864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3779912" y="548679"/>
            <a:ext cx="5364088" cy="6292421"/>
          </a:xfrm>
        </p:spPr>
        <p:txBody>
          <a:bodyPr>
            <a:normAutofit fontScale="92500" lnSpcReduction="10000"/>
          </a:bodyPr>
          <a:lstStyle/>
          <a:p>
            <a:pPr marL="569913" lvl="3" indent="-225425" algn="just" rtl="1">
              <a:buNone/>
            </a:pPr>
            <a:r>
              <a:rPr lang="ar-SA" sz="3200" b="1" dirty="0" smtClean="0">
                <a:solidFill>
                  <a:srgbClr val="FF0000"/>
                </a:solidFill>
                <a:latin typeface="Times New Roman" pitchFamily="18" charset="0"/>
                <a:cs typeface="Times New Roman" pitchFamily="18" charset="0"/>
              </a:rPr>
              <a:t>5. كتابة السيناريوهات المختارة، وذلك باستيفاء مدخلات السيناريوهات من المعلومات سواء بإضافة عوامل أو تفاصيل معينة، أو بدمج تطورات مستقبلية أخري فيها.</a:t>
            </a:r>
            <a:endParaRPr lang="ar-IQ" sz="3200" b="1" dirty="0" smtClean="0">
              <a:solidFill>
                <a:srgbClr val="FF0000"/>
              </a:solidFill>
              <a:latin typeface="Times New Roman" pitchFamily="18" charset="0"/>
              <a:cs typeface="Times New Roman" pitchFamily="18" charset="0"/>
            </a:endParaRPr>
          </a:p>
          <a:p>
            <a:pPr marL="569913" lvl="3" indent="-225425" algn="just" rtl="1">
              <a:buNone/>
            </a:pPr>
            <a:endParaRPr lang="ar-IQ" sz="3200" b="1" dirty="0">
              <a:solidFill>
                <a:srgbClr val="FF0000"/>
              </a:solidFill>
              <a:latin typeface="Times New Roman" pitchFamily="18" charset="0"/>
              <a:cs typeface="Times New Roman" pitchFamily="18" charset="0"/>
            </a:endParaRPr>
          </a:p>
          <a:p>
            <a:pPr marL="569913" lvl="3" indent="-225425" algn="just" rtl="1">
              <a:buNone/>
            </a:pPr>
            <a:endParaRPr lang="ar-IQ" sz="3200" b="1" dirty="0">
              <a:solidFill>
                <a:srgbClr val="FF0000"/>
              </a:solidFill>
              <a:latin typeface="Times New Roman" pitchFamily="18" charset="0"/>
              <a:cs typeface="Times New Roman" pitchFamily="18" charset="0"/>
            </a:endParaRPr>
          </a:p>
          <a:p>
            <a:pPr marL="569913" lvl="3" indent="-225425" algn="just" rtl="1">
              <a:buNone/>
            </a:pPr>
            <a:endParaRPr lang="ar-SA" sz="3200" b="1" dirty="0" smtClean="0">
              <a:solidFill>
                <a:srgbClr val="FF0000"/>
              </a:solidFill>
              <a:latin typeface="Times New Roman" pitchFamily="18" charset="0"/>
              <a:cs typeface="Times New Roman" pitchFamily="18" charset="0"/>
            </a:endParaRPr>
          </a:p>
          <a:p>
            <a:pPr marL="569913" lvl="3" indent="-225425" algn="just" rtl="1">
              <a:buNone/>
            </a:pPr>
            <a:r>
              <a:rPr lang="ar-SA" sz="3200" b="1" dirty="0" smtClean="0">
                <a:solidFill>
                  <a:srgbClr val="FF0000"/>
                </a:solidFill>
                <a:latin typeface="Times New Roman" pitchFamily="18" charset="0"/>
                <a:cs typeface="Times New Roman" pitchFamily="18" charset="0"/>
              </a:rPr>
              <a:t>6. </a:t>
            </a:r>
            <a:r>
              <a:rPr lang="ar-SA" sz="3200" b="1" dirty="0" smtClean="0">
                <a:latin typeface="Times New Roman" pitchFamily="18" charset="0"/>
                <a:cs typeface="Times New Roman" pitchFamily="18" charset="0"/>
              </a:rPr>
              <a:t>تحليل نتائجها، وإجراء تحليل مقارن لها في ضوء الهدف الذي صيغت من أجله، والتركيز علي متطلبات تحقيق كل سيناريو وتقديم كشف حساب بالمزايا والتكاليف لكل سيناريو.</a:t>
            </a:r>
          </a:p>
          <a:p>
            <a:pPr marL="569913" lvl="3" indent="-225425" algn="just" rtl="1">
              <a:buNone/>
            </a:pPr>
            <a:endParaRPr lang="ar-SA" sz="3200" b="1" dirty="0" smtClean="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8769"/>
          <a:stretch/>
        </p:blipFill>
        <p:spPr>
          <a:xfrm>
            <a:off x="-944" y="620688"/>
            <a:ext cx="3780856" cy="33843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39100"/>
          <a:stretch/>
        </p:blipFill>
        <p:spPr>
          <a:xfrm>
            <a:off x="0" y="4149080"/>
            <a:ext cx="3779912" cy="2708919"/>
          </a:xfrm>
          <a:prstGeom prst="rect">
            <a:avLst/>
          </a:prstGeom>
        </p:spPr>
      </p:pic>
    </p:spTree>
    <p:extLst>
      <p:ext uri="{BB962C8B-B14F-4D97-AF65-F5344CB8AC3E}">
        <p14:creationId xmlns:p14="http://schemas.microsoft.com/office/powerpoint/2010/main" val="1009244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03848" y="801457"/>
            <a:ext cx="5918266" cy="5157192"/>
          </a:xfrm>
        </p:spPr>
        <p:txBody>
          <a:bodyPr>
            <a:noAutofit/>
          </a:bodyPr>
          <a:lstStyle/>
          <a:p>
            <a:pPr algn="just" rtl="1">
              <a:buNone/>
            </a:pPr>
            <a:r>
              <a:rPr lang="ar-SA" sz="3200" b="1" dirty="0" smtClean="0">
                <a:solidFill>
                  <a:srgbClr val="3333CC"/>
                </a:solidFill>
              </a:rPr>
              <a:t>العالم جوديه“</a:t>
            </a:r>
            <a:r>
              <a:rPr lang="en-US" sz="3200" b="1" dirty="0" smtClean="0">
                <a:solidFill>
                  <a:srgbClr val="3333CC"/>
                </a:solidFill>
              </a:rPr>
              <a:t>”</a:t>
            </a:r>
            <a:r>
              <a:rPr lang="en-US" sz="3200" b="1" dirty="0" err="1" smtClean="0">
                <a:solidFill>
                  <a:srgbClr val="3333CC"/>
                </a:solidFill>
              </a:rPr>
              <a:t>Godet</a:t>
            </a:r>
            <a:r>
              <a:rPr lang="ar-SA" sz="3200" b="1" dirty="0" smtClean="0">
                <a:solidFill>
                  <a:srgbClr val="3333CC"/>
                </a:solidFill>
              </a:rPr>
              <a:t>، حدد </a:t>
            </a:r>
            <a:r>
              <a:rPr lang="ar-SA" sz="3200" b="1" dirty="0">
                <a:solidFill>
                  <a:srgbClr val="3333CC"/>
                </a:solidFill>
              </a:rPr>
              <a:t>أنواع السيناريوهات كالآتي: </a:t>
            </a:r>
            <a:endParaRPr lang="en-US" sz="3200" b="1" dirty="0">
              <a:solidFill>
                <a:srgbClr val="3333CC"/>
              </a:solidFill>
            </a:endParaRPr>
          </a:p>
          <a:p>
            <a:pPr lvl="0" algn="just" rtl="1"/>
            <a:r>
              <a:rPr lang="ar-SA" sz="2800" b="1" dirty="0"/>
              <a:t>سيناريو مرجعي: يُعبِر عن الوضع الأكثر احتمالاً، لتطور الظاهرة، محل البحث. </a:t>
            </a:r>
            <a:endParaRPr lang="ar-IQ" sz="2800" b="1" dirty="0" smtClean="0"/>
          </a:p>
          <a:p>
            <a:pPr lvl="0" algn="just" rtl="1"/>
            <a:endParaRPr lang="ar-IQ" sz="2800" b="1" dirty="0" smtClean="0"/>
          </a:p>
          <a:p>
            <a:pPr lvl="0" algn="just" rtl="1"/>
            <a:r>
              <a:rPr lang="ar-SA" sz="2800" b="1" dirty="0" smtClean="0"/>
              <a:t>سيناريو </a:t>
            </a:r>
            <a:r>
              <a:rPr lang="ar-SA" sz="2800" b="1" dirty="0"/>
              <a:t>متفائل: يٌعبر عن الأمل، في مسار تطور الظاهرة. </a:t>
            </a:r>
            <a:endParaRPr lang="ar-IQ" sz="2800" b="1" dirty="0" smtClean="0"/>
          </a:p>
          <a:p>
            <a:pPr lvl="0" algn="just" rtl="1"/>
            <a:endParaRPr lang="ar-IQ" sz="2800" b="1" dirty="0"/>
          </a:p>
          <a:p>
            <a:pPr lvl="0" algn="just" rtl="1"/>
            <a:endParaRPr lang="en-US" sz="2800" b="1" dirty="0"/>
          </a:p>
          <a:p>
            <a:pPr lvl="0" algn="just" rtl="1"/>
            <a:r>
              <a:rPr lang="ar-SA" sz="2800" b="1" dirty="0"/>
              <a:t>سيناريو متشائم: ويُعبر عن حالة عدم توافق الظروف، والاتجاه بالحال إلى كارثة، أو موقف صعب. </a:t>
            </a:r>
            <a:endParaRPr lang="en-US" sz="2800" b="1" dirty="0"/>
          </a:p>
          <a:p>
            <a:pPr algn="just" rtl="1"/>
            <a:endParaRPr lang="ar-SA" sz="1800" dirty="0"/>
          </a:p>
        </p:txBody>
      </p:sp>
      <p:sp>
        <p:nvSpPr>
          <p:cNvPr id="2" name="Rectangle 1"/>
          <p:cNvSpPr/>
          <p:nvPr/>
        </p:nvSpPr>
        <p:spPr>
          <a:xfrm>
            <a:off x="2987824" y="116632"/>
            <a:ext cx="3424335" cy="707886"/>
          </a:xfrm>
          <a:prstGeom prst="rect">
            <a:avLst/>
          </a:prstGeom>
        </p:spPr>
        <p:txBody>
          <a:bodyPr wrap="none">
            <a:spAutoFit/>
          </a:bodyPr>
          <a:lstStyle/>
          <a:p>
            <a:r>
              <a:rPr lang="ar-SA" sz="4000" b="1" dirty="0">
                <a:solidFill>
                  <a:srgbClr val="3333CC"/>
                </a:solidFill>
              </a:rPr>
              <a:t>أنواع السيناريوهات</a:t>
            </a:r>
            <a:endParaRPr lang="en-US" sz="4000" dirty="0"/>
          </a:p>
        </p:txBody>
      </p:sp>
      <p:pic>
        <p:nvPicPr>
          <p:cNvPr id="4" name="Picture 3"/>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9153" y="913156"/>
            <a:ext cx="2952328" cy="2011788"/>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12" y="4698269"/>
            <a:ext cx="3384376" cy="23311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2708920"/>
            <a:ext cx="3275856" cy="2169368"/>
          </a:xfrm>
          <a:prstGeom prst="rect">
            <a:avLst/>
          </a:prstGeom>
        </p:spPr>
      </p:pic>
    </p:spTree>
    <p:extLst>
      <p:ext uri="{BB962C8B-B14F-4D97-AF65-F5344CB8AC3E}">
        <p14:creationId xmlns:p14="http://schemas.microsoft.com/office/powerpoint/2010/main" val="3101251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0524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41168" y="908720"/>
            <a:ext cx="4402832" cy="1285860"/>
          </a:xfrm>
        </p:spPr>
        <p:txBody>
          <a:bodyPr>
            <a:noAutofit/>
          </a:bodyPr>
          <a:lstStyle/>
          <a:p>
            <a:pPr algn="ctr"/>
            <a:r>
              <a:rPr lang="ar-IQ" sz="8000" b="1" dirty="0" smtClean="0">
                <a:solidFill>
                  <a:srgbClr val="0000CC"/>
                </a:solidFill>
              </a:rPr>
              <a:t>مقدمة</a:t>
            </a:r>
            <a:endParaRPr lang="ar-SA" sz="8000" b="1" dirty="0">
              <a:solidFill>
                <a:srgbClr val="0000CC"/>
              </a:solidFill>
            </a:endParaRPr>
          </a:p>
        </p:txBody>
      </p:sp>
      <p:sp>
        <p:nvSpPr>
          <p:cNvPr id="3" name="عنصر نائب للمحتوى 2"/>
          <p:cNvSpPr>
            <a:spLocks noGrp="1"/>
          </p:cNvSpPr>
          <p:nvPr>
            <p:ph idx="1"/>
          </p:nvPr>
        </p:nvSpPr>
        <p:spPr>
          <a:xfrm>
            <a:off x="0" y="2564904"/>
            <a:ext cx="9144000" cy="4158224"/>
          </a:xfrm>
        </p:spPr>
        <p:txBody>
          <a:bodyPr>
            <a:noAutofit/>
          </a:bodyPr>
          <a:lstStyle/>
          <a:p>
            <a:pPr algn="r" rtl="1"/>
            <a:r>
              <a:rPr lang="ar-SA" sz="3000" b="1" dirty="0"/>
              <a:t>يعتبر السيناريو أحد أساليب الدراسات المستقبلية وهو يشبه التخطيط في كونه محاوله لرسم صورة معينة </a:t>
            </a:r>
            <a:r>
              <a:rPr lang="ar-SA" sz="3000" b="1" dirty="0" smtClean="0"/>
              <a:t>للمستقبل. </a:t>
            </a:r>
            <a:endParaRPr lang="ar-IQ" sz="3000" b="1" dirty="0" smtClean="0"/>
          </a:p>
          <a:p>
            <a:pPr algn="r" rtl="1"/>
            <a:endParaRPr lang="ar-SA" sz="3000" b="1" dirty="0" smtClean="0"/>
          </a:p>
          <a:p>
            <a:pPr algn="r" rtl="1"/>
            <a:r>
              <a:rPr lang="ar-SA" sz="3000" b="1" dirty="0"/>
              <a:t>يستخدم كأسلوب للتفكيـر ويمثل محاولة لتفـادي أو التغلب على المخاطر الناتجة عن التنبؤ </a:t>
            </a:r>
            <a:r>
              <a:rPr lang="ar-SA" sz="3000" b="1" dirty="0" smtClean="0"/>
              <a:t>المستقبلي.</a:t>
            </a:r>
            <a:endParaRPr lang="ar-IQ" sz="3000" b="1" dirty="0" smtClean="0"/>
          </a:p>
          <a:p>
            <a:pPr algn="r" rtl="1"/>
            <a:endParaRPr lang="ar-SA" sz="3000" b="1" dirty="0" smtClean="0"/>
          </a:p>
          <a:p>
            <a:pPr algn="r" rtl="1"/>
            <a:r>
              <a:rPr lang="ar-SA" sz="3000" b="1" dirty="0" smtClean="0"/>
              <a:t>أسلـوب </a:t>
            </a:r>
            <a:r>
              <a:rPr lang="ar-SA" sz="3000" b="1" dirty="0"/>
              <a:t>لتنمية النشاط الذهنـي فهو يعتبر تهيئة لأذهاننا للنظر فـي أكثر من صورة وحيدة </a:t>
            </a:r>
            <a:r>
              <a:rPr lang="ar-SA" sz="3000" b="1" dirty="0" smtClean="0"/>
              <a:t>للمستقبل.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08720"/>
            <a:ext cx="3386336" cy="15121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19872" y="692696"/>
            <a:ext cx="2818656" cy="925250"/>
          </a:xfrm>
        </p:spPr>
        <p:txBody>
          <a:bodyPr>
            <a:normAutofit fontScale="90000"/>
          </a:bodyPr>
          <a:lstStyle/>
          <a:p>
            <a:pPr algn="ctr"/>
            <a:r>
              <a:rPr lang="ar-SA" sz="6600" b="1" dirty="0" smtClean="0">
                <a:solidFill>
                  <a:srgbClr val="FF0000"/>
                </a:solidFill>
              </a:rPr>
              <a:t>التعريف</a:t>
            </a:r>
            <a:endParaRPr lang="ar-SA" sz="6600" b="1" dirty="0">
              <a:solidFill>
                <a:srgbClr val="FF0000"/>
              </a:solidFill>
            </a:endParaRPr>
          </a:p>
        </p:txBody>
      </p:sp>
      <p:sp>
        <p:nvSpPr>
          <p:cNvPr id="3" name="عنصر نائب للمحتوى 2"/>
          <p:cNvSpPr>
            <a:spLocks noGrp="1"/>
          </p:cNvSpPr>
          <p:nvPr>
            <p:ph idx="1"/>
          </p:nvPr>
        </p:nvSpPr>
        <p:spPr>
          <a:xfrm>
            <a:off x="3275856" y="1700808"/>
            <a:ext cx="5764248" cy="4665130"/>
          </a:xfrm>
        </p:spPr>
        <p:txBody>
          <a:bodyPr>
            <a:normAutofit lnSpcReduction="10000"/>
          </a:bodyPr>
          <a:lstStyle/>
          <a:p>
            <a:pPr algn="just" rtl="1">
              <a:buNone/>
            </a:pPr>
            <a:r>
              <a:rPr lang="ar-SA" sz="3500" b="1" dirty="0" smtClean="0"/>
              <a:t>هناك </a:t>
            </a:r>
            <a:r>
              <a:rPr lang="ar-SA" sz="3500" b="1" dirty="0"/>
              <a:t>عدة </a:t>
            </a:r>
            <a:r>
              <a:rPr lang="ar-SA" sz="3500" b="1" dirty="0" smtClean="0"/>
              <a:t>تعريفات </a:t>
            </a:r>
            <a:r>
              <a:rPr lang="ar-SA" sz="3500" b="1" dirty="0"/>
              <a:t>للسيناريو </a:t>
            </a:r>
            <a:r>
              <a:rPr lang="ar-SA" sz="3500" b="1" dirty="0" smtClean="0"/>
              <a:t>منها</a:t>
            </a:r>
            <a:r>
              <a:rPr lang="ar-SA" sz="3500" dirty="0" smtClean="0"/>
              <a:t>:</a:t>
            </a:r>
            <a:endParaRPr lang="ar-IQ" sz="3500" dirty="0" smtClean="0"/>
          </a:p>
          <a:p>
            <a:pPr algn="just" rtl="1">
              <a:buNone/>
            </a:pPr>
            <a:endParaRPr lang="ar-SA" sz="3900" dirty="0" smtClean="0"/>
          </a:p>
          <a:p>
            <a:pPr lvl="0" algn="just" rtl="1"/>
            <a:r>
              <a:rPr lang="ar-SA" b="1" dirty="0">
                <a:solidFill>
                  <a:srgbClr val="FF0000"/>
                </a:solidFill>
              </a:rPr>
              <a:t>وصف لمستقبل ممكن أكثر من كونه عرضاً لتنبؤ محتمل أو لمستقبل فعلي. </a:t>
            </a:r>
            <a:endParaRPr lang="ar-IQ" b="1" dirty="0" smtClean="0">
              <a:solidFill>
                <a:srgbClr val="FF0000"/>
              </a:solidFill>
            </a:endParaRPr>
          </a:p>
          <a:p>
            <a:pPr lvl="0" algn="just" rtl="1"/>
            <a:endParaRPr lang="ar-IQ" b="1" dirty="0" smtClean="0">
              <a:solidFill>
                <a:srgbClr val="FF0000"/>
              </a:solidFill>
            </a:endParaRPr>
          </a:p>
          <a:p>
            <a:pPr lvl="0" algn="just" rtl="1"/>
            <a:endParaRPr lang="en-US" b="1" dirty="0">
              <a:solidFill>
                <a:srgbClr val="FF0000"/>
              </a:solidFill>
            </a:endParaRPr>
          </a:p>
          <a:p>
            <a:pPr algn="just" rtl="1"/>
            <a:r>
              <a:rPr lang="ar-SA" b="1" dirty="0">
                <a:solidFill>
                  <a:srgbClr val="0000CC"/>
                </a:solidFill>
              </a:rPr>
              <a:t>منظومة عمل ، تبرمَج لمواجهة الأحداث والتطورات الرئيسية المستقبلية في إطار التخطيط المستقبلي للدولة أو المؤسسة وبما يحقق نجاح الأهداف </a:t>
            </a:r>
            <a:r>
              <a:rPr lang="ar-SA" b="1" dirty="0" smtClean="0">
                <a:solidFill>
                  <a:srgbClr val="0000CC"/>
                </a:solidFill>
              </a:rPr>
              <a:t>المستقبلية.</a:t>
            </a:r>
          </a:p>
          <a:p>
            <a:pPr lvl="0" algn="just" rtl="1"/>
            <a:endParaRPr lang="en-US" sz="2000" dirty="0"/>
          </a:p>
          <a:p>
            <a:pPr algn="just" rtl="1"/>
            <a:endParaRPr lang="ar-SA" sz="20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005064"/>
            <a:ext cx="3203847" cy="2445033"/>
          </a:xfrm>
          <a:prstGeom prst="rect">
            <a:avLst/>
          </a:prstGeom>
        </p:spPr>
      </p:pic>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827" r="2845" b="4269"/>
          <a:stretch/>
        </p:blipFill>
        <p:spPr>
          <a:xfrm>
            <a:off x="0" y="2084356"/>
            <a:ext cx="3347863" cy="22727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24861"/>
            <a:ext cx="9144000" cy="2855240"/>
          </a:xfrm>
        </p:spPr>
        <p:txBody>
          <a:bodyPr>
            <a:normAutofit fontScale="92500" lnSpcReduction="20000"/>
          </a:bodyPr>
          <a:lstStyle/>
          <a:p>
            <a:pPr algn="just" rtl="1">
              <a:buNone/>
            </a:pPr>
            <a:r>
              <a:rPr lang="ar-SA" sz="3600" b="1" i="1" dirty="0" smtClean="0"/>
              <a:t>التعريف الأخير للسيناريو يبرز ثلاثة </a:t>
            </a:r>
            <a:r>
              <a:rPr lang="ar-SA" sz="3600" b="1" i="1" dirty="0"/>
              <a:t>عناصر </a:t>
            </a:r>
            <a:r>
              <a:rPr lang="ar-SA" sz="3600" b="1" i="1" dirty="0" smtClean="0"/>
              <a:t>رئيسية:</a:t>
            </a:r>
            <a:endParaRPr lang="ar-IQ" sz="3600" b="1" i="1" dirty="0" smtClean="0"/>
          </a:p>
          <a:p>
            <a:pPr algn="just" rtl="1">
              <a:buNone/>
            </a:pPr>
            <a:endParaRPr lang="ar-SA" sz="3600" b="1" i="1" dirty="0" smtClean="0"/>
          </a:p>
          <a:p>
            <a:pPr marL="1252538" lvl="4" indent="-742950" algn="just" rtl="1">
              <a:buFont typeface="+mj-lt"/>
              <a:buAutoNum type="arabicPeriod"/>
            </a:pPr>
            <a:r>
              <a:rPr lang="ar-SA" sz="4000" b="1" dirty="0">
                <a:solidFill>
                  <a:srgbClr val="0000CC"/>
                </a:solidFill>
                <a:latin typeface="Times New Roman" pitchFamily="18" charset="0"/>
                <a:cs typeface="Times New Roman" pitchFamily="18" charset="0"/>
              </a:rPr>
              <a:t>وصف لوضع </a:t>
            </a:r>
            <a:r>
              <a:rPr lang="ar-SA" sz="4000" b="1" dirty="0" smtClean="0">
                <a:solidFill>
                  <a:srgbClr val="0000CC"/>
                </a:solidFill>
                <a:latin typeface="Times New Roman" pitchFamily="18" charset="0"/>
                <a:cs typeface="Times New Roman" pitchFamily="18" charset="0"/>
              </a:rPr>
              <a:t>مستقبلي.</a:t>
            </a:r>
          </a:p>
          <a:p>
            <a:pPr marL="1252538" lvl="4" indent="-742950" algn="just" rtl="1">
              <a:buFont typeface="+mj-lt"/>
              <a:buAutoNum type="arabicPeriod"/>
            </a:pPr>
            <a:r>
              <a:rPr lang="ar-SA" sz="4000" b="1" dirty="0" smtClean="0">
                <a:solidFill>
                  <a:srgbClr val="0000CC"/>
                </a:solidFill>
                <a:latin typeface="Times New Roman" pitchFamily="18" charset="0"/>
                <a:cs typeface="Times New Roman" pitchFamily="18" charset="0"/>
              </a:rPr>
              <a:t>وصف </a:t>
            </a:r>
            <a:r>
              <a:rPr lang="ar-SA" sz="4000" b="1" dirty="0">
                <a:solidFill>
                  <a:srgbClr val="0000CC"/>
                </a:solidFill>
                <a:latin typeface="Times New Roman" pitchFamily="18" charset="0"/>
                <a:cs typeface="Times New Roman" pitchFamily="18" charset="0"/>
              </a:rPr>
              <a:t>مسار أو مسارات </a:t>
            </a:r>
            <a:r>
              <a:rPr lang="ar-SA" sz="4000" b="1" dirty="0" smtClean="0">
                <a:solidFill>
                  <a:srgbClr val="0000CC"/>
                </a:solidFill>
                <a:latin typeface="Times New Roman" pitchFamily="18" charset="0"/>
                <a:cs typeface="Times New Roman" pitchFamily="18" charset="0"/>
              </a:rPr>
              <a:t>مستقبلية.</a:t>
            </a:r>
          </a:p>
          <a:p>
            <a:pPr marL="1252538" lvl="4" indent="-742950" algn="just" rtl="1">
              <a:buFont typeface="+mj-lt"/>
              <a:buAutoNum type="arabicPeriod"/>
            </a:pPr>
            <a:r>
              <a:rPr lang="ar-SA" sz="4000" b="1" dirty="0">
                <a:solidFill>
                  <a:srgbClr val="0000CC"/>
                </a:solidFill>
                <a:latin typeface="Times New Roman" pitchFamily="18" charset="0"/>
                <a:cs typeface="Times New Roman" pitchFamily="18" charset="0"/>
              </a:rPr>
              <a:t>الوضع </a:t>
            </a:r>
            <a:r>
              <a:rPr lang="ar-SA" sz="4000" b="1" dirty="0" smtClean="0">
                <a:solidFill>
                  <a:srgbClr val="0000CC"/>
                </a:solidFill>
                <a:latin typeface="Times New Roman" pitchFamily="18" charset="0"/>
                <a:cs typeface="Times New Roman" pitchFamily="18" charset="0"/>
              </a:rPr>
              <a:t>الابتدائي.</a:t>
            </a:r>
            <a:endParaRPr lang="ar-SA" sz="4000" b="1" i="1" dirty="0" smtClean="0">
              <a:solidFill>
                <a:srgbClr val="0000CC"/>
              </a:solidFill>
              <a:latin typeface="Times New Roman" pitchFamily="18" charset="0"/>
              <a:cs typeface="Times New Roman" pitchFamily="18" charset="0"/>
            </a:endParaRPr>
          </a:p>
          <a:p>
            <a:pPr algn="just" rtl="1">
              <a:buNone/>
            </a:pPr>
            <a:endParaRPr lang="en-US" sz="3600" b="1" i="1" dirty="0"/>
          </a:p>
        </p:txBody>
      </p:sp>
      <p:pic>
        <p:nvPicPr>
          <p:cNvPr id="2" name="Pictur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737535">
            <a:off x="-300258" y="1115482"/>
            <a:ext cx="3335559" cy="57062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55776" y="188640"/>
            <a:ext cx="4402832" cy="1000132"/>
          </a:xfrm>
        </p:spPr>
        <p:txBody>
          <a:bodyPr>
            <a:normAutofit/>
          </a:bodyPr>
          <a:lstStyle/>
          <a:p>
            <a:r>
              <a:rPr lang="ar-SA" sz="5400" b="1" dirty="0" smtClean="0">
                <a:solidFill>
                  <a:srgbClr val="FF0000"/>
                </a:solidFill>
              </a:rPr>
              <a:t>طرق بناء السيناريوهات</a:t>
            </a:r>
            <a:endParaRPr lang="ar-SA" sz="5400" b="1" dirty="0">
              <a:solidFill>
                <a:srgbClr val="FF0000"/>
              </a:solidFill>
            </a:endParaRPr>
          </a:p>
        </p:txBody>
      </p:sp>
      <p:sp>
        <p:nvSpPr>
          <p:cNvPr id="3" name="عنصر نائب للمحتوى 2"/>
          <p:cNvSpPr>
            <a:spLocks noGrp="1"/>
          </p:cNvSpPr>
          <p:nvPr>
            <p:ph idx="1"/>
          </p:nvPr>
        </p:nvSpPr>
        <p:spPr>
          <a:xfrm>
            <a:off x="22990" y="1196752"/>
            <a:ext cx="9121010" cy="1872208"/>
          </a:xfrm>
        </p:spPr>
        <p:txBody>
          <a:bodyPr>
            <a:noAutofit/>
          </a:bodyPr>
          <a:lstStyle/>
          <a:p>
            <a:pPr algn="just" rtl="1"/>
            <a:r>
              <a:rPr lang="ar-SA" sz="2800" b="1" dirty="0" smtClean="0">
                <a:cs typeface="Simplified Arabic" pitchFamily="2" charset="-78"/>
              </a:rPr>
              <a:t>الطريقة الحدسية (</a:t>
            </a:r>
            <a:r>
              <a:rPr lang="ar-SA" sz="2800" b="1" dirty="0" err="1" smtClean="0">
                <a:solidFill>
                  <a:srgbClr val="FF0000"/>
                </a:solidFill>
                <a:cs typeface="Simplified Arabic" pitchFamily="2" charset="-78"/>
              </a:rPr>
              <a:t>اللانظامية</a:t>
            </a:r>
            <a:r>
              <a:rPr lang="ar-SA" sz="2800" b="1" dirty="0" smtClean="0">
                <a:cs typeface="Simplified Arabic" pitchFamily="2" charset="-78"/>
              </a:rPr>
              <a:t>)</a:t>
            </a:r>
          </a:p>
          <a:p>
            <a:pPr algn="just" rtl="1">
              <a:buNone/>
            </a:pPr>
            <a:r>
              <a:rPr lang="ar-SA" sz="2800" b="1" dirty="0" smtClean="0">
                <a:solidFill>
                  <a:srgbClr val="0000CC"/>
                </a:solidFill>
                <a:cs typeface="Simplified Arabic" pitchFamily="2" charset="-78"/>
              </a:rPr>
              <a:t>	أساسها الحدس والتفكير الكيفي، تتصف هذه الطريقة بإطلاق طاقات الإبداع والاستبصار والقدرة علي التركيب من خلال النماذج الضمنية أو الذهنية، والتنبؤ بالتحولات في مسار التطور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2976"/>
            <a:ext cx="9144000" cy="364502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0" y="1142984"/>
            <a:ext cx="9144000" cy="1925976"/>
          </a:xfrm>
        </p:spPr>
        <p:txBody>
          <a:bodyPr>
            <a:noAutofit/>
          </a:bodyPr>
          <a:lstStyle/>
          <a:p>
            <a:pPr algn="just" rtl="1"/>
            <a:r>
              <a:rPr lang="ar-SA" sz="2800" b="1" dirty="0" smtClean="0">
                <a:cs typeface="Simplified Arabic" pitchFamily="2" charset="-78"/>
              </a:rPr>
              <a:t>الطريقة النظامية (</a:t>
            </a:r>
            <a:r>
              <a:rPr lang="ar-SA" sz="2800" b="1" dirty="0" smtClean="0">
                <a:solidFill>
                  <a:srgbClr val="3333CC"/>
                </a:solidFill>
                <a:cs typeface="Simplified Arabic" pitchFamily="2" charset="-78"/>
              </a:rPr>
              <a:t>طريقة النمذجة</a:t>
            </a:r>
            <a:r>
              <a:rPr lang="ar-SA" sz="2800" b="1" dirty="0" smtClean="0">
                <a:cs typeface="Simplified Arabic" pitchFamily="2" charset="-78"/>
              </a:rPr>
              <a:t>)</a:t>
            </a:r>
          </a:p>
          <a:p>
            <a:pPr algn="just" rtl="1">
              <a:buNone/>
            </a:pPr>
            <a:r>
              <a:rPr lang="ar-SA" sz="2800" b="1" dirty="0" smtClean="0">
                <a:solidFill>
                  <a:srgbClr val="FF0000"/>
                </a:solidFill>
                <a:cs typeface="Simplified Arabic" pitchFamily="2" charset="-78"/>
              </a:rPr>
              <a:t>	أساسها الكم والنماذج بوجه خاص، تتعامل مع عدد كبير من المتغيرات أو النماذج الفرعية من تنسيق السلوك وحساب نتائج الخيارات، وتقدير تكاليفها ومنافعها.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3" y="2924944"/>
            <a:ext cx="6264696" cy="3600400"/>
          </a:xfrm>
          <a:prstGeom prst="rect">
            <a:avLst/>
          </a:prstGeom>
        </p:spPr>
      </p:pic>
    </p:spTree>
    <p:extLst>
      <p:ext uri="{BB962C8B-B14F-4D97-AF65-F5344CB8AC3E}">
        <p14:creationId xmlns:p14="http://schemas.microsoft.com/office/powerpoint/2010/main" val="293810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08720"/>
            <a:ext cx="9131677" cy="1815882"/>
          </a:xfrm>
          <a:prstGeom prst="rect">
            <a:avLst/>
          </a:prstGeom>
        </p:spPr>
        <p:txBody>
          <a:bodyPr wrap="square">
            <a:spAutoFit/>
          </a:bodyPr>
          <a:lstStyle/>
          <a:p>
            <a:pPr algn="just"/>
            <a:r>
              <a:rPr lang="ar-SA" sz="2800" b="1" dirty="0">
                <a:cs typeface="Simplified Arabic" pitchFamily="2" charset="-78"/>
              </a:rPr>
              <a:t>الطريقة التفاعلية </a:t>
            </a:r>
            <a:r>
              <a:rPr lang="ar-SA" sz="2800" b="1" dirty="0">
                <a:solidFill>
                  <a:srgbClr val="FF0000"/>
                </a:solidFill>
                <a:cs typeface="Simplified Arabic" pitchFamily="2" charset="-78"/>
              </a:rPr>
              <a:t>(التفاعل بين الحدس والنمذجة)</a:t>
            </a:r>
          </a:p>
          <a:p>
            <a:pPr algn="just"/>
            <a:r>
              <a:rPr lang="ar-SA" sz="2800" b="1" dirty="0" smtClean="0">
                <a:solidFill>
                  <a:srgbClr val="0000CC"/>
                </a:solidFill>
                <a:cs typeface="Simplified Arabic" pitchFamily="2" charset="-78"/>
              </a:rPr>
              <a:t>تتيح </a:t>
            </a:r>
            <a:r>
              <a:rPr lang="ar-SA" sz="2800" b="1" dirty="0">
                <a:solidFill>
                  <a:srgbClr val="0000CC"/>
                </a:solidFill>
                <a:cs typeface="Simplified Arabic" pitchFamily="2" charset="-78"/>
              </a:rPr>
              <a:t>فرصة للتفاعل المتبادل بين الحدس والنمذجة من خلال المحاكاة. يتم التبادل بينهما في أكثر من دورة وصولاً إلي سيناريوهات جيدة. تتميز في بناء السيناريو بأنها تجمع أساليب مختلفة من القياس والتنبؤ.</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924944"/>
            <a:ext cx="7334250" cy="3810000"/>
          </a:xfrm>
          <a:prstGeom prst="rect">
            <a:avLst/>
          </a:prstGeom>
        </p:spPr>
      </p:pic>
    </p:spTree>
    <p:extLst>
      <p:ext uri="{BB962C8B-B14F-4D97-AF65-F5344CB8AC3E}">
        <p14:creationId xmlns:p14="http://schemas.microsoft.com/office/powerpoint/2010/main" val="277756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15816" y="620688"/>
            <a:ext cx="3754760" cy="809758"/>
          </a:xfrm>
        </p:spPr>
        <p:txBody>
          <a:bodyPr>
            <a:normAutofit/>
          </a:bodyPr>
          <a:lstStyle/>
          <a:p>
            <a:r>
              <a:rPr lang="ar-SA" sz="4800" b="1" dirty="0" smtClean="0">
                <a:solidFill>
                  <a:srgbClr val="FF0000"/>
                </a:solidFill>
              </a:rPr>
              <a:t>خطوات بناء السيناريو</a:t>
            </a:r>
            <a:endParaRPr lang="ar-SA" sz="4800" b="1" dirty="0">
              <a:solidFill>
                <a:srgbClr val="FF0000"/>
              </a:solidFill>
            </a:endParaRPr>
          </a:p>
        </p:txBody>
      </p:sp>
      <p:sp>
        <p:nvSpPr>
          <p:cNvPr id="3" name="عنصر نائب للمحتوى 2"/>
          <p:cNvSpPr>
            <a:spLocks noGrp="1"/>
          </p:cNvSpPr>
          <p:nvPr>
            <p:ph idx="1"/>
          </p:nvPr>
        </p:nvSpPr>
        <p:spPr>
          <a:xfrm>
            <a:off x="3203848" y="1142984"/>
            <a:ext cx="5940152" cy="5715016"/>
          </a:xfrm>
        </p:spPr>
        <p:txBody>
          <a:bodyPr>
            <a:normAutofit/>
          </a:bodyPr>
          <a:lstStyle/>
          <a:p>
            <a:pPr marL="0" indent="0" algn="just" rtl="1">
              <a:buNone/>
            </a:pPr>
            <a:endParaRPr lang="ar-SA" sz="2400" b="1" dirty="0" smtClean="0">
              <a:latin typeface="Times New Roman" pitchFamily="18" charset="0"/>
              <a:cs typeface="Times New Roman" pitchFamily="18" charset="0"/>
            </a:endParaRPr>
          </a:p>
          <a:p>
            <a:pPr marL="0" indent="0" algn="just" rtl="1">
              <a:buNone/>
            </a:pPr>
            <a:r>
              <a:rPr lang="ar-SA" sz="2800" b="1" dirty="0" smtClean="0">
                <a:solidFill>
                  <a:srgbClr val="0000CC"/>
                </a:solidFill>
                <a:latin typeface="Times New Roman" pitchFamily="18" charset="0"/>
                <a:cs typeface="Times New Roman" pitchFamily="18" charset="0"/>
              </a:rPr>
              <a:t>الخطوات التي يفضل إتباعها لبناء السيناريوهات حدسياً هي:</a:t>
            </a:r>
            <a:endParaRPr lang="ar-IQ" sz="2800" b="1" dirty="0" smtClean="0">
              <a:solidFill>
                <a:srgbClr val="0000CC"/>
              </a:solidFill>
              <a:latin typeface="Times New Roman" pitchFamily="18" charset="0"/>
              <a:cs typeface="Times New Roman" pitchFamily="18" charset="0"/>
            </a:endParaRPr>
          </a:p>
          <a:p>
            <a:pPr marL="0" indent="0" algn="just" rtl="1">
              <a:buNone/>
            </a:pPr>
            <a:endParaRPr lang="en-US" sz="2400" b="1" dirty="0" smtClean="0">
              <a:solidFill>
                <a:srgbClr val="0000CC"/>
              </a:solidFill>
              <a:latin typeface="Times New Roman" pitchFamily="18" charset="0"/>
              <a:cs typeface="Times New Roman" pitchFamily="18" charset="0"/>
            </a:endParaRPr>
          </a:p>
          <a:p>
            <a:pPr marL="465138" lvl="3" indent="-180975" algn="just" rtl="1">
              <a:buSzPct val="80000"/>
              <a:buFont typeface="+mj-lt"/>
              <a:buAutoNum type="arabicPeriod"/>
            </a:pPr>
            <a:r>
              <a:rPr lang="ar-SA" sz="2800" b="1" dirty="0">
                <a:solidFill>
                  <a:srgbClr val="FF0000"/>
                </a:solidFill>
                <a:latin typeface="Times New Roman" pitchFamily="18" charset="0"/>
                <a:cs typeface="Times New Roman" pitchFamily="18" charset="0"/>
              </a:rPr>
              <a:t>وصف الوضع الراهن والاتجاهات العامة</a:t>
            </a:r>
            <a:r>
              <a:rPr lang="ar-IQ" sz="2800" b="1" dirty="0">
                <a:solidFill>
                  <a:srgbClr val="FF0000"/>
                </a:solidFill>
                <a:latin typeface="Times New Roman" pitchFamily="18" charset="0"/>
                <a:cs typeface="Times New Roman" pitchFamily="18" charset="0"/>
              </a:rPr>
              <a:t>.</a:t>
            </a:r>
          </a:p>
          <a:p>
            <a:pPr marL="979487" lvl="3" indent="-514350" algn="just" rtl="1">
              <a:buSzPct val="80000"/>
              <a:buFont typeface="+mj-lt"/>
              <a:buAutoNum type="arabicPeriod"/>
            </a:pPr>
            <a:endParaRPr lang="ar-SA" sz="2800" b="1" dirty="0" smtClean="0">
              <a:solidFill>
                <a:srgbClr val="FF0000"/>
              </a:solidFill>
              <a:latin typeface="Times New Roman" pitchFamily="18" charset="0"/>
              <a:cs typeface="Times New Roman" pitchFamily="18" charset="0"/>
            </a:endParaRPr>
          </a:p>
          <a:p>
            <a:pPr marL="509588" lvl="3" indent="-284163" algn="just" rtl="1">
              <a:buSzPct val="80000"/>
              <a:buFont typeface="+mj-lt"/>
              <a:buAutoNum type="arabicPeriod"/>
            </a:pPr>
            <a:r>
              <a:rPr lang="ar-SA" sz="2800" b="1" dirty="0" smtClean="0">
                <a:solidFill>
                  <a:srgbClr val="FF0000"/>
                </a:solidFill>
                <a:latin typeface="Times New Roman" pitchFamily="18" charset="0"/>
                <a:cs typeface="Times New Roman" pitchFamily="18" charset="0"/>
              </a:rPr>
              <a:t>فهم ديناميكية النسق والقوي المحركة له</a:t>
            </a:r>
            <a:r>
              <a:rPr lang="ar-IQ" sz="2800" b="1" dirty="0" smtClean="0">
                <a:solidFill>
                  <a:srgbClr val="FF0000"/>
                </a:solidFill>
                <a:latin typeface="Times New Roman" pitchFamily="18" charset="0"/>
                <a:cs typeface="Times New Roman" pitchFamily="18" charset="0"/>
              </a:rPr>
              <a:t>.</a:t>
            </a:r>
            <a:endParaRPr lang="ar-SA" sz="2800" b="1" dirty="0" smtClean="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3779912" cy="439248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067944" y="752704"/>
            <a:ext cx="5076056" cy="6105296"/>
          </a:xfrm>
        </p:spPr>
        <p:txBody>
          <a:bodyPr>
            <a:normAutofit fontScale="92500" lnSpcReduction="20000"/>
          </a:bodyPr>
          <a:lstStyle/>
          <a:p>
            <a:pPr marL="465138" lvl="3" indent="-180975" algn="just" rtl="1">
              <a:buNone/>
            </a:pPr>
            <a:endParaRPr lang="ar-IQ" sz="3200" b="1" dirty="0" smtClean="0">
              <a:solidFill>
                <a:srgbClr val="FF0000"/>
              </a:solidFill>
              <a:latin typeface="Times New Roman" pitchFamily="18" charset="0"/>
              <a:cs typeface="Times New Roman" pitchFamily="18" charset="0"/>
            </a:endParaRPr>
          </a:p>
          <a:p>
            <a:pPr marL="465138" lvl="3" indent="-180975" algn="just" rtl="1">
              <a:buNone/>
            </a:pPr>
            <a:r>
              <a:rPr lang="ar-SA" sz="3200" b="1" dirty="0" smtClean="0">
                <a:solidFill>
                  <a:srgbClr val="FF0000"/>
                </a:solidFill>
                <a:latin typeface="Times New Roman" pitchFamily="18" charset="0"/>
                <a:cs typeface="Times New Roman" pitchFamily="18" charset="0"/>
              </a:rPr>
              <a:t>3. </a:t>
            </a:r>
            <a:r>
              <a:rPr lang="ar-SA" sz="3200" b="1" dirty="0" smtClean="0">
                <a:solidFill>
                  <a:srgbClr val="0000CC"/>
                </a:solidFill>
                <a:latin typeface="Times New Roman" pitchFamily="18" charset="0"/>
                <a:cs typeface="Times New Roman" pitchFamily="18" charset="0"/>
              </a:rPr>
              <a:t>تحديد فضاء البدائل، والغرض هو حصر البدائل الممكنة بالنسبة للعوامل المختلفة الداخلة في كل مجال من مجالات التأثير التي تمت دراستها في الخطوة الثانية.</a:t>
            </a:r>
            <a:endParaRPr lang="ar-IQ" sz="3200" b="1" dirty="0" smtClean="0">
              <a:solidFill>
                <a:srgbClr val="0000CC"/>
              </a:solidFill>
              <a:latin typeface="Times New Roman" pitchFamily="18" charset="0"/>
              <a:cs typeface="Times New Roman" pitchFamily="18" charset="0"/>
            </a:endParaRPr>
          </a:p>
          <a:p>
            <a:pPr marL="465138" lvl="3" indent="-180975" algn="just" rtl="1">
              <a:buNone/>
            </a:pPr>
            <a:endParaRPr lang="ar-IQ" sz="3200" b="1" dirty="0" smtClean="0">
              <a:solidFill>
                <a:srgbClr val="0000CC"/>
              </a:solidFill>
              <a:latin typeface="Times New Roman" pitchFamily="18" charset="0"/>
              <a:cs typeface="Times New Roman" pitchFamily="18" charset="0"/>
            </a:endParaRPr>
          </a:p>
          <a:p>
            <a:pPr marL="465138" lvl="3" indent="-180975" algn="just" rtl="1">
              <a:buNone/>
            </a:pPr>
            <a:endParaRPr lang="ar-IQ" sz="3200" b="1" dirty="0">
              <a:solidFill>
                <a:srgbClr val="0000CC"/>
              </a:solidFill>
              <a:latin typeface="Times New Roman" pitchFamily="18" charset="0"/>
              <a:cs typeface="Times New Roman" pitchFamily="18" charset="0"/>
            </a:endParaRPr>
          </a:p>
          <a:p>
            <a:pPr marL="465138" lvl="3" indent="-180975" algn="just" rtl="1">
              <a:buNone/>
            </a:pPr>
            <a:endParaRPr lang="ar-IQ" sz="3200" b="1" dirty="0" smtClean="0">
              <a:solidFill>
                <a:srgbClr val="0000CC"/>
              </a:solidFill>
              <a:latin typeface="Times New Roman" pitchFamily="18" charset="0"/>
              <a:cs typeface="Times New Roman" pitchFamily="18" charset="0"/>
            </a:endParaRPr>
          </a:p>
          <a:p>
            <a:pPr marL="465138" lvl="3" indent="-180975" algn="just" rtl="1">
              <a:buNone/>
            </a:pPr>
            <a:r>
              <a:rPr lang="ar-SA" sz="3200" b="1" dirty="0" smtClean="0">
                <a:solidFill>
                  <a:srgbClr val="FF0000"/>
                </a:solidFill>
                <a:latin typeface="Times New Roman" pitchFamily="18" charset="0"/>
                <a:cs typeface="Times New Roman" pitchFamily="18" charset="0"/>
              </a:rPr>
              <a:t>4. </a:t>
            </a:r>
            <a:r>
              <a:rPr lang="ar-SA" sz="3200" b="1" dirty="0" smtClean="0">
                <a:latin typeface="Times New Roman" pitchFamily="18" charset="0"/>
                <a:cs typeface="Times New Roman" pitchFamily="18" charset="0"/>
              </a:rPr>
              <a:t>فرز السيناريوهات البديلة واختيار عدد محدود منها، والغرض هو تقليص فضاء السيناريوهات، وانتقاء عدد محدود الممكن والمتمايز منها بدرجة عالية</a:t>
            </a:r>
            <a:r>
              <a:rPr lang="ar-IQ"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والتكاليف لكل سيناريو.</a:t>
            </a:r>
          </a:p>
          <a:p>
            <a:pPr marL="465138" lvl="3" indent="-180975" algn="just" rtl="1">
              <a:buNone/>
            </a:pPr>
            <a:endParaRPr lang="ar-SA" sz="3200" b="1" dirty="0" smtClean="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3717032"/>
            <a:ext cx="3816424" cy="3140968"/>
          </a:xfrm>
          <a:prstGeom prst="rect">
            <a:avLst/>
          </a:prstGeom>
        </p:spPr>
      </p:pic>
      <p:pic>
        <p:nvPicPr>
          <p:cNvPr id="5" name="Picture 4"/>
          <p:cNvPicPr>
            <a:picLocks noChangeAspect="1"/>
          </p:cNvPicPr>
          <p:nvPr/>
        </p:nvPicPr>
        <p:blipFill>
          <a:blip r:embed="rId3">
            <a:clrChange>
              <a:clrFrom>
                <a:srgbClr val="B9E0CB"/>
              </a:clrFrom>
              <a:clrTo>
                <a:srgbClr val="B9E0CB">
                  <a:alpha val="0"/>
                </a:srgbClr>
              </a:clrTo>
            </a:clrChange>
            <a:extLst>
              <a:ext uri="{28A0092B-C50C-407E-A947-70E740481C1C}">
                <a14:useLocalDpi xmlns:a14="http://schemas.microsoft.com/office/drawing/2010/main" val="0"/>
              </a:ext>
            </a:extLst>
          </a:blip>
          <a:stretch>
            <a:fillRect/>
          </a:stretch>
        </p:blipFill>
        <p:spPr>
          <a:xfrm>
            <a:off x="0" y="332656"/>
            <a:ext cx="3779912" cy="326299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293</TotalTime>
  <Words>402</Words>
  <Application>Microsoft Office PowerPoint</Application>
  <PresentationFormat>On-screen Show (4:3)</PresentationFormat>
  <Paragraphs>63</Paragraphs>
  <Slides>12</Slides>
  <Notes>1</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خطوات بناء السيناريوهات</vt:lpstr>
      <vt:lpstr>مقدمة</vt:lpstr>
      <vt:lpstr>التعريف</vt:lpstr>
      <vt:lpstr>PowerPoint Presentation</vt:lpstr>
      <vt:lpstr>طرق بناء السيناريوهات</vt:lpstr>
      <vt:lpstr>PowerPoint Presentation</vt:lpstr>
      <vt:lpstr>PowerPoint Presentation</vt:lpstr>
      <vt:lpstr>خطوات بناء السيناريو</vt:lpstr>
      <vt:lpstr>PowerPoint Presentation</vt:lpstr>
      <vt:lpstr>PowerPoint Presentation</vt:lpstr>
      <vt:lpstr>PowerPoint Presentation</vt:lpstr>
      <vt:lpstr>PowerPoint Presentation</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بناء السيناريوهات</dc:title>
  <dc:creator>Dr</dc:creator>
  <cp:lastModifiedBy>DR.Ahmed Saker 2o1O</cp:lastModifiedBy>
  <cp:revision>56</cp:revision>
  <dcterms:created xsi:type="dcterms:W3CDTF">2012-05-10T15:20:21Z</dcterms:created>
  <dcterms:modified xsi:type="dcterms:W3CDTF">2017-11-30T17:38:18Z</dcterms:modified>
</cp:coreProperties>
</file>