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9"/>
  </p:notesMasterIdLst>
  <p:sldIdLst>
    <p:sldId id="256" r:id="rId2"/>
    <p:sldId id="262" r:id="rId3"/>
    <p:sldId id="257" r:id="rId4"/>
    <p:sldId id="263" r:id="rId5"/>
    <p:sldId id="258" r:id="rId6"/>
    <p:sldId id="261" r:id="rId7"/>
    <p:sldId id="264" r:id="rId8"/>
    <p:sldId id="265" r:id="rId9"/>
    <p:sldId id="267" r:id="rId10"/>
    <p:sldId id="268" r:id="rId11"/>
    <p:sldId id="269" r:id="rId12"/>
    <p:sldId id="266" r:id="rId13"/>
    <p:sldId id="272" r:id="rId14"/>
    <p:sldId id="271" r:id="rId15"/>
    <p:sldId id="274" r:id="rId16"/>
    <p:sldId id="273"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7F9"/>
    <a:srgbClr val="F6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4" autoAdjust="0"/>
    <p:restoredTop sz="89427" autoAdjust="0"/>
  </p:normalViewPr>
  <p:slideViewPr>
    <p:cSldViewPr>
      <p:cViewPr varScale="1">
        <p:scale>
          <a:sx n="71" d="100"/>
          <a:sy n="71" d="100"/>
        </p:scale>
        <p:origin x="13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BF46E-7EBD-446D-B77F-F6C791D66130}" type="datetimeFigureOut">
              <a:rPr lang="en-US" smtClean="0"/>
              <a:pPr/>
              <a:t>6/23/2018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BFF33-6E4E-4103-8314-06EA8CB709A0}" type="slidenum">
              <a:rPr lang="en-US" smtClean="0"/>
              <a:pPr/>
              <a:t>‹#›</a:t>
            </a:fld>
            <a:endParaRPr lang="en-US"/>
          </a:p>
        </p:txBody>
      </p:sp>
    </p:spTree>
    <p:extLst>
      <p:ext uri="{BB962C8B-B14F-4D97-AF65-F5344CB8AC3E}">
        <p14:creationId xmlns:p14="http://schemas.microsoft.com/office/powerpoint/2010/main" val="144408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6/23/2018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crisis-management-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657600" y="838200"/>
            <a:ext cx="5486400" cy="2743200"/>
          </a:xfrm>
        </p:spPr>
        <p:txBody>
          <a:bodyPr>
            <a:normAutofit fontScale="90000"/>
          </a:bodyPr>
          <a:lstStyle/>
          <a:p>
            <a:pPr algn="justLow" rtl="1"/>
            <a:r>
              <a:rPr lang="ar-IQ" sz="2800" b="1" u="sng" dirty="0" smtClean="0">
                <a:solidFill>
                  <a:schemeClr val="tx1"/>
                </a:solidFill>
                <a:latin typeface="Arial" pitchFamily="34" charset="0"/>
                <a:cs typeface="Arial" pitchFamily="34" charset="0"/>
              </a:rPr>
              <a:t>الاداة السادسة : توفير الوسائل اللازمة للنقل والتحرك من مكان الى اخر في ظل الازمات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ar-IQ" sz="2800" dirty="0" smtClean="0">
                <a:solidFill>
                  <a:schemeClr val="tx1"/>
                </a:solidFill>
                <a:latin typeface="Arial" pitchFamily="34" charset="0"/>
                <a:cs typeface="Arial" pitchFamily="34" charset="0"/>
              </a:rPr>
              <a:t/>
            </a:r>
            <a:br>
              <a:rPr lang="ar-IQ" sz="2800" dirty="0" smtClean="0">
                <a:solidFill>
                  <a:schemeClr val="tx1"/>
                </a:solidFill>
                <a:latin typeface="Arial" pitchFamily="34" charset="0"/>
                <a:cs typeface="Arial" pitchFamily="34" charset="0"/>
              </a:rPr>
            </a:br>
            <a:r>
              <a:rPr lang="ar-IQ" sz="2800" dirty="0" smtClean="0">
                <a:solidFill>
                  <a:schemeClr val="tx1"/>
                </a:solidFill>
                <a:effectLst/>
                <a:latin typeface="Arial" pitchFamily="34" charset="0"/>
                <a:cs typeface="Arial" pitchFamily="34" charset="0"/>
              </a:rPr>
              <a:t>يتطلب نجاح الادارة في التعامل مع الازمة توفير وسائل للتحرك اما في داخل المنظمة او خارجها او بين فروع المنظمة وهناك نوعين من الوسائل واحدة موجودة ومتوفرة للأدارة في جميع الاوقات ونوع اخر من الوسائل يكون موجود في اوقات حدوث الازمات </a:t>
            </a:r>
            <a:endParaRPr lang="en-US" sz="2800" dirty="0">
              <a:solidFill>
                <a:schemeClr val="tx1"/>
              </a:solidFill>
              <a:effectLst/>
              <a:latin typeface="Arial" pitchFamily="34" charset="0"/>
              <a:cs typeface="Arial" pitchFamily="34" charset="0"/>
            </a:endParaRPr>
          </a:p>
        </p:txBody>
      </p:sp>
      <p:pic>
        <p:nvPicPr>
          <p:cNvPr id="8" name="Picture 7" descr="isometric_transport_icons_311797-900x0.jpg"/>
          <p:cNvPicPr>
            <a:picLocks noChangeAspect="1"/>
          </p:cNvPicPr>
          <p:nvPr/>
        </p:nvPicPr>
        <p:blipFill>
          <a:blip r:embed="rId2" cstate="print"/>
          <a:stretch>
            <a:fillRect/>
          </a:stretch>
        </p:blipFill>
        <p:spPr>
          <a:xfrm>
            <a:off x="76200" y="1143000"/>
            <a:ext cx="3631367" cy="2590800"/>
          </a:xfrm>
          <a:prstGeom prst="rect">
            <a:avLst/>
          </a:prstGeom>
          <a:noFill/>
          <a:ln>
            <a:noFill/>
          </a:ln>
        </p:spPr>
      </p:pic>
      <p:sp>
        <p:nvSpPr>
          <p:cNvPr id="9" name="TextBox 8"/>
          <p:cNvSpPr txBox="1"/>
          <p:nvPr/>
        </p:nvSpPr>
        <p:spPr>
          <a:xfrm>
            <a:off x="304800" y="4230231"/>
            <a:ext cx="8763000" cy="2246769"/>
          </a:xfrm>
          <a:prstGeom prst="rect">
            <a:avLst/>
          </a:prstGeom>
          <a:noFill/>
        </p:spPr>
        <p:txBody>
          <a:bodyPr wrap="square" rtlCol="0">
            <a:spAutoFit/>
          </a:bodyPr>
          <a:lstStyle/>
          <a:p>
            <a:pPr algn="justLow"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السابعة : توافر القدرة على امتصاص الازمات واستيعابها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lgn="justLow" rtl="1"/>
            <a:r>
              <a:rPr lang="ar-IQ" sz="2800" dirty="0" smtClean="0">
                <a:latin typeface="Arial" pitchFamily="34" charset="0"/>
                <a:cs typeface="Arial" pitchFamily="34" charset="0"/>
              </a:rPr>
              <a:t>ان عملية الامتصاص والاستيعاب اللازمة تتطلب عدم التعامل مع قوى الازمة بعنف وانما تحقيق جزء من مطالب هذه القوى والمحافظة على سلامتها ويجب على المنظمة الصبر والتأني في اتخاذ القرارات وكسب الوقت للحصول على البيانات والمعلومات المتعلقة بالازمة .</a:t>
            </a:r>
            <a:endParaRPr lang="en-US" sz="28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371600"/>
            <a:ext cx="8534400" cy="1600200"/>
          </a:xfrm>
        </p:spPr>
        <p:txBody>
          <a:bodyPr>
            <a:normAutofit/>
          </a:bodyPr>
          <a:lstStyle/>
          <a:p>
            <a:pPr algn="justLow" rtl="1"/>
            <a:r>
              <a:rPr lang="ar-IQ" sz="2800" dirty="0" smtClean="0">
                <a:solidFill>
                  <a:schemeClr val="tx1"/>
                </a:solidFill>
                <a:effectLst/>
                <a:latin typeface="Arial" pitchFamily="34" charset="0"/>
                <a:cs typeface="Arial" pitchFamily="34" charset="0"/>
              </a:rPr>
              <a:t> تلجأ ادارة المنظمة الى الصدام مع قوى الازمة كخيار اخير في التعامل مع هذه القوى ، وفي ظل التدهور السريع للأحداث وعدم استماع قوى الازمة لأصوات العقل والمنطق</a:t>
            </a:r>
            <a:endParaRPr lang="en-US" sz="2800" dirty="0">
              <a:solidFill>
                <a:schemeClr val="tx1"/>
              </a:solidFill>
              <a:effectLst/>
              <a:latin typeface="Arial" pitchFamily="34" charset="0"/>
              <a:cs typeface="Arial" pitchFamily="34" charset="0"/>
            </a:endParaRPr>
          </a:p>
        </p:txBody>
      </p:sp>
      <p:sp>
        <p:nvSpPr>
          <p:cNvPr id="7" name="TextBox 6"/>
          <p:cNvSpPr txBox="1"/>
          <p:nvPr/>
        </p:nvSpPr>
        <p:spPr>
          <a:xfrm>
            <a:off x="3048000" y="772180"/>
            <a:ext cx="5867400" cy="523220"/>
          </a:xfrm>
          <a:prstGeom prst="rect">
            <a:avLst/>
          </a:prstGeom>
          <a:noFill/>
        </p:spPr>
        <p:txBody>
          <a:bodyPr wrap="square" rtlCol="0">
            <a:spAutoFit/>
          </a:bodyPr>
          <a:lstStyle/>
          <a:p>
            <a:pPr algn="r"/>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الثامنة : توفير امكانات وقدرات الصدام</a:t>
            </a:r>
            <a:endParaRPr lang="en-US" sz="2800" dirty="0">
              <a:effectLst>
                <a:outerShdw blurRad="38100" dist="38100" dir="2700000" algn="tl">
                  <a:srgbClr val="000000">
                    <a:alpha val="43137"/>
                  </a:srgbClr>
                </a:outerShdw>
              </a:effectLst>
            </a:endParaRPr>
          </a:p>
        </p:txBody>
      </p:sp>
      <p:sp>
        <p:nvSpPr>
          <p:cNvPr id="8" name="TextBox 7"/>
          <p:cNvSpPr txBox="1"/>
          <p:nvPr/>
        </p:nvSpPr>
        <p:spPr>
          <a:xfrm>
            <a:off x="3810000" y="3139857"/>
            <a:ext cx="4800600" cy="3108543"/>
          </a:xfrm>
          <a:prstGeom prst="rect">
            <a:avLst/>
          </a:prstGeom>
          <a:noFill/>
        </p:spPr>
        <p:txBody>
          <a:bodyPr wrap="square" rtlCol="0">
            <a:spAutoFit/>
          </a:bodyPr>
          <a:lstStyle/>
          <a:p>
            <a:pPr algn="justLow" rtl="1"/>
            <a:r>
              <a:rPr lang="ar-IQ" sz="2800" b="1" dirty="0" smtClean="0">
                <a:effectLst>
                  <a:outerShdw blurRad="38100" dist="38100" dir="2700000" algn="tl">
                    <a:srgbClr val="000000">
                      <a:alpha val="43137"/>
                    </a:srgbClr>
                  </a:outerShdw>
                </a:effectLst>
                <a:latin typeface="Arial" pitchFamily="34" charset="0"/>
                <a:cs typeface="Arial" pitchFamily="34" charset="0"/>
              </a:rPr>
              <a:t>ومن الادوات التي تستخدمها:</a:t>
            </a:r>
          </a:p>
          <a:p>
            <a:pPr marL="231775" algn="justLow" rtl="1">
              <a:buFont typeface="Wingdings" pitchFamily="2" charset="2"/>
              <a:buChar char="Ø"/>
            </a:pPr>
            <a:r>
              <a:rPr lang="ar-IQ" sz="2800" dirty="0" smtClean="0">
                <a:latin typeface="Arial" pitchFamily="34" charset="0"/>
                <a:cs typeface="Arial" pitchFamily="34" charset="0"/>
              </a:rPr>
              <a:t>الفصل من العمل لمدة الزمن</a:t>
            </a:r>
          </a:p>
          <a:p>
            <a:pPr marL="231775" algn="justLow" rtl="1">
              <a:buFont typeface="Wingdings" pitchFamily="2" charset="2"/>
              <a:buChar char="Ø"/>
            </a:pPr>
            <a:r>
              <a:rPr lang="ar-IQ" sz="2800" dirty="0" smtClean="0">
                <a:latin typeface="Arial" pitchFamily="34" charset="0"/>
                <a:cs typeface="Arial" pitchFamily="34" charset="0"/>
              </a:rPr>
              <a:t>الفصل النهائي من العمل</a:t>
            </a:r>
          </a:p>
          <a:p>
            <a:pPr marL="231775" algn="justLow" rtl="1">
              <a:buFont typeface="Wingdings" pitchFamily="2" charset="2"/>
              <a:buChar char="Ø"/>
            </a:pPr>
            <a:r>
              <a:rPr lang="ar-IQ" sz="2800" dirty="0" smtClean="0">
                <a:latin typeface="Arial" pitchFamily="34" charset="0"/>
                <a:cs typeface="Arial" pitchFamily="34" charset="0"/>
              </a:rPr>
              <a:t>الاعفاء من المناصب الادارية</a:t>
            </a:r>
          </a:p>
          <a:p>
            <a:pPr marL="231775" algn="justLow" rtl="1">
              <a:buFont typeface="Wingdings" pitchFamily="2" charset="2"/>
              <a:buChar char="Ø"/>
            </a:pPr>
            <a:r>
              <a:rPr lang="ar-IQ" sz="2800" dirty="0" smtClean="0">
                <a:latin typeface="Arial" pitchFamily="34" charset="0"/>
                <a:cs typeface="Arial" pitchFamily="34" charset="0"/>
              </a:rPr>
              <a:t>توجيه انذار نهائي</a:t>
            </a:r>
          </a:p>
          <a:p>
            <a:pPr marL="231775" algn="justLow" rtl="1">
              <a:buFont typeface="Wingdings" pitchFamily="2" charset="2"/>
              <a:buChar char="Ø"/>
            </a:pPr>
            <a:r>
              <a:rPr lang="ar-IQ" sz="2800" dirty="0" smtClean="0">
                <a:latin typeface="Arial" pitchFamily="34" charset="0"/>
                <a:cs typeface="Arial" pitchFamily="34" charset="0"/>
              </a:rPr>
              <a:t>تجميد </a:t>
            </a:r>
            <a:r>
              <a:rPr lang="ar-IQ" sz="2800" smtClean="0">
                <a:latin typeface="Arial" pitchFamily="34" charset="0"/>
                <a:cs typeface="Arial" pitchFamily="34" charset="0"/>
              </a:rPr>
              <a:t>او الغاء </a:t>
            </a:r>
            <a:r>
              <a:rPr lang="ar-IQ" sz="2800" dirty="0" smtClean="0">
                <a:latin typeface="Arial" pitchFamily="34" charset="0"/>
                <a:cs typeface="Arial" pitchFamily="34" charset="0"/>
              </a:rPr>
              <a:t>الحوافز والعلاوات</a:t>
            </a:r>
          </a:p>
          <a:p>
            <a:pPr algn="r" rtl="1">
              <a:buFont typeface="Wingdings" pitchFamily="2" charset="2"/>
              <a:buChar char="Ø"/>
            </a:pPr>
            <a:endParaRPr lang="en-US" sz="2800" dirty="0">
              <a:latin typeface="Arial" pitchFamily="34" charset="0"/>
              <a:cs typeface="Arial" pitchFamily="34" charset="0"/>
            </a:endParaRPr>
          </a:p>
        </p:txBody>
      </p:sp>
      <p:pic>
        <p:nvPicPr>
          <p:cNvPr id="10" name="Picture 9" descr="Building a Successful Crisis Management Team 2_0.jpg"/>
          <p:cNvPicPr>
            <a:picLocks noChangeAspect="1"/>
          </p:cNvPicPr>
          <p:nvPr/>
        </p:nvPicPr>
        <p:blipFill>
          <a:blip r:embed="rId2" cstate="print"/>
          <a:stretch>
            <a:fillRect/>
          </a:stretch>
        </p:blipFill>
        <p:spPr>
          <a:xfrm>
            <a:off x="304800" y="2667000"/>
            <a:ext cx="3810000" cy="37338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962400" y="1287482"/>
            <a:ext cx="5029200" cy="3970318"/>
          </a:xfrm>
          <a:prstGeom prst="rect">
            <a:avLst/>
          </a:prstGeom>
          <a:noFill/>
        </p:spPr>
        <p:txBody>
          <a:bodyPr wrap="square" rtlCol="0">
            <a:spAutoFit/>
          </a:bodyPr>
          <a:lstStyle/>
          <a:p>
            <a:pPr algn="just" rtl="1">
              <a:buFont typeface="Wingdings" pitchFamily="2" charset="2"/>
              <a:buChar char="Ø"/>
            </a:pPr>
            <a:r>
              <a:rPr lang="ar-IQ" sz="2800" dirty="0" smtClean="0">
                <a:latin typeface="Arial" pitchFamily="34" charset="0"/>
                <a:cs typeface="Arial" pitchFamily="34" charset="0"/>
              </a:rPr>
              <a:t>يساعد في التعامل مع الازمة بدرجة عالية من التفاعل والسرعة .</a:t>
            </a:r>
          </a:p>
          <a:p>
            <a:pPr algn="just" rtl="1">
              <a:buFont typeface="Wingdings" pitchFamily="2" charset="2"/>
              <a:buChar char="Ø"/>
            </a:pPr>
            <a:r>
              <a:rPr lang="ar-IQ" sz="2800" dirty="0" smtClean="0">
                <a:latin typeface="Arial" pitchFamily="34" charset="0"/>
                <a:cs typeface="Arial" pitchFamily="34" charset="0"/>
              </a:rPr>
              <a:t>يوفر للمنظمة  الدقة في صناعة القرارات المتعلقة بالازمة .</a:t>
            </a:r>
          </a:p>
          <a:p>
            <a:pPr algn="just" rtl="1">
              <a:buFont typeface="Wingdings" pitchFamily="2" charset="2"/>
              <a:buChar char="Ø"/>
            </a:pPr>
            <a:r>
              <a:rPr lang="ar-IQ" sz="2800" dirty="0" smtClean="0">
                <a:latin typeface="Arial" pitchFamily="34" charset="0"/>
                <a:cs typeface="Arial" pitchFamily="34" charset="0"/>
              </a:rPr>
              <a:t>يؤدي الى جودة القرارات الادارية الموجهة لمعالجة الازمة.</a:t>
            </a:r>
          </a:p>
          <a:p>
            <a:pPr algn="just" rtl="1">
              <a:buFont typeface="Wingdings" pitchFamily="2" charset="2"/>
              <a:buChar char="Ø"/>
            </a:pPr>
            <a:r>
              <a:rPr lang="ar-IQ" sz="2800" dirty="0" smtClean="0">
                <a:latin typeface="Arial" pitchFamily="34" charset="0"/>
                <a:cs typeface="Arial" pitchFamily="34" charset="0"/>
              </a:rPr>
              <a:t>يمنح كل طرف في السلطة القدرة بالقيام بالمهام المطلوبة منه في مواجهة الازمة ومعالجتها .</a:t>
            </a:r>
            <a:endParaRPr lang="en-US" sz="2800" dirty="0" smtClean="0">
              <a:latin typeface="Arial" pitchFamily="34" charset="0"/>
              <a:cs typeface="Arial" pitchFamily="34" charset="0"/>
            </a:endParaRPr>
          </a:p>
        </p:txBody>
      </p:sp>
      <p:sp>
        <p:nvSpPr>
          <p:cNvPr id="8" name="TextBox 7"/>
          <p:cNvSpPr txBox="1"/>
          <p:nvPr/>
        </p:nvSpPr>
        <p:spPr>
          <a:xfrm>
            <a:off x="2667000" y="457200"/>
            <a:ext cx="6400800" cy="523220"/>
          </a:xfrm>
          <a:prstGeom prst="rect">
            <a:avLst/>
          </a:prstGeom>
          <a:noFill/>
        </p:spPr>
        <p:txBody>
          <a:bodyPr wrap="square" rtlCol="0">
            <a:spAutoFit/>
          </a:bodyPr>
          <a:lstStyle/>
          <a:p>
            <a:pPr algn="r"/>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التاسعة : تفويض السلطة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descr="download.jpg"/>
          <p:cNvPicPr>
            <a:picLocks noChangeAspect="1"/>
          </p:cNvPicPr>
          <p:nvPr/>
        </p:nvPicPr>
        <p:blipFill>
          <a:blip r:embed="rId2" cstate="print"/>
          <a:stretch>
            <a:fillRect/>
          </a:stretch>
        </p:blipFill>
        <p:spPr>
          <a:xfrm>
            <a:off x="533400" y="838200"/>
            <a:ext cx="3124200" cy="5715000"/>
          </a:xfrm>
          <a:prstGeom prst="rect">
            <a:avLst/>
          </a:prstGeom>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638288" cy="655638"/>
          </a:xfrm>
        </p:spPr>
        <p:txBody>
          <a:bodyPr>
            <a:normAutofit/>
          </a:bodyPr>
          <a:lstStyle/>
          <a:p>
            <a:pPr algn="r" rtl="1"/>
            <a:r>
              <a:rPr lang="ar-IQ" sz="2800" b="1" u="sng" dirty="0" smtClean="0">
                <a:latin typeface="Arial" pitchFamily="34" charset="0"/>
                <a:cs typeface="Arial" pitchFamily="34" charset="0"/>
              </a:rPr>
              <a:t>الاداة العاشرة : التواجد الدائم في ساحة الاحداث </a:t>
            </a:r>
            <a:endParaRPr lang="en-US" sz="2800" dirty="0">
              <a:latin typeface="Arial" pitchFamily="34" charset="0"/>
              <a:cs typeface="Arial" pitchFamily="34" charset="0"/>
            </a:endParaRPr>
          </a:p>
        </p:txBody>
      </p:sp>
      <p:sp>
        <p:nvSpPr>
          <p:cNvPr id="4" name="TextBox 3"/>
          <p:cNvSpPr txBox="1"/>
          <p:nvPr/>
        </p:nvSpPr>
        <p:spPr>
          <a:xfrm>
            <a:off x="990600" y="990600"/>
            <a:ext cx="8001000" cy="1384995"/>
          </a:xfrm>
          <a:prstGeom prst="rect">
            <a:avLst/>
          </a:prstGeom>
          <a:noFill/>
        </p:spPr>
        <p:txBody>
          <a:bodyPr wrap="square" rtlCol="0">
            <a:spAutoFit/>
          </a:bodyPr>
          <a:lstStyle/>
          <a:p>
            <a:pPr algn="justLow" rtl="1"/>
            <a:r>
              <a:rPr lang="ar-IQ" sz="2800" dirty="0" smtClean="0">
                <a:latin typeface="Arial" pitchFamily="34" charset="0"/>
                <a:cs typeface="Arial" pitchFamily="34" charset="0"/>
              </a:rPr>
              <a:t>ان الغياب عن ساحة الازمة يجعل الادارة في غياب عن البيانات والمعلومات وهناك شكلان اساسيان للتواجد الدائم في ساحة احداث الازمة وهما</a:t>
            </a:r>
            <a:endParaRPr lang="en-US" sz="2800" dirty="0">
              <a:latin typeface="Arial" pitchFamily="34" charset="0"/>
              <a:cs typeface="Arial" pitchFamily="34" charset="0"/>
            </a:endParaRPr>
          </a:p>
        </p:txBody>
      </p:sp>
      <p:sp>
        <p:nvSpPr>
          <p:cNvPr id="5" name="Oval 4"/>
          <p:cNvSpPr/>
          <p:nvPr/>
        </p:nvSpPr>
        <p:spPr>
          <a:xfrm>
            <a:off x="5029200" y="1905000"/>
            <a:ext cx="2286000" cy="1447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solidFill>
                  <a:schemeClr val="tx1"/>
                </a:solidFill>
              </a:rPr>
              <a:t>التواجد العلمي</a:t>
            </a:r>
            <a:endParaRPr lang="en-US" sz="3200" b="1" dirty="0">
              <a:solidFill>
                <a:schemeClr val="tx1"/>
              </a:solidFill>
            </a:endParaRPr>
          </a:p>
        </p:txBody>
      </p:sp>
      <p:sp>
        <p:nvSpPr>
          <p:cNvPr id="6" name="Oval 5"/>
          <p:cNvSpPr/>
          <p:nvPr/>
        </p:nvSpPr>
        <p:spPr>
          <a:xfrm>
            <a:off x="2743200" y="2362200"/>
            <a:ext cx="2286000" cy="1524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solidFill>
                  <a:schemeClr val="tx1"/>
                </a:solidFill>
              </a:rPr>
              <a:t>التواجد السري</a:t>
            </a:r>
            <a:endParaRPr lang="en-US" sz="3200" b="1" dirty="0">
              <a:solidFill>
                <a:schemeClr val="tx1"/>
              </a:solidFill>
            </a:endParaRPr>
          </a:p>
        </p:txBody>
      </p:sp>
      <p:sp>
        <p:nvSpPr>
          <p:cNvPr id="9" name="TextBox 8"/>
          <p:cNvSpPr txBox="1"/>
          <p:nvPr/>
        </p:nvSpPr>
        <p:spPr>
          <a:xfrm>
            <a:off x="1066800" y="4038600"/>
            <a:ext cx="7848600" cy="2246769"/>
          </a:xfrm>
          <a:prstGeom prst="rect">
            <a:avLst/>
          </a:prstGeom>
          <a:noFill/>
        </p:spPr>
        <p:txBody>
          <a:bodyPr wrap="square" rtlCol="0">
            <a:spAutoFit/>
          </a:bodyPr>
          <a:lstStyle/>
          <a:p>
            <a:pPr algn="justLow"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الحادية عشر : تبسيط الاجراءات</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lgn="justLow" rtl="1"/>
            <a:r>
              <a:rPr lang="ar-IQ" sz="2800" dirty="0" smtClean="0">
                <a:latin typeface="Arial" pitchFamily="34" charset="0"/>
                <a:cs typeface="Arial" pitchFamily="34" charset="0"/>
              </a:rPr>
              <a:t>ينبغي ان تعمل ادارة المنظمة على تبسيط الاجراءات المتعلقة بالتعامل مع الازمة ومواجهتها ، فضلا عن انه يجب مراعاة عنصر السرعة والزمن لذا يتطلب تبسيطا واضحا في الاجراءات بحيث تكون هذه الاجراءات مناسبة لظروف الازمة وبيئتها</a:t>
            </a:r>
            <a:endParaRPr lang="en-US" sz="2800" dirty="0">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a:bodyPr>
          <a:lstStyle/>
          <a:p>
            <a:pPr algn="justLow"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الثانية عشر : التعامل مع الازمة وفقا للمنهج العلمي الاداري</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images (4).jpg"/>
          <p:cNvPicPr>
            <a:picLocks noChangeAspect="1"/>
          </p:cNvPicPr>
          <p:nvPr/>
        </p:nvPicPr>
        <p:blipFill>
          <a:blip r:embed="rId2" cstate="print"/>
          <a:stretch>
            <a:fillRect/>
          </a:stretch>
        </p:blipFill>
        <p:spPr>
          <a:xfrm>
            <a:off x="76200" y="1219200"/>
            <a:ext cx="4419600" cy="4495800"/>
          </a:xfrm>
          <a:prstGeom prst="rect">
            <a:avLst/>
          </a:prstGeom>
        </p:spPr>
      </p:pic>
      <p:sp>
        <p:nvSpPr>
          <p:cNvPr id="3" name="Content Placeholder 2"/>
          <p:cNvSpPr>
            <a:spLocks noGrp="1"/>
          </p:cNvSpPr>
          <p:nvPr>
            <p:ph idx="1"/>
          </p:nvPr>
        </p:nvSpPr>
        <p:spPr>
          <a:xfrm>
            <a:off x="4114800" y="1447800"/>
            <a:ext cx="4818888" cy="4876800"/>
          </a:xfrm>
        </p:spPr>
        <p:txBody>
          <a:bodyPr>
            <a:normAutofit/>
          </a:bodyPr>
          <a:lstStyle/>
          <a:p>
            <a:pPr algn="justLow" rtl="1"/>
            <a:r>
              <a:rPr lang="ar-IQ" sz="2800" dirty="0" smtClean="0">
                <a:latin typeface="Arial" pitchFamily="34" charset="0"/>
                <a:cs typeface="Arial" pitchFamily="34" charset="0"/>
              </a:rPr>
              <a:t>ان النجاح في التعامل مع الازمة يتطلب استخدام المنهج العلمي الاداري السليم في كل ما تقوم به ادارة المنظمة تجاه الازمة . </a:t>
            </a:r>
            <a:endParaRPr lang="en-US" sz="2800" dirty="0" smtClean="0">
              <a:latin typeface="Arial" pitchFamily="34" charset="0"/>
              <a:cs typeface="Arial" pitchFamily="34" charset="0"/>
            </a:endParaRPr>
          </a:p>
          <a:p>
            <a:pPr algn="justLow" rtl="1"/>
            <a:r>
              <a:rPr lang="ar-IQ" sz="2800" dirty="0" smtClean="0"/>
              <a:t>واهم الوظائف التي يعتمد عليها المنهج العلمي الاداري السليم هي (التخطيط – التنظيم – التوجيه – الرقابة والمتابعة).</a:t>
            </a:r>
          </a:p>
          <a:p>
            <a:pPr algn="justLow" rtl="1">
              <a:buNone/>
            </a:pPr>
            <a:endParaRPr lang="ar-IQ" sz="2800" dirty="0"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143000"/>
          </a:xfrm>
        </p:spPr>
        <p:txBody>
          <a:bodyPr>
            <a:normAutofit fontScale="90000"/>
          </a:bodyPr>
          <a:lstStyle/>
          <a:p>
            <a:pPr algn="r" rtl="1"/>
            <a:r>
              <a:rPr lang="ar-IQ" b="1" dirty="0" smtClean="0">
                <a:solidFill>
                  <a:srgbClr val="002060"/>
                </a:solidFill>
                <a:effectLst>
                  <a:outerShdw blurRad="38100" dist="38100" dir="2700000" algn="tl">
                    <a:srgbClr val="000000">
                      <a:alpha val="43137"/>
                    </a:srgbClr>
                  </a:outerShdw>
                </a:effectLst>
                <a:latin typeface="Simplified Arabic" pitchFamily="18" charset="-78"/>
                <a:cs typeface="Simplified Arabic" pitchFamily="18" charset="-78"/>
              </a:rPr>
              <a:t>وهناك من يصنف الادوات الاساسية لادارة الازمة الى التالي </a:t>
            </a:r>
            <a:endParaRPr lang="en-US" dirty="0">
              <a:solidFill>
                <a:srgbClr val="00206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p:txBody>
          <a:bodyPr/>
          <a:lstStyle/>
          <a:p>
            <a:pPr algn="r" rtl="1">
              <a:buFont typeface="Wingdings" pitchFamily="2" charset="2"/>
              <a:buChar char="Ø"/>
            </a:pPr>
            <a:r>
              <a:rPr lang="ar-IQ" dirty="0" smtClean="0"/>
              <a:t> </a:t>
            </a:r>
            <a:r>
              <a:rPr lang="ar-IQ" dirty="0" smtClean="0">
                <a:solidFill>
                  <a:srgbClr val="002060"/>
                </a:solidFill>
                <a:latin typeface="Simplified Arabic" pitchFamily="18" charset="-78"/>
                <a:cs typeface="Simplified Arabic" pitchFamily="18" charset="-78"/>
              </a:rPr>
              <a:t>التخطيط.</a:t>
            </a:r>
          </a:p>
          <a:p>
            <a:pPr algn="r" rtl="1">
              <a:buFont typeface="Wingdings" pitchFamily="2" charset="2"/>
              <a:buChar char="Ø"/>
            </a:pPr>
            <a:r>
              <a:rPr lang="ar-IQ" dirty="0" smtClean="0">
                <a:solidFill>
                  <a:srgbClr val="002060"/>
                </a:solidFill>
                <a:latin typeface="Simplified Arabic" pitchFamily="18" charset="-78"/>
                <a:cs typeface="Simplified Arabic" pitchFamily="18" charset="-78"/>
              </a:rPr>
              <a:t>تحديد المخاطرة.</a:t>
            </a:r>
          </a:p>
          <a:p>
            <a:pPr algn="r" rtl="1">
              <a:buFont typeface="Wingdings" pitchFamily="2" charset="2"/>
              <a:buChar char="Ø"/>
            </a:pPr>
            <a:r>
              <a:rPr lang="ar-IQ" dirty="0" smtClean="0">
                <a:solidFill>
                  <a:srgbClr val="002060"/>
                </a:solidFill>
                <a:latin typeface="Simplified Arabic" pitchFamily="18" charset="-78"/>
                <a:cs typeface="Simplified Arabic" pitchFamily="18" charset="-78"/>
              </a:rPr>
              <a:t> تحليل المخاطرة.</a:t>
            </a:r>
          </a:p>
          <a:p>
            <a:pPr algn="r" rtl="1">
              <a:buFont typeface="Wingdings" pitchFamily="2" charset="2"/>
              <a:buChar char="Ø"/>
            </a:pPr>
            <a:r>
              <a:rPr lang="ar-IQ" dirty="0" smtClean="0">
                <a:solidFill>
                  <a:srgbClr val="002060"/>
                </a:solidFill>
                <a:latin typeface="Simplified Arabic" pitchFamily="18" charset="-78"/>
                <a:cs typeface="Simplified Arabic" pitchFamily="18" charset="-78"/>
              </a:rPr>
              <a:t> حساب المخاطرة.</a:t>
            </a:r>
          </a:p>
          <a:p>
            <a:pPr algn="r" rtl="1">
              <a:buFont typeface="Wingdings" pitchFamily="2" charset="2"/>
              <a:buChar char="Ø"/>
            </a:pPr>
            <a:r>
              <a:rPr lang="ar-IQ" dirty="0" smtClean="0">
                <a:solidFill>
                  <a:srgbClr val="002060"/>
                </a:solidFill>
                <a:latin typeface="Simplified Arabic" pitchFamily="18" charset="-78"/>
                <a:cs typeface="Simplified Arabic" pitchFamily="18" charset="-78"/>
              </a:rPr>
              <a:t> مقارنة وتقييم المخاطرة</a:t>
            </a:r>
          </a:p>
          <a:p>
            <a:pPr algn="r" rtl="1">
              <a:buFont typeface="Wingdings" pitchFamily="2" charset="2"/>
              <a:buChar char="Ø"/>
            </a:pPr>
            <a:r>
              <a:rPr lang="ar-IQ" dirty="0" smtClean="0">
                <a:solidFill>
                  <a:srgbClr val="002060"/>
                </a:solidFill>
                <a:latin typeface="Simplified Arabic" pitchFamily="18" charset="-78"/>
                <a:cs typeface="Simplified Arabic" pitchFamily="18" charset="-78"/>
              </a:rPr>
              <a:t> التنبؤ الوقائي.</a:t>
            </a:r>
          </a:p>
        </p:txBody>
      </p:sp>
      <p:pic>
        <p:nvPicPr>
          <p:cNvPr id="6" name="Picture 5" descr="images (1).jpg"/>
          <p:cNvPicPr>
            <a:picLocks noChangeAspect="1"/>
          </p:cNvPicPr>
          <p:nvPr/>
        </p:nvPicPr>
        <p:blipFill>
          <a:blip r:embed="rId2" cstate="print"/>
          <a:stretch>
            <a:fillRect/>
          </a:stretch>
        </p:blipFill>
        <p:spPr>
          <a:xfrm>
            <a:off x="533400" y="1371600"/>
            <a:ext cx="4572000" cy="38100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smtClean="0"/>
              <a:t>الاستنتاج</a:t>
            </a:r>
            <a:endParaRPr lang="en-US" b="1" dirty="0"/>
          </a:p>
        </p:txBody>
      </p:sp>
      <p:sp>
        <p:nvSpPr>
          <p:cNvPr id="3" name="Content Placeholder 2"/>
          <p:cNvSpPr>
            <a:spLocks noGrp="1"/>
          </p:cNvSpPr>
          <p:nvPr>
            <p:ph idx="1"/>
          </p:nvPr>
        </p:nvSpPr>
        <p:spPr>
          <a:xfrm>
            <a:off x="457200" y="1295400"/>
            <a:ext cx="8476488" cy="2971800"/>
          </a:xfrm>
        </p:spPr>
        <p:txBody>
          <a:bodyPr>
            <a:normAutofit/>
          </a:bodyPr>
          <a:lstStyle/>
          <a:p>
            <a:pPr algn="justLow" rtl="1"/>
            <a:r>
              <a:rPr lang="ar-IQ" sz="2800" b="1" dirty="0" smtClean="0">
                <a:latin typeface="Arial" pitchFamily="34" charset="0"/>
                <a:cs typeface="Arial" pitchFamily="34" charset="0"/>
              </a:rPr>
              <a:t>ان الازمات تهدد استمرار المنظمات وبقاؤها وقدرتها على المنافسة وتضع سمعة وبقاء المؤسسة موضع الاختبار.</a:t>
            </a:r>
          </a:p>
          <a:p>
            <a:pPr algn="justLow" rtl="1"/>
            <a:r>
              <a:rPr lang="ar-IQ" sz="2800" b="1" dirty="0" smtClean="0">
                <a:latin typeface="Arial" pitchFamily="34" charset="0"/>
                <a:cs typeface="Arial" pitchFamily="34" charset="0"/>
              </a:rPr>
              <a:t>بحيث ان المنظمات التي لاتستطيع التعامل مع الازمات من خلال الادارة الفعالة لمختلف مراحل الازمة ومن خلال استخدام الادوات المناسبة للحد من تأثيرها فأنها لاتلحق بالركب ويكون مصيرها التخلف والانهيار</a:t>
            </a:r>
            <a:endParaRPr lang="en-US" sz="2800" b="1" dirty="0">
              <a:latin typeface="Arial" pitchFamily="34" charset="0"/>
              <a:cs typeface="Arial" pitchFamily="34" charset="0"/>
            </a:endParaRPr>
          </a:p>
        </p:txBody>
      </p:sp>
      <p:pic>
        <p:nvPicPr>
          <p:cNvPr id="5" name="Picture 4" descr="Stop-dominos.jpg"/>
          <p:cNvPicPr>
            <a:picLocks noChangeAspect="1"/>
          </p:cNvPicPr>
          <p:nvPr/>
        </p:nvPicPr>
        <p:blipFill>
          <a:blip r:embed="rId2" cstate="print"/>
          <a:stretch>
            <a:fillRect/>
          </a:stretch>
        </p:blipFill>
        <p:spPr>
          <a:xfrm>
            <a:off x="1600200" y="3962400"/>
            <a:ext cx="6019800" cy="26670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47200260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ORM-CAUSES-AND-REMEDIES.jpg"/>
          <p:cNvPicPr>
            <a:picLocks noChangeAspect="1"/>
          </p:cNvPicPr>
          <p:nvPr/>
        </p:nvPicPr>
        <p:blipFill>
          <a:blip r:embed="rId2" cstate="print"/>
          <a:stretch>
            <a:fillRect/>
          </a:stretch>
        </p:blipFill>
        <p:spPr>
          <a:xfrm>
            <a:off x="838200" y="3581400"/>
            <a:ext cx="7467600" cy="3276600"/>
          </a:xfrm>
          <a:prstGeom prst="rect">
            <a:avLst/>
          </a:prstGeom>
        </p:spPr>
      </p:pic>
      <p:sp>
        <p:nvSpPr>
          <p:cNvPr id="7" name="Title 1"/>
          <p:cNvSpPr txBox="1">
            <a:spLocks/>
          </p:cNvSpPr>
          <p:nvPr/>
        </p:nvSpPr>
        <p:spPr>
          <a:xfrm>
            <a:off x="1104900" y="990600"/>
            <a:ext cx="6934200" cy="10668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IQ" sz="5400" b="1" i="0" u="none" strike="noStrike" kern="1200" cap="none" spc="0" normalizeH="0" baseline="0" noProof="0" dirty="0" smtClean="0">
                <a:ln>
                  <a:noFill/>
                </a:ln>
                <a:solidFill>
                  <a:schemeClr val="accent6">
                    <a:lumMod val="75000"/>
                  </a:schemeClr>
                </a:solidFill>
                <a:effectLst>
                  <a:outerShdw blurRad="50000" dist="30000" dir="5400000" algn="tl" rotWithShape="0">
                    <a:srgbClr val="000000">
                      <a:alpha val="30000"/>
                    </a:srgbClr>
                  </a:outerShdw>
                </a:effectLst>
                <a:uLnTx/>
                <a:uFillTx/>
                <a:latin typeface="+mj-lt"/>
                <a:ea typeface="+mj-ea"/>
                <a:cs typeface="+mj-cs"/>
              </a:rPr>
              <a:t>الادوات</a:t>
            </a:r>
            <a:r>
              <a:rPr kumimoji="0" lang="ar-IQ" sz="5400" b="1" i="0" u="none" strike="noStrike" kern="1200" cap="none" spc="0" normalizeH="0" noProof="0" dirty="0" smtClean="0">
                <a:ln>
                  <a:noFill/>
                </a:ln>
                <a:solidFill>
                  <a:schemeClr val="accent6">
                    <a:lumMod val="75000"/>
                  </a:schemeClr>
                </a:solidFill>
                <a:effectLst>
                  <a:outerShdw blurRad="50000" dist="30000" dir="5400000" algn="tl" rotWithShape="0">
                    <a:srgbClr val="000000">
                      <a:alpha val="30000"/>
                    </a:srgbClr>
                  </a:outerShdw>
                </a:effectLst>
                <a:uLnTx/>
                <a:uFillTx/>
                <a:latin typeface="+mj-lt"/>
                <a:ea typeface="+mj-ea"/>
                <a:cs typeface="+mj-cs"/>
              </a:rPr>
              <a:t> الاساسية لادارة الازمة</a:t>
            </a:r>
            <a:endParaRPr kumimoji="0" lang="en-US" sz="5400" b="1" i="0" u="none" strike="noStrike" kern="1200" cap="none" spc="0" normalizeH="0" baseline="0" noProof="0" dirty="0">
              <a:ln>
                <a:noFill/>
              </a:ln>
              <a:solidFill>
                <a:schemeClr val="accent6">
                  <a:lumMod val="7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TextBox 7"/>
          <p:cNvSpPr txBox="1"/>
          <p:nvPr/>
        </p:nvSpPr>
        <p:spPr>
          <a:xfrm>
            <a:off x="806824" y="3042791"/>
            <a:ext cx="3581400" cy="1569660"/>
          </a:xfrm>
          <a:prstGeom prst="rect">
            <a:avLst/>
          </a:prstGeom>
          <a:noFill/>
        </p:spPr>
        <p:txBody>
          <a:bodyPr wrap="square" rtlCol="0">
            <a:spAutoFit/>
          </a:bodyPr>
          <a:lstStyle/>
          <a:p>
            <a:pPr algn="ctr"/>
            <a:r>
              <a:rPr lang="ar-IQ" sz="3200" b="1" dirty="0" smtClean="0">
                <a:cs typeface="+mj-cs"/>
              </a:rPr>
              <a:t>استاذ المادة</a:t>
            </a:r>
          </a:p>
          <a:p>
            <a:pPr algn="ctr"/>
            <a:r>
              <a:rPr lang="ar-IQ" sz="3200" b="1" dirty="0" smtClean="0">
                <a:cs typeface="+mj-cs"/>
              </a:rPr>
              <a:t>أ.م.د</a:t>
            </a:r>
            <a:r>
              <a:rPr lang="ar-IQ" sz="3200" b="1" dirty="0" smtClean="0">
                <a:cs typeface="+mj-cs"/>
              </a:rPr>
              <a:t>. </a:t>
            </a:r>
            <a:r>
              <a:rPr lang="ar-IQ" sz="3200" b="1" dirty="0" smtClean="0">
                <a:cs typeface="+mj-cs"/>
              </a:rPr>
              <a:t>سمية عباس الربيعي</a:t>
            </a:r>
            <a:endParaRPr lang="en-US" sz="3200" b="1" dirty="0">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BF7F9"/>
        </a:solidFill>
        <a:effectLst/>
      </p:bgPr>
    </p:bg>
    <p:spTree>
      <p:nvGrpSpPr>
        <p:cNvPr id="1" name=""/>
        <p:cNvGrpSpPr/>
        <p:nvPr/>
      </p:nvGrpSpPr>
      <p:grpSpPr>
        <a:xfrm>
          <a:off x="0" y="0"/>
          <a:ext cx="0" cy="0"/>
          <a:chOff x="0" y="0"/>
          <a:chExt cx="0" cy="0"/>
        </a:xfrm>
      </p:grpSpPr>
      <p:pic>
        <p:nvPicPr>
          <p:cNvPr id="8" name="Picture 7" descr="Handling-a-Crisis.jpg"/>
          <p:cNvPicPr>
            <a:picLocks noChangeAspect="1"/>
          </p:cNvPicPr>
          <p:nvPr/>
        </p:nvPicPr>
        <p:blipFill>
          <a:blip r:embed="rId2" cstate="print"/>
          <a:stretch>
            <a:fillRect/>
          </a:stretch>
        </p:blipFill>
        <p:spPr>
          <a:xfrm>
            <a:off x="0" y="2286000"/>
            <a:ext cx="9144000" cy="4572000"/>
          </a:xfrm>
          <a:prstGeom prst="rect">
            <a:avLst/>
          </a:prstGeom>
          <a:noFill/>
          <a:ln>
            <a:noFill/>
          </a:ln>
        </p:spPr>
      </p:pic>
      <p:sp>
        <p:nvSpPr>
          <p:cNvPr id="2" name="Title 1"/>
          <p:cNvSpPr>
            <a:spLocks noGrp="1"/>
          </p:cNvSpPr>
          <p:nvPr>
            <p:ph type="title"/>
          </p:nvPr>
        </p:nvSpPr>
        <p:spPr>
          <a:xfrm>
            <a:off x="762000" y="381000"/>
            <a:ext cx="8229600" cy="1143000"/>
          </a:xfrm>
        </p:spPr>
        <p:txBody>
          <a:bodyPr>
            <a:normAutofit/>
          </a:bodyPr>
          <a:lstStyle/>
          <a:p>
            <a:pPr algn="r"/>
            <a:r>
              <a:rPr lang="ar-IQ" sz="4400" dirty="0" smtClean="0">
                <a:ln w="1905"/>
                <a:solidFill>
                  <a:schemeClr val="bg2">
                    <a:lumMod val="25000"/>
                  </a:schemeClr>
                </a:solidFill>
                <a:effectLst>
                  <a:outerShdw blurRad="38100" dist="38100" dir="2700000" algn="tl">
                    <a:srgbClr val="000000">
                      <a:alpha val="43137"/>
                    </a:srgbClr>
                  </a:outerShdw>
                </a:effectLst>
              </a:rPr>
              <a:t>محتويات هذا العرض التقديمي:</a:t>
            </a:r>
            <a:endParaRPr lang="en-US" sz="4400" dirty="0">
              <a:ln w="1905"/>
              <a:solidFill>
                <a:schemeClr val="bg2">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481328"/>
            <a:ext cx="8229600" cy="4525963"/>
          </a:xfrm>
        </p:spPr>
        <p:txBody>
          <a:bodyPr>
            <a:normAutofit/>
          </a:bodyPr>
          <a:lstStyle/>
          <a:p>
            <a:pPr algn="r" rtl="1"/>
            <a:r>
              <a:rPr lang="ar-IQ" sz="3200" b="1" dirty="0" smtClean="0">
                <a:ln w="1905"/>
                <a:solidFill>
                  <a:schemeClr val="bg2">
                    <a:lumMod val="25000"/>
                  </a:schemeClr>
                </a:solidFill>
                <a:effectLst>
                  <a:innerShdw blurRad="69850" dist="43180" dir="5400000">
                    <a:srgbClr val="000000">
                      <a:alpha val="65000"/>
                    </a:srgbClr>
                  </a:innerShdw>
                </a:effectLst>
                <a:cs typeface="+mj-cs"/>
              </a:rPr>
              <a:t>مقدمة </a:t>
            </a:r>
          </a:p>
          <a:p>
            <a:pPr algn="r" rtl="1"/>
            <a:r>
              <a:rPr lang="ar-IQ" b="1" dirty="0" smtClean="0">
                <a:ln w="1905"/>
                <a:solidFill>
                  <a:schemeClr val="bg2">
                    <a:lumMod val="25000"/>
                  </a:schemeClr>
                </a:solidFill>
                <a:effectLst>
                  <a:innerShdw blurRad="69850" dist="43180" dir="5400000">
                    <a:srgbClr val="000000">
                      <a:alpha val="65000"/>
                    </a:srgbClr>
                  </a:innerShdw>
                </a:effectLst>
                <a:cs typeface="+mj-cs"/>
              </a:rPr>
              <a:t>الادوات الاساسية لادارة الازمة</a:t>
            </a:r>
            <a:endParaRPr lang="en-US" sz="3200" b="1" dirty="0" smtClean="0">
              <a:ln w="1905"/>
              <a:solidFill>
                <a:schemeClr val="bg2">
                  <a:lumMod val="25000"/>
                </a:schemeClr>
              </a:solidFill>
              <a:effectLst>
                <a:innerShdw blurRad="69850" dist="43180" dir="5400000">
                  <a:srgbClr val="000000">
                    <a:alpha val="65000"/>
                  </a:srgbClr>
                </a:innerShdw>
              </a:effectLst>
              <a:cs typeface="+mj-cs"/>
            </a:endParaRPr>
          </a:p>
          <a:p>
            <a:pPr algn="r" rtl="1"/>
            <a:r>
              <a:rPr lang="ar-IQ" sz="3200" b="1" dirty="0" smtClean="0">
                <a:ln w="1905"/>
                <a:solidFill>
                  <a:schemeClr val="bg2">
                    <a:lumMod val="25000"/>
                  </a:schemeClr>
                </a:solidFill>
                <a:effectLst>
                  <a:innerShdw blurRad="69850" dist="43180" dir="5400000">
                    <a:srgbClr val="000000">
                      <a:alpha val="65000"/>
                    </a:srgbClr>
                  </a:innerShdw>
                </a:effectLst>
                <a:cs typeface="+mj-cs"/>
              </a:rPr>
              <a:t>الاستنتاج</a:t>
            </a:r>
            <a:endParaRPr lang="en-US" sz="3200" b="1" dirty="0">
              <a:ln w="1905"/>
              <a:solidFill>
                <a:schemeClr val="bg2">
                  <a:lumMod val="25000"/>
                </a:schemeClr>
              </a:solidFill>
              <a:effectLst>
                <a:innerShdw blurRad="69850" dist="43180" dir="5400000">
                  <a:srgbClr val="000000">
                    <a:alpha val="65000"/>
                  </a:srgbClr>
                </a:innerShdw>
              </a:effectLst>
              <a:cs typeface="+mj-cs"/>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28600" y="1600200"/>
            <a:ext cx="8763000" cy="1384995"/>
          </a:xfrm>
          <a:prstGeom prst="rect">
            <a:avLst/>
          </a:prstGeom>
          <a:noFill/>
        </p:spPr>
        <p:txBody>
          <a:bodyPr wrap="square" rtlCol="0">
            <a:spAutoFit/>
          </a:bodyPr>
          <a:lstStyle/>
          <a:p>
            <a:pPr algn="justLow" rtl="1">
              <a:buFont typeface="Wingdings" pitchFamily="2" charset="2"/>
              <a:buChar char="ü"/>
            </a:pPr>
            <a:r>
              <a:rPr lang="ar-SA" sz="2800" dirty="0" smtClean="0">
                <a:latin typeface="Arial" pitchFamily="34" charset="0"/>
                <a:cs typeface="Arial" pitchFamily="34" charset="0"/>
              </a:rPr>
              <a:t>نعيش اليوم في عالم من الأزمات المتنوعة والمتلونة والمتتابعة على نطاق واسع لم نشهده من قبل او على الاقل لم تكن تحمل نفس الدرجة من الاهمية والخطورة ولم تكن تمس المصالح المباشرة لعدد اوسع من البشر</a:t>
            </a:r>
            <a:endParaRPr lang="ar-IQ" sz="2800" dirty="0" smtClean="0">
              <a:latin typeface="Arial" pitchFamily="34" charset="0"/>
              <a:cs typeface="Arial" pitchFamily="34" charset="0"/>
            </a:endParaRPr>
          </a:p>
        </p:txBody>
      </p:sp>
      <p:sp>
        <p:nvSpPr>
          <p:cNvPr id="8" name="TextBox 7"/>
          <p:cNvSpPr txBox="1"/>
          <p:nvPr/>
        </p:nvSpPr>
        <p:spPr>
          <a:xfrm>
            <a:off x="228600" y="3160693"/>
            <a:ext cx="8763000" cy="954107"/>
          </a:xfrm>
          <a:prstGeom prst="rect">
            <a:avLst/>
          </a:prstGeom>
          <a:noFill/>
        </p:spPr>
        <p:txBody>
          <a:bodyPr wrap="square" rtlCol="0">
            <a:spAutoFit/>
          </a:bodyPr>
          <a:lstStyle/>
          <a:p>
            <a:pPr algn="justLow" rtl="1">
              <a:buFont typeface="Wingdings" pitchFamily="2" charset="2"/>
              <a:buChar char="ü"/>
            </a:pPr>
            <a:r>
              <a:rPr lang="ar-SA" sz="2800" dirty="0" smtClean="0">
                <a:latin typeface="Arial" pitchFamily="34" charset="0"/>
                <a:cs typeface="Arial" pitchFamily="34" charset="0"/>
              </a:rPr>
              <a:t>فلا تخلو صحيفة و لامجلة و لا وسيلة من وسا ئل الإعلام من خبر عن الأزمات</a:t>
            </a:r>
            <a:r>
              <a:rPr lang="ar-IQ"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9" name="TextBox 8"/>
          <p:cNvSpPr txBox="1"/>
          <p:nvPr/>
        </p:nvSpPr>
        <p:spPr>
          <a:xfrm>
            <a:off x="228600" y="4177605"/>
            <a:ext cx="8763000" cy="954107"/>
          </a:xfrm>
          <a:prstGeom prst="rect">
            <a:avLst/>
          </a:prstGeom>
          <a:noFill/>
        </p:spPr>
        <p:txBody>
          <a:bodyPr wrap="square" rtlCol="0">
            <a:spAutoFit/>
          </a:bodyPr>
          <a:lstStyle/>
          <a:p>
            <a:pPr algn="justLow" rtl="1">
              <a:buFont typeface="Wingdings" pitchFamily="2" charset="2"/>
              <a:buChar char="ü"/>
            </a:pPr>
            <a:r>
              <a:rPr lang="ar-SA" sz="2800" dirty="0" smtClean="0">
                <a:latin typeface="Arial" pitchFamily="34" charset="0"/>
                <a:cs typeface="Arial" pitchFamily="34" charset="0"/>
              </a:rPr>
              <a:t>مما يفرض على المنظمات بكافة أنواعها التحرك السليم لإدارة تلك الأزمات بما يحقق درء مخاطرها العنيفه والتحصن ضد تاثيراتها المختلفه</a:t>
            </a:r>
            <a:endParaRPr lang="en-US" sz="2800" dirty="0">
              <a:latin typeface="Arial" pitchFamily="34" charset="0"/>
              <a:cs typeface="Arial" pitchFamily="34" charset="0"/>
            </a:endParaRPr>
          </a:p>
        </p:txBody>
      </p:sp>
      <p:sp>
        <p:nvSpPr>
          <p:cNvPr id="10" name="TextBox 9"/>
          <p:cNvSpPr txBox="1"/>
          <p:nvPr/>
        </p:nvSpPr>
        <p:spPr>
          <a:xfrm>
            <a:off x="228600" y="5334000"/>
            <a:ext cx="8763000" cy="523220"/>
          </a:xfrm>
          <a:prstGeom prst="rect">
            <a:avLst/>
          </a:prstGeom>
          <a:noFill/>
        </p:spPr>
        <p:txBody>
          <a:bodyPr wrap="square" rtlCol="0">
            <a:spAutoFit/>
          </a:bodyPr>
          <a:lstStyle/>
          <a:p>
            <a:pPr algn="r" rtl="1">
              <a:buFont typeface="Wingdings" pitchFamily="2" charset="2"/>
              <a:buChar char="ü"/>
            </a:pPr>
            <a:r>
              <a:rPr lang="ar-IQ" sz="2800" dirty="0" smtClean="0">
                <a:latin typeface="Arial" pitchFamily="34" charset="0"/>
                <a:cs typeface="Arial" pitchFamily="34" charset="0"/>
              </a:rPr>
              <a:t>وعليه يتم استخدام العديد من الادوات للتعامل مع هذه الازمات وادارتها. </a:t>
            </a:r>
          </a:p>
        </p:txBody>
      </p:sp>
      <p:pic>
        <p:nvPicPr>
          <p:cNvPr id="12" name="Picture 11" descr="title.png"/>
          <p:cNvPicPr>
            <a:picLocks noChangeAspect="1"/>
          </p:cNvPicPr>
          <p:nvPr/>
        </p:nvPicPr>
        <p:blipFill>
          <a:blip r:embed="rId2" cstate="print"/>
          <a:stretch>
            <a:fillRect/>
          </a:stretch>
        </p:blipFill>
        <p:spPr>
          <a:xfrm>
            <a:off x="0" y="0"/>
            <a:ext cx="9144000" cy="167640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82562"/>
            <a:ext cx="7498080" cy="960438"/>
          </a:xfrm>
        </p:spPr>
        <p:txBody>
          <a:bodyPr>
            <a:normAutofit fontScale="90000"/>
          </a:bodyPr>
          <a:lstStyle/>
          <a:p>
            <a:pPr algn="r"/>
            <a:r>
              <a:rPr lang="ar-IQ" sz="6000" dirty="0" smtClean="0">
                <a:solidFill>
                  <a:schemeClr val="tx1"/>
                </a:solidFill>
              </a:rPr>
              <a:t>الادوات الاساسية لادارة الازمة</a:t>
            </a:r>
            <a:endParaRPr lang="en-US" sz="6000" dirty="0">
              <a:solidFill>
                <a:schemeClr val="tx1"/>
              </a:solidFill>
            </a:endParaRPr>
          </a:p>
        </p:txBody>
      </p:sp>
      <p:pic>
        <p:nvPicPr>
          <p:cNvPr id="5" name="Content Placeholder 4" descr="images.png"/>
          <p:cNvPicPr>
            <a:picLocks noGrp="1" noChangeAspect="1"/>
          </p:cNvPicPr>
          <p:nvPr>
            <p:ph idx="1"/>
          </p:nvPr>
        </p:nvPicPr>
        <p:blipFill>
          <a:blip r:embed="rId2" cstate="print"/>
          <a:stretch>
            <a:fillRect/>
          </a:stretch>
        </p:blipFill>
        <p:spPr>
          <a:xfrm>
            <a:off x="0" y="1295400"/>
            <a:ext cx="1981200" cy="5562600"/>
          </a:xfrm>
        </p:spPr>
      </p:pic>
      <p:sp>
        <p:nvSpPr>
          <p:cNvPr id="8" name="TextBox 7"/>
          <p:cNvSpPr txBox="1"/>
          <p:nvPr/>
        </p:nvSpPr>
        <p:spPr>
          <a:xfrm>
            <a:off x="1066800" y="1295400"/>
            <a:ext cx="7924800" cy="4893647"/>
          </a:xfrm>
          <a:prstGeom prst="rect">
            <a:avLst/>
          </a:prstGeom>
          <a:noFill/>
        </p:spPr>
        <p:txBody>
          <a:bodyPr wrap="square" rtlCol="0">
            <a:spAutoFit/>
          </a:bodyPr>
          <a:lstStyle/>
          <a:p>
            <a:pPr marL="342900" lvl="0" indent="-342900" algn="r" rtl="1">
              <a:buFont typeface="Wingdings" pitchFamily="2" charset="2"/>
              <a:buChar char="Ø"/>
            </a:pPr>
            <a:r>
              <a:rPr lang="ar-IQ" sz="2600" dirty="0" smtClean="0">
                <a:latin typeface="Arial" pitchFamily="34" charset="0"/>
                <a:cs typeface="Arial" pitchFamily="34" charset="0"/>
              </a:rPr>
              <a:t>توفير غرفة عمليات خاصة بأدارة الازمات </a:t>
            </a:r>
          </a:p>
          <a:p>
            <a:pPr marL="342900" lvl="0" indent="-342900" algn="r" rtl="1">
              <a:buFont typeface="Wingdings" pitchFamily="2" charset="2"/>
              <a:buChar char="Ø"/>
            </a:pPr>
            <a:r>
              <a:rPr lang="ar-IQ" sz="2600" dirty="0" smtClean="0">
                <a:latin typeface="Arial" pitchFamily="34" charset="0"/>
                <a:cs typeface="Arial" pitchFamily="34" charset="0"/>
              </a:rPr>
              <a:t>امتلاك قدرات التأثير</a:t>
            </a:r>
          </a:p>
          <a:p>
            <a:pPr marL="342900" lvl="0" indent="-342900" algn="r" rtl="1">
              <a:buFont typeface="Wingdings" pitchFamily="2" charset="2"/>
              <a:buChar char="Ø"/>
            </a:pPr>
            <a:r>
              <a:rPr lang="ar-IQ" sz="2600" dirty="0" smtClean="0">
                <a:latin typeface="Arial" pitchFamily="34" charset="0"/>
                <a:cs typeface="Arial" pitchFamily="34" charset="0"/>
              </a:rPr>
              <a:t>تحقيق الاتصالات الفاعلة في الازمات</a:t>
            </a:r>
          </a:p>
          <a:p>
            <a:pPr marL="342900" lvl="0" indent="-342900" algn="r" rtl="1">
              <a:buFont typeface="Wingdings" pitchFamily="2" charset="2"/>
              <a:buChar char="Ø"/>
            </a:pPr>
            <a:r>
              <a:rPr lang="ar-IQ" sz="2600" dirty="0" smtClean="0">
                <a:latin typeface="Arial" pitchFamily="34" charset="0"/>
                <a:cs typeface="Arial" pitchFamily="34" charset="0"/>
              </a:rPr>
              <a:t>اعلام الازمة </a:t>
            </a:r>
          </a:p>
          <a:p>
            <a:pPr marL="342900" lvl="0" indent="-342900" algn="r" rtl="1">
              <a:buFont typeface="Wingdings" pitchFamily="2" charset="2"/>
              <a:buChar char="Ø"/>
            </a:pPr>
            <a:r>
              <a:rPr lang="ar-IQ" sz="2600" dirty="0" smtClean="0">
                <a:latin typeface="Arial" pitchFamily="34" charset="0"/>
                <a:cs typeface="Arial" pitchFamily="34" charset="0"/>
              </a:rPr>
              <a:t>نظام معلومات الازمات </a:t>
            </a:r>
          </a:p>
          <a:p>
            <a:pPr marL="342900" lvl="0" indent="-342900" algn="r" rtl="1">
              <a:buFont typeface="Wingdings" pitchFamily="2" charset="2"/>
              <a:buChar char="Ø"/>
            </a:pPr>
            <a:r>
              <a:rPr lang="ar-IQ" sz="2600" dirty="0" smtClean="0">
                <a:latin typeface="Arial" pitchFamily="34" charset="0"/>
                <a:cs typeface="Arial" pitchFamily="34" charset="0"/>
              </a:rPr>
              <a:t>توفير الوسائل اللازمة للنقل والتحرك من مكان لأخر في ظل الازمات </a:t>
            </a:r>
          </a:p>
          <a:p>
            <a:pPr marL="342900" lvl="0" indent="-342900" algn="r" rtl="1">
              <a:buFont typeface="Wingdings" pitchFamily="2" charset="2"/>
              <a:buChar char="Ø"/>
            </a:pPr>
            <a:r>
              <a:rPr lang="ar-IQ" sz="2600" dirty="0" smtClean="0">
                <a:latin typeface="Arial" pitchFamily="34" charset="0"/>
                <a:cs typeface="Arial" pitchFamily="34" charset="0"/>
              </a:rPr>
              <a:t>توافر القدرة على امتصاص الازمات واستبعادها </a:t>
            </a:r>
          </a:p>
          <a:p>
            <a:pPr marL="342900" lvl="0" indent="-342900" algn="r" rtl="1">
              <a:buFont typeface="Wingdings" pitchFamily="2" charset="2"/>
              <a:buChar char="Ø"/>
            </a:pPr>
            <a:r>
              <a:rPr lang="ar-IQ" sz="2600" dirty="0" smtClean="0">
                <a:latin typeface="Arial" pitchFamily="34" charset="0"/>
                <a:cs typeface="Arial" pitchFamily="34" charset="0"/>
              </a:rPr>
              <a:t>توفير امكانات وقدرات الصدام </a:t>
            </a:r>
          </a:p>
          <a:p>
            <a:pPr marL="342900" lvl="0" indent="-342900" algn="r" rtl="1">
              <a:buFont typeface="Wingdings" pitchFamily="2" charset="2"/>
              <a:buChar char="Ø"/>
            </a:pPr>
            <a:r>
              <a:rPr lang="ar-IQ" sz="2600" dirty="0" smtClean="0">
                <a:latin typeface="Arial" pitchFamily="34" charset="0"/>
                <a:cs typeface="Arial" pitchFamily="34" charset="0"/>
              </a:rPr>
              <a:t>تفويض السلطة </a:t>
            </a:r>
          </a:p>
          <a:p>
            <a:pPr marL="342900" lvl="0" indent="-342900" algn="r" rtl="1">
              <a:buFont typeface="Wingdings" pitchFamily="2" charset="2"/>
              <a:buChar char="Ø"/>
            </a:pPr>
            <a:r>
              <a:rPr lang="ar-IQ" sz="2600" dirty="0" smtClean="0">
                <a:latin typeface="Arial" pitchFamily="34" charset="0"/>
                <a:cs typeface="Arial" pitchFamily="34" charset="0"/>
              </a:rPr>
              <a:t>التواجد الدائم في ساحة احداث الازمة </a:t>
            </a:r>
          </a:p>
          <a:p>
            <a:pPr marL="342900" lvl="0" indent="-342900" algn="r" rtl="1">
              <a:buFont typeface="Wingdings" pitchFamily="2" charset="2"/>
              <a:buChar char="Ø"/>
            </a:pPr>
            <a:r>
              <a:rPr lang="ar-IQ" sz="2600" dirty="0" smtClean="0">
                <a:latin typeface="Arial" pitchFamily="34" charset="0"/>
                <a:cs typeface="Arial" pitchFamily="34" charset="0"/>
              </a:rPr>
              <a:t>تبسيط الاجراءات </a:t>
            </a:r>
          </a:p>
          <a:p>
            <a:pPr marL="342900" lvl="0" indent="-342900" algn="r" rtl="1">
              <a:buFont typeface="Wingdings" pitchFamily="2" charset="2"/>
              <a:buChar char="Ø"/>
            </a:pPr>
            <a:r>
              <a:rPr lang="ar-IQ" sz="2600" dirty="0" smtClean="0">
                <a:latin typeface="Arial" pitchFamily="34" charset="0"/>
                <a:cs typeface="Arial" pitchFamily="34" charset="0"/>
              </a:rPr>
              <a:t>التعامل مع الازمة وفقا للمنهج العلمي الاداري السليم </a:t>
            </a:r>
            <a:endParaRPr lang="en-US" sz="2600" dirty="0" smtClean="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2971800"/>
          </a:xfrm>
        </p:spPr>
        <p:txBody>
          <a:bodyPr>
            <a:normAutofit/>
          </a:bodyPr>
          <a:lstStyle/>
          <a:p>
            <a:pPr algn="justLow" rtl="1"/>
            <a:r>
              <a:rPr lang="ar-IQ" sz="3100" b="1" u="sng" dirty="0" smtClean="0">
                <a:solidFill>
                  <a:schemeClr val="tx1"/>
                </a:solidFill>
                <a:latin typeface="Arial" pitchFamily="34" charset="0"/>
                <a:cs typeface="Arial" pitchFamily="34" charset="0"/>
              </a:rPr>
              <a:t>الاداة الاولى: توفير غرفة عمليات خاصة بأدارة الازمات</a:t>
            </a: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r>
              <a:rPr lang="ar-IQ" sz="3100" b="1" dirty="0" smtClean="0">
                <a:solidFill>
                  <a:schemeClr val="tx1"/>
                </a:solidFill>
                <a:latin typeface="Arial" pitchFamily="34" charset="0"/>
                <a:cs typeface="Arial" pitchFamily="34" charset="0"/>
              </a:rPr>
              <a:t> </a:t>
            </a:r>
            <a:r>
              <a:rPr lang="ar-IQ" sz="3100" dirty="0" smtClean="0">
                <a:solidFill>
                  <a:schemeClr val="tx1"/>
                </a:solidFill>
                <a:effectLst/>
                <a:latin typeface="Arial" pitchFamily="34" charset="0"/>
                <a:cs typeface="Arial" pitchFamily="34" charset="0"/>
              </a:rPr>
              <a:t>يجب ان تكون هناك غرفة مميزة بجمع وسائل الاتصال التي تجعل الادارة على اطلاع تام بكافة مجربات الازمة وتوفير عناصر الامن والامان في هذه الغرفة وعلى ان تكون هذه الغرفة قادرة على تزويد ادارة الازمة برؤية حالية ومستقبلية لأحداث الازمة.</a:t>
            </a:r>
            <a:endParaRPr lang="en-US" dirty="0">
              <a:solidFill>
                <a:schemeClr val="tx1"/>
              </a:solidFill>
              <a:effectLst/>
            </a:endParaRPr>
          </a:p>
        </p:txBody>
      </p:sp>
      <p:pic>
        <p:nvPicPr>
          <p:cNvPr id="11" name="Picture 10" descr="570047_174692.jpg"/>
          <p:cNvPicPr>
            <a:picLocks noChangeAspect="1"/>
          </p:cNvPicPr>
          <p:nvPr/>
        </p:nvPicPr>
        <p:blipFill>
          <a:blip r:embed="rId2" cstate="print"/>
          <a:stretch>
            <a:fillRect/>
          </a:stretch>
        </p:blipFill>
        <p:spPr>
          <a:xfrm>
            <a:off x="1066800" y="3886200"/>
            <a:ext cx="7010400" cy="2514600"/>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04800" y="838200"/>
            <a:ext cx="8534400" cy="2667000"/>
          </a:xfrm>
        </p:spPr>
        <p:txBody>
          <a:bodyPr>
            <a:noAutofit/>
          </a:bodyPr>
          <a:lstStyle/>
          <a:p>
            <a:pPr algn="justLow" rtl="1"/>
            <a:r>
              <a:rPr lang="ar-IQ" sz="2800" b="1" u="sng" dirty="0" smtClean="0">
                <a:latin typeface="Arial" pitchFamily="34" charset="0"/>
                <a:cs typeface="Arial" pitchFamily="34" charset="0"/>
              </a:rPr>
              <a:t>الاداة </a:t>
            </a:r>
            <a:r>
              <a:rPr lang="ar-IQ" sz="2800" b="1" u="sng" dirty="0" smtClean="0">
                <a:solidFill>
                  <a:schemeClr val="tx1"/>
                </a:solidFill>
                <a:latin typeface="Arial" pitchFamily="34" charset="0"/>
                <a:cs typeface="Arial" pitchFamily="34" charset="0"/>
              </a:rPr>
              <a:t>الثانية : امتلاك قدرات التأثير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ar-IQ" sz="2800" dirty="0" smtClean="0">
                <a:solidFill>
                  <a:schemeClr val="tx1"/>
                </a:solidFill>
                <a:latin typeface="Arial" pitchFamily="34" charset="0"/>
                <a:cs typeface="Arial" pitchFamily="34" charset="0"/>
              </a:rPr>
              <a:t>ان النجاح في ادارة الازمات يتطلب امتلاك ادارة مسؤولة عن التعاطي مع الازمة لها قدرات خاصة في التأثير تساعد ادارة الازمة في التعامل بفاعلية وايقاف تصاعدها والتخفيف من حدتها ومن هذه القدرات التأثير في المصالح الحالية لقوى الازمة فضلا من قدرات التأثير في المصالح المستقبلية لقوى الازمة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ar-IQ" sz="2800" b="1" dirty="0" smtClean="0">
                <a:latin typeface="Arial" pitchFamily="34" charset="0"/>
                <a:cs typeface="Arial" pitchFamily="34" charset="0"/>
              </a:rPr>
              <a:t> </a:t>
            </a:r>
            <a:endParaRPr lang="en-US" sz="2800" dirty="0">
              <a:latin typeface="Arial" pitchFamily="34" charset="0"/>
              <a:cs typeface="Arial" pitchFamily="34" charset="0"/>
            </a:endParaRPr>
          </a:p>
        </p:txBody>
      </p:sp>
      <p:pic>
        <p:nvPicPr>
          <p:cNvPr id="11" name="Picture 10" descr="Effective-management (1).png"/>
          <p:cNvPicPr>
            <a:picLocks noChangeAspect="1"/>
          </p:cNvPicPr>
          <p:nvPr/>
        </p:nvPicPr>
        <p:blipFill>
          <a:blip r:embed="rId2" cstate="print"/>
          <a:stretch>
            <a:fillRect/>
          </a:stretch>
        </p:blipFill>
        <p:spPr>
          <a:xfrm>
            <a:off x="1828800" y="3962400"/>
            <a:ext cx="5486400" cy="2146032"/>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4800" y="1143000"/>
            <a:ext cx="8534400" cy="2362200"/>
          </a:xfrm>
        </p:spPr>
        <p:txBody>
          <a:bodyPr>
            <a:normAutofit/>
          </a:bodyPr>
          <a:lstStyle/>
          <a:p>
            <a:pPr algn="justLow" rtl="1">
              <a:buFont typeface="Wingdings" pitchFamily="2" charset="2"/>
              <a:buChar char="Ø"/>
            </a:pPr>
            <a:r>
              <a:rPr lang="ar-IQ" sz="2800" dirty="0" smtClean="0">
                <a:solidFill>
                  <a:schemeClr val="tx1"/>
                </a:solidFill>
                <a:effectLst/>
                <a:latin typeface="Arial" pitchFamily="34" charset="0"/>
                <a:cs typeface="Arial" pitchFamily="34" charset="0"/>
              </a:rPr>
              <a:t> ان توافر نظام اتصالات فاعل في اثناء الازمة يعد احد العناصر الاساسية للنجاح في ادارة الازمات اذ يجب ان يكون قادرا على تحقيق الاتصال الفاعل والسريع بين المستويات الادارية المختلفة فضلا عن ضرورة امتلاك فريق ادارة الازمة مهارات الاتصال مع الاخرين</a:t>
            </a:r>
            <a:endParaRPr lang="en-US" sz="2800" dirty="0">
              <a:solidFill>
                <a:schemeClr val="tx1"/>
              </a:solidFill>
              <a:effectLst/>
              <a:latin typeface="Arial" pitchFamily="34" charset="0"/>
              <a:cs typeface="Arial" pitchFamily="34" charset="0"/>
            </a:endParaRPr>
          </a:p>
        </p:txBody>
      </p:sp>
      <p:sp>
        <p:nvSpPr>
          <p:cNvPr id="8" name="TextBox 7"/>
          <p:cNvSpPr txBox="1"/>
          <p:nvPr/>
        </p:nvSpPr>
        <p:spPr>
          <a:xfrm>
            <a:off x="304800" y="3429000"/>
            <a:ext cx="8458200" cy="954107"/>
          </a:xfrm>
          <a:prstGeom prst="rect">
            <a:avLst/>
          </a:prstGeom>
          <a:noFill/>
        </p:spPr>
        <p:txBody>
          <a:bodyPr wrap="square" rtlCol="0">
            <a:spAutoFit/>
          </a:bodyPr>
          <a:lstStyle/>
          <a:p>
            <a:pPr algn="justLow" rtl="1">
              <a:buFont typeface="Wingdings" pitchFamily="2" charset="2"/>
              <a:buChar char="Ø"/>
            </a:pPr>
            <a:r>
              <a:rPr lang="ar-IQ" sz="2800" dirty="0" smtClean="0">
                <a:latin typeface="Arial" pitchFamily="34" charset="0"/>
                <a:cs typeface="Arial" pitchFamily="34" charset="0"/>
              </a:rPr>
              <a:t>تتضمن عملية الاتصال تسعة عناصر (الرسالة, المرسل, المستقبل, الترميز, فك الرموز, الوسيلة, الاستجابة, النقدية العكسية, الضجيج). </a:t>
            </a:r>
            <a:endParaRPr lang="en-US" sz="2800" dirty="0">
              <a:latin typeface="Arial" pitchFamily="34" charset="0"/>
              <a:cs typeface="Arial" pitchFamily="34" charset="0"/>
            </a:endParaRPr>
          </a:p>
        </p:txBody>
      </p:sp>
      <p:sp>
        <p:nvSpPr>
          <p:cNvPr id="11" name="TextBox 10"/>
          <p:cNvSpPr txBox="1"/>
          <p:nvPr/>
        </p:nvSpPr>
        <p:spPr>
          <a:xfrm>
            <a:off x="1600200" y="685800"/>
            <a:ext cx="7315200" cy="523220"/>
          </a:xfrm>
          <a:prstGeom prst="rect">
            <a:avLst/>
          </a:prstGeom>
          <a:noFill/>
        </p:spPr>
        <p:txBody>
          <a:bodyPr wrap="square" rtlCol="0">
            <a:spAutoFit/>
          </a:bodyPr>
          <a:lstStyle/>
          <a:p>
            <a:pPr algn="r"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الثالثة : تحقيق الاتصالات الفاعلة في الازمات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12" name="Picture 11" descr="images (3).jpg"/>
          <p:cNvPicPr>
            <a:picLocks noChangeAspect="1"/>
          </p:cNvPicPr>
          <p:nvPr/>
        </p:nvPicPr>
        <p:blipFill>
          <a:blip r:embed="rId2" cstate="print"/>
          <a:stretch>
            <a:fillRect/>
          </a:stretch>
        </p:blipFill>
        <p:spPr>
          <a:xfrm>
            <a:off x="228600" y="4419600"/>
            <a:ext cx="6553200" cy="215265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3886200" y="1143000"/>
            <a:ext cx="5029200" cy="1815882"/>
          </a:xfrm>
          <a:prstGeom prst="rect">
            <a:avLst/>
          </a:prstGeom>
          <a:noFill/>
        </p:spPr>
        <p:txBody>
          <a:bodyPr wrap="square" rtlCol="0">
            <a:spAutoFit/>
          </a:bodyPr>
          <a:lstStyle/>
          <a:p>
            <a:pPr algn="justLow"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الرابعة: اتصالات الازمة</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lgn="justLow" rtl="1"/>
            <a:r>
              <a:rPr lang="ar-IQ" sz="2800" dirty="0" smtClean="0">
                <a:latin typeface="Arial" pitchFamily="34" charset="0"/>
                <a:cs typeface="Arial" pitchFamily="34" charset="0"/>
              </a:rPr>
              <a:t>يلعب الاعلام دور اساسي في ادارة الازمة اذ تستخدمه المنظمة قبل الازمة واثناء الازمة وبعدها </a:t>
            </a:r>
            <a:r>
              <a:rPr lang="ar-IQ" sz="2800" dirty="0" smtClean="0"/>
              <a:t>.</a:t>
            </a:r>
            <a:endParaRPr lang="en-US" sz="2800" dirty="0" smtClean="0"/>
          </a:p>
        </p:txBody>
      </p:sp>
      <p:pic>
        <p:nvPicPr>
          <p:cNvPr id="7" name="Picture 6" descr="maxresdefault.jpg"/>
          <p:cNvPicPr>
            <a:picLocks noChangeAspect="1"/>
          </p:cNvPicPr>
          <p:nvPr/>
        </p:nvPicPr>
        <p:blipFill>
          <a:blip r:embed="rId2" cstate="print"/>
          <a:stretch>
            <a:fillRect/>
          </a:stretch>
        </p:blipFill>
        <p:spPr>
          <a:xfrm>
            <a:off x="304800" y="762000"/>
            <a:ext cx="3579571" cy="3124200"/>
          </a:xfrm>
          <a:prstGeom prst="rect">
            <a:avLst/>
          </a:prstGeom>
        </p:spPr>
      </p:pic>
      <p:sp>
        <p:nvSpPr>
          <p:cNvPr id="9" name="TextBox 8"/>
          <p:cNvSpPr txBox="1"/>
          <p:nvPr/>
        </p:nvSpPr>
        <p:spPr>
          <a:xfrm>
            <a:off x="0" y="3657600"/>
            <a:ext cx="8991600" cy="2677656"/>
          </a:xfrm>
          <a:prstGeom prst="rect">
            <a:avLst/>
          </a:prstGeom>
          <a:noFill/>
        </p:spPr>
        <p:txBody>
          <a:bodyPr wrap="square" rtlCol="0">
            <a:spAutoFit/>
          </a:bodyPr>
          <a:lstStyle/>
          <a:p>
            <a:pPr algn="justLow" rtl="1"/>
            <a:r>
              <a:rPr lang="ar-IQ" sz="2800" b="1" u="sng" dirty="0" smtClean="0">
                <a:effectLst>
                  <a:outerShdw blurRad="38100" dist="38100" dir="2700000" algn="tl">
                    <a:srgbClr val="000000">
                      <a:alpha val="43137"/>
                    </a:srgbClr>
                  </a:outerShdw>
                </a:effectLst>
                <a:latin typeface="Arial" pitchFamily="34" charset="0"/>
                <a:cs typeface="Arial" pitchFamily="34" charset="0"/>
              </a:rPr>
              <a:t>الاداة الخامسة: نظام معلومات الازمة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lgn="justLow" rtl="1"/>
            <a:r>
              <a:rPr lang="ar-IQ" sz="2800" dirty="0" smtClean="0">
                <a:latin typeface="Arial" pitchFamily="34" charset="0"/>
                <a:cs typeface="Arial" pitchFamily="34" charset="0"/>
              </a:rPr>
              <a:t>يقصد به مجموعة من العناصر المتكاملة والمتفاعلة المتصلة ببعضها وهذه العناصر هي تكوين هيكلي من الالات والمعدات والقواعد والبرامج والموارد البشرية ، يقوم هذا النظام بجمع البيانات وفرزها وتصنيفها وتحليلها وحفظها فضلا عن اجراء التحديثات المستمرة للبيانات والمعلومات ويتكون من المدخلات وعمليات معالجة بيانات الازمة والمخرجات واخيرا التغذية العكسية </a:t>
            </a:r>
            <a:r>
              <a:rPr lang="ar-IQ" sz="2800" dirty="0" smtClean="0">
                <a:effectLst>
                  <a:outerShdw blurRad="38100" dist="38100" dir="2700000" algn="tl">
                    <a:srgbClr val="000000">
                      <a:alpha val="43137"/>
                    </a:srgbClr>
                  </a:outerShdw>
                </a:effectLst>
                <a:latin typeface="Arial" pitchFamily="34" charset="0"/>
                <a:cs typeface="Arial" pitchFamily="34" charset="0"/>
              </a:rPr>
              <a:t>.</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2165</TotalTime>
  <Words>718</Words>
  <Application>Microsoft Office PowerPoint</Application>
  <PresentationFormat>On-screen Show (4:3)</PresentationFormat>
  <Paragraphs>68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Gill Sans MT</vt:lpstr>
      <vt:lpstr>Majalla UI</vt:lpstr>
      <vt:lpstr>Simplified Arabic</vt:lpstr>
      <vt:lpstr>Verdana</vt:lpstr>
      <vt:lpstr>Wingdings</vt:lpstr>
      <vt:lpstr>Wingdings 2</vt:lpstr>
      <vt:lpstr>Solstice</vt:lpstr>
      <vt:lpstr>PowerPoint Presentation</vt:lpstr>
      <vt:lpstr>PowerPoint Presentation</vt:lpstr>
      <vt:lpstr>محتويات هذا العرض التقديمي:</vt:lpstr>
      <vt:lpstr>PowerPoint Presentation</vt:lpstr>
      <vt:lpstr>الادوات الاساسية لادارة الازمة</vt:lpstr>
      <vt:lpstr>الاداة الاولى: توفير غرفة عمليات خاصة بأدارة الازمات  يجب ان تكون هناك غرفة مميزة بجمع وسائل الاتصال التي تجعل الادارة على اطلاع تام بكافة مجربات الازمة وتوفير عناصر الامن والامان في هذه الغرفة وعلى ان تكون هذه الغرفة قادرة على تزويد ادارة الازمة برؤية حالية ومستقبلية لأحداث الازمة.</vt:lpstr>
      <vt:lpstr>الاداة الثانية : امتلاك قدرات التأثير  ان النجاح في ادارة الازمات يتطلب امتلاك ادارة مسؤولة عن التعاطي مع الازمة لها قدرات خاصة في التأثير تساعد ادارة الازمة في التعامل بفاعلية وايقاف تصاعدها والتخفيف من حدتها ومن هذه القدرات التأثير في المصالح الحالية لقوى الازمة فضلا من قدرات التأثير في المصالح المستقبلية لقوى الازمة .  </vt:lpstr>
      <vt:lpstr> ان توافر نظام اتصالات فاعل في اثناء الازمة يعد احد العناصر الاساسية للنجاح في ادارة الازمات اذ يجب ان يكون قادرا على تحقيق الاتصال الفاعل والسريع بين المستويات الادارية المختلفة فضلا عن ضرورة امتلاك فريق ادارة الازمة مهارات الاتصال مع الاخرين</vt:lpstr>
      <vt:lpstr>PowerPoint Presentation</vt:lpstr>
      <vt:lpstr>الاداة السادسة : توفير الوسائل اللازمة للنقل والتحرك من مكان الى اخر في ظل الازمات   يتطلب نجاح الادارة في التعامل مع الازمة توفير وسائل للتحرك اما في داخل المنظمة او خارجها او بين فروع المنظمة وهناك نوعين من الوسائل واحدة موجودة ومتوفرة للأدارة في جميع الاوقات ونوع اخر من الوسائل يكون موجود في اوقات حدوث الازمات </vt:lpstr>
      <vt:lpstr> تلجأ ادارة المنظمة الى الصدام مع قوى الازمة كخيار اخير في التعامل مع هذه القوى ، وفي ظل التدهور السريع للأحداث وعدم استماع قوى الازمة لأصوات العقل والمنطق</vt:lpstr>
      <vt:lpstr>PowerPoint Presentation</vt:lpstr>
      <vt:lpstr>الاداة العاشرة : التواجد الدائم في ساحة الاحداث </vt:lpstr>
      <vt:lpstr>الاداة الثانية عشر : التعامل مع الازمة وفقا للمنهج العلمي الاداري</vt:lpstr>
      <vt:lpstr>وهناك من يصنف الادوات الاساسية لادارة الازمة الى التالي </vt:lpstr>
      <vt:lpstr>الاستنتاج</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تنمية الموارد البشرية</dc:title>
  <dc:creator>roua</dc:creator>
  <cp:lastModifiedBy>hp</cp:lastModifiedBy>
  <cp:revision>2128</cp:revision>
  <dcterms:created xsi:type="dcterms:W3CDTF">2006-08-16T00:00:00Z</dcterms:created>
  <dcterms:modified xsi:type="dcterms:W3CDTF">2018-06-23T10:08:19Z</dcterms:modified>
</cp:coreProperties>
</file>