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7" r:id="rId5"/>
    <p:sldId id="259" r:id="rId6"/>
    <p:sldId id="261" r:id="rId7"/>
    <p:sldId id="264" r:id="rId8"/>
    <p:sldId id="265" r:id="rId9"/>
    <p:sldId id="278" r:id="rId10"/>
    <p:sldId id="279" r:id="rId11"/>
    <p:sldId id="280" r:id="rId12"/>
    <p:sldId id="266" r:id="rId13"/>
    <p:sldId id="273" r:id="rId14"/>
    <p:sldId id="274" r:id="rId15"/>
    <p:sldId id="281" r:id="rId16"/>
    <p:sldId id="282" r:id="rId17"/>
    <p:sldId id="283"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890" autoAdjust="0"/>
    <p:restoredTop sz="94660"/>
  </p:normalViewPr>
  <p:slideViewPr>
    <p:cSldViewPr snapToGrid="0">
      <p:cViewPr varScale="1">
        <p:scale>
          <a:sx n="71" d="100"/>
          <a:sy n="71" d="100"/>
        </p:scale>
        <p:origin x="15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6/23/2018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6/23/2018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C81A2A-82D5-49F7-AA85-A4E09DD54AC8}"/>
              </a:ext>
            </a:extLst>
          </p:cNvPr>
          <p:cNvSpPr>
            <a:spLocks noGrp="1"/>
          </p:cNvSpPr>
          <p:nvPr>
            <p:ph type="ctrTitle"/>
          </p:nvPr>
        </p:nvSpPr>
        <p:spPr>
          <a:xfrm>
            <a:off x="1154955" y="1475096"/>
            <a:ext cx="8825658" cy="3329581"/>
          </a:xfrm>
        </p:spPr>
        <p:txBody>
          <a:bodyPr/>
          <a:lstStyle/>
          <a:p>
            <a:pPr algn="r"/>
            <a:r>
              <a:rPr lang="ar-IQ" b="1" dirty="0">
                <a:solidFill>
                  <a:srgbClr val="FF0000"/>
                </a:solidFill>
              </a:rPr>
              <a:t>ادارة الازمـــــــة</a:t>
            </a:r>
          </a:p>
        </p:txBody>
      </p:sp>
      <p:sp>
        <p:nvSpPr>
          <p:cNvPr id="3" name="Subtitle 2">
            <a:extLst>
              <a:ext uri="{FF2B5EF4-FFF2-40B4-BE49-F238E27FC236}">
                <a16:creationId xmlns:a16="http://schemas.microsoft.com/office/drawing/2014/main" xmlns="" id="{F5F2D4C3-3BA3-4E69-9B6D-38E12A5218E6}"/>
              </a:ext>
            </a:extLst>
          </p:cNvPr>
          <p:cNvSpPr>
            <a:spLocks noGrp="1"/>
          </p:cNvSpPr>
          <p:nvPr>
            <p:ph type="subTitle" idx="1"/>
          </p:nvPr>
        </p:nvSpPr>
        <p:spPr/>
        <p:txBody>
          <a:bodyPr>
            <a:normAutofit/>
          </a:bodyPr>
          <a:lstStyle/>
          <a:p>
            <a:pPr algn="r"/>
            <a:r>
              <a:rPr lang="ar-IQ" sz="4400" b="1" dirty="0"/>
              <a:t>الاساليب التقليدية والغير تقليدية</a:t>
            </a:r>
          </a:p>
        </p:txBody>
      </p:sp>
      <p:sp>
        <p:nvSpPr>
          <p:cNvPr id="6" name="Rectangle 5">
            <a:extLst>
              <a:ext uri="{FF2B5EF4-FFF2-40B4-BE49-F238E27FC236}">
                <a16:creationId xmlns:a16="http://schemas.microsoft.com/office/drawing/2014/main" xmlns="" id="{D035B285-18B1-46B1-83EB-4D52D65CAC09}"/>
              </a:ext>
            </a:extLst>
          </p:cNvPr>
          <p:cNvSpPr/>
          <p:nvPr/>
        </p:nvSpPr>
        <p:spPr>
          <a:xfrm>
            <a:off x="7274258" y="25827"/>
            <a:ext cx="3098042" cy="108272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t>الدبلوم العالي في التخطيط الاستراتيجي </a:t>
            </a:r>
          </a:p>
          <a:p>
            <a:pPr algn="ctr"/>
            <a:r>
              <a:rPr lang="ar-IQ" b="1" dirty="0"/>
              <a:t>الجامعة المستنصرية/قسم ادارة الاعمال</a:t>
            </a:r>
          </a:p>
        </p:txBody>
      </p:sp>
      <p:sp>
        <p:nvSpPr>
          <p:cNvPr id="7" name="Rectangle 6">
            <a:extLst>
              <a:ext uri="{FF2B5EF4-FFF2-40B4-BE49-F238E27FC236}">
                <a16:creationId xmlns:a16="http://schemas.microsoft.com/office/drawing/2014/main" xmlns="" id="{1AE53C14-94DA-4243-AD5C-928A7C7C637D}"/>
              </a:ext>
            </a:extLst>
          </p:cNvPr>
          <p:cNvSpPr/>
          <p:nvPr/>
        </p:nvSpPr>
        <p:spPr>
          <a:xfrm>
            <a:off x="423529" y="5534661"/>
            <a:ext cx="6173213" cy="112039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أ.م.د. سمية عباس الربيعي</a:t>
            </a:r>
            <a:endParaRPr lang="ar-IQ" sz="2800" b="1" dirty="0"/>
          </a:p>
        </p:txBody>
      </p:sp>
      <p:pic>
        <p:nvPicPr>
          <p:cNvPr id="9" name="Picture 8">
            <a:extLst>
              <a:ext uri="{FF2B5EF4-FFF2-40B4-BE49-F238E27FC236}">
                <a16:creationId xmlns:a16="http://schemas.microsoft.com/office/drawing/2014/main" xmlns="" id="{40FBE3C6-66DE-4EB0-B285-A5231F8C1666}"/>
              </a:ext>
            </a:extLst>
          </p:cNvPr>
          <p:cNvPicPr>
            <a:picLocks noChangeAspect="1"/>
          </p:cNvPicPr>
          <p:nvPr/>
        </p:nvPicPr>
        <p:blipFill>
          <a:blip r:embed="rId2"/>
          <a:stretch>
            <a:fillRect/>
          </a:stretch>
        </p:blipFill>
        <p:spPr>
          <a:xfrm>
            <a:off x="576673" y="2294203"/>
            <a:ext cx="3298790" cy="2195194"/>
          </a:xfrm>
          <a:prstGeom prst="rect">
            <a:avLst/>
          </a:prstGeom>
          <a:ln>
            <a:noFill/>
          </a:ln>
          <a:effectLst>
            <a:glow rad="63500">
              <a:schemeClr val="accent1">
                <a:satMod val="175000"/>
                <a:alpha val="40000"/>
              </a:schemeClr>
            </a:glow>
            <a:softEdge rad="112500"/>
          </a:effectLst>
        </p:spPr>
      </p:pic>
    </p:spTree>
    <p:extLst>
      <p:ext uri="{BB962C8B-B14F-4D97-AF65-F5344CB8AC3E}">
        <p14:creationId xmlns:p14="http://schemas.microsoft.com/office/powerpoint/2010/main" val="3244155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14" presetClass="entr" presetSubtype="1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750"/>
                                        <p:tgtEl>
                                          <p:spTgt spid="9"/>
                                        </p:tgtEl>
                                      </p:cBhvr>
                                    </p:animEffect>
                                  </p:childTnLst>
                                </p:cTn>
                              </p:par>
                            </p:childTnLst>
                          </p:cTn>
                        </p:par>
                        <p:par>
                          <p:cTn id="20" fill="hold">
                            <p:stCondLst>
                              <p:cond delay="1750"/>
                            </p:stCondLst>
                            <p:childTnLst>
                              <p:par>
                                <p:cTn id="21" presetID="21" presetClass="entr" presetSubtype="1"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2800" b="1" dirty="0"/>
              <a:t>اسلوب تفريغ الازمة</a:t>
            </a:r>
            <a:endParaRPr lang="ar-IQ" sz="28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585216" y="3154680"/>
            <a:ext cx="11210544" cy="3223260"/>
          </a:xfrm>
        </p:spPr>
        <p:txBody>
          <a:bodyPr anchor="ctr">
            <a:noAutofit/>
          </a:bodyPr>
          <a:lstStyle/>
          <a:p>
            <a:pPr algn="justLow"/>
            <a:r>
              <a:rPr lang="ar-IQ" sz="2000" b="1" dirty="0"/>
              <a:t>يعتمد هذا الأسلوب على تقسيم وتجزئة الأزمة إلى أزمات فرعية بعد وقوع الصدام الأول مع قوى الأزمة ككل والتعامل مع قوى الأزمة كمجموعة متفرقة ومتفرعة من القوى، ويتم وضع اهداف بديلة لكل طرف من قوى الازمة، والعمل على التفاوض مع هذا الطرف في ضوء الاهداف والمصالح الاكثر اهمية ، ويمكن تحقيق ذلك من خلال عدة محاور وهي :</a:t>
            </a:r>
            <a:endParaRPr lang="en-US" sz="2000" b="1" dirty="0"/>
          </a:p>
          <a:p>
            <a:pPr lvl="0" algn="justLow"/>
            <a:r>
              <a:rPr lang="ar-IQ" sz="2000" b="1" dirty="0"/>
              <a:t>تحديد ماذا تريد كل مجموعة من مجموعات قوى الازمة .</a:t>
            </a:r>
            <a:endParaRPr lang="en-US" sz="2000" b="1" dirty="0"/>
          </a:p>
          <a:p>
            <a:pPr lvl="0" algn="justLow"/>
            <a:r>
              <a:rPr lang="ar-IQ" sz="2000" b="1" dirty="0"/>
              <a:t>تحديد ماذا المنظمة من كل مجموعة من مجموعات قوى الازمة.</a:t>
            </a:r>
            <a:endParaRPr lang="en-US" sz="2000" b="1" dirty="0"/>
          </a:p>
          <a:p>
            <a:pPr lvl="0" algn="justLow"/>
            <a:r>
              <a:rPr lang="ar-IQ" sz="2000" b="1" dirty="0"/>
              <a:t>تحديد ما يمكن ان تقدمه المنظمة لكل مجموعة من هذه المجموعات .</a:t>
            </a:r>
            <a:endParaRPr lang="en-US" sz="2000" b="1" dirty="0"/>
          </a:p>
          <a:p>
            <a:pPr lvl="0" algn="justLow"/>
            <a:r>
              <a:rPr lang="ar-IQ" sz="2000" b="1" dirty="0"/>
              <a:t>تحديد الاثار المترتبة على تحقيق على تحقيق بعض مطالب مجموعات قوى الازمة .</a:t>
            </a:r>
            <a:endParaRPr lang="en-US" sz="2000" b="1" dirty="0"/>
          </a:p>
          <a:p>
            <a:pPr algn="justLow"/>
            <a:r>
              <a:rPr lang="ar-IQ" sz="2000" b="1" dirty="0"/>
              <a:t>تحديد ما يجب ان تمارسه المنظمة من ضغوط و  ماهي الادوات المناسبة </a:t>
            </a:r>
            <a:endParaRPr lang="en-US" sz="4000" b="1" dirty="0"/>
          </a:p>
        </p:txBody>
      </p:sp>
      <p:pic>
        <p:nvPicPr>
          <p:cNvPr id="10" name="Content Placeholder 9">
            <a:extLst>
              <a:ext uri="{FF2B5EF4-FFF2-40B4-BE49-F238E27FC236}">
                <a16:creationId xmlns:a16="http://schemas.microsoft.com/office/drawing/2014/main" xmlns="" id="{542EF5AC-7F83-4B2D-86BE-A266E3B557D7}"/>
              </a:ext>
            </a:extLst>
          </p:cNvPr>
          <p:cNvPicPr>
            <a:picLocks noGrp="1" noChangeAspect="1"/>
          </p:cNvPicPr>
          <p:nvPr>
            <p:ph idx="1"/>
          </p:nvPr>
        </p:nvPicPr>
        <p:blipFill>
          <a:blip r:embed="rId2"/>
          <a:stretch>
            <a:fillRect/>
          </a:stretch>
        </p:blipFill>
        <p:spPr>
          <a:xfrm>
            <a:off x="713232" y="932688"/>
            <a:ext cx="5103159" cy="19629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5431206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749"/>
                                          </p:stCondLst>
                                        </p:cTn>
                                        <p:tgtEl>
                                          <p:spTgt spid="7">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grpId="0" nodeType="afterEffect">
                                  <p:stCondLst>
                                    <p:cond delay="0"/>
                                  </p:stCondLst>
                                  <p:childTnLst>
                                    <p:set>
                                      <p:cBhvr>
                                        <p:cTn id="13" dur="1" fill="hold">
                                          <p:stCondLst>
                                            <p:cond delay="749"/>
                                          </p:stCondLst>
                                        </p:cTn>
                                        <p:tgtEl>
                                          <p:spTgt spid="7">
                                            <p:txEl>
                                              <p:pRg st="1" end="1"/>
                                            </p:txEl>
                                          </p:spTgt>
                                        </p:tgtEl>
                                        <p:attrNameLst>
                                          <p:attrName>style.visibility</p:attrName>
                                        </p:attrNameLst>
                                      </p:cBhvr>
                                      <p:to>
                                        <p:strVal val="visible"/>
                                      </p:to>
                                    </p:set>
                                  </p:childTnLst>
                                </p:cTn>
                              </p:par>
                            </p:childTnLst>
                          </p:cTn>
                        </p:par>
                        <p:par>
                          <p:cTn id="14" fill="hold">
                            <p:stCondLst>
                              <p:cond delay="2250"/>
                            </p:stCondLst>
                            <p:childTnLst>
                              <p:par>
                                <p:cTn id="15" presetID="1" presetClass="entr" presetSubtype="0" fill="hold" grpId="0" nodeType="afterEffect">
                                  <p:stCondLst>
                                    <p:cond delay="0"/>
                                  </p:stCondLst>
                                  <p:childTnLst>
                                    <p:set>
                                      <p:cBhvr>
                                        <p:cTn id="16" dur="1" fill="hold">
                                          <p:stCondLst>
                                            <p:cond delay="749"/>
                                          </p:stCondLst>
                                        </p:cTn>
                                        <p:tgtEl>
                                          <p:spTgt spid="7">
                                            <p:txEl>
                                              <p:pRg st="2" end="2"/>
                                            </p:txEl>
                                          </p:spTgt>
                                        </p:tgtEl>
                                        <p:attrNameLst>
                                          <p:attrName>style.visibility</p:attrName>
                                        </p:attrNameLst>
                                      </p:cBhvr>
                                      <p:to>
                                        <p:strVal val="visible"/>
                                      </p:to>
                                    </p:set>
                                  </p:childTnLst>
                                </p:cTn>
                              </p:par>
                            </p:childTnLst>
                          </p:cTn>
                        </p:par>
                        <p:par>
                          <p:cTn id="17" fill="hold">
                            <p:stCondLst>
                              <p:cond delay="3000"/>
                            </p:stCondLst>
                            <p:childTnLst>
                              <p:par>
                                <p:cTn id="18" presetID="1" presetClass="entr" presetSubtype="0" fill="hold" grpId="0" nodeType="afterEffect">
                                  <p:stCondLst>
                                    <p:cond delay="0"/>
                                  </p:stCondLst>
                                  <p:childTnLst>
                                    <p:set>
                                      <p:cBhvr>
                                        <p:cTn id="19" dur="1" fill="hold">
                                          <p:stCondLst>
                                            <p:cond delay="749"/>
                                          </p:stCondLst>
                                        </p:cTn>
                                        <p:tgtEl>
                                          <p:spTgt spid="7">
                                            <p:txEl>
                                              <p:pRg st="3" end="3"/>
                                            </p:txEl>
                                          </p:spTgt>
                                        </p:tgtEl>
                                        <p:attrNameLst>
                                          <p:attrName>style.visibility</p:attrName>
                                        </p:attrNameLst>
                                      </p:cBhvr>
                                      <p:to>
                                        <p:strVal val="visible"/>
                                      </p:to>
                                    </p:set>
                                  </p:childTnLst>
                                </p:cTn>
                              </p:par>
                            </p:childTnLst>
                          </p:cTn>
                        </p:par>
                        <p:par>
                          <p:cTn id="20" fill="hold">
                            <p:stCondLst>
                              <p:cond delay="3750"/>
                            </p:stCondLst>
                            <p:childTnLst>
                              <p:par>
                                <p:cTn id="21" presetID="1" presetClass="entr" presetSubtype="0" fill="hold" grpId="0" nodeType="afterEffect">
                                  <p:stCondLst>
                                    <p:cond delay="0"/>
                                  </p:stCondLst>
                                  <p:childTnLst>
                                    <p:set>
                                      <p:cBhvr>
                                        <p:cTn id="22" dur="1" fill="hold">
                                          <p:stCondLst>
                                            <p:cond delay="749"/>
                                          </p:stCondLst>
                                        </p:cTn>
                                        <p:tgtEl>
                                          <p:spTgt spid="7">
                                            <p:txEl>
                                              <p:pRg st="4" end="4"/>
                                            </p:txEl>
                                          </p:spTgt>
                                        </p:tgtEl>
                                        <p:attrNameLst>
                                          <p:attrName>style.visibility</p:attrName>
                                        </p:attrNameLst>
                                      </p:cBhvr>
                                      <p:to>
                                        <p:strVal val="visible"/>
                                      </p:to>
                                    </p:set>
                                  </p:childTnLst>
                                </p:cTn>
                              </p:par>
                            </p:childTnLst>
                          </p:cTn>
                        </p:par>
                        <p:par>
                          <p:cTn id="23" fill="hold">
                            <p:stCondLst>
                              <p:cond delay="4500"/>
                            </p:stCondLst>
                            <p:childTnLst>
                              <p:par>
                                <p:cTn id="24" presetID="1" presetClass="entr" presetSubtype="0" fill="hold" grpId="0" nodeType="afterEffect">
                                  <p:stCondLst>
                                    <p:cond delay="0"/>
                                  </p:stCondLst>
                                  <p:childTnLst>
                                    <p:set>
                                      <p:cBhvr>
                                        <p:cTn id="25" dur="1" fill="hold">
                                          <p:stCondLst>
                                            <p:cond delay="749"/>
                                          </p:stCondLst>
                                        </p:cTn>
                                        <p:tgtEl>
                                          <p:spTgt spid="7">
                                            <p:txEl>
                                              <p:pRg st="5" end="5"/>
                                            </p:txEl>
                                          </p:spTgt>
                                        </p:tgtEl>
                                        <p:attrNameLst>
                                          <p:attrName>style.visibility</p:attrName>
                                        </p:attrNameLst>
                                      </p:cBhvr>
                                      <p:to>
                                        <p:strVal val="visible"/>
                                      </p:to>
                                    </p:set>
                                  </p:childTnLst>
                                </p:cTn>
                              </p:par>
                            </p:childTnLst>
                          </p:cTn>
                        </p:par>
                        <p:par>
                          <p:cTn id="26" fill="hold">
                            <p:stCondLst>
                              <p:cond delay="5250"/>
                            </p:stCondLst>
                            <p:childTnLst>
                              <p:par>
                                <p:cTn id="27" presetID="45"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750"/>
                                        <p:tgtEl>
                                          <p:spTgt spid="10"/>
                                        </p:tgtEl>
                                      </p:cBhvr>
                                    </p:animEffect>
                                    <p:anim calcmode="lin" valueType="num">
                                      <p:cBhvr>
                                        <p:cTn id="30" dur="750" fill="hold"/>
                                        <p:tgtEl>
                                          <p:spTgt spid="10"/>
                                        </p:tgtEl>
                                        <p:attrNameLst>
                                          <p:attrName>ppt_w</p:attrName>
                                        </p:attrNameLst>
                                      </p:cBhvr>
                                      <p:tavLst>
                                        <p:tav tm="0" fmla="#ppt_w*sin(2.5*pi*$)">
                                          <p:val>
                                            <p:fltVal val="0"/>
                                          </p:val>
                                        </p:tav>
                                        <p:tav tm="100000">
                                          <p:val>
                                            <p:fltVal val="1"/>
                                          </p:val>
                                        </p:tav>
                                      </p:tavLst>
                                    </p:anim>
                                    <p:anim calcmode="lin" valueType="num">
                                      <p:cBhvr>
                                        <p:cTn id="31" dur="75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2800" b="1" dirty="0"/>
              <a:t>اسلوب عزل قوى الازمة</a:t>
            </a:r>
            <a:endParaRPr lang="ar-IQ" sz="28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585216" y="3154680"/>
            <a:ext cx="11210544" cy="3223260"/>
          </a:xfrm>
        </p:spPr>
        <p:txBody>
          <a:bodyPr anchor="ctr">
            <a:noAutofit/>
          </a:bodyPr>
          <a:lstStyle/>
          <a:p>
            <a:pPr algn="justLow"/>
            <a:r>
              <a:rPr lang="ar-IQ" sz="2800" b="1" dirty="0"/>
              <a:t>تحقيق عزل كلي أو شبه كلي لقوى الأزمة عن جوهر أحداث الأزمة ، من خلال إقامة عوائق وحواجز (إدارية أو مالية أو قانونية أو أقتصادية )  تحول دون هذه القوى </a:t>
            </a:r>
            <a:endParaRPr lang="en-US" sz="2800" b="1" dirty="0"/>
          </a:p>
          <a:p>
            <a:pPr algn="justLow"/>
            <a:r>
              <a:rPr lang="ar-IQ" sz="2800" b="1" dirty="0"/>
              <a:t>فأنه يجري تقسيم قوى الأزمة إلى :</a:t>
            </a:r>
            <a:endParaRPr lang="en-US" sz="2800" b="1" dirty="0"/>
          </a:p>
          <a:p>
            <a:pPr lvl="0" algn="justLow"/>
            <a:r>
              <a:rPr lang="ar-IQ" sz="2800" b="1" dirty="0"/>
              <a:t>- قوى صنع الأزمة </a:t>
            </a:r>
            <a:endParaRPr lang="en-US" sz="2800" b="1" dirty="0"/>
          </a:p>
          <a:p>
            <a:pPr lvl="0" algn="justLow"/>
            <a:r>
              <a:rPr lang="ar-IQ" sz="2800" b="1" dirty="0"/>
              <a:t>- القوى المؤيدة والمؤازرة للأزمة </a:t>
            </a:r>
            <a:endParaRPr lang="en-US" sz="2800" b="1" dirty="0"/>
          </a:p>
          <a:p>
            <a:pPr lvl="0" algn="justLow"/>
            <a:r>
              <a:rPr lang="ar-IQ" sz="2800" b="1" dirty="0"/>
              <a:t>- القوى المهتمة بالأزمة </a:t>
            </a:r>
            <a:endParaRPr lang="en-US" sz="2800" b="1" dirty="0"/>
          </a:p>
        </p:txBody>
      </p:sp>
      <p:pic>
        <p:nvPicPr>
          <p:cNvPr id="10" name="Content Placeholder 9">
            <a:extLst>
              <a:ext uri="{FF2B5EF4-FFF2-40B4-BE49-F238E27FC236}">
                <a16:creationId xmlns:a16="http://schemas.microsoft.com/office/drawing/2014/main" xmlns="" id="{542EF5AC-7F83-4B2D-86BE-A266E3B557D7}"/>
              </a:ext>
            </a:extLst>
          </p:cNvPr>
          <p:cNvPicPr>
            <a:picLocks noGrp="1" noChangeAspect="1"/>
          </p:cNvPicPr>
          <p:nvPr>
            <p:ph idx="1"/>
          </p:nvPr>
        </p:nvPicPr>
        <p:blipFill>
          <a:blip r:embed="rId2"/>
          <a:stretch>
            <a:fillRect/>
          </a:stretch>
        </p:blipFill>
        <p:spPr>
          <a:xfrm>
            <a:off x="1497311" y="932688"/>
            <a:ext cx="4190257" cy="19629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7444722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749"/>
                                          </p:stCondLst>
                                        </p:cTn>
                                        <p:tgtEl>
                                          <p:spTgt spid="7">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grpId="0" nodeType="afterEffect">
                                  <p:stCondLst>
                                    <p:cond delay="0"/>
                                  </p:stCondLst>
                                  <p:childTnLst>
                                    <p:set>
                                      <p:cBhvr>
                                        <p:cTn id="13" dur="1" fill="hold">
                                          <p:stCondLst>
                                            <p:cond delay="749"/>
                                          </p:stCondLst>
                                        </p:cTn>
                                        <p:tgtEl>
                                          <p:spTgt spid="7">
                                            <p:txEl>
                                              <p:pRg st="1" end="1"/>
                                            </p:txEl>
                                          </p:spTgt>
                                        </p:tgtEl>
                                        <p:attrNameLst>
                                          <p:attrName>style.visibility</p:attrName>
                                        </p:attrNameLst>
                                      </p:cBhvr>
                                      <p:to>
                                        <p:strVal val="visible"/>
                                      </p:to>
                                    </p:set>
                                  </p:childTnLst>
                                </p:cTn>
                              </p:par>
                            </p:childTnLst>
                          </p:cTn>
                        </p:par>
                        <p:par>
                          <p:cTn id="14" fill="hold">
                            <p:stCondLst>
                              <p:cond delay="2250"/>
                            </p:stCondLst>
                            <p:childTnLst>
                              <p:par>
                                <p:cTn id="15" presetID="1" presetClass="entr" presetSubtype="0" fill="hold" grpId="0" nodeType="afterEffect">
                                  <p:stCondLst>
                                    <p:cond delay="0"/>
                                  </p:stCondLst>
                                  <p:childTnLst>
                                    <p:set>
                                      <p:cBhvr>
                                        <p:cTn id="16" dur="1" fill="hold">
                                          <p:stCondLst>
                                            <p:cond delay="749"/>
                                          </p:stCondLst>
                                        </p:cTn>
                                        <p:tgtEl>
                                          <p:spTgt spid="7">
                                            <p:txEl>
                                              <p:pRg st="2" end="2"/>
                                            </p:txEl>
                                          </p:spTgt>
                                        </p:tgtEl>
                                        <p:attrNameLst>
                                          <p:attrName>style.visibility</p:attrName>
                                        </p:attrNameLst>
                                      </p:cBhvr>
                                      <p:to>
                                        <p:strVal val="visible"/>
                                      </p:to>
                                    </p:set>
                                  </p:childTnLst>
                                </p:cTn>
                              </p:par>
                            </p:childTnLst>
                          </p:cTn>
                        </p:par>
                        <p:par>
                          <p:cTn id="17" fill="hold">
                            <p:stCondLst>
                              <p:cond delay="3000"/>
                            </p:stCondLst>
                            <p:childTnLst>
                              <p:par>
                                <p:cTn id="18" presetID="1" presetClass="entr" presetSubtype="0" fill="hold" grpId="0" nodeType="afterEffect">
                                  <p:stCondLst>
                                    <p:cond delay="0"/>
                                  </p:stCondLst>
                                  <p:childTnLst>
                                    <p:set>
                                      <p:cBhvr>
                                        <p:cTn id="19" dur="1" fill="hold">
                                          <p:stCondLst>
                                            <p:cond delay="749"/>
                                          </p:stCondLst>
                                        </p:cTn>
                                        <p:tgtEl>
                                          <p:spTgt spid="7">
                                            <p:txEl>
                                              <p:pRg st="3" end="3"/>
                                            </p:txEl>
                                          </p:spTgt>
                                        </p:tgtEl>
                                        <p:attrNameLst>
                                          <p:attrName>style.visibility</p:attrName>
                                        </p:attrNameLst>
                                      </p:cBhvr>
                                      <p:to>
                                        <p:strVal val="visible"/>
                                      </p:to>
                                    </p:set>
                                  </p:childTnLst>
                                </p:cTn>
                              </p:par>
                            </p:childTnLst>
                          </p:cTn>
                        </p:par>
                        <p:par>
                          <p:cTn id="20" fill="hold">
                            <p:stCondLst>
                              <p:cond delay="3750"/>
                            </p:stCondLst>
                            <p:childTnLst>
                              <p:par>
                                <p:cTn id="21" presetID="1" presetClass="entr" presetSubtype="0" fill="hold" grpId="0" nodeType="afterEffect">
                                  <p:stCondLst>
                                    <p:cond delay="0"/>
                                  </p:stCondLst>
                                  <p:childTnLst>
                                    <p:set>
                                      <p:cBhvr>
                                        <p:cTn id="22" dur="1" fill="hold">
                                          <p:stCondLst>
                                            <p:cond delay="749"/>
                                          </p:stCondLst>
                                        </p:cTn>
                                        <p:tgtEl>
                                          <p:spTgt spid="7">
                                            <p:txEl>
                                              <p:pRg st="4" end="4"/>
                                            </p:txEl>
                                          </p:spTgt>
                                        </p:tgtEl>
                                        <p:attrNameLst>
                                          <p:attrName>style.visibility</p:attrName>
                                        </p:attrNameLst>
                                      </p:cBhvr>
                                      <p:to>
                                        <p:strVal val="visible"/>
                                      </p:to>
                                    </p:set>
                                  </p:childTnLst>
                                </p:cTn>
                              </p:par>
                            </p:childTnLst>
                          </p:cTn>
                        </p:par>
                        <p:par>
                          <p:cTn id="23" fill="hold">
                            <p:stCondLst>
                              <p:cond delay="4500"/>
                            </p:stCondLst>
                            <p:childTnLst>
                              <p:par>
                                <p:cTn id="24" presetID="45" presetClass="entr" presetSubtype="0"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750"/>
                                        <p:tgtEl>
                                          <p:spTgt spid="10"/>
                                        </p:tgtEl>
                                      </p:cBhvr>
                                    </p:animEffect>
                                    <p:anim calcmode="lin" valueType="num">
                                      <p:cBhvr>
                                        <p:cTn id="27" dur="750" fill="hold"/>
                                        <p:tgtEl>
                                          <p:spTgt spid="10"/>
                                        </p:tgtEl>
                                        <p:attrNameLst>
                                          <p:attrName>ppt_w</p:attrName>
                                        </p:attrNameLst>
                                      </p:cBhvr>
                                      <p:tavLst>
                                        <p:tav tm="0" fmla="#ppt_w*sin(2.5*pi*$)">
                                          <p:val>
                                            <p:fltVal val="0"/>
                                          </p:val>
                                        </p:tav>
                                        <p:tav tm="100000">
                                          <p:val>
                                            <p:fltVal val="1"/>
                                          </p:val>
                                        </p:tav>
                                      </p:tavLst>
                                    </p:anim>
                                    <p:anim calcmode="lin" valueType="num">
                                      <p:cBhvr>
                                        <p:cTn id="28" dur="75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190714-61E1-4A04-98A3-1B9725B369E9}"/>
              </a:ext>
            </a:extLst>
          </p:cNvPr>
          <p:cNvSpPr>
            <a:spLocks noGrp="1"/>
          </p:cNvSpPr>
          <p:nvPr>
            <p:ph type="title"/>
          </p:nvPr>
        </p:nvSpPr>
        <p:spPr>
          <a:xfrm>
            <a:off x="1020419" y="411480"/>
            <a:ext cx="9029434" cy="144176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1"/>
          </a:fillRef>
          <a:effectRef idx="1">
            <a:schemeClr val="accent1"/>
          </a:effectRef>
          <a:fontRef idx="minor">
            <a:schemeClr val="lt1"/>
          </a:fontRef>
        </p:style>
        <p:txBody>
          <a:bodyPr anchor="ctr"/>
          <a:lstStyle/>
          <a:p>
            <a:pPr algn="r" rtl="0"/>
            <a:r>
              <a:rPr lang="ar-IQ" b="1" dirty="0"/>
              <a:t>ثانياً : الأساليب غير التقليدية لأدارة الأزمة </a:t>
            </a:r>
            <a:endParaRPr lang="en-US" dirty="0"/>
          </a:p>
        </p:txBody>
      </p:sp>
      <p:sp>
        <p:nvSpPr>
          <p:cNvPr id="4" name="Content Placeholder 3">
            <a:extLst>
              <a:ext uri="{FF2B5EF4-FFF2-40B4-BE49-F238E27FC236}">
                <a16:creationId xmlns:a16="http://schemas.microsoft.com/office/drawing/2014/main" xmlns="" id="{60E1803F-344E-4E90-A474-3CBD55251168}"/>
              </a:ext>
            </a:extLst>
          </p:cNvPr>
          <p:cNvSpPr>
            <a:spLocks noGrp="1"/>
          </p:cNvSpPr>
          <p:nvPr>
            <p:ph idx="1"/>
          </p:nvPr>
        </p:nvSpPr>
        <p:spPr>
          <a:xfrm>
            <a:off x="493776" y="2052918"/>
            <a:ext cx="9556077" cy="4195481"/>
          </a:xfrm>
        </p:spPr>
        <p:txBody>
          <a:bodyPr anchor="ctr">
            <a:normAutofit fontScale="70000" lnSpcReduction="20000"/>
          </a:bodyPr>
          <a:lstStyle/>
          <a:p>
            <a:pPr marL="0" indent="0" algn="justLow">
              <a:buNone/>
            </a:pPr>
            <a:r>
              <a:rPr lang="ar-IQ" sz="3200" b="1" dirty="0"/>
              <a:t>بسبب الأخفاقات والتراكمات السلبية والتطورات التكنولوجية والأدارية فقد تمخض الفكر الأداري المعاصر عن مجموعة من الأساليب غير التقليدية لأدارة الأزمات وهي :</a:t>
            </a:r>
          </a:p>
          <a:p>
            <a:pPr algn="justLow">
              <a:buFont typeface="Wingdings" panose="05000000000000000000" pitchFamily="2" charset="2"/>
              <a:buChar char="v"/>
            </a:pPr>
            <a:r>
              <a:rPr lang="ar-IQ" sz="3200" b="1" dirty="0"/>
              <a:t>الاحتياطي التعبوي </a:t>
            </a:r>
          </a:p>
          <a:p>
            <a:pPr algn="justLow">
              <a:buFont typeface="Wingdings" panose="05000000000000000000" pitchFamily="2" charset="2"/>
              <a:buChar char="v"/>
            </a:pPr>
            <a:r>
              <a:rPr lang="ar-IQ" sz="3200" b="1" dirty="0"/>
              <a:t>المشاركة الديمقراطية</a:t>
            </a:r>
          </a:p>
          <a:p>
            <a:pPr algn="justLow">
              <a:buFont typeface="Wingdings" panose="05000000000000000000" pitchFamily="2" charset="2"/>
              <a:buChar char="v"/>
            </a:pPr>
            <a:r>
              <a:rPr lang="ar-IQ" sz="3200" b="1" dirty="0"/>
              <a:t>احتواء الازمة</a:t>
            </a:r>
          </a:p>
          <a:p>
            <a:pPr algn="justLow">
              <a:buFont typeface="Wingdings" panose="05000000000000000000" pitchFamily="2" charset="2"/>
              <a:buChar char="v"/>
            </a:pPr>
            <a:r>
              <a:rPr lang="ar-IQ" sz="3200" b="1" dirty="0"/>
              <a:t>تصعيد الازمة</a:t>
            </a:r>
          </a:p>
          <a:p>
            <a:pPr algn="justLow">
              <a:buFont typeface="Wingdings" panose="05000000000000000000" pitchFamily="2" charset="2"/>
              <a:buChar char="v"/>
            </a:pPr>
            <a:r>
              <a:rPr lang="ar-IQ" sz="3200" b="1" dirty="0"/>
              <a:t>تفريغ الازمة من مضمونها</a:t>
            </a:r>
          </a:p>
          <a:p>
            <a:pPr algn="justLow">
              <a:buFont typeface="Wingdings" panose="05000000000000000000" pitchFamily="2" charset="2"/>
              <a:buChar char="v"/>
            </a:pPr>
            <a:r>
              <a:rPr lang="ar-IQ" sz="3200" b="1" dirty="0"/>
              <a:t>تفتيت الازمة</a:t>
            </a:r>
          </a:p>
          <a:p>
            <a:pPr algn="justLow">
              <a:buFont typeface="Wingdings" panose="05000000000000000000" pitchFamily="2" charset="2"/>
              <a:buChar char="v"/>
            </a:pPr>
            <a:r>
              <a:rPr lang="ar-IQ" sz="3200" b="1" dirty="0"/>
              <a:t>تدمير الازمة ذاتياً وتفجيرها من الداخل ( اسلوب المواجهة العنيفة)</a:t>
            </a:r>
          </a:p>
          <a:p>
            <a:pPr algn="justLow">
              <a:buFont typeface="Wingdings" panose="05000000000000000000" pitchFamily="2" charset="2"/>
              <a:buChar char="v"/>
            </a:pPr>
            <a:r>
              <a:rPr lang="ar-IQ" sz="3200" b="1" dirty="0"/>
              <a:t>الوفرة الوهمية </a:t>
            </a:r>
          </a:p>
          <a:p>
            <a:pPr algn="justLow">
              <a:buFont typeface="Wingdings" panose="05000000000000000000" pitchFamily="2" charset="2"/>
              <a:buChar char="v"/>
            </a:pPr>
            <a:r>
              <a:rPr lang="ar-IQ" sz="3200" b="1" dirty="0"/>
              <a:t>ركوب الازمة وتحويل مسارها</a:t>
            </a:r>
            <a:endParaRPr lang="en-US" sz="3200" b="1" dirty="0"/>
          </a:p>
        </p:txBody>
      </p:sp>
    </p:spTree>
    <p:extLst>
      <p:ext uri="{BB962C8B-B14F-4D97-AF65-F5344CB8AC3E}">
        <p14:creationId xmlns:p14="http://schemas.microsoft.com/office/powerpoint/2010/main" val="9982722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31"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75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750" fill="hold"/>
                                        <p:tgtEl>
                                          <p:spTgt spid="4">
                                            <p:txEl>
                                              <p:pRg st="0" end="0"/>
                                            </p:txEl>
                                          </p:spTgt>
                                        </p:tgtEl>
                                        <p:attrNameLst>
                                          <p:attrName>ppt_h</p:attrName>
                                        </p:attrNameLst>
                                      </p:cBhvr>
                                      <p:tavLst>
                                        <p:tav tm="0">
                                          <p:val>
                                            <p:fltVal val="0"/>
                                          </p:val>
                                        </p:tav>
                                        <p:tav tm="100000">
                                          <p:val>
                                            <p:strVal val="#ppt_h"/>
                                          </p:val>
                                        </p:tav>
                                      </p:tavLst>
                                    </p:anim>
                                    <p:anim calcmode="lin" valueType="num">
                                      <p:cBhvr>
                                        <p:cTn id="15" dur="75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6" dur="7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750" fill="hold"/>
                                        <p:tgtEl>
                                          <p:spTgt spid="4">
                                            <p:txEl>
                                              <p:pRg st="1" end="1"/>
                                            </p:txEl>
                                          </p:spTgt>
                                        </p:tgtEl>
                                        <p:attrNameLst>
                                          <p:attrName>ppt_w</p:attrName>
                                        </p:attrNameLst>
                                      </p:cBhvr>
                                      <p:tavLst>
                                        <p:tav tm="0">
                                          <p:val>
                                            <p:fltVal val="0"/>
                                          </p:val>
                                        </p:tav>
                                        <p:tav tm="100000">
                                          <p:val>
                                            <p:strVal val="#ppt_w"/>
                                          </p:val>
                                        </p:tav>
                                      </p:tavLst>
                                    </p:anim>
                                    <p:anim calcmode="lin" valueType="num">
                                      <p:cBhvr>
                                        <p:cTn id="22" dur="750" fill="hold"/>
                                        <p:tgtEl>
                                          <p:spTgt spid="4">
                                            <p:txEl>
                                              <p:pRg st="1" end="1"/>
                                            </p:txEl>
                                          </p:spTgt>
                                        </p:tgtEl>
                                        <p:attrNameLst>
                                          <p:attrName>ppt_h</p:attrName>
                                        </p:attrNameLst>
                                      </p:cBhvr>
                                      <p:tavLst>
                                        <p:tav tm="0">
                                          <p:val>
                                            <p:fltVal val="0"/>
                                          </p:val>
                                        </p:tav>
                                        <p:tav tm="100000">
                                          <p:val>
                                            <p:strVal val="#ppt_h"/>
                                          </p:val>
                                        </p:tav>
                                      </p:tavLst>
                                    </p:anim>
                                    <p:anim calcmode="lin" valueType="num">
                                      <p:cBhvr>
                                        <p:cTn id="23" dur="75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4" dur="75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p:cTn id="29" dur="750" fill="hold"/>
                                        <p:tgtEl>
                                          <p:spTgt spid="4">
                                            <p:txEl>
                                              <p:pRg st="2" end="2"/>
                                            </p:txEl>
                                          </p:spTgt>
                                        </p:tgtEl>
                                        <p:attrNameLst>
                                          <p:attrName>ppt_w</p:attrName>
                                        </p:attrNameLst>
                                      </p:cBhvr>
                                      <p:tavLst>
                                        <p:tav tm="0">
                                          <p:val>
                                            <p:fltVal val="0"/>
                                          </p:val>
                                        </p:tav>
                                        <p:tav tm="100000">
                                          <p:val>
                                            <p:strVal val="#ppt_w"/>
                                          </p:val>
                                        </p:tav>
                                      </p:tavLst>
                                    </p:anim>
                                    <p:anim calcmode="lin" valueType="num">
                                      <p:cBhvr>
                                        <p:cTn id="30" dur="750" fill="hold"/>
                                        <p:tgtEl>
                                          <p:spTgt spid="4">
                                            <p:txEl>
                                              <p:pRg st="2" end="2"/>
                                            </p:txEl>
                                          </p:spTgt>
                                        </p:tgtEl>
                                        <p:attrNameLst>
                                          <p:attrName>ppt_h</p:attrName>
                                        </p:attrNameLst>
                                      </p:cBhvr>
                                      <p:tavLst>
                                        <p:tav tm="0">
                                          <p:val>
                                            <p:fltVal val="0"/>
                                          </p:val>
                                        </p:tav>
                                        <p:tav tm="100000">
                                          <p:val>
                                            <p:strVal val="#ppt_h"/>
                                          </p:val>
                                        </p:tav>
                                      </p:tavLst>
                                    </p:anim>
                                    <p:anim calcmode="lin" valueType="num">
                                      <p:cBhvr>
                                        <p:cTn id="31" dur="75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32" dur="75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p:cTn id="37" dur="750" fill="hold"/>
                                        <p:tgtEl>
                                          <p:spTgt spid="4">
                                            <p:txEl>
                                              <p:pRg st="3" end="3"/>
                                            </p:txEl>
                                          </p:spTgt>
                                        </p:tgtEl>
                                        <p:attrNameLst>
                                          <p:attrName>ppt_w</p:attrName>
                                        </p:attrNameLst>
                                      </p:cBhvr>
                                      <p:tavLst>
                                        <p:tav tm="0">
                                          <p:val>
                                            <p:fltVal val="0"/>
                                          </p:val>
                                        </p:tav>
                                        <p:tav tm="100000">
                                          <p:val>
                                            <p:strVal val="#ppt_w"/>
                                          </p:val>
                                        </p:tav>
                                      </p:tavLst>
                                    </p:anim>
                                    <p:anim calcmode="lin" valueType="num">
                                      <p:cBhvr>
                                        <p:cTn id="38" dur="750" fill="hold"/>
                                        <p:tgtEl>
                                          <p:spTgt spid="4">
                                            <p:txEl>
                                              <p:pRg st="3" end="3"/>
                                            </p:txEl>
                                          </p:spTgt>
                                        </p:tgtEl>
                                        <p:attrNameLst>
                                          <p:attrName>ppt_h</p:attrName>
                                        </p:attrNameLst>
                                      </p:cBhvr>
                                      <p:tavLst>
                                        <p:tav tm="0">
                                          <p:val>
                                            <p:fltVal val="0"/>
                                          </p:val>
                                        </p:tav>
                                        <p:tav tm="100000">
                                          <p:val>
                                            <p:strVal val="#ppt_h"/>
                                          </p:val>
                                        </p:tav>
                                      </p:tavLst>
                                    </p:anim>
                                    <p:anim calcmode="lin" valueType="num">
                                      <p:cBhvr>
                                        <p:cTn id="39" dur="75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40" dur="750"/>
                                        <p:tgtEl>
                                          <p:spTgt spid="4">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p:cTn id="45" dur="750" fill="hold"/>
                                        <p:tgtEl>
                                          <p:spTgt spid="4">
                                            <p:txEl>
                                              <p:pRg st="4" end="4"/>
                                            </p:txEl>
                                          </p:spTgt>
                                        </p:tgtEl>
                                        <p:attrNameLst>
                                          <p:attrName>ppt_w</p:attrName>
                                        </p:attrNameLst>
                                      </p:cBhvr>
                                      <p:tavLst>
                                        <p:tav tm="0">
                                          <p:val>
                                            <p:fltVal val="0"/>
                                          </p:val>
                                        </p:tav>
                                        <p:tav tm="100000">
                                          <p:val>
                                            <p:strVal val="#ppt_w"/>
                                          </p:val>
                                        </p:tav>
                                      </p:tavLst>
                                    </p:anim>
                                    <p:anim calcmode="lin" valueType="num">
                                      <p:cBhvr>
                                        <p:cTn id="46" dur="750" fill="hold"/>
                                        <p:tgtEl>
                                          <p:spTgt spid="4">
                                            <p:txEl>
                                              <p:pRg st="4" end="4"/>
                                            </p:txEl>
                                          </p:spTgt>
                                        </p:tgtEl>
                                        <p:attrNameLst>
                                          <p:attrName>ppt_h</p:attrName>
                                        </p:attrNameLst>
                                      </p:cBhvr>
                                      <p:tavLst>
                                        <p:tav tm="0">
                                          <p:val>
                                            <p:fltVal val="0"/>
                                          </p:val>
                                        </p:tav>
                                        <p:tav tm="100000">
                                          <p:val>
                                            <p:strVal val="#ppt_h"/>
                                          </p:val>
                                        </p:tav>
                                      </p:tavLst>
                                    </p:anim>
                                    <p:anim calcmode="lin" valueType="num">
                                      <p:cBhvr>
                                        <p:cTn id="47" dur="75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8" dur="750"/>
                                        <p:tgtEl>
                                          <p:spTgt spid="4">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 calcmode="lin" valueType="num">
                                      <p:cBhvr>
                                        <p:cTn id="53" dur="750" fill="hold"/>
                                        <p:tgtEl>
                                          <p:spTgt spid="4">
                                            <p:txEl>
                                              <p:pRg st="5" end="5"/>
                                            </p:txEl>
                                          </p:spTgt>
                                        </p:tgtEl>
                                        <p:attrNameLst>
                                          <p:attrName>ppt_w</p:attrName>
                                        </p:attrNameLst>
                                      </p:cBhvr>
                                      <p:tavLst>
                                        <p:tav tm="0">
                                          <p:val>
                                            <p:fltVal val="0"/>
                                          </p:val>
                                        </p:tav>
                                        <p:tav tm="100000">
                                          <p:val>
                                            <p:strVal val="#ppt_w"/>
                                          </p:val>
                                        </p:tav>
                                      </p:tavLst>
                                    </p:anim>
                                    <p:anim calcmode="lin" valueType="num">
                                      <p:cBhvr>
                                        <p:cTn id="54" dur="750" fill="hold"/>
                                        <p:tgtEl>
                                          <p:spTgt spid="4">
                                            <p:txEl>
                                              <p:pRg st="5" end="5"/>
                                            </p:txEl>
                                          </p:spTgt>
                                        </p:tgtEl>
                                        <p:attrNameLst>
                                          <p:attrName>ppt_h</p:attrName>
                                        </p:attrNameLst>
                                      </p:cBhvr>
                                      <p:tavLst>
                                        <p:tav tm="0">
                                          <p:val>
                                            <p:fltVal val="0"/>
                                          </p:val>
                                        </p:tav>
                                        <p:tav tm="100000">
                                          <p:val>
                                            <p:strVal val="#ppt_h"/>
                                          </p:val>
                                        </p:tav>
                                      </p:tavLst>
                                    </p:anim>
                                    <p:anim calcmode="lin" valueType="num">
                                      <p:cBhvr>
                                        <p:cTn id="55" dur="75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6" dur="750"/>
                                        <p:tgtEl>
                                          <p:spTgt spid="4">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p:cTn id="61" dur="750" fill="hold"/>
                                        <p:tgtEl>
                                          <p:spTgt spid="4">
                                            <p:txEl>
                                              <p:pRg st="6" end="6"/>
                                            </p:txEl>
                                          </p:spTgt>
                                        </p:tgtEl>
                                        <p:attrNameLst>
                                          <p:attrName>ppt_w</p:attrName>
                                        </p:attrNameLst>
                                      </p:cBhvr>
                                      <p:tavLst>
                                        <p:tav tm="0">
                                          <p:val>
                                            <p:fltVal val="0"/>
                                          </p:val>
                                        </p:tav>
                                        <p:tav tm="100000">
                                          <p:val>
                                            <p:strVal val="#ppt_w"/>
                                          </p:val>
                                        </p:tav>
                                      </p:tavLst>
                                    </p:anim>
                                    <p:anim calcmode="lin" valueType="num">
                                      <p:cBhvr>
                                        <p:cTn id="62" dur="750" fill="hold"/>
                                        <p:tgtEl>
                                          <p:spTgt spid="4">
                                            <p:txEl>
                                              <p:pRg st="6" end="6"/>
                                            </p:txEl>
                                          </p:spTgt>
                                        </p:tgtEl>
                                        <p:attrNameLst>
                                          <p:attrName>ppt_h</p:attrName>
                                        </p:attrNameLst>
                                      </p:cBhvr>
                                      <p:tavLst>
                                        <p:tav tm="0">
                                          <p:val>
                                            <p:fltVal val="0"/>
                                          </p:val>
                                        </p:tav>
                                        <p:tav tm="100000">
                                          <p:val>
                                            <p:strVal val="#ppt_h"/>
                                          </p:val>
                                        </p:tav>
                                      </p:tavLst>
                                    </p:anim>
                                    <p:anim calcmode="lin" valueType="num">
                                      <p:cBhvr>
                                        <p:cTn id="63" dur="75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64" dur="750"/>
                                        <p:tgtEl>
                                          <p:spTgt spid="4">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 calcmode="lin" valueType="num">
                                      <p:cBhvr>
                                        <p:cTn id="69" dur="750" fill="hold"/>
                                        <p:tgtEl>
                                          <p:spTgt spid="4">
                                            <p:txEl>
                                              <p:pRg st="7" end="7"/>
                                            </p:txEl>
                                          </p:spTgt>
                                        </p:tgtEl>
                                        <p:attrNameLst>
                                          <p:attrName>ppt_w</p:attrName>
                                        </p:attrNameLst>
                                      </p:cBhvr>
                                      <p:tavLst>
                                        <p:tav tm="0">
                                          <p:val>
                                            <p:fltVal val="0"/>
                                          </p:val>
                                        </p:tav>
                                        <p:tav tm="100000">
                                          <p:val>
                                            <p:strVal val="#ppt_w"/>
                                          </p:val>
                                        </p:tav>
                                      </p:tavLst>
                                    </p:anim>
                                    <p:anim calcmode="lin" valueType="num">
                                      <p:cBhvr>
                                        <p:cTn id="70" dur="750" fill="hold"/>
                                        <p:tgtEl>
                                          <p:spTgt spid="4">
                                            <p:txEl>
                                              <p:pRg st="7" end="7"/>
                                            </p:txEl>
                                          </p:spTgt>
                                        </p:tgtEl>
                                        <p:attrNameLst>
                                          <p:attrName>ppt_h</p:attrName>
                                        </p:attrNameLst>
                                      </p:cBhvr>
                                      <p:tavLst>
                                        <p:tav tm="0">
                                          <p:val>
                                            <p:fltVal val="0"/>
                                          </p:val>
                                        </p:tav>
                                        <p:tav tm="100000">
                                          <p:val>
                                            <p:strVal val="#ppt_h"/>
                                          </p:val>
                                        </p:tav>
                                      </p:tavLst>
                                    </p:anim>
                                    <p:anim calcmode="lin" valueType="num">
                                      <p:cBhvr>
                                        <p:cTn id="71" dur="75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72" dur="750"/>
                                        <p:tgtEl>
                                          <p:spTgt spid="4">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4">
                                            <p:txEl>
                                              <p:pRg st="8" end="8"/>
                                            </p:txEl>
                                          </p:spTgt>
                                        </p:tgtEl>
                                        <p:attrNameLst>
                                          <p:attrName>style.visibility</p:attrName>
                                        </p:attrNameLst>
                                      </p:cBhvr>
                                      <p:to>
                                        <p:strVal val="visible"/>
                                      </p:to>
                                    </p:set>
                                    <p:anim calcmode="lin" valueType="num">
                                      <p:cBhvr>
                                        <p:cTn id="77" dur="750" fill="hold"/>
                                        <p:tgtEl>
                                          <p:spTgt spid="4">
                                            <p:txEl>
                                              <p:pRg st="8" end="8"/>
                                            </p:txEl>
                                          </p:spTgt>
                                        </p:tgtEl>
                                        <p:attrNameLst>
                                          <p:attrName>ppt_w</p:attrName>
                                        </p:attrNameLst>
                                      </p:cBhvr>
                                      <p:tavLst>
                                        <p:tav tm="0">
                                          <p:val>
                                            <p:fltVal val="0"/>
                                          </p:val>
                                        </p:tav>
                                        <p:tav tm="100000">
                                          <p:val>
                                            <p:strVal val="#ppt_w"/>
                                          </p:val>
                                        </p:tav>
                                      </p:tavLst>
                                    </p:anim>
                                    <p:anim calcmode="lin" valueType="num">
                                      <p:cBhvr>
                                        <p:cTn id="78" dur="750" fill="hold"/>
                                        <p:tgtEl>
                                          <p:spTgt spid="4">
                                            <p:txEl>
                                              <p:pRg st="8" end="8"/>
                                            </p:txEl>
                                          </p:spTgt>
                                        </p:tgtEl>
                                        <p:attrNameLst>
                                          <p:attrName>ppt_h</p:attrName>
                                        </p:attrNameLst>
                                      </p:cBhvr>
                                      <p:tavLst>
                                        <p:tav tm="0">
                                          <p:val>
                                            <p:fltVal val="0"/>
                                          </p:val>
                                        </p:tav>
                                        <p:tav tm="100000">
                                          <p:val>
                                            <p:strVal val="#ppt_h"/>
                                          </p:val>
                                        </p:tav>
                                      </p:tavLst>
                                    </p:anim>
                                    <p:anim calcmode="lin" valueType="num">
                                      <p:cBhvr>
                                        <p:cTn id="79" dur="75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80" dur="750"/>
                                        <p:tgtEl>
                                          <p:spTgt spid="4">
                                            <p:txEl>
                                              <p:pRg st="8" end="8"/>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4">
                                            <p:txEl>
                                              <p:pRg st="9" end="9"/>
                                            </p:txEl>
                                          </p:spTgt>
                                        </p:tgtEl>
                                        <p:attrNameLst>
                                          <p:attrName>style.visibility</p:attrName>
                                        </p:attrNameLst>
                                      </p:cBhvr>
                                      <p:to>
                                        <p:strVal val="visible"/>
                                      </p:to>
                                    </p:set>
                                    <p:anim calcmode="lin" valueType="num">
                                      <p:cBhvr>
                                        <p:cTn id="85" dur="750" fill="hold"/>
                                        <p:tgtEl>
                                          <p:spTgt spid="4">
                                            <p:txEl>
                                              <p:pRg st="9" end="9"/>
                                            </p:txEl>
                                          </p:spTgt>
                                        </p:tgtEl>
                                        <p:attrNameLst>
                                          <p:attrName>ppt_w</p:attrName>
                                        </p:attrNameLst>
                                      </p:cBhvr>
                                      <p:tavLst>
                                        <p:tav tm="0">
                                          <p:val>
                                            <p:fltVal val="0"/>
                                          </p:val>
                                        </p:tav>
                                        <p:tav tm="100000">
                                          <p:val>
                                            <p:strVal val="#ppt_w"/>
                                          </p:val>
                                        </p:tav>
                                      </p:tavLst>
                                    </p:anim>
                                    <p:anim calcmode="lin" valueType="num">
                                      <p:cBhvr>
                                        <p:cTn id="86" dur="750" fill="hold"/>
                                        <p:tgtEl>
                                          <p:spTgt spid="4">
                                            <p:txEl>
                                              <p:pRg st="9" end="9"/>
                                            </p:txEl>
                                          </p:spTgt>
                                        </p:tgtEl>
                                        <p:attrNameLst>
                                          <p:attrName>ppt_h</p:attrName>
                                        </p:attrNameLst>
                                      </p:cBhvr>
                                      <p:tavLst>
                                        <p:tav tm="0">
                                          <p:val>
                                            <p:fltVal val="0"/>
                                          </p:val>
                                        </p:tav>
                                        <p:tav tm="100000">
                                          <p:val>
                                            <p:strVal val="#ppt_h"/>
                                          </p:val>
                                        </p:tav>
                                      </p:tavLst>
                                    </p:anim>
                                    <p:anim calcmode="lin" valueType="num">
                                      <p:cBhvr>
                                        <p:cTn id="87" dur="75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88" dur="7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3200" b="1" dirty="0"/>
              <a:t>اسلوب الاحتياطي التعبوي</a:t>
            </a:r>
            <a:endParaRPr lang="ar-IQ" sz="36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6185696" y="3154680"/>
            <a:ext cx="5610064" cy="3223260"/>
          </a:xfrm>
        </p:spPr>
        <p:txBody>
          <a:bodyPr anchor="ctr">
            <a:noAutofit/>
          </a:bodyPr>
          <a:lstStyle/>
          <a:p>
            <a:pPr lvl="0" algn="justLow"/>
            <a:r>
              <a:rPr lang="ar-IQ" sz="2800" b="1" dirty="0"/>
              <a:t>يعتمد هذا الاسلوب على  فلسفة نظرية "حافة الخطر وحد الامان" و تتطلب معرفة بالبيئة الداخلية والخارجية للمنظمة وتحديد نقاط الضعف والقوة والتهديدات والفرص </a:t>
            </a:r>
            <a:endParaRPr lang="en-US" sz="7200" b="1" dirty="0"/>
          </a:p>
        </p:txBody>
      </p:sp>
      <p:sp>
        <p:nvSpPr>
          <p:cNvPr id="8" name="Title 4">
            <a:extLst>
              <a:ext uri="{FF2B5EF4-FFF2-40B4-BE49-F238E27FC236}">
                <a16:creationId xmlns:a16="http://schemas.microsoft.com/office/drawing/2014/main" xmlns="" id="{C72F01C0-6593-42B1-A41C-6A3A965187B4}"/>
              </a:ext>
            </a:extLst>
          </p:cNvPr>
          <p:cNvSpPr txBox="1">
            <a:spLocks/>
          </p:cNvSpPr>
          <p:nvPr/>
        </p:nvSpPr>
        <p:spPr>
          <a:xfrm>
            <a:off x="720008" y="1447800"/>
            <a:ext cx="4190257" cy="1447800"/>
          </a:xfrm>
          <a:prstGeom prst="rect">
            <a:avLst/>
          </a:prstGeom>
          <a:ln w="19050"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457200" rtl="1" eaLnBrk="1" latinLnBrk="0" hangingPunct="1">
              <a:spcBef>
                <a:spcPct val="0"/>
              </a:spcBef>
              <a:buNone/>
              <a:defRPr sz="2400" b="0" i="0" kern="1200">
                <a:solidFill>
                  <a:schemeClr val="l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rtl="0"/>
            <a:r>
              <a:rPr lang="ar-IQ" sz="3200" b="1" dirty="0"/>
              <a:t>اسلوب المشاركة الديمقراطية</a:t>
            </a:r>
            <a:endParaRPr lang="ar-IQ" sz="3600" dirty="0"/>
          </a:p>
        </p:txBody>
      </p:sp>
      <p:sp>
        <p:nvSpPr>
          <p:cNvPr id="9" name="Text Placeholder 6">
            <a:extLst>
              <a:ext uri="{FF2B5EF4-FFF2-40B4-BE49-F238E27FC236}">
                <a16:creationId xmlns:a16="http://schemas.microsoft.com/office/drawing/2014/main" xmlns="" id="{61BF744D-4984-401C-9472-944ACE24FDC7}"/>
              </a:ext>
            </a:extLst>
          </p:cNvPr>
          <p:cNvSpPr txBox="1">
            <a:spLocks/>
          </p:cNvSpPr>
          <p:nvPr/>
        </p:nvSpPr>
        <p:spPr>
          <a:xfrm>
            <a:off x="266480" y="3429000"/>
            <a:ext cx="5610064" cy="2945892"/>
          </a:xfrm>
          <a:prstGeom prst="rect">
            <a:avLst/>
          </a:prstGeom>
        </p:spPr>
        <p:txBody>
          <a:bodyPr vert="horz" lIns="91440" tIns="45720" rIns="91440" bIns="45720" rtlCol="0" anchor="ctr">
            <a:noAutofit/>
          </a:bodyPr>
          <a:lstStyle>
            <a:lvl1pPr marL="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solidFill>
                <a:latin typeface="+mj-lt"/>
                <a:ea typeface="+mj-ea"/>
                <a:cs typeface="+mj-cs"/>
              </a:defRPr>
            </a:lvl1pPr>
            <a:lvl2pPr marL="4572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200" b="0" i="0" kern="1200">
                <a:solidFill>
                  <a:schemeClr val="tx1"/>
                </a:solidFill>
                <a:latin typeface="+mj-lt"/>
                <a:ea typeface="+mj-ea"/>
                <a:cs typeface="+mj-cs"/>
              </a:defRPr>
            </a:lvl2pPr>
            <a:lvl3pPr marL="9144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000" b="0" i="0" kern="1200">
                <a:solidFill>
                  <a:schemeClr val="tx1"/>
                </a:solidFill>
                <a:latin typeface="+mj-lt"/>
                <a:ea typeface="+mj-ea"/>
                <a:cs typeface="+mj-cs"/>
              </a:defRPr>
            </a:lvl3pPr>
            <a:lvl4pPr marL="13716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4pPr>
            <a:lvl5pPr marL="18288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5pPr>
            <a:lvl6pPr marL="22860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6pPr>
            <a:lvl7pPr marL="27432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7pPr>
            <a:lvl8pPr marL="32004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8pPr>
            <a:lvl9pPr marL="36576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9pPr>
          </a:lstStyle>
          <a:p>
            <a:pPr algn="justLow"/>
            <a:r>
              <a:rPr lang="ar-IQ" sz="2800" b="1" dirty="0"/>
              <a:t>هذا الأسلوب يعتمد في المنظمات التي تتصف ادارتها باعتماد النمط الديمقراطي في القيادة وهو من الاساليب الفاعلة و قوية التأثير في اطراف الازمة، ويجري استخدامها عندما تكون الازمة ذات علاقة جوهرية  يدفع الأطراف  ذات المصالح إلى تقديم الأشارات والنصائح لأدارة المنظمة والمساهمة الفعلية في تقديم الحلول وتنفيذها </a:t>
            </a:r>
            <a:endParaRPr lang="en-US" sz="2800" b="1" dirty="0"/>
          </a:p>
        </p:txBody>
      </p:sp>
    </p:spTree>
    <p:extLst>
      <p:ext uri="{BB962C8B-B14F-4D97-AF65-F5344CB8AC3E}">
        <p14:creationId xmlns:p14="http://schemas.microsoft.com/office/powerpoint/2010/main" val="78252068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749"/>
                                          </p:stCondLst>
                                        </p:cTn>
                                        <p:tgtEl>
                                          <p:spTgt spid="7">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21"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heel(1)">
                                      <p:cBhvr>
                                        <p:cTn id="14" dur="750"/>
                                        <p:tgtEl>
                                          <p:spTgt spid="8"/>
                                        </p:tgtEl>
                                      </p:cBhvr>
                                    </p:animEffect>
                                  </p:childTnLst>
                                </p:cTn>
                              </p:par>
                            </p:childTnLst>
                          </p:cTn>
                        </p:par>
                        <p:par>
                          <p:cTn id="15" fill="hold">
                            <p:stCondLst>
                              <p:cond delay="2250"/>
                            </p:stCondLst>
                            <p:childTnLst>
                              <p:par>
                                <p:cTn id="16" presetID="1" presetClass="entr" presetSubtype="0" fill="hold" grpId="0" nodeType="afterEffect">
                                  <p:stCondLst>
                                    <p:cond delay="0"/>
                                  </p:stCondLst>
                                  <p:childTnLst>
                                    <p:set>
                                      <p:cBhvr>
                                        <p:cTn id="17" dur="1" fill="hold">
                                          <p:stCondLst>
                                            <p:cond delay="74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P spid="8" grpId="0" animBg="1"/>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2800" b="1" dirty="0"/>
              <a:t>اسلوب احتواء الازمة</a:t>
            </a:r>
            <a:endParaRPr lang="ar-IQ" sz="32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457200" y="3048001"/>
            <a:ext cx="10568197" cy="2895599"/>
          </a:xfrm>
        </p:spPr>
        <p:txBody>
          <a:bodyPr>
            <a:noAutofit/>
          </a:bodyPr>
          <a:lstStyle/>
          <a:p>
            <a:pPr algn="justLow"/>
            <a:r>
              <a:rPr lang="ar-IQ" sz="2000" b="1" dirty="0"/>
              <a:t>ويركز على محاصرة وتطويق الأزمة والعمل على استيعاب وامتصاص كل الضغوط الناجمة عن الازمة  من خلال فهم الاسباب التي وراء حدوثها والتعاطي معها بايجابية .</a:t>
            </a:r>
            <a:endParaRPr lang="en-US" sz="2000" b="1" dirty="0"/>
          </a:p>
          <a:p>
            <a:pPr algn="justLow"/>
            <a:r>
              <a:rPr lang="ar-IQ" sz="2000" b="1" dirty="0"/>
              <a:t>هذا الاسلوب يقوم بدفع اتجاه الازمة من السلبي الى الايجابي الذي يخدم اهداف المنظمة واهداف اصحاب المصالح ، ومراحل عملية الاحتواء هي :</a:t>
            </a:r>
            <a:endParaRPr lang="en-US" sz="2000" b="1" dirty="0"/>
          </a:p>
          <a:p>
            <a:pPr lvl="0" algn="justLow"/>
            <a:r>
              <a:rPr lang="ar-IQ" sz="2000" b="1" dirty="0"/>
              <a:t>الاستماع لقيادة قوى الازمة ، ومطالبتها بتقديم مطالبها من خلال القنوات الرسمية في المنظمة .</a:t>
            </a:r>
            <a:endParaRPr lang="en-US" sz="2000" b="1" dirty="0"/>
          </a:p>
          <a:p>
            <a:pPr lvl="0" algn="justLow"/>
            <a:r>
              <a:rPr lang="ar-IQ" sz="2000" b="1" dirty="0"/>
              <a:t>مطالبة قوى الازمة بتوحيد مطالبهم مع التوضيح لهم بان الاستجابة لجميع هذه المطالب هو امر مستحيل ، فالامر يتطلب تخفيض سقف المطالب وتوحيدها .</a:t>
            </a:r>
            <a:endParaRPr lang="en-US" sz="2000" b="1" dirty="0"/>
          </a:p>
          <a:p>
            <a:pPr lvl="0" algn="justLow"/>
            <a:r>
              <a:rPr lang="ar-IQ" sz="2000" b="1" dirty="0"/>
              <a:t>مطالبة قوى الازمة بتشكيل لجنة تمثل هذه القوى من اجل بدء التفاوض والحوار .</a:t>
            </a:r>
            <a:endParaRPr lang="en-US" sz="2000" b="1" dirty="0"/>
          </a:p>
          <a:p>
            <a:pPr lvl="0" algn="justLow"/>
            <a:r>
              <a:rPr lang="ar-IQ" sz="2000" b="1" dirty="0"/>
              <a:t>التفاوض والحوار مع اللجنة والتوصل الى حلول وسط بحيث يتم تحقيق جزءاً من مصالح الاطراف المتصارعة .</a:t>
            </a:r>
            <a:endParaRPr lang="en-US" sz="2000" b="1" dirty="0"/>
          </a:p>
        </p:txBody>
      </p:sp>
      <p:pic>
        <p:nvPicPr>
          <p:cNvPr id="10" name="Content Placeholder 9">
            <a:extLst>
              <a:ext uri="{FF2B5EF4-FFF2-40B4-BE49-F238E27FC236}">
                <a16:creationId xmlns:a16="http://schemas.microsoft.com/office/drawing/2014/main" xmlns="" id="{542EF5AC-7F83-4B2D-86BE-A266E3B557D7}"/>
              </a:ext>
            </a:extLst>
          </p:cNvPr>
          <p:cNvPicPr>
            <a:picLocks noGrp="1" noChangeAspect="1"/>
          </p:cNvPicPr>
          <p:nvPr>
            <p:ph idx="1"/>
          </p:nvPr>
        </p:nvPicPr>
        <p:blipFill>
          <a:blip r:embed="rId2"/>
          <a:stretch>
            <a:fillRect/>
          </a:stretch>
        </p:blipFill>
        <p:spPr>
          <a:xfrm>
            <a:off x="877825" y="1042416"/>
            <a:ext cx="4479036" cy="18531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4026633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ppt_x"/>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1" presetClass="entr" presetSubtype="8"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8)">
                                      <p:cBhvr>
                                        <p:cTn id="12" dur="750"/>
                                        <p:tgtEl>
                                          <p:spTgt spid="7">
                                            <p:txEl>
                                              <p:pRg st="0" end="0"/>
                                            </p:txEl>
                                          </p:spTgt>
                                        </p:tgtEl>
                                      </p:cBhvr>
                                    </p:animEffect>
                                  </p:childTnLst>
                                </p:cTn>
                              </p:par>
                            </p:childTnLst>
                          </p:cTn>
                        </p:par>
                        <p:par>
                          <p:cTn id="13" fill="hold">
                            <p:stCondLst>
                              <p:cond delay="1500"/>
                            </p:stCondLst>
                            <p:childTnLst>
                              <p:par>
                                <p:cTn id="14" presetID="21" presetClass="entr" presetSubtype="8" fill="hold" grpId="0"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wheel(8)">
                                      <p:cBhvr>
                                        <p:cTn id="16" dur="750"/>
                                        <p:tgtEl>
                                          <p:spTgt spid="7">
                                            <p:txEl>
                                              <p:pRg st="1" end="1"/>
                                            </p:txEl>
                                          </p:spTgt>
                                        </p:tgtEl>
                                      </p:cBhvr>
                                    </p:animEffect>
                                  </p:childTnLst>
                                </p:cTn>
                              </p:par>
                            </p:childTnLst>
                          </p:cTn>
                        </p:par>
                        <p:par>
                          <p:cTn id="17" fill="hold">
                            <p:stCondLst>
                              <p:cond delay="2250"/>
                            </p:stCondLst>
                            <p:childTnLst>
                              <p:par>
                                <p:cTn id="18" presetID="21" presetClass="entr" presetSubtype="8" fill="hold" grpId="0" nodeType="after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wheel(8)">
                                      <p:cBhvr>
                                        <p:cTn id="20" dur="750"/>
                                        <p:tgtEl>
                                          <p:spTgt spid="7">
                                            <p:txEl>
                                              <p:pRg st="2" end="2"/>
                                            </p:txEl>
                                          </p:spTgt>
                                        </p:tgtEl>
                                      </p:cBhvr>
                                    </p:animEffect>
                                  </p:childTnLst>
                                </p:cTn>
                              </p:par>
                            </p:childTnLst>
                          </p:cTn>
                        </p:par>
                        <p:par>
                          <p:cTn id="21" fill="hold">
                            <p:stCondLst>
                              <p:cond delay="3000"/>
                            </p:stCondLst>
                            <p:childTnLst>
                              <p:par>
                                <p:cTn id="22" presetID="21" presetClass="entr" presetSubtype="8" fill="hold" grpId="0" nodeType="after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wheel(8)">
                                      <p:cBhvr>
                                        <p:cTn id="24" dur="750"/>
                                        <p:tgtEl>
                                          <p:spTgt spid="7">
                                            <p:txEl>
                                              <p:pRg st="3" end="3"/>
                                            </p:txEl>
                                          </p:spTgt>
                                        </p:tgtEl>
                                      </p:cBhvr>
                                    </p:animEffect>
                                  </p:childTnLst>
                                </p:cTn>
                              </p:par>
                            </p:childTnLst>
                          </p:cTn>
                        </p:par>
                        <p:par>
                          <p:cTn id="25" fill="hold">
                            <p:stCondLst>
                              <p:cond delay="3750"/>
                            </p:stCondLst>
                            <p:childTnLst>
                              <p:par>
                                <p:cTn id="26" presetID="21" presetClass="entr" presetSubtype="8" fill="hold" grpId="0" nodeType="after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wheel(8)">
                                      <p:cBhvr>
                                        <p:cTn id="28" dur="750"/>
                                        <p:tgtEl>
                                          <p:spTgt spid="7">
                                            <p:txEl>
                                              <p:pRg st="4" end="4"/>
                                            </p:txEl>
                                          </p:spTgt>
                                        </p:tgtEl>
                                      </p:cBhvr>
                                    </p:animEffect>
                                  </p:childTnLst>
                                </p:cTn>
                              </p:par>
                            </p:childTnLst>
                          </p:cTn>
                        </p:par>
                        <p:par>
                          <p:cTn id="29" fill="hold">
                            <p:stCondLst>
                              <p:cond delay="4500"/>
                            </p:stCondLst>
                            <p:childTnLst>
                              <p:par>
                                <p:cTn id="30" presetID="21" presetClass="entr" presetSubtype="8" fill="hold" grpId="0" nodeType="after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heel(8)">
                                      <p:cBhvr>
                                        <p:cTn id="32" dur="750"/>
                                        <p:tgtEl>
                                          <p:spTgt spid="7">
                                            <p:txEl>
                                              <p:pRg st="5" end="5"/>
                                            </p:txEl>
                                          </p:spTgt>
                                        </p:tgtEl>
                                      </p:cBhvr>
                                    </p:animEffect>
                                  </p:childTnLst>
                                </p:cTn>
                              </p:par>
                            </p:childTnLst>
                          </p:cTn>
                        </p:par>
                        <p:par>
                          <p:cTn id="33" fill="hold">
                            <p:stCondLst>
                              <p:cond delay="5250"/>
                            </p:stCondLst>
                            <p:childTnLst>
                              <p:par>
                                <p:cTn id="34" presetID="45" presetClass="entr" presetSubtype="0"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750"/>
                                        <p:tgtEl>
                                          <p:spTgt spid="10"/>
                                        </p:tgtEl>
                                      </p:cBhvr>
                                    </p:animEffect>
                                    <p:anim calcmode="lin" valueType="num">
                                      <p:cBhvr>
                                        <p:cTn id="37" dur="750" fill="hold"/>
                                        <p:tgtEl>
                                          <p:spTgt spid="10"/>
                                        </p:tgtEl>
                                        <p:attrNameLst>
                                          <p:attrName>ppt_w</p:attrName>
                                        </p:attrNameLst>
                                      </p:cBhvr>
                                      <p:tavLst>
                                        <p:tav tm="0" fmla="#ppt_w*sin(2.5*pi*$)">
                                          <p:val>
                                            <p:fltVal val="0"/>
                                          </p:val>
                                        </p:tav>
                                        <p:tav tm="100000">
                                          <p:val>
                                            <p:fltVal val="1"/>
                                          </p:val>
                                        </p:tav>
                                      </p:tavLst>
                                    </p:anim>
                                    <p:anim calcmode="lin" valueType="num">
                                      <p:cBhvr>
                                        <p:cTn id="38" dur="75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3200" b="1" dirty="0"/>
              <a:t>اسلوب تصعيد الازمة</a:t>
            </a:r>
            <a:endParaRPr lang="ar-IQ" sz="36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6185696" y="3154680"/>
            <a:ext cx="5610064" cy="3223260"/>
          </a:xfrm>
        </p:spPr>
        <p:txBody>
          <a:bodyPr anchor="ctr">
            <a:noAutofit/>
          </a:bodyPr>
          <a:lstStyle/>
          <a:p>
            <a:pPr algn="justLow"/>
            <a:r>
              <a:rPr lang="ar-IQ" sz="2400" b="1" dirty="0"/>
              <a:t>بعض إدارة المنظمات تستخدم هذا الأسلوب بسبب وجود تكتل لعدد من القوى في مرحلة ولادة الأزمة ، ومن هنا فأن  تصعيد الازمة يؤدي الى حدوث اختلافات وتناقضات في المصالح عند تخطي المرحلة الاولى للازمة ، وهذا يؤدي الى تخفيف الضغوط الناجمه عنها .</a:t>
            </a:r>
            <a:endParaRPr lang="en-US" sz="2400" b="1" dirty="0"/>
          </a:p>
          <a:p>
            <a:pPr algn="justLow"/>
            <a:r>
              <a:rPr lang="ar-IQ" sz="2400" b="1" dirty="0"/>
              <a:t>وهذا الاسلوب ينجح عندما تواجه المنظمة ازمة غير واضحة المعالم ، ومتعددة المصادر ومتنوعة الاتجاهات .</a:t>
            </a:r>
            <a:endParaRPr lang="en-US" sz="2400" b="1" dirty="0"/>
          </a:p>
        </p:txBody>
      </p:sp>
      <p:sp>
        <p:nvSpPr>
          <p:cNvPr id="8" name="Title 4">
            <a:extLst>
              <a:ext uri="{FF2B5EF4-FFF2-40B4-BE49-F238E27FC236}">
                <a16:creationId xmlns:a16="http://schemas.microsoft.com/office/drawing/2014/main" xmlns="" id="{C72F01C0-6593-42B1-A41C-6A3A965187B4}"/>
              </a:ext>
            </a:extLst>
          </p:cNvPr>
          <p:cNvSpPr txBox="1">
            <a:spLocks/>
          </p:cNvSpPr>
          <p:nvPr/>
        </p:nvSpPr>
        <p:spPr>
          <a:xfrm>
            <a:off x="720008" y="1447800"/>
            <a:ext cx="4190257" cy="1447800"/>
          </a:xfrm>
          <a:prstGeom prst="rect">
            <a:avLst/>
          </a:prstGeom>
          <a:ln w="19050"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457200" rtl="1" eaLnBrk="1" latinLnBrk="0" hangingPunct="1">
              <a:spcBef>
                <a:spcPct val="0"/>
              </a:spcBef>
              <a:buNone/>
              <a:defRPr sz="2400" b="0" i="0" kern="1200">
                <a:solidFill>
                  <a:schemeClr val="l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rtl="0"/>
            <a:r>
              <a:rPr lang="ar-IQ" sz="3200" b="1" dirty="0"/>
              <a:t>اسلوب تفريغ الازمة من مضمونها</a:t>
            </a:r>
            <a:endParaRPr lang="ar-IQ" sz="3600" dirty="0"/>
          </a:p>
        </p:txBody>
      </p:sp>
      <p:sp>
        <p:nvSpPr>
          <p:cNvPr id="9" name="Text Placeholder 6">
            <a:extLst>
              <a:ext uri="{FF2B5EF4-FFF2-40B4-BE49-F238E27FC236}">
                <a16:creationId xmlns:a16="http://schemas.microsoft.com/office/drawing/2014/main" xmlns="" id="{61BF744D-4984-401C-9472-944ACE24FDC7}"/>
              </a:ext>
            </a:extLst>
          </p:cNvPr>
          <p:cNvSpPr txBox="1">
            <a:spLocks/>
          </p:cNvSpPr>
          <p:nvPr/>
        </p:nvSpPr>
        <p:spPr>
          <a:xfrm>
            <a:off x="266480" y="2895600"/>
            <a:ext cx="5610064" cy="3479292"/>
          </a:xfrm>
          <a:prstGeom prst="rect">
            <a:avLst/>
          </a:prstGeom>
        </p:spPr>
        <p:txBody>
          <a:bodyPr vert="horz" lIns="91440" tIns="45720" rIns="91440" bIns="45720" rtlCol="0" anchor="ctr">
            <a:noAutofit/>
          </a:bodyPr>
          <a:lstStyle>
            <a:lvl1pPr marL="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solidFill>
                <a:latin typeface="+mj-lt"/>
                <a:ea typeface="+mj-ea"/>
                <a:cs typeface="+mj-cs"/>
              </a:defRPr>
            </a:lvl1pPr>
            <a:lvl2pPr marL="4572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200" b="0" i="0" kern="1200">
                <a:solidFill>
                  <a:schemeClr val="tx1"/>
                </a:solidFill>
                <a:latin typeface="+mj-lt"/>
                <a:ea typeface="+mj-ea"/>
                <a:cs typeface="+mj-cs"/>
              </a:defRPr>
            </a:lvl2pPr>
            <a:lvl3pPr marL="9144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000" b="0" i="0" kern="1200">
                <a:solidFill>
                  <a:schemeClr val="tx1"/>
                </a:solidFill>
                <a:latin typeface="+mj-lt"/>
                <a:ea typeface="+mj-ea"/>
                <a:cs typeface="+mj-cs"/>
              </a:defRPr>
            </a:lvl3pPr>
            <a:lvl4pPr marL="13716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4pPr>
            <a:lvl5pPr marL="18288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5pPr>
            <a:lvl6pPr marL="22860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6pPr>
            <a:lvl7pPr marL="27432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7pPr>
            <a:lvl8pPr marL="32004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8pPr>
            <a:lvl9pPr marL="36576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9pPr>
          </a:lstStyle>
          <a:p>
            <a:pPr algn="justLow"/>
            <a:r>
              <a:rPr lang="ar-IQ" sz="2800" b="1" dirty="0"/>
              <a:t>الفكرة اساسية لهذا الاسلوب هي التعرف على المضمون الحقيقي للازمة ، والعمل بصورة ذكية على تفريغ الازمة من هذا المضمون ، بحيث لا يكون هناك اتفاق بين قوى الازمة على هذا المضمون ويحدث شقاق وخلاف بين هذه القوى قد يكون ادارياً او مالياً او اقتصادياً</a:t>
            </a:r>
            <a:endParaRPr lang="en-US" sz="2800" b="1" dirty="0"/>
          </a:p>
        </p:txBody>
      </p:sp>
    </p:spTree>
    <p:extLst>
      <p:ext uri="{BB962C8B-B14F-4D97-AF65-F5344CB8AC3E}">
        <p14:creationId xmlns:p14="http://schemas.microsoft.com/office/powerpoint/2010/main" val="18806562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749"/>
                                          </p:stCondLst>
                                        </p:cTn>
                                        <p:tgtEl>
                                          <p:spTgt spid="7">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grpId="0" nodeType="afterEffect">
                                  <p:stCondLst>
                                    <p:cond delay="0"/>
                                  </p:stCondLst>
                                  <p:childTnLst>
                                    <p:set>
                                      <p:cBhvr>
                                        <p:cTn id="13" dur="1" fill="hold">
                                          <p:stCondLst>
                                            <p:cond delay="749"/>
                                          </p:stCondLst>
                                        </p:cTn>
                                        <p:tgtEl>
                                          <p:spTgt spid="7">
                                            <p:txEl>
                                              <p:pRg st="1" end="1"/>
                                            </p:txEl>
                                          </p:spTgt>
                                        </p:tgtEl>
                                        <p:attrNameLst>
                                          <p:attrName>style.visibility</p:attrName>
                                        </p:attrNameLst>
                                      </p:cBhvr>
                                      <p:to>
                                        <p:strVal val="visible"/>
                                      </p:to>
                                    </p:set>
                                  </p:childTnLst>
                                </p:cTn>
                              </p:par>
                            </p:childTnLst>
                          </p:cTn>
                        </p:par>
                        <p:par>
                          <p:cTn id="14" fill="hold">
                            <p:stCondLst>
                              <p:cond delay="2250"/>
                            </p:stCondLst>
                            <p:childTnLst>
                              <p:par>
                                <p:cTn id="15" presetID="21"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750"/>
                                        <p:tgtEl>
                                          <p:spTgt spid="8"/>
                                        </p:tgtEl>
                                      </p:cBhvr>
                                    </p:animEffect>
                                  </p:childTnLst>
                                </p:cTn>
                              </p:par>
                            </p:childTnLst>
                          </p:cTn>
                        </p:par>
                        <p:par>
                          <p:cTn id="18" fill="hold">
                            <p:stCondLst>
                              <p:cond delay="3000"/>
                            </p:stCondLst>
                            <p:childTnLst>
                              <p:par>
                                <p:cTn id="19" presetID="1" presetClass="entr" presetSubtype="0" fill="hold" grpId="0" nodeType="afterEffect">
                                  <p:stCondLst>
                                    <p:cond delay="0"/>
                                  </p:stCondLst>
                                  <p:childTnLst>
                                    <p:set>
                                      <p:cBhvr>
                                        <p:cTn id="20" dur="1" fill="hold">
                                          <p:stCondLst>
                                            <p:cond delay="74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P spid="8" grpId="0" animBg="1"/>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3200" b="1" dirty="0"/>
              <a:t>اسلوب تفتيت الازمة</a:t>
            </a:r>
            <a:endParaRPr lang="ar-IQ" sz="36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6185696" y="3154680"/>
            <a:ext cx="5610064" cy="3223260"/>
          </a:xfrm>
        </p:spPr>
        <p:txBody>
          <a:bodyPr anchor="ctr">
            <a:noAutofit/>
          </a:bodyPr>
          <a:lstStyle/>
          <a:p>
            <a:pPr algn="justLow"/>
            <a:r>
              <a:rPr lang="ar-IQ" sz="2800" b="1" dirty="0"/>
              <a:t>يستخدم مع الأزمات الضخمة الكبيرة التي تهدد المنظمة بأخطار كبيرة وشديدة ، لذلك فأن المنظمة تلجأ الى تجزئة الازمة وتفتيتها</a:t>
            </a:r>
            <a:endParaRPr lang="en-US" sz="4400" b="1" dirty="0"/>
          </a:p>
        </p:txBody>
      </p:sp>
      <p:sp>
        <p:nvSpPr>
          <p:cNvPr id="8" name="Title 4">
            <a:extLst>
              <a:ext uri="{FF2B5EF4-FFF2-40B4-BE49-F238E27FC236}">
                <a16:creationId xmlns:a16="http://schemas.microsoft.com/office/drawing/2014/main" xmlns="" id="{C72F01C0-6593-42B1-A41C-6A3A965187B4}"/>
              </a:ext>
            </a:extLst>
          </p:cNvPr>
          <p:cNvSpPr txBox="1">
            <a:spLocks/>
          </p:cNvSpPr>
          <p:nvPr/>
        </p:nvSpPr>
        <p:spPr>
          <a:xfrm>
            <a:off x="720008" y="1447800"/>
            <a:ext cx="4190257" cy="1447800"/>
          </a:xfrm>
          <a:prstGeom prst="rect">
            <a:avLst/>
          </a:prstGeom>
          <a:ln w="19050"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457200" rtl="1" eaLnBrk="1" latinLnBrk="0" hangingPunct="1">
              <a:spcBef>
                <a:spcPct val="0"/>
              </a:spcBef>
              <a:buNone/>
              <a:defRPr sz="2400" b="0" i="0" kern="1200">
                <a:solidFill>
                  <a:schemeClr val="l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rtl="0"/>
            <a:r>
              <a:rPr lang="ar-IQ" sz="3200" b="1" dirty="0"/>
              <a:t>اسلوب </a:t>
            </a:r>
            <a:r>
              <a:rPr lang="ar-IQ" sz="2800" b="1" dirty="0"/>
              <a:t>تدمير الأزمة ذاتيا وتفجيرها من الداخل </a:t>
            </a:r>
            <a:endParaRPr lang="ar-IQ" sz="3600" dirty="0"/>
          </a:p>
        </p:txBody>
      </p:sp>
      <p:sp>
        <p:nvSpPr>
          <p:cNvPr id="9" name="Text Placeholder 6">
            <a:extLst>
              <a:ext uri="{FF2B5EF4-FFF2-40B4-BE49-F238E27FC236}">
                <a16:creationId xmlns:a16="http://schemas.microsoft.com/office/drawing/2014/main" xmlns="" id="{61BF744D-4984-401C-9472-944ACE24FDC7}"/>
              </a:ext>
            </a:extLst>
          </p:cNvPr>
          <p:cNvSpPr txBox="1">
            <a:spLocks/>
          </p:cNvSpPr>
          <p:nvPr/>
        </p:nvSpPr>
        <p:spPr>
          <a:xfrm>
            <a:off x="266480" y="3151632"/>
            <a:ext cx="5610064" cy="3223260"/>
          </a:xfrm>
          <a:prstGeom prst="rect">
            <a:avLst/>
          </a:prstGeom>
        </p:spPr>
        <p:txBody>
          <a:bodyPr vert="horz" lIns="91440" tIns="45720" rIns="91440" bIns="45720" rtlCol="0" anchor="ctr">
            <a:noAutofit/>
          </a:bodyPr>
          <a:lstStyle>
            <a:lvl1pPr marL="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solidFill>
                <a:latin typeface="+mj-lt"/>
                <a:ea typeface="+mj-ea"/>
                <a:cs typeface="+mj-cs"/>
              </a:defRPr>
            </a:lvl1pPr>
            <a:lvl2pPr marL="4572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200" b="0" i="0" kern="1200">
                <a:solidFill>
                  <a:schemeClr val="tx1"/>
                </a:solidFill>
                <a:latin typeface="+mj-lt"/>
                <a:ea typeface="+mj-ea"/>
                <a:cs typeface="+mj-cs"/>
              </a:defRPr>
            </a:lvl2pPr>
            <a:lvl3pPr marL="9144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000" b="0" i="0" kern="1200">
                <a:solidFill>
                  <a:schemeClr val="tx1"/>
                </a:solidFill>
                <a:latin typeface="+mj-lt"/>
                <a:ea typeface="+mj-ea"/>
                <a:cs typeface="+mj-cs"/>
              </a:defRPr>
            </a:lvl3pPr>
            <a:lvl4pPr marL="13716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4pPr>
            <a:lvl5pPr marL="18288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5pPr>
            <a:lvl6pPr marL="22860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6pPr>
            <a:lvl7pPr marL="27432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7pPr>
            <a:lvl8pPr marL="32004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8pPr>
            <a:lvl9pPr marL="36576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9pPr>
          </a:lstStyle>
          <a:p>
            <a:pPr algn="justLow"/>
            <a:r>
              <a:rPr lang="ar-IQ" sz="1800" b="1" dirty="0"/>
              <a:t>تلجأ إدارة المنظمة لهذا الأسلوب عندما يكون هو الخيار الوحيد ولا تكون الخيارات الأخرى قادرة على مواجهة الأزمة ، وايضاً للتعامل مع الازمات ذات الطبيعة الخطيرة وذات الاثار المدمرة ، وعندما لا تتوفر بيانات عن الازمة ويتم التعامل معها كما ياتي :</a:t>
            </a:r>
            <a:endParaRPr lang="en-US" sz="1800" b="1" dirty="0"/>
          </a:p>
          <a:p>
            <a:pPr lvl="0" algn="justLow"/>
            <a:r>
              <a:rPr lang="ar-IQ" sz="1800" b="1" dirty="0"/>
              <a:t>ضرب القوة المحورية للازمة من خلال ضرب الاطراف الضعيفة لاضعاف جوهرها.</a:t>
            </a:r>
            <a:endParaRPr lang="en-US" sz="1800" b="1" dirty="0"/>
          </a:p>
          <a:p>
            <a:pPr lvl="0" algn="justLow"/>
            <a:r>
              <a:rPr lang="ar-IQ" sz="1800" b="1" dirty="0"/>
              <a:t>استقطاب وجذب بعض العناصر القوية من بين قوى الازمة وايجاد حالة من الصراع والتناقض بين هذه العناصر .</a:t>
            </a:r>
            <a:endParaRPr lang="en-US" sz="1800" b="1" dirty="0"/>
          </a:p>
          <a:p>
            <a:pPr lvl="0" algn="justLow"/>
            <a:r>
              <a:rPr lang="ar-IQ" sz="1800" b="1" dirty="0"/>
              <a:t>عزل واقصاء قيادة قوى الازمة من خلال افقادها مصداقيتها ونزاهتها.</a:t>
            </a:r>
            <a:endParaRPr lang="en-US" sz="1800" b="1" dirty="0"/>
          </a:p>
          <a:p>
            <a:pPr lvl="0" algn="justLow"/>
            <a:r>
              <a:rPr lang="ar-IQ" sz="1800" b="1" dirty="0"/>
              <a:t>زرع وتجنيد عناصر موالية لادارة المنظمة بين قوى الازمة ودعمها لتصل الى قيادة قوى الازمة </a:t>
            </a:r>
            <a:endParaRPr lang="en-US" sz="1800" b="1" dirty="0"/>
          </a:p>
        </p:txBody>
      </p:sp>
    </p:spTree>
    <p:extLst>
      <p:ext uri="{BB962C8B-B14F-4D97-AF65-F5344CB8AC3E}">
        <p14:creationId xmlns:p14="http://schemas.microsoft.com/office/powerpoint/2010/main" val="127802018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749"/>
                                          </p:stCondLst>
                                        </p:cTn>
                                        <p:tgtEl>
                                          <p:spTgt spid="7">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21"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heel(1)">
                                      <p:cBhvr>
                                        <p:cTn id="14" dur="750"/>
                                        <p:tgtEl>
                                          <p:spTgt spid="8"/>
                                        </p:tgtEl>
                                      </p:cBhvr>
                                    </p:animEffect>
                                  </p:childTnLst>
                                </p:cTn>
                              </p:par>
                            </p:childTnLst>
                          </p:cTn>
                        </p:par>
                        <p:par>
                          <p:cTn id="15" fill="hold">
                            <p:stCondLst>
                              <p:cond delay="2250"/>
                            </p:stCondLst>
                            <p:childTnLst>
                              <p:par>
                                <p:cTn id="16" presetID="1" presetClass="entr" presetSubtype="0" fill="hold" grpId="0" nodeType="afterEffect">
                                  <p:stCondLst>
                                    <p:cond delay="0"/>
                                  </p:stCondLst>
                                  <p:childTnLst>
                                    <p:set>
                                      <p:cBhvr>
                                        <p:cTn id="17" dur="1" fill="hold">
                                          <p:stCondLst>
                                            <p:cond delay="749"/>
                                          </p:stCondLst>
                                        </p:cTn>
                                        <p:tgtEl>
                                          <p:spTgt spid="9">
                                            <p:txEl>
                                              <p:pRg st="0" end="0"/>
                                            </p:txEl>
                                          </p:spTgt>
                                        </p:tgtEl>
                                        <p:attrNameLst>
                                          <p:attrName>style.visibility</p:attrName>
                                        </p:attrNameLst>
                                      </p:cBhvr>
                                      <p:to>
                                        <p:strVal val="visible"/>
                                      </p:to>
                                    </p:set>
                                  </p:childTnLst>
                                </p:cTn>
                              </p:par>
                            </p:childTnLst>
                          </p:cTn>
                        </p:par>
                        <p:par>
                          <p:cTn id="18" fill="hold">
                            <p:stCondLst>
                              <p:cond delay="3000"/>
                            </p:stCondLst>
                            <p:childTnLst>
                              <p:par>
                                <p:cTn id="19" presetID="1" presetClass="entr" presetSubtype="0" fill="hold" grpId="0" nodeType="afterEffect">
                                  <p:stCondLst>
                                    <p:cond delay="0"/>
                                  </p:stCondLst>
                                  <p:childTnLst>
                                    <p:set>
                                      <p:cBhvr>
                                        <p:cTn id="20" dur="1" fill="hold">
                                          <p:stCondLst>
                                            <p:cond delay="749"/>
                                          </p:stCondLst>
                                        </p:cTn>
                                        <p:tgtEl>
                                          <p:spTgt spid="9">
                                            <p:txEl>
                                              <p:pRg st="1" end="1"/>
                                            </p:txEl>
                                          </p:spTgt>
                                        </p:tgtEl>
                                        <p:attrNameLst>
                                          <p:attrName>style.visibility</p:attrName>
                                        </p:attrNameLst>
                                      </p:cBhvr>
                                      <p:to>
                                        <p:strVal val="visible"/>
                                      </p:to>
                                    </p:set>
                                  </p:childTnLst>
                                </p:cTn>
                              </p:par>
                            </p:childTnLst>
                          </p:cTn>
                        </p:par>
                        <p:par>
                          <p:cTn id="21" fill="hold">
                            <p:stCondLst>
                              <p:cond delay="3750"/>
                            </p:stCondLst>
                            <p:childTnLst>
                              <p:par>
                                <p:cTn id="22" presetID="1" presetClass="entr" presetSubtype="0" fill="hold" grpId="0" nodeType="afterEffect">
                                  <p:stCondLst>
                                    <p:cond delay="0"/>
                                  </p:stCondLst>
                                  <p:childTnLst>
                                    <p:set>
                                      <p:cBhvr>
                                        <p:cTn id="23" dur="1" fill="hold">
                                          <p:stCondLst>
                                            <p:cond delay="749"/>
                                          </p:stCondLst>
                                        </p:cTn>
                                        <p:tgtEl>
                                          <p:spTgt spid="9">
                                            <p:txEl>
                                              <p:pRg st="2" end="2"/>
                                            </p:txEl>
                                          </p:spTgt>
                                        </p:tgtEl>
                                        <p:attrNameLst>
                                          <p:attrName>style.visibility</p:attrName>
                                        </p:attrNameLst>
                                      </p:cBhvr>
                                      <p:to>
                                        <p:strVal val="visible"/>
                                      </p:to>
                                    </p:set>
                                  </p:childTnLst>
                                </p:cTn>
                              </p:par>
                            </p:childTnLst>
                          </p:cTn>
                        </p:par>
                        <p:par>
                          <p:cTn id="24" fill="hold">
                            <p:stCondLst>
                              <p:cond delay="4500"/>
                            </p:stCondLst>
                            <p:childTnLst>
                              <p:par>
                                <p:cTn id="25" presetID="1" presetClass="entr" presetSubtype="0" fill="hold" grpId="0" nodeType="afterEffect">
                                  <p:stCondLst>
                                    <p:cond delay="0"/>
                                  </p:stCondLst>
                                  <p:childTnLst>
                                    <p:set>
                                      <p:cBhvr>
                                        <p:cTn id="26" dur="1" fill="hold">
                                          <p:stCondLst>
                                            <p:cond delay="749"/>
                                          </p:stCondLst>
                                        </p:cTn>
                                        <p:tgtEl>
                                          <p:spTgt spid="9">
                                            <p:txEl>
                                              <p:pRg st="3" end="3"/>
                                            </p:txEl>
                                          </p:spTgt>
                                        </p:tgtEl>
                                        <p:attrNameLst>
                                          <p:attrName>style.visibility</p:attrName>
                                        </p:attrNameLst>
                                      </p:cBhvr>
                                      <p:to>
                                        <p:strVal val="visible"/>
                                      </p:to>
                                    </p:set>
                                  </p:childTnLst>
                                </p:cTn>
                              </p:par>
                            </p:childTnLst>
                          </p:cTn>
                        </p:par>
                        <p:par>
                          <p:cTn id="27" fill="hold">
                            <p:stCondLst>
                              <p:cond delay="5250"/>
                            </p:stCondLst>
                            <p:childTnLst>
                              <p:par>
                                <p:cTn id="28" presetID="1" presetClass="entr" presetSubtype="0" fill="hold" grpId="0" nodeType="afterEffect">
                                  <p:stCondLst>
                                    <p:cond delay="0"/>
                                  </p:stCondLst>
                                  <p:childTnLst>
                                    <p:set>
                                      <p:cBhvr>
                                        <p:cTn id="29" dur="1" fill="hold">
                                          <p:stCondLst>
                                            <p:cond delay="749"/>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P spid="8" grpId="0" animBg="1"/>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3200" b="1" dirty="0"/>
              <a:t>اسلوب الوفرة الوهمية</a:t>
            </a:r>
            <a:endParaRPr lang="ar-IQ" sz="36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6185696" y="3154680"/>
            <a:ext cx="5610064" cy="3223260"/>
          </a:xfrm>
        </p:spPr>
        <p:txBody>
          <a:bodyPr anchor="ctr">
            <a:noAutofit/>
          </a:bodyPr>
          <a:lstStyle/>
          <a:p>
            <a:pPr algn="justLow"/>
            <a:r>
              <a:rPr lang="ar-IQ" sz="2400" b="1" dirty="0"/>
              <a:t>إستخدامه في ظل الأزمات العنيفة والسريعة والتي يصاحبها عوامل نفسية حادة على المجتمع المحيط بالأزمة واهم هذه الازمات هي التي تتعلق بالتراجع الحاد في مستويات السيولة المتوفرة في المنظمة ، وخلاصة هذا الاسلوب هو إيهام أصحاب المصالح المختلفين بأن المنظمة تمتلك وفرة إحتياطية من الموارد المالية ولاداعي للخوف والقلق وان ما تقوله المنظمة هو مجرد شائعات</a:t>
            </a:r>
            <a:endParaRPr lang="en-US" sz="6600" b="1" dirty="0"/>
          </a:p>
        </p:txBody>
      </p:sp>
      <p:sp>
        <p:nvSpPr>
          <p:cNvPr id="8" name="Title 4">
            <a:extLst>
              <a:ext uri="{FF2B5EF4-FFF2-40B4-BE49-F238E27FC236}">
                <a16:creationId xmlns:a16="http://schemas.microsoft.com/office/drawing/2014/main" xmlns="" id="{C72F01C0-6593-42B1-A41C-6A3A965187B4}"/>
              </a:ext>
            </a:extLst>
          </p:cNvPr>
          <p:cNvSpPr txBox="1">
            <a:spLocks/>
          </p:cNvSpPr>
          <p:nvPr/>
        </p:nvSpPr>
        <p:spPr>
          <a:xfrm>
            <a:off x="720008" y="1447800"/>
            <a:ext cx="4190257" cy="1447800"/>
          </a:xfrm>
          <a:prstGeom prst="rect">
            <a:avLst/>
          </a:prstGeom>
          <a:ln w="19050"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457200" rtl="1" eaLnBrk="1" latinLnBrk="0" hangingPunct="1">
              <a:spcBef>
                <a:spcPct val="0"/>
              </a:spcBef>
              <a:buNone/>
              <a:defRPr sz="2400" b="0" i="0" kern="1200">
                <a:solidFill>
                  <a:schemeClr val="l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rtl="0"/>
            <a:r>
              <a:rPr lang="ar-IQ" sz="3200" b="1" dirty="0"/>
              <a:t>اسلوب </a:t>
            </a:r>
            <a:r>
              <a:rPr lang="ar-IQ" sz="2800" b="1" dirty="0"/>
              <a:t>ركوب الأزمة وتحويل مسارها</a:t>
            </a:r>
            <a:endParaRPr lang="ar-IQ" sz="3600" dirty="0"/>
          </a:p>
        </p:txBody>
      </p:sp>
      <p:sp>
        <p:nvSpPr>
          <p:cNvPr id="9" name="Text Placeholder 6">
            <a:extLst>
              <a:ext uri="{FF2B5EF4-FFF2-40B4-BE49-F238E27FC236}">
                <a16:creationId xmlns:a16="http://schemas.microsoft.com/office/drawing/2014/main" xmlns="" id="{61BF744D-4984-401C-9472-944ACE24FDC7}"/>
              </a:ext>
            </a:extLst>
          </p:cNvPr>
          <p:cNvSpPr txBox="1">
            <a:spLocks/>
          </p:cNvSpPr>
          <p:nvPr/>
        </p:nvSpPr>
        <p:spPr>
          <a:xfrm>
            <a:off x="266480" y="3151632"/>
            <a:ext cx="5610064" cy="3223260"/>
          </a:xfrm>
          <a:prstGeom prst="rect">
            <a:avLst/>
          </a:prstGeom>
        </p:spPr>
        <p:txBody>
          <a:bodyPr vert="horz" lIns="91440" tIns="45720" rIns="91440" bIns="45720" rtlCol="0" anchor="ctr">
            <a:noAutofit/>
          </a:bodyPr>
          <a:lstStyle>
            <a:lvl1pPr marL="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solidFill>
                <a:latin typeface="+mj-lt"/>
                <a:ea typeface="+mj-ea"/>
                <a:cs typeface="+mj-cs"/>
              </a:defRPr>
            </a:lvl1pPr>
            <a:lvl2pPr marL="4572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200" b="0" i="0" kern="1200">
                <a:solidFill>
                  <a:schemeClr val="tx1"/>
                </a:solidFill>
                <a:latin typeface="+mj-lt"/>
                <a:ea typeface="+mj-ea"/>
                <a:cs typeface="+mj-cs"/>
              </a:defRPr>
            </a:lvl2pPr>
            <a:lvl3pPr marL="9144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1000" b="0" i="0" kern="1200">
                <a:solidFill>
                  <a:schemeClr val="tx1"/>
                </a:solidFill>
                <a:latin typeface="+mj-lt"/>
                <a:ea typeface="+mj-ea"/>
                <a:cs typeface="+mj-cs"/>
              </a:defRPr>
            </a:lvl3pPr>
            <a:lvl4pPr marL="13716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4pPr>
            <a:lvl5pPr marL="18288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5pPr>
            <a:lvl6pPr marL="22860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6pPr>
            <a:lvl7pPr marL="27432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7pPr>
            <a:lvl8pPr marL="32004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8pPr>
            <a:lvl9pPr marL="3657600" indent="0" algn="r" defTabSz="457200" rtl="1"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9pPr>
          </a:lstStyle>
          <a:p>
            <a:pPr algn="justLow"/>
            <a:r>
              <a:rPr lang="ar-IQ" sz="2400" b="1" dirty="0"/>
              <a:t>تستخدمه إدارة المنظمات مع الأزمات القوية والعنيفة من ركوب الأزمة لحين بدء تراجعها وتلاشيها ، ويتطلب تنفيذ هذا الاسلوب استيعاب الادارة لنتائج الازمة والرضوخ مؤقتاً ونسبياً لهذه النتائج ، والاعتراف باسباب هذه الازمة والعمل بكل السبل من اجل التغلب على هذه الاسباب .</a:t>
            </a:r>
            <a:endParaRPr lang="en-US" sz="2400" b="1" dirty="0"/>
          </a:p>
        </p:txBody>
      </p:sp>
    </p:spTree>
    <p:extLst>
      <p:ext uri="{BB962C8B-B14F-4D97-AF65-F5344CB8AC3E}">
        <p14:creationId xmlns:p14="http://schemas.microsoft.com/office/powerpoint/2010/main" val="163321669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749"/>
                                          </p:stCondLst>
                                        </p:cTn>
                                        <p:tgtEl>
                                          <p:spTgt spid="7">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21"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heel(1)">
                                      <p:cBhvr>
                                        <p:cTn id="14" dur="750"/>
                                        <p:tgtEl>
                                          <p:spTgt spid="8"/>
                                        </p:tgtEl>
                                      </p:cBhvr>
                                    </p:animEffect>
                                  </p:childTnLst>
                                </p:cTn>
                              </p:par>
                            </p:childTnLst>
                          </p:cTn>
                        </p:par>
                        <p:par>
                          <p:cTn id="15" fill="hold">
                            <p:stCondLst>
                              <p:cond delay="2250"/>
                            </p:stCondLst>
                            <p:childTnLst>
                              <p:par>
                                <p:cTn id="16" presetID="1" presetClass="entr" presetSubtype="0" fill="hold" grpId="0" nodeType="afterEffect">
                                  <p:stCondLst>
                                    <p:cond delay="0"/>
                                  </p:stCondLst>
                                  <p:childTnLst>
                                    <p:set>
                                      <p:cBhvr>
                                        <p:cTn id="17" dur="1" fill="hold">
                                          <p:stCondLst>
                                            <p:cond delay="74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P spid="8" grpId="0" animBg="1"/>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68BDA-CC61-4F41-BD8F-4A20067B887B}"/>
              </a:ext>
            </a:extLst>
          </p:cNvPr>
          <p:cNvSpPr>
            <a:spLocks noGrp="1"/>
          </p:cNvSpPr>
          <p:nvPr>
            <p:ph type="ctrTitle"/>
          </p:nvPr>
        </p:nvSpPr>
        <p:spPr>
          <a:xfrm>
            <a:off x="1154955" y="1447800"/>
            <a:ext cx="8825658" cy="4532376"/>
          </a:xfrm>
          <a:blipFill dpi="0" rotWithShape="1">
            <a:blip r:embed="rId2">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a:fillRect/>
            </a:stretch>
          </a:blipFill>
          <a:ln>
            <a:solidFill>
              <a:srgbClr val="C00000"/>
            </a:solidFill>
          </a:ln>
          <a:effectLst>
            <a:glow rad="228600">
              <a:schemeClr val="accent1">
                <a:satMod val="175000"/>
                <a:alpha val="40000"/>
              </a:schemeClr>
            </a:glow>
            <a:softEdge rad="635000"/>
          </a:effectLst>
        </p:spPr>
        <p:txBody>
          <a:bodyPr anchor="ctr"/>
          <a:lstStyle/>
          <a:p>
            <a:pPr algn="ctr"/>
            <a:r>
              <a:rPr lang="ar-IQ" sz="11500" b="1" dirty="0">
                <a:solidFill>
                  <a:srgbClr val="C00000"/>
                </a:solidFill>
              </a:rPr>
              <a:t>شكراً لاصغائكم</a:t>
            </a:r>
          </a:p>
        </p:txBody>
      </p:sp>
    </p:spTree>
    <p:extLst>
      <p:ext uri="{BB962C8B-B14F-4D97-AF65-F5344CB8AC3E}">
        <p14:creationId xmlns:p14="http://schemas.microsoft.com/office/powerpoint/2010/main" val="4177977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74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9A3D9B-0401-48CB-99A9-2028D3581AA3}"/>
              </a:ext>
            </a:extLst>
          </p:cNvPr>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r" rtl="0"/>
            <a:r>
              <a:rPr lang="ar-IQ" dirty="0"/>
              <a:t>ا</a:t>
            </a:r>
            <a:r>
              <a:rPr lang="ar-IQ" b="1" dirty="0"/>
              <a:t>اولاً: الأساليب  التقليدية لأدارة الأزمات </a:t>
            </a:r>
            <a:endParaRPr lang="ar-IQ" dirty="0"/>
          </a:p>
        </p:txBody>
      </p:sp>
      <p:sp>
        <p:nvSpPr>
          <p:cNvPr id="3" name="Content Placeholder 2">
            <a:extLst>
              <a:ext uri="{FF2B5EF4-FFF2-40B4-BE49-F238E27FC236}">
                <a16:creationId xmlns:a16="http://schemas.microsoft.com/office/drawing/2014/main" xmlns="" id="{CE70B423-CE64-490A-9BF6-3B50045C00E4}"/>
              </a:ext>
            </a:extLst>
          </p:cNvPr>
          <p:cNvSpPr>
            <a:spLocks noGrp="1"/>
          </p:cNvSpPr>
          <p:nvPr>
            <p:ph idx="1"/>
          </p:nvPr>
        </p:nvSpPr>
        <p:spPr/>
        <p:txBody>
          <a:bodyPr anchor="ctr">
            <a:normAutofit lnSpcReduction="10000"/>
          </a:bodyPr>
          <a:lstStyle/>
          <a:p>
            <a:pPr marL="457200" indent="-457200">
              <a:buFont typeface="+mj-lt"/>
              <a:buAutoNum type="arabicPeriod"/>
            </a:pPr>
            <a:r>
              <a:rPr lang="ar-IQ" sz="2800" b="1" dirty="0"/>
              <a:t>انكار الازمة</a:t>
            </a:r>
          </a:p>
          <a:p>
            <a:pPr marL="457200" indent="-457200">
              <a:buFont typeface="+mj-lt"/>
              <a:buAutoNum type="arabicPeriod"/>
            </a:pPr>
            <a:r>
              <a:rPr lang="ar-IQ" sz="2800" b="1" dirty="0"/>
              <a:t>كبت الازمة</a:t>
            </a:r>
          </a:p>
          <a:p>
            <a:pPr marL="457200" indent="-457200">
              <a:buFont typeface="+mj-lt"/>
              <a:buAutoNum type="arabicPeriod"/>
            </a:pPr>
            <a:r>
              <a:rPr lang="ar-IQ" sz="2800" b="1" dirty="0"/>
              <a:t>بخس الازمة</a:t>
            </a:r>
          </a:p>
          <a:p>
            <a:pPr marL="457200" indent="-457200">
              <a:buFont typeface="+mj-lt"/>
              <a:buAutoNum type="arabicPeriod"/>
            </a:pPr>
            <a:r>
              <a:rPr lang="ar-IQ" sz="2800" b="1" dirty="0"/>
              <a:t>تنفيس الازمة</a:t>
            </a:r>
          </a:p>
          <a:p>
            <a:pPr marL="457200" indent="-457200">
              <a:buFont typeface="+mj-lt"/>
              <a:buAutoNum type="arabicPeriod"/>
            </a:pPr>
            <a:r>
              <a:rPr lang="ar-IQ" sz="2800" b="1" dirty="0"/>
              <a:t>تشكيل لجنة لبحث الازمة</a:t>
            </a:r>
          </a:p>
          <a:p>
            <a:pPr marL="457200" indent="-457200">
              <a:buFont typeface="+mj-lt"/>
              <a:buAutoNum type="arabicPeriod"/>
            </a:pPr>
            <a:r>
              <a:rPr lang="ar-IQ" sz="2800" b="1" dirty="0"/>
              <a:t>اخماد الازمة</a:t>
            </a:r>
          </a:p>
          <a:p>
            <a:pPr marL="457200" indent="-457200">
              <a:buFont typeface="+mj-lt"/>
              <a:buAutoNum type="arabicPeriod"/>
            </a:pPr>
            <a:r>
              <a:rPr lang="ar-IQ" sz="2800" b="1" dirty="0"/>
              <a:t>تفريغ الازمة</a:t>
            </a:r>
          </a:p>
          <a:p>
            <a:pPr marL="457200" indent="-457200">
              <a:buFont typeface="+mj-lt"/>
              <a:buAutoNum type="arabicPeriod"/>
            </a:pPr>
            <a:r>
              <a:rPr lang="ar-IQ" sz="2800" b="1" dirty="0"/>
              <a:t>عزل قوى الازمة</a:t>
            </a:r>
          </a:p>
        </p:txBody>
      </p:sp>
      <p:pic>
        <p:nvPicPr>
          <p:cNvPr id="5" name="Picture 4">
            <a:extLst>
              <a:ext uri="{FF2B5EF4-FFF2-40B4-BE49-F238E27FC236}">
                <a16:creationId xmlns:a16="http://schemas.microsoft.com/office/drawing/2014/main" xmlns="" id="{32E04452-3603-4B57-BE47-6A5BD90AB148}"/>
              </a:ext>
            </a:extLst>
          </p:cNvPr>
          <p:cNvPicPr>
            <a:picLocks noChangeAspect="1"/>
          </p:cNvPicPr>
          <p:nvPr/>
        </p:nvPicPr>
        <p:blipFill>
          <a:blip r:embed="rId2"/>
          <a:stretch>
            <a:fillRect/>
          </a:stretch>
        </p:blipFill>
        <p:spPr>
          <a:xfrm>
            <a:off x="1118038" y="3147040"/>
            <a:ext cx="4010978" cy="20438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325968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26" presetClass="emph" presetSubtype="0" fill="hold" grpId="0" nodeType="afterEffect">
                                  <p:stCondLst>
                                    <p:cond delay="0"/>
                                  </p:stCondLst>
                                  <p:childTnLst>
                                    <p:animEffect transition="out" filter="fade">
                                      <p:cBhvr>
                                        <p:cTn id="9" dur="500" tmFilter="0, 0; .2, .5; .8, .5; 1, 0"/>
                                        <p:tgtEl>
                                          <p:spTgt spid="3">
                                            <p:txEl>
                                              <p:pRg st="0" end="0"/>
                                            </p:txEl>
                                          </p:spTgt>
                                        </p:tgtEl>
                                      </p:cBhvr>
                                    </p:animEffect>
                                    <p:animScale>
                                      <p:cBhvr>
                                        <p:cTn id="10" dur="250" autoRev="1" fill="hold"/>
                                        <p:tgtEl>
                                          <p:spTgt spid="3">
                                            <p:txEl>
                                              <p:pRg st="0" end="0"/>
                                            </p:txEl>
                                          </p:spTgt>
                                        </p:tgtEl>
                                      </p:cBhvr>
                                      <p:by x="105000" y="105000"/>
                                    </p:animScale>
                                  </p:childTnLst>
                                </p:cTn>
                              </p:par>
                            </p:childTnLst>
                          </p:cTn>
                        </p:par>
                        <p:par>
                          <p:cTn id="11" fill="hold">
                            <p:stCondLst>
                              <p:cond delay="1000"/>
                            </p:stCondLst>
                            <p:childTnLst>
                              <p:par>
                                <p:cTn id="12" presetID="26" presetClass="emph" presetSubtype="0" fill="hold" grpId="0" nodeType="afterEffect">
                                  <p:stCondLst>
                                    <p:cond delay="0"/>
                                  </p:stCondLst>
                                  <p:childTnLst>
                                    <p:animEffect transition="out" filter="fade">
                                      <p:cBhvr>
                                        <p:cTn id="13" dur="500" tmFilter="0, 0; .2, .5; .8, .5; 1, 0"/>
                                        <p:tgtEl>
                                          <p:spTgt spid="3">
                                            <p:txEl>
                                              <p:pRg st="1" end="1"/>
                                            </p:txEl>
                                          </p:spTgt>
                                        </p:tgtEl>
                                      </p:cBhvr>
                                    </p:animEffect>
                                    <p:animScale>
                                      <p:cBhvr>
                                        <p:cTn id="14" dur="250" autoRev="1" fill="hold"/>
                                        <p:tgtEl>
                                          <p:spTgt spid="3">
                                            <p:txEl>
                                              <p:pRg st="1" end="1"/>
                                            </p:txEl>
                                          </p:spTgt>
                                        </p:tgtEl>
                                      </p:cBhvr>
                                      <p:by x="105000" y="105000"/>
                                    </p:animScale>
                                  </p:childTnLst>
                                </p:cTn>
                              </p:par>
                            </p:childTnLst>
                          </p:cTn>
                        </p:par>
                        <p:par>
                          <p:cTn id="15" fill="hold">
                            <p:stCondLst>
                              <p:cond delay="1500"/>
                            </p:stCondLst>
                            <p:childTnLst>
                              <p:par>
                                <p:cTn id="16" presetID="26" presetClass="emph" presetSubtype="0" fill="hold" grpId="0" nodeType="afterEffect">
                                  <p:stCondLst>
                                    <p:cond delay="0"/>
                                  </p:stCondLst>
                                  <p:childTnLst>
                                    <p:animEffect transition="out" filter="fade">
                                      <p:cBhvr>
                                        <p:cTn id="17" dur="500" tmFilter="0, 0; .2, .5; .8, .5; 1, 0"/>
                                        <p:tgtEl>
                                          <p:spTgt spid="3">
                                            <p:txEl>
                                              <p:pRg st="2" end="2"/>
                                            </p:txEl>
                                          </p:spTgt>
                                        </p:tgtEl>
                                      </p:cBhvr>
                                    </p:animEffect>
                                    <p:animScale>
                                      <p:cBhvr>
                                        <p:cTn id="18" dur="250" autoRev="1" fill="hold"/>
                                        <p:tgtEl>
                                          <p:spTgt spid="3">
                                            <p:txEl>
                                              <p:pRg st="2" end="2"/>
                                            </p:txEl>
                                          </p:spTgt>
                                        </p:tgtEl>
                                      </p:cBhvr>
                                      <p:by x="105000" y="105000"/>
                                    </p:animScale>
                                  </p:childTnLst>
                                </p:cTn>
                              </p:par>
                            </p:childTnLst>
                          </p:cTn>
                        </p:par>
                        <p:par>
                          <p:cTn id="19" fill="hold">
                            <p:stCondLst>
                              <p:cond delay="2000"/>
                            </p:stCondLst>
                            <p:childTnLst>
                              <p:par>
                                <p:cTn id="20" presetID="26" presetClass="emph" presetSubtype="0" fill="hold" grpId="0" nodeType="after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3">
                                            <p:txEl>
                                              <p:pRg st="5" end="5"/>
                                            </p:txEl>
                                          </p:spTgt>
                                        </p:tgtEl>
                                      </p:cBhvr>
                                    </p:animEffect>
                                    <p:animScale>
                                      <p:cBhvr>
                                        <p:cTn id="32" dur="250" autoRev="1" fill="hold"/>
                                        <p:tgtEl>
                                          <p:spTgt spid="3">
                                            <p:txEl>
                                              <p:pRg st="5" end="5"/>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3">
                                            <p:txEl>
                                              <p:pRg st="6" end="6"/>
                                            </p:txEl>
                                          </p:spTgt>
                                        </p:tgtEl>
                                      </p:cBhvr>
                                    </p:animEffect>
                                    <p:animScale>
                                      <p:cBhvr>
                                        <p:cTn id="37" dur="250" autoRev="1" fill="hold"/>
                                        <p:tgtEl>
                                          <p:spTgt spid="3">
                                            <p:txEl>
                                              <p:pRg st="6" end="6"/>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0" nodeType="clickEffect">
                                  <p:stCondLst>
                                    <p:cond delay="0"/>
                                  </p:stCondLst>
                                  <p:childTnLst>
                                    <p:animEffect transition="out" filter="fade">
                                      <p:cBhvr>
                                        <p:cTn id="41" dur="500" tmFilter="0, 0; .2, .5; .8, .5; 1, 0"/>
                                        <p:tgtEl>
                                          <p:spTgt spid="3">
                                            <p:txEl>
                                              <p:pRg st="7" end="7"/>
                                            </p:txEl>
                                          </p:spTgt>
                                        </p:tgtEl>
                                      </p:cBhvr>
                                    </p:animEffect>
                                    <p:animScale>
                                      <p:cBhvr>
                                        <p:cTn id="42" dur="250" autoRev="1" fill="hold"/>
                                        <p:tgtEl>
                                          <p:spTgt spid="3">
                                            <p:txEl>
                                              <p:pRg st="7" end="7"/>
                                            </p:txEl>
                                          </p:spTgt>
                                        </p:tgtEl>
                                      </p:cBhvr>
                                      <p:by x="105000" y="105000"/>
                                    </p:animScale>
                                  </p:childTnLst>
                                </p:cTn>
                              </p:par>
                            </p:childTnLst>
                          </p:cTn>
                        </p:par>
                        <p:par>
                          <p:cTn id="43" fill="hold">
                            <p:stCondLst>
                              <p:cond delay="500"/>
                            </p:stCondLst>
                            <p:childTnLst>
                              <p:par>
                                <p:cTn id="44" presetID="32" presetClass="emph" presetSubtype="0" fill="hold" nodeType="afterEffect">
                                  <p:stCondLst>
                                    <p:cond delay="0"/>
                                  </p:stCondLst>
                                  <p:childTnLst>
                                    <p:animRot by="120000">
                                      <p:cBhvr>
                                        <p:cTn id="45" dur="100" fill="hold">
                                          <p:stCondLst>
                                            <p:cond delay="0"/>
                                          </p:stCondLst>
                                        </p:cTn>
                                        <p:tgtEl>
                                          <p:spTgt spid="5"/>
                                        </p:tgtEl>
                                        <p:attrNameLst>
                                          <p:attrName>r</p:attrName>
                                        </p:attrNameLst>
                                      </p:cBhvr>
                                    </p:animRot>
                                    <p:animRot by="-240000">
                                      <p:cBhvr>
                                        <p:cTn id="46" dur="200" fill="hold">
                                          <p:stCondLst>
                                            <p:cond delay="200"/>
                                          </p:stCondLst>
                                        </p:cTn>
                                        <p:tgtEl>
                                          <p:spTgt spid="5"/>
                                        </p:tgtEl>
                                        <p:attrNameLst>
                                          <p:attrName>r</p:attrName>
                                        </p:attrNameLst>
                                      </p:cBhvr>
                                    </p:animRot>
                                    <p:animRot by="240000">
                                      <p:cBhvr>
                                        <p:cTn id="47" dur="200" fill="hold">
                                          <p:stCondLst>
                                            <p:cond delay="400"/>
                                          </p:stCondLst>
                                        </p:cTn>
                                        <p:tgtEl>
                                          <p:spTgt spid="5"/>
                                        </p:tgtEl>
                                        <p:attrNameLst>
                                          <p:attrName>r</p:attrName>
                                        </p:attrNameLst>
                                      </p:cBhvr>
                                    </p:animRot>
                                    <p:animRot by="-240000">
                                      <p:cBhvr>
                                        <p:cTn id="48" dur="200" fill="hold">
                                          <p:stCondLst>
                                            <p:cond delay="600"/>
                                          </p:stCondLst>
                                        </p:cTn>
                                        <p:tgtEl>
                                          <p:spTgt spid="5"/>
                                        </p:tgtEl>
                                        <p:attrNameLst>
                                          <p:attrName>r</p:attrName>
                                        </p:attrNameLst>
                                      </p:cBhvr>
                                    </p:animRot>
                                    <p:animRot by="120000">
                                      <p:cBhvr>
                                        <p:cTn id="49"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2800" b="1" dirty="0"/>
              <a:t>اسلوب انكار الازمة</a:t>
            </a:r>
            <a:endParaRPr lang="ar-IQ" sz="2800" dirty="0"/>
          </a:p>
        </p:txBody>
      </p:sp>
      <p:pic>
        <p:nvPicPr>
          <p:cNvPr id="9" name="Content Placeholder 8">
            <a:extLst>
              <a:ext uri="{FF2B5EF4-FFF2-40B4-BE49-F238E27FC236}">
                <a16:creationId xmlns:a16="http://schemas.microsoft.com/office/drawing/2014/main" xmlns="" id="{5797540E-7C66-4C13-A0BC-B10A2A1D840C}"/>
              </a:ext>
            </a:extLst>
          </p:cNvPr>
          <p:cNvPicPr>
            <a:picLocks noGrp="1" noChangeAspect="1"/>
          </p:cNvPicPr>
          <p:nvPr>
            <p:ph idx="1"/>
          </p:nvPr>
        </p:nvPicPr>
        <p:blipFill>
          <a:blip r:embed="rId2"/>
          <a:stretch>
            <a:fillRect/>
          </a:stretch>
        </p:blipFill>
        <p:spPr>
          <a:xfrm>
            <a:off x="1336300" y="460248"/>
            <a:ext cx="4180827" cy="22829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1499616" y="3048001"/>
            <a:ext cx="9525781" cy="2895599"/>
          </a:xfrm>
        </p:spPr>
        <p:txBody>
          <a:bodyPr>
            <a:normAutofit/>
          </a:bodyPr>
          <a:lstStyle/>
          <a:p>
            <a:pPr algn="justLow"/>
            <a:r>
              <a:rPr lang="ar-IQ" sz="2400" b="1" dirty="0"/>
              <a:t>هذا الأسلوب يقوم على الأنكار الكامل للأزمة وعدم الأعتراف بوجودها وتعلق إدارة المنظمة إن الأوضاع في المنظمة بخير وفي أحسن صورها وإنها حققت إنجازات كبيرة وتحولت من حالة الفشل إلى قمة النجاح والتفوق والريادة وإشراك العاملين في القرارات ، وترى الادارة ان كل من ينكر هذه الانجازات فأنه خائن وجاحد ومنكر للجميل ويعمل ضد الاهداف الاستراتيجية لاصحاب المصالح ...... ومما سبق ذكره هي مجرد أكاذيب لا أساس لها من الصحة .وخلاصة هذا الأسلوب هو إستخدام التعتيم الأعلامي لأنكار جميع أسباب ونتائج الأزمة وإنعكاساتها على المنظمة وعلى جميع أصحاب المصلحة وهو لاينجح في نهاية المطاف ولتحقيق النجاح المؤقت</a:t>
            </a:r>
            <a:endParaRPr lang="ar-IQ" sz="4400" b="1" dirty="0"/>
          </a:p>
        </p:txBody>
      </p:sp>
    </p:spTree>
    <p:extLst>
      <p:ext uri="{BB962C8B-B14F-4D97-AF65-F5344CB8AC3E}">
        <p14:creationId xmlns:p14="http://schemas.microsoft.com/office/powerpoint/2010/main" val="28458143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250"/>
                                        <p:tgtEl>
                                          <p:spTgt spid="5"/>
                                        </p:tgtEl>
                                      </p:cBhvr>
                                    </p:animEffect>
                                  </p:childTnLst>
                                </p:cTn>
                              </p:par>
                            </p:childTnLst>
                          </p:cTn>
                        </p:par>
                        <p:par>
                          <p:cTn id="8" fill="hold">
                            <p:stCondLst>
                              <p:cond delay="250"/>
                            </p:stCondLst>
                            <p:childTnLst>
                              <p:par>
                                <p:cTn id="9" presetID="21" presetClass="entr" presetSubtype="4"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heel(4)">
                                      <p:cBhvr>
                                        <p:cTn id="11" dur="75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1B305B8-3D51-4310-8EB3-82094811771D}"/>
              </a:ext>
            </a:extLst>
          </p:cNvPr>
          <p:cNvSpPr>
            <a:spLocks noGrp="1"/>
          </p:cNvSpPr>
          <p:nvPr>
            <p:ph idx="1"/>
          </p:nvPr>
        </p:nvSpPr>
        <p:spPr>
          <a:xfrm>
            <a:off x="1389888" y="1042416"/>
            <a:ext cx="9015984" cy="5358384"/>
          </a:xfrm>
        </p:spPr>
        <p:txBody>
          <a:bodyPr>
            <a:normAutofit/>
          </a:bodyPr>
          <a:lstStyle/>
          <a:p>
            <a:pPr marL="0" lvl="0" indent="0">
              <a:buNone/>
            </a:pPr>
            <a:r>
              <a:rPr lang="ar-IQ" sz="2400" b="1" dirty="0"/>
              <a:t> ومن ادوات هذا الاسلوب :</a:t>
            </a:r>
          </a:p>
          <a:p>
            <a:pPr lvl="0"/>
            <a:r>
              <a:rPr lang="ar-IQ" sz="2400" b="1" dirty="0"/>
              <a:t>التعتيم الأعلامي</a:t>
            </a:r>
            <a:endParaRPr lang="en-US" sz="2400" b="1" dirty="0"/>
          </a:p>
          <a:p>
            <a:pPr lvl="0"/>
            <a:r>
              <a:rPr lang="ar-IQ" sz="2400" b="1" dirty="0"/>
              <a:t>إستخدام الدكتاتورية القهرية .</a:t>
            </a:r>
            <a:endParaRPr lang="en-US" sz="2400" b="1" dirty="0"/>
          </a:p>
          <a:p>
            <a:pPr lvl="0"/>
            <a:r>
              <a:rPr lang="ar-IQ" sz="2400" b="1" dirty="0"/>
              <a:t>السعي الى السيطرة الكاملة على كل مجريات الامور.</a:t>
            </a:r>
            <a:endParaRPr lang="en-US" sz="2400" b="1" dirty="0"/>
          </a:p>
          <a:p>
            <a:pPr lvl="0"/>
            <a:r>
              <a:rPr lang="ar-IQ" sz="2400" b="1" dirty="0"/>
              <a:t>الاستمرار في عدم الاعتراف بالازمة .</a:t>
            </a:r>
            <a:endParaRPr lang="en-US" sz="2400" b="1" dirty="0"/>
          </a:p>
          <a:p>
            <a:pPr lvl="0"/>
            <a:r>
              <a:rPr lang="ar-IQ" sz="2400" b="1" dirty="0"/>
              <a:t>تقديم الادعاءات والتبريرات بان الاوضاع في المنظمة في احسن حالاتها.</a:t>
            </a:r>
            <a:endParaRPr lang="en-US" sz="2400" b="1" dirty="0"/>
          </a:p>
          <a:p>
            <a:pPr lvl="0"/>
            <a:r>
              <a:rPr lang="ar-IQ" sz="2400" b="1" dirty="0"/>
              <a:t>محاولة عزل الكامل لكادر المنظمة عن مجريات الأزمة .</a:t>
            </a:r>
            <a:endParaRPr lang="en-US" sz="2400" b="1" dirty="0"/>
          </a:p>
          <a:p>
            <a:pPr lvl="0"/>
            <a:r>
              <a:rPr lang="ar-IQ" sz="2400" b="1" dirty="0"/>
              <a:t>مهاجمة الاطراف التي تشير الى وجود الازمة واتهامها بالتخريب وعدم الولاء التنظيمي.</a:t>
            </a:r>
            <a:endParaRPr lang="en-US" sz="2400" b="1" dirty="0"/>
          </a:p>
          <a:p>
            <a:pPr lvl="0"/>
            <a:r>
              <a:rPr lang="ar-IQ" sz="2400" b="1" dirty="0"/>
              <a:t>استخدام الدعاية في الترويج لمواقف ادارة المنظمة المنكرة للازمة.</a:t>
            </a:r>
            <a:endParaRPr lang="en-US" sz="2400" b="1" dirty="0"/>
          </a:p>
          <a:p>
            <a:pPr lvl="0"/>
            <a:r>
              <a:rPr lang="ar-IQ" sz="2400" b="1" dirty="0"/>
              <a:t>عدم السماح بتسريب أية أخبار عن المنظمة إلى الخارج ومعاقبة كل من يخالف عقوبة شديدة .</a:t>
            </a:r>
            <a:endParaRPr lang="en-US" sz="2400" b="1" dirty="0"/>
          </a:p>
          <a:p>
            <a:endParaRPr lang="ar-IQ" sz="2400" b="1" dirty="0"/>
          </a:p>
        </p:txBody>
      </p:sp>
      <p:pic>
        <p:nvPicPr>
          <p:cNvPr id="6" name="Picture 5">
            <a:extLst>
              <a:ext uri="{FF2B5EF4-FFF2-40B4-BE49-F238E27FC236}">
                <a16:creationId xmlns:a16="http://schemas.microsoft.com/office/drawing/2014/main" xmlns="" id="{259136C4-8D31-43D8-B175-4F9E105CA803}"/>
              </a:ext>
            </a:extLst>
          </p:cNvPr>
          <p:cNvPicPr>
            <a:picLocks noChangeAspect="1"/>
          </p:cNvPicPr>
          <p:nvPr/>
        </p:nvPicPr>
        <p:blipFill>
          <a:blip r:embed="rId2"/>
          <a:stretch>
            <a:fillRect/>
          </a:stretch>
        </p:blipFill>
        <p:spPr>
          <a:xfrm>
            <a:off x="1528953" y="590931"/>
            <a:ext cx="2952750" cy="1543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610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2800" b="1" dirty="0"/>
              <a:t>اسلوب كبت الازمة</a:t>
            </a:r>
            <a:endParaRPr lang="ar-IQ" sz="28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1498094" y="3048001"/>
            <a:ext cx="9527304" cy="2895599"/>
          </a:xfrm>
        </p:spPr>
        <p:txBody>
          <a:bodyPr>
            <a:noAutofit/>
          </a:bodyPr>
          <a:lstStyle/>
          <a:p>
            <a:pPr lvl="0" algn="justLow"/>
            <a:r>
              <a:rPr lang="ar-IQ" sz="2800" b="1" dirty="0"/>
              <a:t>وهو أسلوب تأجيل ظهور الأزمة ويتعامل مع الأزمة بصورة مباشرة و بدرجة عالية من العنف من أجل القضاء عليها في مراحلها الأولى. وتسعى ادارة المنظمة الى التضييق  على قوى الازمة واغلاق جميع المنافذ التي قد تنفذ من خلالها لتعظيم وتصعيد الازمة ، كما يجري التركيز على إضعاف قوى الأزمة من خلال التخلص من قادتها او اي قيادات جديدة قد تبرز </a:t>
            </a:r>
            <a:r>
              <a:rPr lang="en-US" sz="2800" b="1" dirty="0"/>
              <a:t>.</a:t>
            </a:r>
            <a:r>
              <a:rPr lang="ar-IQ" sz="2800" b="1" dirty="0"/>
              <a:t> وعند استخدام هذا الاسلوب فانه لايكون هناك اية استجابة لمطالب قوى الازمة ، بل ان ادارة المنظمة تقوم بالممارسات الادارية وغير الادارية للقضاء على اسباب الازمة ونتائجها. وإن تأجيل ظهور الأزمة قد يأخذ أشكال جديدة قد تكون أشد خطورة </a:t>
            </a:r>
            <a:endParaRPr lang="en-US" sz="4800" b="1" dirty="0"/>
          </a:p>
        </p:txBody>
      </p:sp>
      <p:pic>
        <p:nvPicPr>
          <p:cNvPr id="10" name="Content Placeholder 9">
            <a:extLst>
              <a:ext uri="{FF2B5EF4-FFF2-40B4-BE49-F238E27FC236}">
                <a16:creationId xmlns:a16="http://schemas.microsoft.com/office/drawing/2014/main" xmlns="" id="{542EF5AC-7F83-4B2D-86BE-A266E3B557D7}"/>
              </a:ext>
            </a:extLst>
          </p:cNvPr>
          <p:cNvPicPr>
            <a:picLocks noGrp="1" noChangeAspect="1"/>
          </p:cNvPicPr>
          <p:nvPr>
            <p:ph idx="1"/>
          </p:nvPr>
        </p:nvPicPr>
        <p:blipFill>
          <a:blip r:embed="rId2"/>
          <a:stretch>
            <a:fillRect/>
          </a:stretch>
        </p:blipFill>
        <p:spPr>
          <a:xfrm>
            <a:off x="1962524" y="661119"/>
            <a:ext cx="4133476" cy="22344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2187779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ppt_x"/>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1" presetClass="entr" presetSubtype="8"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8)">
                                      <p:cBhvr>
                                        <p:cTn id="12" dur="750"/>
                                        <p:tgtEl>
                                          <p:spTgt spid="7">
                                            <p:txEl>
                                              <p:pRg st="0" end="0"/>
                                            </p:txEl>
                                          </p:spTgt>
                                        </p:tgtEl>
                                      </p:cBhvr>
                                    </p:animEffect>
                                  </p:childTnLst>
                                </p:cTn>
                              </p:par>
                            </p:childTnLst>
                          </p:cTn>
                        </p:par>
                        <p:par>
                          <p:cTn id="13" fill="hold">
                            <p:stCondLst>
                              <p:cond delay="1500"/>
                            </p:stCondLst>
                            <p:childTnLst>
                              <p:par>
                                <p:cTn id="14" presetID="45" presetClass="entr" presetSubtype="0"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750"/>
                                        <p:tgtEl>
                                          <p:spTgt spid="10"/>
                                        </p:tgtEl>
                                      </p:cBhvr>
                                    </p:animEffect>
                                    <p:anim calcmode="lin" valueType="num">
                                      <p:cBhvr>
                                        <p:cTn id="17" dur="750" fill="hold"/>
                                        <p:tgtEl>
                                          <p:spTgt spid="10"/>
                                        </p:tgtEl>
                                        <p:attrNameLst>
                                          <p:attrName>ppt_w</p:attrName>
                                        </p:attrNameLst>
                                      </p:cBhvr>
                                      <p:tavLst>
                                        <p:tav tm="0" fmla="#ppt_w*sin(2.5*pi*$)">
                                          <p:val>
                                            <p:fltVal val="0"/>
                                          </p:val>
                                        </p:tav>
                                        <p:tav tm="100000">
                                          <p:val>
                                            <p:fltVal val="1"/>
                                          </p:val>
                                        </p:tav>
                                      </p:tavLst>
                                    </p:anim>
                                    <p:anim calcmode="lin" valueType="num">
                                      <p:cBhvr>
                                        <p:cTn id="18" dur="75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2800" b="1" dirty="0"/>
              <a:t>اسلوب بخس الازمة</a:t>
            </a:r>
            <a:endParaRPr lang="ar-IQ" sz="36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1095534" y="3154680"/>
            <a:ext cx="10700226" cy="3223260"/>
          </a:xfrm>
        </p:spPr>
        <p:txBody>
          <a:bodyPr anchor="ctr">
            <a:noAutofit/>
          </a:bodyPr>
          <a:lstStyle/>
          <a:p>
            <a:pPr algn="justLow"/>
            <a:r>
              <a:rPr lang="ar-IQ" sz="2400" b="1" dirty="0"/>
              <a:t>التركيز على التقليل من شأن الأزمة وأهميتها وأسبابها وتأثيراتها ونتائجها وإنكاساتها وذلك بأن تعترف إدارة المنظمة بالأزمة أولا ومن ثم توضح بأنه مجرد حدث عابر وغير مهم ويجري التعامل معه بالوسائل والادوات المناسبة (الترغيب والاغراء والاستقطاب من جهة والترهيب والخوف من جهة اخرى)، وانه سوف تعود المنظمة سريعا إلى توازنها وسابق عهدها قريبا . وهذا الاسلوب قد ينجح في التعامل المؤقت وليس في القضاء كلياً على الازمة.</a:t>
            </a:r>
            <a:endParaRPr lang="en-US" sz="2400" b="1" dirty="0"/>
          </a:p>
        </p:txBody>
      </p:sp>
      <p:pic>
        <p:nvPicPr>
          <p:cNvPr id="10" name="Content Placeholder 9">
            <a:extLst>
              <a:ext uri="{FF2B5EF4-FFF2-40B4-BE49-F238E27FC236}">
                <a16:creationId xmlns:a16="http://schemas.microsoft.com/office/drawing/2014/main" xmlns="" id="{542EF5AC-7F83-4B2D-86BE-A266E3B557D7}"/>
              </a:ext>
            </a:extLst>
          </p:cNvPr>
          <p:cNvPicPr>
            <a:picLocks noGrp="1" noChangeAspect="1"/>
          </p:cNvPicPr>
          <p:nvPr>
            <p:ph idx="1"/>
          </p:nvPr>
        </p:nvPicPr>
        <p:blipFill>
          <a:blip r:embed="rId2"/>
          <a:stretch>
            <a:fillRect/>
          </a:stretch>
        </p:blipFill>
        <p:spPr>
          <a:xfrm>
            <a:off x="1474632" y="685800"/>
            <a:ext cx="4816440" cy="2209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287399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750"/>
                                        <p:tgtEl>
                                          <p:spTgt spid="5"/>
                                        </p:tgtEl>
                                      </p:cBhvr>
                                    </p:animEffect>
                                  </p:childTnLst>
                                </p:cTn>
                              </p:par>
                            </p:childTnLst>
                          </p:cTn>
                        </p:par>
                        <p:par>
                          <p:cTn id="8" fill="hold">
                            <p:stCondLst>
                              <p:cond delay="750"/>
                            </p:stCondLst>
                            <p:childTnLst>
                              <p:par>
                                <p:cTn id="9" presetID="14" presetClass="entr" presetSubtype="5"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randombar(vertical)">
                                      <p:cBhvr>
                                        <p:cTn id="11" dur="750"/>
                                        <p:tgtEl>
                                          <p:spTgt spid="7">
                                            <p:txEl>
                                              <p:pRg st="0" end="0"/>
                                            </p:txEl>
                                          </p:spTgt>
                                        </p:tgtEl>
                                      </p:cBhvr>
                                    </p:animEffect>
                                  </p:childTnLst>
                                </p:cTn>
                              </p:par>
                            </p:childTnLst>
                          </p:cTn>
                        </p:par>
                        <p:par>
                          <p:cTn id="12" fill="hold">
                            <p:stCondLst>
                              <p:cond delay="1500"/>
                            </p:stCondLst>
                            <p:childTnLst>
                              <p:par>
                                <p:cTn id="13" presetID="1" presetClass="entr" presetSubtype="0" fill="hold" nodeType="afterEffect">
                                  <p:stCondLst>
                                    <p:cond delay="0"/>
                                  </p:stCondLst>
                                  <p:childTnLst>
                                    <p:set>
                                      <p:cBhvr>
                                        <p:cTn id="14" dur="1" fill="hold">
                                          <p:stCondLst>
                                            <p:cond delay="74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3A832E-561B-4ABD-90F6-054C63FED2F8}"/>
              </a:ext>
            </a:extLst>
          </p:cNvPr>
          <p:cNvSpPr>
            <a:spLocks noGrp="1"/>
          </p:cNvSpPr>
          <p:nvPr>
            <p:ph type="title"/>
          </p:nvPr>
        </p:nvSpPr>
        <p:spPr>
          <a:xfrm>
            <a:off x="7083552" y="1352653"/>
            <a:ext cx="3954834" cy="140053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1"/>
          </a:fillRef>
          <a:effectRef idx="1">
            <a:schemeClr val="accent1"/>
          </a:effectRef>
          <a:fontRef idx="minor">
            <a:schemeClr val="lt1"/>
          </a:fontRef>
        </p:style>
        <p:txBody>
          <a:bodyPr anchor="ctr"/>
          <a:lstStyle/>
          <a:p>
            <a:pPr algn="ctr" rtl="0"/>
            <a:r>
              <a:rPr lang="ar-IQ" sz="2800" b="1" dirty="0"/>
              <a:t>اسلوب تنفيس الازمة</a:t>
            </a:r>
            <a:endParaRPr lang="ar-IQ" sz="1600" dirty="0"/>
          </a:p>
        </p:txBody>
      </p:sp>
      <p:sp>
        <p:nvSpPr>
          <p:cNvPr id="3" name="Content Placeholder 2">
            <a:extLst>
              <a:ext uri="{FF2B5EF4-FFF2-40B4-BE49-F238E27FC236}">
                <a16:creationId xmlns:a16="http://schemas.microsoft.com/office/drawing/2014/main" xmlns="" id="{3E8AEC0E-A9EB-4208-B2D9-3B2F121FC219}"/>
              </a:ext>
            </a:extLst>
          </p:cNvPr>
          <p:cNvSpPr>
            <a:spLocks noGrp="1"/>
          </p:cNvSpPr>
          <p:nvPr>
            <p:ph idx="1"/>
          </p:nvPr>
        </p:nvSpPr>
        <p:spPr>
          <a:xfrm>
            <a:off x="548640" y="2052918"/>
            <a:ext cx="10671810" cy="4195481"/>
          </a:xfrm>
        </p:spPr>
        <p:txBody>
          <a:bodyPr anchor="ctr">
            <a:normAutofit/>
          </a:bodyPr>
          <a:lstStyle/>
          <a:p>
            <a:pPr marL="0" lvl="0" indent="0" algn="justLow">
              <a:buNone/>
            </a:pPr>
            <a:r>
              <a:rPr lang="ar-IQ" sz="2800" b="1" dirty="0"/>
              <a:t>هناك بعض انواع الازمات قد يتأخر انفجارها وتنذر بانفجار مروع و قوياً جداً لذا تلجأ ادارة المنظمة الى هذا الاسلوب وهي إيجاد قضايا فرعية وجزئية تتعلق بأسباب ودوافع الأزمة والعمل على إثارتها مما يؤدي إلى إشغال قوى الأزمة في هذه القضايا وإستزاف جانب من قوتها . وعندها تقل حدة الازمة واذا وقعت تكون بصورة ضعيفة يسهل السيطرة عليها</a:t>
            </a:r>
            <a:endParaRPr lang="en-US" sz="3200" b="1" dirty="0"/>
          </a:p>
        </p:txBody>
      </p:sp>
      <p:pic>
        <p:nvPicPr>
          <p:cNvPr id="5" name="Picture 4">
            <a:extLst>
              <a:ext uri="{FF2B5EF4-FFF2-40B4-BE49-F238E27FC236}">
                <a16:creationId xmlns:a16="http://schemas.microsoft.com/office/drawing/2014/main" xmlns="" id="{7DF67097-00C4-4CA0-95F4-910F100E45FE}"/>
              </a:ext>
            </a:extLst>
          </p:cNvPr>
          <p:cNvPicPr>
            <a:picLocks noChangeAspect="1"/>
          </p:cNvPicPr>
          <p:nvPr/>
        </p:nvPicPr>
        <p:blipFill>
          <a:blip r:embed="rId2"/>
          <a:stretch>
            <a:fillRect/>
          </a:stretch>
        </p:blipFill>
        <p:spPr>
          <a:xfrm>
            <a:off x="548640" y="1077637"/>
            <a:ext cx="5335905" cy="19505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5191066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 calcmode="lin" valueType="num">
                                      <p:cBhvr>
                                        <p:cTn id="9" dur="750" fill="hold"/>
                                        <p:tgtEl>
                                          <p:spTgt spid="2"/>
                                        </p:tgtEl>
                                        <p:attrNameLst>
                                          <p:attrName>style.rotation</p:attrName>
                                        </p:attrNameLst>
                                      </p:cBhvr>
                                      <p:tavLst>
                                        <p:tav tm="0">
                                          <p:val>
                                            <p:fltVal val="90"/>
                                          </p:val>
                                        </p:tav>
                                        <p:tav tm="100000">
                                          <p:val>
                                            <p:fltVal val="0"/>
                                          </p:val>
                                        </p:tav>
                                      </p:tavLst>
                                    </p:anim>
                                    <p:animEffect transition="in" filter="fade">
                                      <p:cBhvr>
                                        <p:cTn id="10" dur="750"/>
                                        <p:tgtEl>
                                          <p:spTgt spid="2"/>
                                        </p:tgtEl>
                                      </p:cBhvr>
                                    </p:animEffect>
                                  </p:childTnLst>
                                </p:cTn>
                              </p:par>
                            </p:childTnLst>
                          </p:cTn>
                        </p:par>
                        <p:par>
                          <p:cTn id="11" fill="hold">
                            <p:stCondLst>
                              <p:cond delay="750"/>
                            </p:stCondLst>
                            <p:childTnLst>
                              <p:par>
                                <p:cTn id="12" presetID="14" presetClass="entr" presetSubtype="5"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vertical)">
                                      <p:cBhvr>
                                        <p:cTn id="14" dur="750"/>
                                        <p:tgtEl>
                                          <p:spTgt spid="3">
                                            <p:txEl>
                                              <p:pRg st="0" end="0"/>
                                            </p:txEl>
                                          </p:spTgt>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750" fill="hold"/>
                                        <p:tgtEl>
                                          <p:spTgt spid="5"/>
                                        </p:tgtEl>
                                        <p:attrNameLst>
                                          <p:attrName>ppt_w</p:attrName>
                                        </p:attrNameLst>
                                      </p:cBhvr>
                                      <p:tavLst>
                                        <p:tav tm="0">
                                          <p:val>
                                            <p:fltVal val="0"/>
                                          </p:val>
                                        </p:tav>
                                        <p:tav tm="100000">
                                          <p:val>
                                            <p:strVal val="#ppt_w"/>
                                          </p:val>
                                        </p:tav>
                                      </p:tavLst>
                                    </p:anim>
                                    <p:anim calcmode="lin" valueType="num">
                                      <p:cBhvr>
                                        <p:cTn id="19" dur="750" fill="hold"/>
                                        <p:tgtEl>
                                          <p:spTgt spid="5"/>
                                        </p:tgtEl>
                                        <p:attrNameLst>
                                          <p:attrName>ppt_h</p:attrName>
                                        </p:attrNameLst>
                                      </p:cBhvr>
                                      <p:tavLst>
                                        <p:tav tm="0">
                                          <p:val>
                                            <p:fltVal val="0"/>
                                          </p:val>
                                        </p:tav>
                                        <p:tav tm="100000">
                                          <p:val>
                                            <p:strVal val="#ppt_h"/>
                                          </p:val>
                                        </p:tav>
                                      </p:tavLst>
                                    </p:anim>
                                    <p:animEffect transition="in" filter="fade">
                                      <p:cBhvr>
                                        <p:cTn id="20"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2800" b="1" dirty="0"/>
              <a:t>اسلوب تشكيل لجنة بحث الازمة</a:t>
            </a:r>
            <a:endParaRPr lang="ar-IQ" sz="28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585216" y="3154680"/>
            <a:ext cx="11210544" cy="3223260"/>
          </a:xfrm>
        </p:spPr>
        <p:txBody>
          <a:bodyPr anchor="ctr">
            <a:noAutofit/>
          </a:bodyPr>
          <a:lstStyle/>
          <a:p>
            <a:pPr algn="justLow"/>
            <a:r>
              <a:rPr lang="ar-IQ" sz="2800" b="1" dirty="0"/>
              <a:t>تلجأ اليه ادارة المنظمة عندما لاتتوفر لدى إدارة المنظمة البيانات والمعلومات والمعرفة الكافية عن قوى الأزمة فيؤدي تشكيل هذه اللجنة (تتضمن اطراف متعدد من المنظمة) الى حصول إدارة المنظمة على البيانات والمعلومات والمعرفة المتعلقة بقوى الأزمة ومعرفة القوى الحقيقية التي تقف وراء الأزمة ومن عيوبها ضياع الوقت للتوصل إلى الأسباب الحقيقية للأزمة . وينبثق عنها لجان فرعية قد تصل الى دوافع واسباب االازمة وتكون بذلك قد نجحت ادارة المنظمة نجاحاً مؤقتاً وقد تعود وتتفجر الازمة من جديد.</a:t>
            </a:r>
            <a:endParaRPr lang="en-US" sz="2800" b="1" dirty="0"/>
          </a:p>
        </p:txBody>
      </p:sp>
      <p:pic>
        <p:nvPicPr>
          <p:cNvPr id="10" name="Content Placeholder 9">
            <a:extLst>
              <a:ext uri="{FF2B5EF4-FFF2-40B4-BE49-F238E27FC236}">
                <a16:creationId xmlns:a16="http://schemas.microsoft.com/office/drawing/2014/main" xmlns="" id="{542EF5AC-7F83-4B2D-86BE-A266E3B557D7}"/>
              </a:ext>
            </a:extLst>
          </p:cNvPr>
          <p:cNvPicPr>
            <a:picLocks noGrp="1" noChangeAspect="1"/>
          </p:cNvPicPr>
          <p:nvPr>
            <p:ph idx="1"/>
          </p:nvPr>
        </p:nvPicPr>
        <p:blipFill>
          <a:blip r:embed="rId2"/>
          <a:stretch>
            <a:fillRect/>
          </a:stretch>
        </p:blipFill>
        <p:spPr>
          <a:xfrm>
            <a:off x="1021225" y="932688"/>
            <a:ext cx="5074775" cy="19629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4552739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749"/>
                                          </p:stCondLst>
                                        </p:cTn>
                                        <p:tgtEl>
                                          <p:spTgt spid="7">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45" presetClass="entr" presetSubtype="0"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50"/>
                                        <p:tgtEl>
                                          <p:spTgt spid="10"/>
                                        </p:tgtEl>
                                      </p:cBhvr>
                                    </p:animEffect>
                                    <p:anim calcmode="lin" valueType="num">
                                      <p:cBhvr>
                                        <p:cTn id="15" dur="750" fill="hold"/>
                                        <p:tgtEl>
                                          <p:spTgt spid="10"/>
                                        </p:tgtEl>
                                        <p:attrNameLst>
                                          <p:attrName>ppt_w</p:attrName>
                                        </p:attrNameLst>
                                      </p:cBhvr>
                                      <p:tavLst>
                                        <p:tav tm="0" fmla="#ppt_w*sin(2.5*pi*$)">
                                          <p:val>
                                            <p:fltVal val="0"/>
                                          </p:val>
                                        </p:tav>
                                        <p:tav tm="100000">
                                          <p:val>
                                            <p:fltVal val="1"/>
                                          </p:val>
                                        </p:tav>
                                      </p:tavLst>
                                    </p:anim>
                                    <p:anim calcmode="lin" valueType="num">
                                      <p:cBhvr>
                                        <p:cTn id="16" dur="75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BD6D821-DCB1-43E1-9E1E-AD1D20493FA6}"/>
              </a:ext>
            </a:extLst>
          </p:cNvPr>
          <p:cNvSpPr>
            <a:spLocks noGrp="1"/>
          </p:cNvSpPr>
          <p:nvPr>
            <p:ph type="title"/>
          </p:nvPr>
        </p:nvSpPr>
        <p:spPr>
          <a:xfrm>
            <a:off x="6835140" y="1447800"/>
            <a:ext cx="4190257" cy="1447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r>
              <a:rPr lang="ar-IQ" sz="2800" b="1" dirty="0"/>
              <a:t>اسلوب اخماد الازمة</a:t>
            </a:r>
            <a:endParaRPr lang="ar-IQ" sz="2800" dirty="0"/>
          </a:p>
        </p:txBody>
      </p:sp>
      <p:sp>
        <p:nvSpPr>
          <p:cNvPr id="7" name="Text Placeholder 6">
            <a:extLst>
              <a:ext uri="{FF2B5EF4-FFF2-40B4-BE49-F238E27FC236}">
                <a16:creationId xmlns:a16="http://schemas.microsoft.com/office/drawing/2014/main" xmlns="" id="{A3C50DB7-8E3C-41C1-8434-6DBC570ECF73}"/>
              </a:ext>
            </a:extLst>
          </p:cNvPr>
          <p:cNvSpPr>
            <a:spLocks noGrp="1"/>
          </p:cNvSpPr>
          <p:nvPr>
            <p:ph type="body" sz="half" idx="2"/>
          </p:nvPr>
        </p:nvSpPr>
        <p:spPr>
          <a:xfrm>
            <a:off x="585216" y="3154680"/>
            <a:ext cx="11210544" cy="3223260"/>
          </a:xfrm>
        </p:spPr>
        <p:txBody>
          <a:bodyPr anchor="ctr">
            <a:noAutofit/>
          </a:bodyPr>
          <a:lstStyle/>
          <a:p>
            <a:pPr algn="justLow"/>
            <a:r>
              <a:rPr lang="ar-IQ" sz="2800" b="1" dirty="0"/>
              <a:t>تلجأ المنظات إلى هذا الأسلوب عندما تكون الأزمة في غاية الخطورة وتهدد بقاء المنظمة ووجودها وتستخدم العنف والقوة بصورة شديدة تجاه قوى الأزمة . و لا تلتفت ادارة المنظمة للمشاعر والقيم الانسانية في التعامل مع الازمة وادارتها .</a:t>
            </a:r>
            <a:endParaRPr lang="en-US" sz="2800" b="1" dirty="0"/>
          </a:p>
          <a:p>
            <a:pPr algn="justLow"/>
            <a:r>
              <a:rPr lang="ar-IQ" sz="2800" b="1" dirty="0"/>
              <a:t>وهذا الاسلوب تلجأ الى استخدامه كثيراً الادارات التي تتبنى الخط الدكتاتوري في ادارة منظماتها.</a:t>
            </a:r>
            <a:endParaRPr lang="en-US" sz="2800" b="1" dirty="0"/>
          </a:p>
        </p:txBody>
      </p:sp>
      <p:pic>
        <p:nvPicPr>
          <p:cNvPr id="10" name="Content Placeholder 9">
            <a:extLst>
              <a:ext uri="{FF2B5EF4-FFF2-40B4-BE49-F238E27FC236}">
                <a16:creationId xmlns:a16="http://schemas.microsoft.com/office/drawing/2014/main" xmlns="" id="{542EF5AC-7F83-4B2D-86BE-A266E3B557D7}"/>
              </a:ext>
            </a:extLst>
          </p:cNvPr>
          <p:cNvPicPr>
            <a:picLocks noGrp="1" noChangeAspect="1"/>
          </p:cNvPicPr>
          <p:nvPr>
            <p:ph idx="1"/>
          </p:nvPr>
        </p:nvPicPr>
        <p:blipFill>
          <a:blip r:embed="rId2"/>
          <a:stretch>
            <a:fillRect/>
          </a:stretch>
        </p:blipFill>
        <p:spPr>
          <a:xfrm>
            <a:off x="1005840" y="932688"/>
            <a:ext cx="4553712" cy="19629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3023228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749"/>
                                          </p:stCondLst>
                                        </p:cTn>
                                        <p:tgtEl>
                                          <p:spTgt spid="7">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grpId="0" nodeType="afterEffect">
                                  <p:stCondLst>
                                    <p:cond delay="0"/>
                                  </p:stCondLst>
                                  <p:childTnLst>
                                    <p:set>
                                      <p:cBhvr>
                                        <p:cTn id="13" dur="1" fill="hold">
                                          <p:stCondLst>
                                            <p:cond delay="749"/>
                                          </p:stCondLst>
                                        </p:cTn>
                                        <p:tgtEl>
                                          <p:spTgt spid="7">
                                            <p:txEl>
                                              <p:pRg st="1" end="1"/>
                                            </p:txEl>
                                          </p:spTgt>
                                        </p:tgtEl>
                                        <p:attrNameLst>
                                          <p:attrName>style.visibility</p:attrName>
                                        </p:attrNameLst>
                                      </p:cBhvr>
                                      <p:to>
                                        <p:strVal val="visible"/>
                                      </p:to>
                                    </p:set>
                                  </p:childTnLst>
                                </p:cTn>
                              </p:par>
                            </p:childTnLst>
                          </p:cTn>
                        </p:par>
                        <p:par>
                          <p:cTn id="14" fill="hold">
                            <p:stCondLst>
                              <p:cond delay="2250"/>
                            </p:stCondLst>
                            <p:childTnLst>
                              <p:par>
                                <p:cTn id="15" presetID="45"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50"/>
                                        <p:tgtEl>
                                          <p:spTgt spid="10"/>
                                        </p:tgtEl>
                                      </p:cBhvr>
                                    </p:animEffect>
                                    <p:anim calcmode="lin" valueType="num">
                                      <p:cBhvr>
                                        <p:cTn id="18" dur="750" fill="hold"/>
                                        <p:tgtEl>
                                          <p:spTgt spid="10"/>
                                        </p:tgtEl>
                                        <p:attrNameLst>
                                          <p:attrName>ppt_w</p:attrName>
                                        </p:attrNameLst>
                                      </p:cBhvr>
                                      <p:tavLst>
                                        <p:tav tm="0" fmla="#ppt_w*sin(2.5*pi*$)">
                                          <p:val>
                                            <p:fltVal val="0"/>
                                          </p:val>
                                        </p:tav>
                                        <p:tav tm="100000">
                                          <p:val>
                                            <p:fltVal val="1"/>
                                          </p:val>
                                        </p:tav>
                                      </p:tavLst>
                                    </p:anim>
                                    <p:anim calcmode="lin" valueType="num">
                                      <p:cBhvr>
                                        <p:cTn id="19" dur="75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374</TotalTime>
  <Words>1397</Words>
  <Application>Microsoft Office PowerPoint</Application>
  <PresentationFormat>Widescreen</PresentationFormat>
  <Paragraphs>90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Century Gothic</vt:lpstr>
      <vt:lpstr>Times New Roman</vt:lpstr>
      <vt:lpstr>Wingdings</vt:lpstr>
      <vt:lpstr>Wingdings 3</vt:lpstr>
      <vt:lpstr>Ion</vt:lpstr>
      <vt:lpstr>ادارة الازمـــــــة</vt:lpstr>
      <vt:lpstr>ااولاً: الأساليب  التقليدية لأدارة الأزمات </vt:lpstr>
      <vt:lpstr>اسلوب انكار الازمة</vt:lpstr>
      <vt:lpstr>PowerPoint Presentation</vt:lpstr>
      <vt:lpstr>اسلوب كبت الازمة</vt:lpstr>
      <vt:lpstr>اسلوب بخس الازمة</vt:lpstr>
      <vt:lpstr>اسلوب تنفيس الازمة</vt:lpstr>
      <vt:lpstr>اسلوب تشكيل لجنة بحث الازمة</vt:lpstr>
      <vt:lpstr>اسلوب اخماد الازمة</vt:lpstr>
      <vt:lpstr>اسلوب تفريغ الازمة</vt:lpstr>
      <vt:lpstr>اسلوب عزل قوى الازمة</vt:lpstr>
      <vt:lpstr>ثانياً : الأساليب غير التقليدية لأدارة الأزمة </vt:lpstr>
      <vt:lpstr>اسلوب الاحتياطي التعبوي</vt:lpstr>
      <vt:lpstr>اسلوب احتواء الازمة</vt:lpstr>
      <vt:lpstr>اسلوب تصعيد الازمة</vt:lpstr>
      <vt:lpstr>اسلوب تفتيت الازمة</vt:lpstr>
      <vt:lpstr>اسلوب الوفرة الوهمية</vt:lpstr>
      <vt:lpstr>شكراً لاصغائكم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التفكير الاستراتيجي</dc:title>
  <dc:creator>future</dc:creator>
  <cp:lastModifiedBy>hp</cp:lastModifiedBy>
  <cp:revision>79</cp:revision>
  <dcterms:created xsi:type="dcterms:W3CDTF">2018-04-28T18:34:32Z</dcterms:created>
  <dcterms:modified xsi:type="dcterms:W3CDTF">2018-06-23T10:25:41Z</dcterms:modified>
</cp:coreProperties>
</file>