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 id="270"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54"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11500" dirty="0" smtClean="0"/>
              <a:t>خلق </a:t>
            </a:r>
            <a:r>
              <a:rPr lang="ar-IQ" sz="11500" dirty="0" smtClean="0"/>
              <a:t>النقود</a:t>
            </a:r>
            <a:br>
              <a:rPr lang="ar-IQ" sz="11500" dirty="0" smtClean="0"/>
            </a:br>
            <a:r>
              <a:rPr lang="ar-IQ" sz="11500" dirty="0" smtClean="0"/>
              <a:t> (نقود الودائع)</a:t>
            </a:r>
            <a:endParaRPr lang="en-US" sz="11500" dirty="0"/>
          </a:p>
        </p:txBody>
      </p:sp>
    </p:spTree>
    <p:extLst>
      <p:ext uri="{BB962C8B-B14F-4D97-AF65-F5344CB8AC3E}">
        <p14:creationId xmlns:p14="http://schemas.microsoft.com/office/powerpoint/2010/main" val="260896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ar-IQ" sz="4400" smtClean="0"/>
          </a:p>
          <a:p>
            <a:pPr marL="0" indent="0" algn="ctr">
              <a:buNone/>
            </a:pPr>
            <a:r>
              <a:rPr lang="ar-IQ" sz="11500" dirty="0" smtClean="0"/>
              <a:t>شكراً لكم</a:t>
            </a:r>
            <a:endParaRPr lang="en-US" sz="11500" dirty="0"/>
          </a:p>
        </p:txBody>
      </p:sp>
    </p:spTree>
    <p:extLst>
      <p:ext uri="{BB962C8B-B14F-4D97-AF65-F5344CB8AC3E}">
        <p14:creationId xmlns:p14="http://schemas.microsoft.com/office/powerpoint/2010/main" val="402182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نقود الودائع</a:t>
            </a:r>
            <a:endParaRPr lang="en-US" dirty="0"/>
          </a:p>
        </p:txBody>
      </p:sp>
      <p:sp>
        <p:nvSpPr>
          <p:cNvPr id="3" name="Content Placeholder 2"/>
          <p:cNvSpPr>
            <a:spLocks noGrp="1"/>
          </p:cNvSpPr>
          <p:nvPr>
            <p:ph idx="1"/>
          </p:nvPr>
        </p:nvSpPr>
        <p:spPr/>
        <p:txBody>
          <a:bodyPr>
            <a:normAutofit fontScale="85000" lnSpcReduction="10000"/>
          </a:bodyPr>
          <a:lstStyle/>
          <a:p>
            <a:r>
              <a:rPr lang="ar-IQ" dirty="0"/>
              <a:t>لتوضيح الكيفية التي يتم بها خلق النقود من قبل المصارف التجارية نفرض الافتراضات </a:t>
            </a:r>
            <a:r>
              <a:rPr lang="ar-IQ" dirty="0" smtClean="0"/>
              <a:t>الآتية :</a:t>
            </a:r>
          </a:p>
          <a:p>
            <a:r>
              <a:rPr lang="ar-IQ" dirty="0"/>
              <a:t>وجود مصرفين هما </a:t>
            </a:r>
            <a:r>
              <a:rPr lang="en-US" dirty="0"/>
              <a:t>A</a:t>
            </a:r>
            <a:r>
              <a:rPr lang="ar-IQ" dirty="0"/>
              <a:t> و </a:t>
            </a:r>
            <a:r>
              <a:rPr lang="en-US" dirty="0"/>
              <a:t>B</a:t>
            </a:r>
            <a:r>
              <a:rPr lang="ar-IQ" dirty="0"/>
              <a:t>.</a:t>
            </a:r>
            <a:endParaRPr lang="en-US" dirty="0"/>
          </a:p>
          <a:p>
            <a:r>
              <a:rPr lang="ar-IQ" dirty="0" smtClean="0"/>
              <a:t>قيام </a:t>
            </a:r>
            <a:r>
              <a:rPr lang="ar-IQ" dirty="0"/>
              <a:t>احد الاشخاص </a:t>
            </a:r>
            <a:r>
              <a:rPr lang="ar-IQ" dirty="0" err="1"/>
              <a:t>بايداع</a:t>
            </a:r>
            <a:r>
              <a:rPr lang="ar-IQ" dirty="0"/>
              <a:t> مبلغ مقداره </a:t>
            </a:r>
            <a:r>
              <a:rPr lang="en-US" dirty="0"/>
              <a:t>20000</a:t>
            </a:r>
            <a:r>
              <a:rPr lang="ar-IQ" dirty="0"/>
              <a:t> دينار في المصرف </a:t>
            </a:r>
            <a:r>
              <a:rPr lang="en-US" dirty="0"/>
              <a:t>A</a:t>
            </a:r>
            <a:r>
              <a:rPr lang="ar-IQ" dirty="0"/>
              <a:t> كوديعة جارية.</a:t>
            </a:r>
            <a:endParaRPr lang="en-US" dirty="0"/>
          </a:p>
          <a:p>
            <a:r>
              <a:rPr lang="ar-IQ" dirty="0" smtClean="0"/>
              <a:t>ان </a:t>
            </a:r>
            <a:r>
              <a:rPr lang="ar-IQ" dirty="0"/>
              <a:t>البنك المركزي يفرض نسبة احتياطي قانوني على الودائع الجارية مقدارها </a:t>
            </a:r>
            <a:r>
              <a:rPr lang="en-US" dirty="0"/>
              <a:t>5</a:t>
            </a:r>
            <a:r>
              <a:rPr lang="ar-IQ" dirty="0"/>
              <a:t>%.</a:t>
            </a:r>
            <a:endParaRPr lang="en-US" dirty="0"/>
          </a:p>
          <a:p>
            <a:r>
              <a:rPr lang="ar-IQ" dirty="0" smtClean="0"/>
              <a:t>البداية </a:t>
            </a:r>
            <a:r>
              <a:rPr lang="ar-IQ" dirty="0"/>
              <a:t>تكون من المصرف الذي تم فيه الايداع وهو يتمثل بالمصرف </a:t>
            </a:r>
            <a:r>
              <a:rPr lang="en-US" dirty="0"/>
              <a:t>A</a:t>
            </a:r>
            <a:r>
              <a:rPr lang="ar-IQ" dirty="0"/>
              <a:t> في هذه الحالة، ونلاحظ كيف يتم تسجيل عملية الايداع في هذا المصرف، وهنا سيتم تجاهل جميع عناصر ميزانية المصرف والتركيز فقط على عملية الايداع وكيفية خلق النقود.</a:t>
            </a:r>
            <a:endParaRPr lang="en-US" dirty="0"/>
          </a:p>
          <a:p>
            <a:endParaRPr lang="en-US" dirty="0"/>
          </a:p>
        </p:txBody>
      </p:sp>
    </p:spTree>
    <p:extLst>
      <p:ext uri="{BB962C8B-B14F-4D97-AF65-F5344CB8AC3E}">
        <p14:creationId xmlns:p14="http://schemas.microsoft.com/office/powerpoint/2010/main" val="360528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نقود الودائع</a:t>
            </a:r>
            <a:endParaRPr lang="en-US" dirty="0"/>
          </a:p>
        </p:txBody>
      </p:sp>
      <p:pic>
        <p:nvPicPr>
          <p:cNvPr id="10" name="Content Placeholder 9"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132856"/>
            <a:ext cx="6120679" cy="2736303"/>
          </a:xfrm>
        </p:spPr>
      </p:pic>
    </p:spTree>
    <p:extLst>
      <p:ext uri="{BB962C8B-B14F-4D97-AF65-F5344CB8AC3E}">
        <p14:creationId xmlns:p14="http://schemas.microsoft.com/office/powerpoint/2010/main" val="225171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نقود الودائع</a:t>
            </a:r>
            <a:endParaRPr lang="en-US" dirty="0"/>
          </a:p>
        </p:txBody>
      </p:sp>
      <p:sp>
        <p:nvSpPr>
          <p:cNvPr id="3" name="Content Placeholder 2"/>
          <p:cNvSpPr>
            <a:spLocks noGrp="1"/>
          </p:cNvSpPr>
          <p:nvPr>
            <p:ph idx="1"/>
          </p:nvPr>
        </p:nvSpPr>
        <p:spPr/>
        <p:txBody>
          <a:bodyPr/>
          <a:lstStyle/>
          <a:p>
            <a:r>
              <a:rPr lang="ar-IQ" dirty="0"/>
              <a:t>ان المصرف </a:t>
            </a:r>
            <a:r>
              <a:rPr lang="en-US" dirty="0"/>
              <a:t>A</a:t>
            </a:r>
            <a:r>
              <a:rPr lang="ar-IQ" dirty="0"/>
              <a:t> </a:t>
            </a:r>
            <a:r>
              <a:rPr lang="ar-IQ" dirty="0" err="1"/>
              <a:t>لايستطيع</a:t>
            </a:r>
            <a:r>
              <a:rPr lang="ar-IQ" dirty="0"/>
              <a:t> استخدام جميع الاموال المودعة لديه </a:t>
            </a:r>
            <a:r>
              <a:rPr lang="ar-IQ" dirty="0" err="1"/>
              <a:t>لانها</a:t>
            </a:r>
            <a:r>
              <a:rPr lang="ar-IQ" dirty="0"/>
              <a:t> ملزم بموجب تعليمات البنك المركزي بالاحتفاظ بنسبة معينة من الودائع تسمى نسبة الاحتياطي القانوني، اما المتبقي فانه يمثل الاحتياطي الفائض الذي يستطيع المصرف التصرف به كقروض أو شراء أوراق مالية، أي أن ميزانية المصرف تكون على النحو على النحو </a:t>
            </a:r>
            <a:r>
              <a:rPr lang="ar-IQ" dirty="0" smtClean="0"/>
              <a:t>الآتي :</a:t>
            </a:r>
            <a:endParaRPr lang="en-US" dirty="0"/>
          </a:p>
          <a:p>
            <a:endParaRPr lang="en-US" dirty="0"/>
          </a:p>
        </p:txBody>
      </p:sp>
    </p:spTree>
    <p:extLst>
      <p:ext uri="{BB962C8B-B14F-4D97-AF65-F5344CB8AC3E}">
        <p14:creationId xmlns:p14="http://schemas.microsoft.com/office/powerpoint/2010/main" val="717319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مصرف </a:t>
            </a:r>
            <a:r>
              <a:rPr lang="en-US" dirty="0"/>
              <a:t>A</a:t>
            </a:r>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196752"/>
            <a:ext cx="6912768" cy="4968552"/>
          </a:xfrm>
        </p:spPr>
      </p:pic>
    </p:spTree>
    <p:extLst>
      <p:ext uri="{BB962C8B-B14F-4D97-AF65-F5344CB8AC3E}">
        <p14:creationId xmlns:p14="http://schemas.microsoft.com/office/powerpoint/2010/main" val="3404434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نقود الودائع</a:t>
            </a:r>
            <a:endParaRPr lang="en-US" dirty="0"/>
          </a:p>
        </p:txBody>
      </p:sp>
      <p:pic>
        <p:nvPicPr>
          <p:cNvPr id="5" name="Content Placeholder 4" descr="Screen Clipping"/>
          <p:cNvPicPr>
            <a:picLocks noGrp="1" noChangeAspect="1"/>
          </p:cNvPicPr>
          <p:nvPr>
            <p:ph idx="1"/>
          </p:nvPr>
        </p:nvPicPr>
        <p:blipFill rotWithShape="1">
          <a:blip r:embed="rId2">
            <a:extLst>
              <a:ext uri="{28A0092B-C50C-407E-A947-70E740481C1C}">
                <a14:useLocalDpi xmlns:a14="http://schemas.microsoft.com/office/drawing/2010/main" val="0"/>
              </a:ext>
            </a:extLst>
          </a:blip>
          <a:srcRect t="3390"/>
          <a:stretch/>
        </p:blipFill>
        <p:spPr>
          <a:xfrm>
            <a:off x="1043608" y="1417638"/>
            <a:ext cx="6984776" cy="4603650"/>
          </a:xfrm>
        </p:spPr>
      </p:pic>
    </p:spTree>
    <p:extLst>
      <p:ext uri="{BB962C8B-B14F-4D97-AF65-F5344CB8AC3E}">
        <p14:creationId xmlns:p14="http://schemas.microsoft.com/office/powerpoint/2010/main" val="3539915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نقود الودائع</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417638"/>
            <a:ext cx="6552728" cy="2940912"/>
          </a:xfrm>
        </p:spPr>
      </p:pic>
    </p:spTree>
    <p:extLst>
      <p:ext uri="{BB962C8B-B14F-4D97-AF65-F5344CB8AC3E}">
        <p14:creationId xmlns:p14="http://schemas.microsoft.com/office/powerpoint/2010/main" val="3396591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590550"/>
            <a:ext cx="7344816" cy="5502746"/>
          </a:xfrm>
        </p:spPr>
      </p:pic>
    </p:spTree>
    <p:extLst>
      <p:ext uri="{BB962C8B-B14F-4D97-AF65-F5344CB8AC3E}">
        <p14:creationId xmlns:p14="http://schemas.microsoft.com/office/powerpoint/2010/main" val="3589927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r>
              <a:rPr lang="ar-IQ" dirty="0"/>
              <a:t> ان المصرف قام بمنح قروض بمقدار </a:t>
            </a:r>
            <a:r>
              <a:rPr lang="en-US" dirty="0"/>
              <a:t>18050</a:t>
            </a:r>
            <a:r>
              <a:rPr lang="ar-IQ" dirty="0"/>
              <a:t> وهذا القرض يمثل زيادة في عرض النقود بمقدار قيمة القرض، وبهذا يبلغ مقدار الزيادة في عرض النقود نتيجة قيام المصرفين </a:t>
            </a:r>
            <a:r>
              <a:rPr lang="en-US" dirty="0"/>
              <a:t>A </a:t>
            </a:r>
            <a:r>
              <a:rPr lang="ar-IQ" dirty="0"/>
              <a:t> و </a:t>
            </a:r>
            <a:r>
              <a:rPr lang="en-US" dirty="0"/>
              <a:t>B</a:t>
            </a:r>
            <a:r>
              <a:rPr lang="ar-IQ" dirty="0"/>
              <a:t> بمنح القروض مساوية  </a:t>
            </a:r>
            <a:r>
              <a:rPr lang="en-US" dirty="0"/>
              <a:t>37050</a:t>
            </a:r>
            <a:r>
              <a:rPr lang="ar-IQ" dirty="0"/>
              <a:t> دينار، وان عملية خلق النقود لن تتوقف الا في حالتين:</a:t>
            </a:r>
            <a:endParaRPr lang="en-US" dirty="0"/>
          </a:p>
          <a:p>
            <a:r>
              <a:rPr lang="en-US" dirty="0"/>
              <a:t>- 1</a:t>
            </a:r>
            <a:r>
              <a:rPr lang="ar-IQ" dirty="0"/>
              <a:t> عندما يتساوى مجموع الاحتياطيات القانونية في المصرفين مع الوديعة الاصلية، وهي في هذا المثال مساوية </a:t>
            </a:r>
            <a:r>
              <a:rPr lang="en-US" dirty="0"/>
              <a:t>20000</a:t>
            </a:r>
            <a:r>
              <a:rPr lang="ar-IQ" dirty="0"/>
              <a:t> دينار.</a:t>
            </a:r>
            <a:endParaRPr lang="en-US" dirty="0"/>
          </a:p>
          <a:p>
            <a:r>
              <a:rPr lang="en-US" dirty="0"/>
              <a:t>2</a:t>
            </a:r>
            <a:r>
              <a:rPr lang="ar-IQ" dirty="0"/>
              <a:t>-  اذا لم يقم الشخص الذي حصل على قيمة القرض </a:t>
            </a:r>
            <a:r>
              <a:rPr lang="ar-IQ" dirty="0" err="1"/>
              <a:t>بايداع</a:t>
            </a:r>
            <a:r>
              <a:rPr lang="ar-IQ" dirty="0"/>
              <a:t> مبلغ القرض مرة ثانية في أحد المصرفين. أي أن أحد شروط استمرارية خلق النقود من قبل المصرفين تقتضي اعادة ايداع المبلغ المقترض.</a:t>
            </a:r>
            <a:endParaRPr lang="en-US" dirty="0"/>
          </a:p>
        </p:txBody>
      </p:sp>
    </p:spTree>
    <p:extLst>
      <p:ext uri="{BB962C8B-B14F-4D97-AF65-F5344CB8AC3E}">
        <p14:creationId xmlns:p14="http://schemas.microsoft.com/office/powerpoint/2010/main" val="8883224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265</Words>
  <Application>Microsoft Office PowerPoint</Application>
  <PresentationFormat>On-screen Show (4:3)</PresentationFormat>
  <Paragraphs>18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سمة Office</vt:lpstr>
      <vt:lpstr>خلق النقود  (نقود الودائع)</vt:lpstr>
      <vt:lpstr>نقود الودائع</vt:lpstr>
      <vt:lpstr>نقود الودائع</vt:lpstr>
      <vt:lpstr>نقود الودائع</vt:lpstr>
      <vt:lpstr>مصرف A</vt:lpstr>
      <vt:lpstr>نقود الودائع</vt:lpstr>
      <vt:lpstr>نقود الودائع</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خلق النقود</dc:title>
  <dc:creator>Dr. Ahmed A. Hamdan</dc:creator>
  <cp:lastModifiedBy>Dr. Ahmed A. Hamdan</cp:lastModifiedBy>
  <cp:revision>5</cp:revision>
  <dcterms:created xsi:type="dcterms:W3CDTF">2018-12-08T08:01:52Z</dcterms:created>
  <dcterms:modified xsi:type="dcterms:W3CDTF">2018-12-11T19:24:35Z</dcterms:modified>
</cp:coreProperties>
</file>