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6600" b="1" dirty="0" smtClean="0">
                <a:latin typeface="Arial" panose="020B0604020202020204" pitchFamily="34" charset="0"/>
                <a:cs typeface="Arial" panose="020B0604020202020204" pitchFamily="34" charset="0"/>
              </a:rPr>
              <a:t>مضاعف الائتمان</a:t>
            </a:r>
            <a:endParaRPr lang="en-US" sz="6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0664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b="1" dirty="0"/>
              <a:t>مضاعف الائتمان والمضاعف </a:t>
            </a:r>
            <a:r>
              <a:rPr lang="ar-IQ" b="1" dirty="0" smtClean="0"/>
              <a:t>النقدي</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ar-IQ" dirty="0"/>
                  <a:t>تطرقنا حتى الآن الى مضاعف الائتمان ولكنه هناك مصطلح هو اكثر أهمية بالنسبة للسياسة النقدية يتمثل بالمضاعف النقدي الذي يختلف عن مضاعف الائتمان في أنه يمثل مقدار التغير في عرض النقود نتيجة تغير الأساس النقدي بمقدار وحدة واحدة، كما أنه يختلف من حيث الصيغة الرياضية بوجود نسبة النقد الى الودائع(نسبة التسرب النقدي) في البسط، كما هو موضح أدناه:</a:t>
                </a:r>
                <a:endParaRPr lang="en-US" dirty="0"/>
              </a:p>
              <a:p>
                <a:pPr rtl="0"/>
                <a14:m>
                  <m:oMath xmlns:m="http://schemas.openxmlformats.org/officeDocument/2006/math">
                    <m:f>
                      <m:fPr>
                        <m:ctrlPr>
                          <a:rPr lang="en-US" i="1"/>
                        </m:ctrlPr>
                      </m:fPr>
                      <m:num>
                        <m:r>
                          <a:rPr lang="en-US" i="1"/>
                          <m:t>1</m:t>
                        </m:r>
                        <m:r>
                          <a:rPr lang="en-US" i="1"/>
                          <m:t>+</m:t>
                        </m:r>
                        <m:r>
                          <a:rPr lang="en-US" i="1"/>
                          <m:t>𝑐</m:t>
                        </m:r>
                      </m:num>
                      <m:den>
                        <m:r>
                          <a:rPr lang="en-US" i="1"/>
                          <m:t>𝑟</m:t>
                        </m:r>
                        <m:r>
                          <a:rPr lang="en-US" i="1"/>
                          <m:t>+</m:t>
                        </m:r>
                        <m:r>
                          <a:rPr lang="en-US" i="1"/>
                          <m:t>𝑡</m:t>
                        </m:r>
                        <m:r>
                          <a:rPr lang="en-US" i="1"/>
                          <m:t>+</m:t>
                        </m:r>
                        <m:r>
                          <a:rPr lang="en-US" i="1"/>
                          <m:t>𝑐</m:t>
                        </m:r>
                      </m:den>
                    </m:f>
                    <m:r>
                      <a:rPr lang="en-US"/>
                      <m:t>                   </m:t>
                    </m:r>
                    <m:r>
                      <a:rPr lang="ar-IQ"/>
                      <m:t>النقدي</m:t>
                    </m:r>
                    <m:r>
                      <a:rPr lang="en-US"/>
                      <m:t>  </m:t>
                    </m:r>
                    <m:r>
                      <a:rPr lang="ar-IQ"/>
                      <m:t>المضاعف</m:t>
                    </m:r>
                    <m:r>
                      <a:rPr lang="ar-IQ"/>
                      <m:t> </m:t>
                    </m:r>
                  </m:oMath>
                </a14:m>
                <a:endParaRPr lang="en-US" dirty="0"/>
              </a:p>
              <a:p>
                <a:r>
                  <a:rPr lang="ar-IQ" dirty="0"/>
                  <a:t>وسنتطرق لمضاعف النقود والاساس النقدي </a:t>
                </a:r>
                <a:r>
                  <a:rPr lang="ar-IQ" dirty="0" err="1"/>
                  <a:t>بشئ</a:t>
                </a:r>
                <a:r>
                  <a:rPr lang="ar-IQ" dirty="0"/>
                  <a:t> من التفصيل في الفصل اللاحق عند دراستنا لموضوع عرض النقود</a:t>
                </a:r>
                <a:r>
                  <a:rPr lang="ar-IQ" dirty="0" smtClean="0"/>
                  <a:t>.</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074" t="-2830" r="-1556"/>
                </a:stretch>
              </a:blipFill>
            </p:spPr>
            <p:txBody>
              <a:bodyPr/>
              <a:lstStyle/>
              <a:p>
                <a:r>
                  <a:rPr lang="en-US">
                    <a:noFill/>
                  </a:rPr>
                  <a:t> </a:t>
                </a:r>
              </a:p>
            </p:txBody>
          </p:sp>
        </mc:Fallback>
      </mc:AlternateContent>
    </p:spTree>
    <p:extLst>
      <p:ext uri="{BB962C8B-B14F-4D97-AF65-F5344CB8AC3E}">
        <p14:creationId xmlns:p14="http://schemas.microsoft.com/office/powerpoint/2010/main" val="190095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29600" cy="4525963"/>
          </a:xfrm>
        </p:spPr>
        <p:txBody>
          <a:bodyPr>
            <a:normAutofit/>
          </a:bodyPr>
          <a:lstStyle/>
          <a:p>
            <a:pPr marL="0" indent="0" algn="ctr">
              <a:buNone/>
            </a:pPr>
            <a:r>
              <a:rPr lang="ar-IQ" sz="11500" dirty="0" smtClean="0"/>
              <a:t>شكراً لكم</a:t>
            </a:r>
            <a:endParaRPr lang="en-US" sz="11500" dirty="0"/>
          </a:p>
        </p:txBody>
      </p:sp>
    </p:spTree>
    <p:extLst>
      <p:ext uri="{BB962C8B-B14F-4D97-AF65-F5344CB8AC3E}">
        <p14:creationId xmlns:p14="http://schemas.microsoft.com/office/powerpoint/2010/main" val="3225740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مضاعف الائتمان</a:t>
            </a:r>
            <a:endParaRPr lang="en-US" dirty="0"/>
          </a:p>
        </p:txBody>
      </p:sp>
      <p:sp>
        <p:nvSpPr>
          <p:cNvPr id="3" name="Content Placeholder 2"/>
          <p:cNvSpPr>
            <a:spLocks noGrp="1"/>
          </p:cNvSpPr>
          <p:nvPr>
            <p:ph idx="1"/>
          </p:nvPr>
        </p:nvSpPr>
        <p:spPr/>
        <p:txBody>
          <a:bodyPr/>
          <a:lstStyle/>
          <a:p>
            <a:pPr algn="just"/>
            <a:r>
              <a:rPr lang="ar-IQ" dirty="0"/>
              <a:t>في الموضوع السابق أشرنا الى أن عملية خلق النقود من قبل المصارف التجارية لا تتوقف الا اذا تساوت الاحتياطيات القانونية في جميع المصارف مع الوديعة الاصلية وكذلك اذا لم يتم ايداع القرض في المصارف التجارية، ولكننا لم نعرف حجم النقود(القروض) المخلوقة، وهنا يأتي دور مضاعف الائتمان لتحقيق هذا الغرض. وقبل توضيح المقصود بمضاعف الائتمان سنتطرق الى الحالات الآتية</a:t>
            </a:r>
            <a:r>
              <a:rPr lang="ar-IQ" dirty="0" smtClean="0"/>
              <a:t>:-</a:t>
            </a:r>
            <a:endParaRPr lang="en-US" dirty="0"/>
          </a:p>
        </p:txBody>
      </p:sp>
    </p:spTree>
    <p:extLst>
      <p:ext uri="{BB962C8B-B14F-4D97-AF65-F5344CB8AC3E}">
        <p14:creationId xmlns:p14="http://schemas.microsoft.com/office/powerpoint/2010/main" val="319332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مضاعف الائتمان/ الحالة الاولى</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62500" lnSpcReduction="20000"/>
              </a:bodyPr>
              <a:lstStyle/>
              <a:p>
                <a:r>
                  <a:rPr lang="ar-IQ" dirty="0"/>
                  <a:t>وجود نسبة احتياطي قانوني على الودائع الجارية فقط ، أي </a:t>
                </a:r>
                <a:r>
                  <a:rPr lang="ar-IQ" dirty="0" err="1"/>
                  <a:t>لاتوجد</a:t>
                </a:r>
                <a:r>
                  <a:rPr lang="ar-IQ" dirty="0"/>
                  <a:t> نسبة احتياطي قانوني على الودائع الزمنية وكذلك عدم وجود تسرب نقدي، أي أن الافراد يحتفظون نقودهم على شكل ودائع. في هذه الحالة نطبق المعادلة الآتية:-</a:t>
                </a:r>
                <a:endParaRPr lang="en-US" dirty="0"/>
              </a:p>
              <a:p>
                <a:pPr marL="0" indent="0" algn="r" rtl="0">
                  <a:buNone/>
                </a:pPr>
                <a14:m>
                  <m:oMathPara xmlns:m="http://schemas.openxmlformats.org/officeDocument/2006/math">
                    <m:oMathParaPr>
                      <m:jc m:val="left"/>
                    </m:oMathParaPr>
                    <m:oMath xmlns:m="http://schemas.openxmlformats.org/officeDocument/2006/math">
                      <m:r>
                        <a:rPr lang="en-US"/>
                        <m:t>∆</m:t>
                      </m:r>
                      <m:r>
                        <a:rPr lang="en-US" i="1"/>
                        <m:t>𝐷</m:t>
                      </m:r>
                      <m:r>
                        <a:rPr lang="en-US" i="1"/>
                        <m:t>=∆</m:t>
                      </m:r>
                      <m:r>
                        <a:rPr lang="en-US" i="1"/>
                        <m:t>𝐴</m:t>
                      </m:r>
                      <m:r>
                        <a:rPr lang="en-US" i="1"/>
                        <m:t>×</m:t>
                      </m:r>
                      <m:f>
                        <m:fPr>
                          <m:ctrlPr>
                            <a:rPr lang="en-US" i="1"/>
                          </m:ctrlPr>
                        </m:fPr>
                        <m:num>
                          <m:r>
                            <a:rPr lang="en-US" i="1"/>
                            <m:t>1</m:t>
                          </m:r>
                        </m:num>
                        <m:den>
                          <m:r>
                            <a:rPr lang="en-US" i="1"/>
                            <m:t>𝑟</m:t>
                          </m:r>
                        </m:den>
                      </m:f>
                      <m:r>
                        <a:rPr lang="en-US"/>
                        <m:t>        </m:t>
                      </m:r>
                      <m:r>
                        <a:rPr lang="en-US" i="1"/>
                        <m:t>…………</m:t>
                      </m:r>
                      <m:r>
                        <a:rPr lang="en-US" i="1"/>
                        <m:t>1</m:t>
                      </m:r>
                    </m:oMath>
                  </m:oMathPara>
                </a14:m>
                <a:endParaRPr lang="en-US" dirty="0"/>
              </a:p>
              <a:p>
                <a:r>
                  <a:rPr lang="ar-IQ" b="1" dirty="0"/>
                  <a:t>حيث أن:</a:t>
                </a:r>
                <a:endParaRPr lang="en-US" dirty="0"/>
              </a:p>
              <a:p>
                <a:r>
                  <a:rPr lang="en-US" dirty="0"/>
                  <a:t>D</a:t>
                </a:r>
                <a:r>
                  <a:rPr lang="ar-IQ" dirty="0"/>
                  <a:t>∆ : مقدار التغير في الودائع (حجم الودائع المخلوقة من قبل المصارف التجارية).</a:t>
                </a:r>
                <a:endParaRPr lang="en-US" dirty="0"/>
              </a:p>
              <a:p>
                <a:r>
                  <a:rPr lang="en-US" dirty="0"/>
                  <a:t>A</a:t>
                </a:r>
                <a:r>
                  <a:rPr lang="ar-IQ" dirty="0"/>
                  <a:t>∆ : مقدار التغير في الاحتياطيات النقدية لدى المصارف التجارية(مقدار التغير في الودائع).</a:t>
                </a:r>
                <a:endParaRPr lang="en-US" dirty="0"/>
              </a:p>
              <a:p>
                <a:r>
                  <a:rPr lang="en-US" dirty="0"/>
                  <a:t>r</a:t>
                </a:r>
                <a:r>
                  <a:rPr lang="ar-IQ" dirty="0"/>
                  <a:t> : نسبة الاحتياطي القانوني.</a:t>
                </a:r>
                <a:endParaRPr lang="en-US" dirty="0"/>
              </a:p>
              <a:p>
                <a:r>
                  <a:rPr lang="ar-IQ" b="1" u="sng" dirty="0"/>
                  <a:t>مثال:</a:t>
                </a:r>
                <a:r>
                  <a:rPr lang="ar-IQ" dirty="0"/>
                  <a:t> قام احد الاشخاص بإيداع مبلغ مقداره </a:t>
                </a:r>
                <a:r>
                  <a:rPr lang="en-US" dirty="0"/>
                  <a:t>30000</a:t>
                </a:r>
                <a:r>
                  <a:rPr lang="ar-IQ" dirty="0"/>
                  <a:t> دينار كوديعة جارية في أحد المصارف، وكانت نسبة الاحتياطي القانوني تساوي </a:t>
                </a:r>
                <a:r>
                  <a:rPr lang="en-US" dirty="0"/>
                  <a:t>6</a:t>
                </a:r>
                <a:r>
                  <a:rPr lang="ar-IQ" dirty="0"/>
                  <a:t> % ،المطلوب ايجاد حجم الودائع المخلوقة من قبل الجهاز المصرفي؟</a:t>
                </a:r>
                <a:endParaRPr lang="en-US" dirty="0"/>
              </a:p>
              <a:p>
                <a:r>
                  <a:rPr lang="ar-IQ" b="1" u="sng" dirty="0"/>
                  <a:t>الجواب:</a:t>
                </a:r>
                <a:endParaRPr lang="en-US" dirty="0"/>
              </a:p>
              <a:p>
                <a:pPr algn="l" rtl="0"/>
                <a14:m>
                  <m:oMath xmlns:m="http://schemas.openxmlformats.org/officeDocument/2006/math">
                    <m:r>
                      <a:rPr lang="en-US"/>
                      <m:t>∆</m:t>
                    </m:r>
                    <m:r>
                      <a:rPr lang="en-US" i="1"/>
                      <m:t>𝐷</m:t>
                    </m:r>
                    <m:r>
                      <a:rPr lang="en-US" i="1"/>
                      <m:t>=</m:t>
                    </m:r>
                    <m:r>
                      <a:rPr lang="en-US" i="1"/>
                      <m:t>30000</m:t>
                    </m:r>
                    <m:r>
                      <a:rPr lang="en-US" i="1"/>
                      <m:t>×</m:t>
                    </m:r>
                    <m:f>
                      <m:fPr>
                        <m:ctrlPr>
                          <a:rPr lang="en-US" i="1"/>
                        </m:ctrlPr>
                      </m:fPr>
                      <m:num>
                        <m:r>
                          <a:rPr lang="en-US" i="1"/>
                          <m:t>1</m:t>
                        </m:r>
                      </m:num>
                      <m:den>
                        <m:r>
                          <a:rPr lang="en-US" i="1"/>
                          <m:t>0</m:t>
                        </m:r>
                        <m:r>
                          <a:rPr lang="en-US" i="1"/>
                          <m:t>.</m:t>
                        </m:r>
                        <m:r>
                          <a:rPr lang="en-US" i="1"/>
                          <m:t>06</m:t>
                        </m:r>
                      </m:den>
                    </m:f>
                    <m:r>
                      <a:rPr lang="en-US"/>
                      <m:t>=</m:t>
                    </m:r>
                    <m:r>
                      <a:rPr lang="en-US"/>
                      <m:t>500000</m:t>
                    </m:r>
                    <m:r>
                      <a:rPr lang="en-US"/>
                      <m:t>       </m:t>
                    </m:r>
                    <m:r>
                      <a:rPr lang="en-US" i="1"/>
                      <m:t>…………</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667" t="-2022" r="-741"/>
                </a:stretch>
              </a:blipFill>
            </p:spPr>
            <p:txBody>
              <a:bodyPr/>
              <a:lstStyle/>
              <a:p>
                <a:r>
                  <a:rPr lang="en-US">
                    <a:noFill/>
                  </a:rPr>
                  <a:t> </a:t>
                </a:r>
              </a:p>
            </p:txBody>
          </p:sp>
        </mc:Fallback>
      </mc:AlternateContent>
    </p:spTree>
    <p:extLst>
      <p:ext uri="{BB962C8B-B14F-4D97-AF65-F5344CB8AC3E}">
        <p14:creationId xmlns:p14="http://schemas.microsoft.com/office/powerpoint/2010/main" val="2393222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مضاعف الائتمان/ الحالة الاولى</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7500" lnSpcReduction="20000"/>
              </a:bodyPr>
              <a:lstStyle/>
              <a:p>
                <a:r>
                  <a:rPr lang="ar-IQ" dirty="0"/>
                  <a:t>ان المعادلة (</a:t>
                </a:r>
                <a:r>
                  <a:rPr lang="en-US" dirty="0"/>
                  <a:t>1</a:t>
                </a:r>
                <a:r>
                  <a:rPr lang="ar-IQ" dirty="0"/>
                  <a:t> ) يمكن اعادة صياغتها بالشكل الآتي:</a:t>
                </a:r>
                <a:endParaRPr lang="en-US" dirty="0"/>
              </a:p>
              <a:p>
                <a:pPr algn="l" rtl="0"/>
                <a14:m>
                  <m:oMath xmlns:m="http://schemas.openxmlformats.org/officeDocument/2006/math">
                    <m:r>
                      <a:rPr lang="en-US">
                        <a:latin typeface="Cambria Math" panose="02040503050406030204" pitchFamily="18" charset="0"/>
                      </a:rPr>
                      <m:t>∆</m:t>
                    </m:r>
                    <m:r>
                      <a:rPr lang="en-US" i="1">
                        <a:latin typeface="Cambria Math" panose="02040503050406030204" pitchFamily="18" charset="0"/>
                      </a:rPr>
                      <m:t>𝐷</m:t>
                    </m:r>
                    <m:r>
                      <a:rPr lang="en-US" i="1">
                        <a:latin typeface="Cambria Math" panose="02040503050406030204" pitchFamily="18" charset="0"/>
                      </a:rPr>
                      <m:t>⋰∆</m:t>
                    </m:r>
                    <m:r>
                      <a:rPr lang="en-US" i="1">
                        <a:latin typeface="Cambria Math" panose="02040503050406030204" pitchFamily="18" charset="0"/>
                      </a:rPr>
                      <m:t>𝐴</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𝑟</m:t>
                        </m:r>
                      </m:den>
                    </m:f>
                  </m:oMath>
                </a14:m>
                <a:endParaRPr lang="en-US" dirty="0"/>
              </a:p>
              <a:p>
                <a:r>
                  <a:rPr lang="ar-IQ" dirty="0"/>
                  <a:t>  </a:t>
                </a:r>
                <a14:m>
                  <m:oMath xmlns:m="http://schemas.openxmlformats.org/officeDocument/2006/math">
                    <m:r>
                      <a:rPr lang="en-US">
                        <a:latin typeface="Cambria Math" panose="02040503050406030204" pitchFamily="18" charset="0"/>
                      </a:rPr>
                      <m:t>∆</m:t>
                    </m:r>
                    <m:r>
                      <a:rPr lang="en-US" i="1">
                        <a:latin typeface="Cambria Math" panose="02040503050406030204" pitchFamily="18" charset="0"/>
                      </a:rPr>
                      <m:t>𝐷</m:t>
                    </m:r>
                    <m:r>
                      <a:rPr lang="en-US" i="1">
                        <a:latin typeface="Cambria Math" panose="02040503050406030204" pitchFamily="18" charset="0"/>
                      </a:rPr>
                      <m:t>⋰∆</m:t>
                    </m:r>
                    <m:r>
                      <a:rPr lang="en-US" i="1">
                        <a:latin typeface="Cambria Math" panose="02040503050406030204" pitchFamily="18" charset="0"/>
                      </a:rPr>
                      <m:t>𝐴</m:t>
                    </m:r>
                  </m:oMath>
                </a14:m>
                <a:r>
                  <a:rPr lang="ar-IQ" dirty="0"/>
                  <a:t> : تمثل مضاعف الائتمان والذي هو عبارة عن مقدار التغير في الودائع نتيجة تغير الاحتياطيات بمقدار وحدة واحدة. فمثلا ان ايداع دينار واحد لدى المصرف قد يولد أو يخلق خمسة دنانير أو عشرة دنانير، ففي هذه الحالة نقول ان مضاعف الائتمان هو خمسة أو عشرة على التوالي.</a:t>
                </a:r>
                <a:endParaRPr lang="en-US" dirty="0"/>
              </a:p>
              <a:p>
                <a:r>
                  <a:rPr lang="ar-IQ" dirty="0"/>
                  <a:t> </a:t>
                </a:r>
                <a:r>
                  <a:rPr lang="en-US" dirty="0"/>
                  <a:t> : </a:t>
                </a:r>
                <a14:m>
                  <m:oMath xmlns:m="http://schemas.openxmlformats.org/officeDocument/2006/math">
                    <m:r>
                      <a:rPr lang="en-US">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𝑟</m:t>
                        </m:r>
                      </m:den>
                    </m:f>
                  </m:oMath>
                </a14:m>
                <a:r>
                  <a:rPr lang="ar-IQ" dirty="0"/>
                  <a:t>يمثل ايضا مضاعف الائتمان وهو في هذه الحالة يمثل مقلوب نسبة الاحتياطي القانوني.</a:t>
                </a:r>
                <a:endParaRPr lang="en-US" dirty="0"/>
              </a:p>
              <a:p>
                <a:r>
                  <a:rPr lang="ar-IQ" dirty="0"/>
                  <a:t>أي يمكن تعريف مضاعف الائتمان بطريقتين، الاولى هي مقدار التغير في الودائع نتيجة تغير الاحتياطيات بمقدار وحدة واحدة ، والثانية هي مقلوب نسبة الاحتياطي القانوني</a:t>
                </a:r>
                <a:r>
                  <a:rPr lang="ar-IQ" dirty="0" smtClean="0"/>
                  <a:t>.</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926" t="-2830" r="-1111"/>
                </a:stretch>
              </a:blipFill>
            </p:spPr>
            <p:txBody>
              <a:bodyPr/>
              <a:lstStyle/>
              <a:p>
                <a:r>
                  <a:rPr lang="en-US">
                    <a:noFill/>
                  </a:rPr>
                  <a:t> </a:t>
                </a:r>
              </a:p>
            </p:txBody>
          </p:sp>
        </mc:Fallback>
      </mc:AlternateContent>
    </p:spTree>
    <p:extLst>
      <p:ext uri="{BB962C8B-B14F-4D97-AF65-F5344CB8AC3E}">
        <p14:creationId xmlns:p14="http://schemas.microsoft.com/office/powerpoint/2010/main" val="4130369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مضاعف الائتمان /الحالة الاولى</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7500" lnSpcReduction="20000"/>
              </a:bodyPr>
              <a:lstStyle/>
              <a:p>
                <a:r>
                  <a:rPr lang="ar-IQ" b="1" dirty="0"/>
                  <a:t>سؤال: من خلال المثال السابق جد مضاعف الائتمان باستخدام التعريفين أعلاه؟</a:t>
                </a:r>
                <a:endParaRPr lang="en-US" dirty="0"/>
              </a:p>
              <a:p>
                <a:r>
                  <a:rPr lang="ar-IQ" b="1" dirty="0"/>
                  <a:t>التعريف الاول  </a:t>
                </a:r>
                <a14:m>
                  <m:oMath xmlns:m="http://schemas.openxmlformats.org/officeDocument/2006/math">
                    <m:r>
                      <a:rPr lang="en-US" b="1">
                        <a:latin typeface="Cambria Math" panose="02040503050406030204" pitchFamily="18" charset="0"/>
                      </a:rPr>
                      <m:t>∆</m:t>
                    </m:r>
                    <m:r>
                      <a:rPr lang="en-US" b="1" i="1">
                        <a:latin typeface="Cambria Math" panose="02040503050406030204" pitchFamily="18" charset="0"/>
                      </a:rPr>
                      <m:t>𝑫</m:t>
                    </m:r>
                    <m:r>
                      <a:rPr lang="en-US" b="1" i="1">
                        <a:latin typeface="Cambria Math" panose="02040503050406030204" pitchFamily="18" charset="0"/>
                      </a:rPr>
                      <m:t>⋰∆</m:t>
                    </m:r>
                    <m:r>
                      <a:rPr lang="en-US" b="1" i="1">
                        <a:latin typeface="Cambria Math" panose="02040503050406030204" pitchFamily="18" charset="0"/>
                      </a:rPr>
                      <m:t>𝑨</m:t>
                    </m:r>
                  </m:oMath>
                </a14:m>
                <a:endParaRPr lang="en-US" dirty="0"/>
              </a:p>
              <a:p>
                <a:r>
                  <a:rPr lang="ar-IQ" dirty="0"/>
                  <a:t>من خلال المثال السابق نلاحظ ان مقدار الودائع المخلوقة يساوي </a:t>
                </a:r>
                <a:r>
                  <a:rPr lang="en-US" dirty="0"/>
                  <a:t>500000</a:t>
                </a:r>
                <a:r>
                  <a:rPr lang="ar-IQ" dirty="0"/>
                  <a:t> دينار وان التغير في الاحتياطيات النقدية يساوي </a:t>
                </a:r>
                <a14:m>
                  <m:oMath xmlns:m="http://schemas.openxmlformats.org/officeDocument/2006/math">
                    <m:r>
                      <a:rPr lang="en-US" i="1">
                        <a:latin typeface="Cambria Math" panose="02040503050406030204" pitchFamily="18" charset="0"/>
                      </a:rPr>
                      <m:t>30000</m:t>
                    </m:r>
                  </m:oMath>
                </a14:m>
                <a:r>
                  <a:rPr lang="ar-IQ" dirty="0"/>
                  <a:t> دينار، ومن خلال التعويض في التعريف الاول نحصل على مضاعف الائتمان:</a:t>
                </a:r>
                <a:endParaRPr lang="en-US" dirty="0"/>
              </a:p>
              <a:p>
                <a:pPr marL="0" indent="0" algn="r" rtl="0">
                  <a:buNone/>
                </a:pPr>
                <a14:m>
                  <m:oMathPara xmlns:m="http://schemas.openxmlformats.org/officeDocument/2006/math">
                    <m:oMathParaPr>
                      <m:jc m:val="left"/>
                    </m:oMathParaPr>
                    <m:oMath xmlns:m="http://schemas.openxmlformats.org/officeDocument/2006/math">
                      <m:r>
                        <a:rPr lang="en-US">
                          <a:latin typeface="Cambria Math" panose="02040503050406030204" pitchFamily="18" charset="0"/>
                        </a:rPr>
                        <m:t>500000</m:t>
                      </m:r>
                      <m:r>
                        <a:rPr lang="en-US" i="1">
                          <a:latin typeface="Cambria Math" panose="02040503050406030204" pitchFamily="18" charset="0"/>
                        </a:rPr>
                        <m:t>⋰</m:t>
                      </m:r>
                      <m:r>
                        <a:rPr lang="en-US" i="1">
                          <a:latin typeface="Cambria Math" panose="02040503050406030204" pitchFamily="18" charset="0"/>
                        </a:rPr>
                        <m:t>30000</m:t>
                      </m:r>
                      <m:r>
                        <a:rPr lang="en-US" i="1">
                          <a:latin typeface="Cambria Math" panose="02040503050406030204" pitchFamily="18" charset="0"/>
                        </a:rPr>
                        <m:t>=</m:t>
                      </m:r>
                      <m:r>
                        <a:rPr lang="en-US" i="1">
                          <a:latin typeface="Cambria Math" panose="02040503050406030204" pitchFamily="18" charset="0"/>
                        </a:rPr>
                        <m:t>16</m:t>
                      </m:r>
                      <m:r>
                        <a:rPr lang="en-US" i="1">
                          <a:latin typeface="Cambria Math" panose="02040503050406030204" pitchFamily="18" charset="0"/>
                        </a:rPr>
                        <m:t>.</m:t>
                      </m:r>
                      <m:r>
                        <a:rPr lang="en-US" i="1">
                          <a:latin typeface="Cambria Math" panose="02040503050406030204" pitchFamily="18" charset="0"/>
                        </a:rPr>
                        <m:t>6</m:t>
                      </m:r>
                    </m:oMath>
                  </m:oMathPara>
                </a14:m>
                <a:endParaRPr lang="en-US" dirty="0"/>
              </a:p>
              <a:p>
                <a:r>
                  <a:rPr lang="ar-IQ" dirty="0"/>
                  <a:t>أما بحسب التعريف الثاني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𝑟</m:t>
                        </m:r>
                      </m:den>
                    </m:f>
                    <m:r>
                      <a:rPr lang="en-US">
                        <a:latin typeface="Cambria Math" panose="02040503050406030204" pitchFamily="18" charset="0"/>
                      </a:rPr>
                      <m:t>  </m:t>
                    </m:r>
                  </m:oMath>
                </a14:m>
                <a:r>
                  <a:rPr lang="en-US" dirty="0"/>
                  <a:t> </a:t>
                </a:r>
              </a:p>
              <a:p>
                <a:pPr algn="l"/>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0</m:t>
                        </m:r>
                        <m:r>
                          <a:rPr lang="en-US" i="1">
                            <a:latin typeface="Cambria Math" panose="02040503050406030204" pitchFamily="18" charset="0"/>
                          </a:rPr>
                          <m:t>.</m:t>
                        </m:r>
                        <m:r>
                          <a:rPr lang="en-US" i="1">
                            <a:latin typeface="Cambria Math" panose="02040503050406030204" pitchFamily="18" charset="0"/>
                          </a:rPr>
                          <m:t>06</m:t>
                        </m:r>
                      </m:den>
                    </m:f>
                    <m:r>
                      <a:rPr lang="en-US">
                        <a:latin typeface="Cambria Math" panose="02040503050406030204" pitchFamily="18" charset="0"/>
                      </a:rPr>
                      <m:t>=</m:t>
                    </m:r>
                    <m:r>
                      <a:rPr lang="en-US" i="1">
                        <a:latin typeface="Cambria Math" panose="02040503050406030204" pitchFamily="18" charset="0"/>
                      </a:rPr>
                      <m:t>16</m:t>
                    </m:r>
                    <m:r>
                      <a:rPr lang="en-US" i="1">
                        <a:latin typeface="Cambria Math" panose="02040503050406030204" pitchFamily="18" charset="0"/>
                      </a:rPr>
                      <m:t>.</m:t>
                    </m:r>
                    <m:r>
                      <a:rPr lang="en-US" i="1" smtClean="0">
                        <a:latin typeface="Cambria Math" panose="02040503050406030204" pitchFamily="18" charset="0"/>
                      </a:rPr>
                      <m:t>6</m:t>
                    </m:r>
                  </m:oMath>
                </a14:m>
                <a:endParaRPr lang="en-US" dirty="0"/>
              </a:p>
              <a:p>
                <a:r>
                  <a:rPr lang="ar-IQ" dirty="0"/>
                  <a:t>ان قيمة المضاعف هنا تعني أن ايداع دينار واحد في المصرف سيؤدي الى خلق </a:t>
                </a:r>
                <a:r>
                  <a:rPr lang="en-US" dirty="0"/>
                  <a:t>16.6</a:t>
                </a:r>
                <a:r>
                  <a:rPr lang="ar-IQ" dirty="0"/>
                  <a:t> دينار.</a:t>
                </a:r>
                <a:endParaRPr lang="en-US" dirty="0"/>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96" t="-2830" r="-1111"/>
                </a:stretch>
              </a:blipFill>
            </p:spPr>
            <p:txBody>
              <a:bodyPr/>
              <a:lstStyle/>
              <a:p>
                <a:r>
                  <a:rPr lang="en-US">
                    <a:noFill/>
                  </a:rPr>
                  <a:t> </a:t>
                </a:r>
              </a:p>
            </p:txBody>
          </p:sp>
        </mc:Fallback>
      </mc:AlternateContent>
    </p:spTree>
    <p:extLst>
      <p:ext uri="{BB962C8B-B14F-4D97-AF65-F5344CB8AC3E}">
        <p14:creationId xmlns:p14="http://schemas.microsoft.com/office/powerpoint/2010/main" val="1620622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مضاعف الائتمان/ الحالة الثانية</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20000"/>
              </a:bodyPr>
              <a:lstStyle/>
              <a:p>
                <a:r>
                  <a:rPr lang="ar-IQ" dirty="0"/>
                  <a:t>وجود نسبة احتياطي قانوني على الودائع الجارية والودائع الزمنية فقط ، هنا نطبق   القانون الآتي:</a:t>
                </a:r>
                <a:endParaRPr lang="en-US" dirty="0"/>
              </a:p>
              <a:p>
                <a:pPr marL="0" indent="0" rtl="0">
                  <a:buNone/>
                </a:pPr>
                <a14:m>
                  <m:oMathPara xmlns:m="http://schemas.openxmlformats.org/officeDocument/2006/math">
                    <m:oMathParaPr>
                      <m:jc m:val="left"/>
                    </m:oMathParaPr>
                    <m:oMath xmlns:m="http://schemas.openxmlformats.org/officeDocument/2006/math">
                      <m:r>
                        <a:rPr lang="en-US"/>
                        <m:t>∆</m:t>
                      </m:r>
                      <m:r>
                        <a:rPr lang="en-US" i="1"/>
                        <m:t>𝐷</m:t>
                      </m:r>
                      <m:r>
                        <a:rPr lang="en-US" i="1"/>
                        <m:t>=∆</m:t>
                      </m:r>
                      <m:r>
                        <a:rPr lang="en-US" i="1"/>
                        <m:t>𝐴</m:t>
                      </m:r>
                      <m:r>
                        <a:rPr lang="en-US" i="1"/>
                        <m:t>×</m:t>
                      </m:r>
                      <m:f>
                        <m:fPr>
                          <m:ctrlPr>
                            <a:rPr lang="en-US" i="1"/>
                          </m:ctrlPr>
                        </m:fPr>
                        <m:num>
                          <m:r>
                            <a:rPr lang="en-US" i="1"/>
                            <m:t>1</m:t>
                          </m:r>
                        </m:num>
                        <m:den>
                          <m:r>
                            <a:rPr lang="en-US" i="1"/>
                            <m:t>𝑟</m:t>
                          </m:r>
                          <m:r>
                            <a:rPr lang="en-US" i="1"/>
                            <m:t>+</m:t>
                          </m:r>
                          <m:r>
                            <a:rPr lang="en-US" i="1"/>
                            <m:t>𝑡</m:t>
                          </m:r>
                        </m:den>
                      </m:f>
                      <m:r>
                        <a:rPr lang="en-US"/>
                        <m:t> </m:t>
                      </m:r>
                      <m:r>
                        <a:rPr lang="en-US" i="1"/>
                        <m:t>  ………….</m:t>
                      </m:r>
                      <m:r>
                        <a:rPr lang="en-US" i="1"/>
                        <m:t>2</m:t>
                      </m:r>
                    </m:oMath>
                  </m:oMathPara>
                </a14:m>
                <a:endParaRPr lang="en-US" dirty="0"/>
              </a:p>
              <a:p>
                <a:r>
                  <a:rPr lang="ar-IQ" dirty="0"/>
                  <a:t>ان الرموز الواردة في المعادلة </a:t>
                </a:r>
                <a:r>
                  <a:rPr lang="en-US" dirty="0"/>
                  <a:t>2)</a:t>
                </a:r>
                <a:r>
                  <a:rPr lang="ar-IQ" dirty="0"/>
                  <a:t>) هي نفسها في المعادلة (</a:t>
                </a:r>
                <a:r>
                  <a:rPr lang="en-US" dirty="0"/>
                  <a:t>1</a:t>
                </a:r>
                <a:r>
                  <a:rPr lang="ar-IQ" dirty="0"/>
                  <a:t> ) ماعدا الحرف </a:t>
                </a:r>
                <a:r>
                  <a:rPr lang="en-US" dirty="0"/>
                  <a:t>t</a:t>
                </a:r>
                <a:r>
                  <a:rPr lang="ar-IQ" dirty="0"/>
                  <a:t> فانه يشير الى نسبة الاحتياطي القانوني على الودائع الزمنية.</a:t>
                </a:r>
                <a:endParaRPr lang="en-US" dirty="0"/>
              </a:p>
              <a:p>
                <a:r>
                  <a:rPr lang="ar-IQ" b="1" u="sng" dirty="0"/>
                  <a:t>مثال:</a:t>
                </a:r>
                <a:r>
                  <a:rPr lang="ar-IQ" dirty="0"/>
                  <a:t> </a:t>
                </a:r>
                <a:r>
                  <a:rPr lang="ar-IQ" dirty="0" err="1"/>
                  <a:t>مامقدار</a:t>
                </a:r>
                <a:r>
                  <a:rPr lang="ar-IQ" dirty="0"/>
                  <a:t> الودائع المخلوقة من قبل الجهاز المصرفي اذا علمت ان الاحتياطيات النقدية لأحد المصارف التجارية ازدادت بمقدار </a:t>
                </a:r>
                <a:r>
                  <a:rPr lang="en-US" dirty="0"/>
                  <a:t>18000</a:t>
                </a:r>
                <a:r>
                  <a:rPr lang="ar-IQ" dirty="0"/>
                  <a:t> دينار وكانت نسبة الاحتياطي القانوني على الودائع الجارية والزمنية (</a:t>
                </a:r>
                <a:r>
                  <a:rPr lang="en-US" dirty="0"/>
                  <a:t>6 ,%  %3</a:t>
                </a:r>
                <a:r>
                  <a:rPr lang="ar-IQ" dirty="0"/>
                  <a:t>) على التوالي؟</a:t>
                </a:r>
                <a:endParaRPr lang="en-US" dirty="0"/>
              </a:p>
              <a:p>
                <a:pPr marL="0" indent="0" rtl="0">
                  <a:buNone/>
                </a:pPr>
                <a14:m>
                  <m:oMathPara xmlns:m="http://schemas.openxmlformats.org/officeDocument/2006/math">
                    <m:oMathParaPr>
                      <m:jc m:val="left"/>
                    </m:oMathParaPr>
                    <m:oMath xmlns:m="http://schemas.openxmlformats.org/officeDocument/2006/math">
                      <m:r>
                        <a:rPr lang="en-US"/>
                        <m:t>∆</m:t>
                      </m:r>
                      <m:r>
                        <a:rPr lang="en-US" i="1"/>
                        <m:t>𝐷</m:t>
                      </m:r>
                      <m:r>
                        <a:rPr lang="en-US" i="1"/>
                        <m:t>=</m:t>
                      </m:r>
                      <m:r>
                        <a:rPr lang="en-US" i="1"/>
                        <m:t>18000</m:t>
                      </m:r>
                      <m:r>
                        <a:rPr lang="en-US" i="1"/>
                        <m:t>×</m:t>
                      </m:r>
                      <m:f>
                        <m:fPr>
                          <m:ctrlPr>
                            <a:rPr lang="en-US" i="1"/>
                          </m:ctrlPr>
                        </m:fPr>
                        <m:num>
                          <m:r>
                            <a:rPr lang="en-US" i="1"/>
                            <m:t>1</m:t>
                          </m:r>
                        </m:num>
                        <m:den>
                          <m:r>
                            <a:rPr lang="en-US" i="1"/>
                            <m:t>0</m:t>
                          </m:r>
                          <m:r>
                            <a:rPr lang="en-US" i="1"/>
                            <m:t>.</m:t>
                          </m:r>
                          <m:r>
                            <a:rPr lang="en-US" i="1"/>
                            <m:t>06</m:t>
                          </m:r>
                          <m:r>
                            <a:rPr lang="en-US" i="1"/>
                            <m:t>+</m:t>
                          </m:r>
                          <m:r>
                            <a:rPr lang="en-US" i="1"/>
                            <m:t>0</m:t>
                          </m:r>
                          <m:r>
                            <a:rPr lang="en-US" i="1"/>
                            <m:t>.</m:t>
                          </m:r>
                          <m:r>
                            <a:rPr lang="en-US" i="1"/>
                            <m:t>03</m:t>
                          </m:r>
                        </m:den>
                      </m:f>
                      <m:r>
                        <a:rPr lang="en-US"/>
                        <m:t>=</m:t>
                      </m:r>
                      <m:r>
                        <a:rPr lang="en-US" i="1"/>
                        <m:t>  </m:t>
                      </m:r>
                      <m:r>
                        <a:rPr lang="en-US" i="1"/>
                        <m:t>200000</m:t>
                      </m:r>
                    </m:oMath>
                  </m:oMathPara>
                </a14:m>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2074" t="-3100" r="-1333"/>
                </a:stretch>
              </a:blipFill>
            </p:spPr>
            <p:txBody>
              <a:bodyPr/>
              <a:lstStyle/>
              <a:p>
                <a:r>
                  <a:rPr lang="en-US">
                    <a:noFill/>
                  </a:rPr>
                  <a:t> </a:t>
                </a:r>
              </a:p>
            </p:txBody>
          </p:sp>
        </mc:Fallback>
      </mc:AlternateContent>
    </p:spTree>
    <p:extLst>
      <p:ext uri="{BB962C8B-B14F-4D97-AF65-F5344CB8AC3E}">
        <p14:creationId xmlns:p14="http://schemas.microsoft.com/office/powerpoint/2010/main" val="4049894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ملاحظة</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lgn="just"/>
                <a:r>
                  <a:rPr lang="ar-IQ" sz="4000" dirty="0"/>
                  <a:t>ان مضاعف الائتمان في الحالة الثانية بحسب التعريف الثاني أصبح( </a:t>
                </a:r>
                <a14:m>
                  <m:oMath xmlns:m="http://schemas.openxmlformats.org/officeDocument/2006/math">
                    <m:f>
                      <m:fPr>
                        <m:ctrlPr>
                          <a:rPr lang="en-US" sz="4000" i="1"/>
                        </m:ctrlPr>
                      </m:fPr>
                      <m:num>
                        <m:r>
                          <a:rPr lang="en-US" sz="4000" i="1"/>
                          <m:t>1</m:t>
                        </m:r>
                      </m:num>
                      <m:den>
                        <m:r>
                          <a:rPr lang="en-US" sz="4000" i="1"/>
                          <m:t>𝑟</m:t>
                        </m:r>
                        <m:r>
                          <a:rPr lang="en-US" sz="4000" i="1"/>
                          <m:t>+</m:t>
                        </m:r>
                        <m:r>
                          <a:rPr lang="en-US" sz="4000" i="1"/>
                          <m:t>𝑡</m:t>
                        </m:r>
                      </m:den>
                    </m:f>
                  </m:oMath>
                </a14:m>
                <a:r>
                  <a:rPr lang="en-US" sz="4000" dirty="0"/>
                  <a:t> </a:t>
                </a:r>
                <a:r>
                  <a:rPr lang="ar-IQ" sz="4000" dirty="0"/>
                  <a:t>) وليس (</a:t>
                </a:r>
                <a14:m>
                  <m:oMath xmlns:m="http://schemas.openxmlformats.org/officeDocument/2006/math">
                    <m:f>
                      <m:fPr>
                        <m:ctrlPr>
                          <a:rPr lang="en-US" sz="4000" i="1"/>
                        </m:ctrlPr>
                      </m:fPr>
                      <m:num>
                        <m:r>
                          <a:rPr lang="en-US" sz="4000" i="1"/>
                          <m:t>1</m:t>
                        </m:r>
                      </m:num>
                      <m:den>
                        <m:r>
                          <a:rPr lang="en-US" sz="4000" i="1"/>
                          <m:t>𝑟</m:t>
                        </m:r>
                      </m:den>
                    </m:f>
                  </m:oMath>
                </a14:m>
                <a:r>
                  <a:rPr lang="ar-IQ" sz="4000" dirty="0"/>
                  <a:t> ) كما في الحالة الاولى، وهذا يعني ان مضاعف الائتمان في الحالة الثانية أصغر من مضاعف الائتمان في الحالة الأولى لوجود نسبة الاحتياطي القانوني على الودائع الزمنية في المقام</a:t>
                </a:r>
                <a:r>
                  <a:rPr lang="ar-IQ" sz="4000" dirty="0" smtClean="0"/>
                  <a:t>.</a:t>
                </a:r>
                <a:endParaRPr lang="en-US" sz="4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4370" t="-2426" r="-2444"/>
                </a:stretch>
              </a:blipFill>
            </p:spPr>
            <p:txBody>
              <a:bodyPr/>
              <a:lstStyle/>
              <a:p>
                <a:r>
                  <a:rPr lang="en-US">
                    <a:noFill/>
                  </a:rPr>
                  <a:t> </a:t>
                </a:r>
              </a:p>
            </p:txBody>
          </p:sp>
        </mc:Fallback>
      </mc:AlternateContent>
    </p:spTree>
    <p:extLst>
      <p:ext uri="{BB962C8B-B14F-4D97-AF65-F5344CB8AC3E}">
        <p14:creationId xmlns:p14="http://schemas.microsoft.com/office/powerpoint/2010/main" val="182373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مضاعف الائتمان / الحالة الثالثة</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70000" lnSpcReduction="20000"/>
              </a:bodyPr>
              <a:lstStyle/>
              <a:p>
                <a:r>
                  <a:rPr lang="ar-IQ" dirty="0"/>
                  <a:t>وجود نسبة احتياطي قانوني على الودائع الجارية والزمنية وكذلك وجود تسرب نقدي، اي ان الأفراد يحتفظون بجزء من ودائعهم على شكل نقد </a:t>
                </a:r>
                <a:r>
                  <a:rPr lang="en-US" dirty="0"/>
                  <a:t>Cash </a:t>
                </a:r>
                <a:r>
                  <a:rPr lang="ar-IQ" dirty="0"/>
                  <a:t>أو </a:t>
                </a:r>
                <a:r>
                  <a:rPr lang="en-US" dirty="0"/>
                  <a:t>Currency</a:t>
                </a:r>
                <a:r>
                  <a:rPr lang="ar-IQ" dirty="0"/>
                  <a:t>، ففي هذه الحالة نطبق القانون الآتي:-</a:t>
                </a:r>
                <a:endParaRPr lang="en-US" dirty="0"/>
              </a:p>
              <a:p>
                <a:pPr marL="0" indent="0" rtl="0">
                  <a:buNone/>
                </a:pPr>
                <a14:m>
                  <m:oMathPara xmlns:m="http://schemas.openxmlformats.org/officeDocument/2006/math">
                    <m:oMathParaPr>
                      <m:jc m:val="left"/>
                    </m:oMathParaPr>
                    <m:oMath xmlns:m="http://schemas.openxmlformats.org/officeDocument/2006/math">
                      <m:r>
                        <a:rPr lang="en-US"/>
                        <m:t>∆</m:t>
                      </m:r>
                      <m:r>
                        <a:rPr lang="en-US" i="1"/>
                        <m:t>𝐷</m:t>
                      </m:r>
                      <m:r>
                        <a:rPr lang="en-US" i="1"/>
                        <m:t>=∆</m:t>
                      </m:r>
                      <m:r>
                        <a:rPr lang="en-US" i="1"/>
                        <m:t>𝐴</m:t>
                      </m:r>
                      <m:r>
                        <a:rPr lang="en-US" i="1"/>
                        <m:t>×</m:t>
                      </m:r>
                      <m:f>
                        <m:fPr>
                          <m:ctrlPr>
                            <a:rPr lang="en-US" i="1"/>
                          </m:ctrlPr>
                        </m:fPr>
                        <m:num>
                          <m:r>
                            <a:rPr lang="en-US" i="1"/>
                            <m:t>1</m:t>
                          </m:r>
                        </m:num>
                        <m:den>
                          <m:r>
                            <a:rPr lang="en-US" i="1"/>
                            <m:t>𝑟</m:t>
                          </m:r>
                          <m:r>
                            <a:rPr lang="en-US" i="1"/>
                            <m:t>+</m:t>
                          </m:r>
                          <m:r>
                            <a:rPr lang="en-US" i="1"/>
                            <m:t>𝑡</m:t>
                          </m:r>
                          <m:r>
                            <a:rPr lang="en-US" i="1"/>
                            <m:t>+</m:t>
                          </m:r>
                          <m:r>
                            <a:rPr lang="en-US" i="1"/>
                            <m:t>𝑐</m:t>
                          </m:r>
                        </m:den>
                      </m:f>
                      <m:r>
                        <a:rPr lang="en-US"/>
                        <m:t>   …</m:t>
                      </m:r>
                      <m:r>
                        <a:rPr lang="en-US" i="1"/>
                        <m:t>………..</m:t>
                      </m:r>
                      <m:r>
                        <a:rPr lang="en-US" i="1"/>
                        <m:t>3</m:t>
                      </m:r>
                    </m:oMath>
                  </m:oMathPara>
                </a14:m>
                <a:endParaRPr lang="en-US" dirty="0"/>
              </a:p>
              <a:p>
                <a:r>
                  <a:rPr lang="ar-IQ" dirty="0"/>
                  <a:t>ان (</a:t>
                </a:r>
                <a:r>
                  <a:rPr lang="en-US" dirty="0"/>
                  <a:t>c</a:t>
                </a:r>
                <a:r>
                  <a:rPr lang="ar-IQ" dirty="0"/>
                  <a:t> ) تشير الى نسبة الودائع التي يتم الاحتفاظ بها على شكل نقد أو هي نسبة التسرب النقدي من الجهاز المصرفي وتسمى كذلك نسبة النقد الى الودائع والتي تمثل مقدار النقود المسحوبة من الجهاز المصرفي والتي </a:t>
                </a:r>
                <a:r>
                  <a:rPr lang="ar-IQ" dirty="0" err="1"/>
                  <a:t>لايعاد</a:t>
                </a:r>
                <a:r>
                  <a:rPr lang="ar-IQ" dirty="0"/>
                  <a:t> ايداعها لدى المصارف.</a:t>
                </a:r>
                <a:endParaRPr lang="en-US" dirty="0"/>
              </a:p>
              <a:p>
                <a:r>
                  <a:rPr lang="ar-IQ" b="1" u="sng" dirty="0"/>
                  <a:t>مثال:</a:t>
                </a:r>
                <a:r>
                  <a:rPr lang="ar-IQ" dirty="0"/>
                  <a:t> </a:t>
                </a:r>
                <a:r>
                  <a:rPr lang="ar-IQ" dirty="0" err="1"/>
                  <a:t>مامقدار</a:t>
                </a:r>
                <a:r>
                  <a:rPr lang="ar-IQ" dirty="0"/>
                  <a:t> الودائع المخلوقة من قبل الجهاز المصرفي اذا علمت ان الاحتياطيات النقدية لأحد المصارف التجارية ازدادت بمقدار </a:t>
                </a:r>
                <a:r>
                  <a:rPr lang="en-US" dirty="0"/>
                  <a:t>16000</a:t>
                </a:r>
                <a:r>
                  <a:rPr lang="ar-IQ" dirty="0"/>
                  <a:t> دينار وكانت نسبة الاحتياطي القانوني على الودائع الجارية والزمنية (</a:t>
                </a:r>
                <a:r>
                  <a:rPr lang="en-US" dirty="0"/>
                  <a:t>5 ,% , %2 9</a:t>
                </a:r>
                <a:r>
                  <a:rPr lang="ar-IQ" dirty="0"/>
                  <a:t>%) على التوالي؟</a:t>
                </a:r>
                <a:endParaRPr lang="ar-IQ" dirty="0"/>
              </a:p>
              <a:p>
                <a:pPr marL="0" indent="0" algn="l" rtl="0">
                  <a:buNone/>
                </a:pPr>
                <a14:m>
                  <m:oMathPara xmlns:m="http://schemas.openxmlformats.org/officeDocument/2006/math">
                    <m:oMathParaPr>
                      <m:jc m:val="left"/>
                    </m:oMathParaPr>
                    <m:oMath xmlns:m="http://schemas.openxmlformats.org/officeDocument/2006/math">
                      <m:r>
                        <a:rPr lang="en-US"/>
                        <m:t>∆</m:t>
                      </m:r>
                      <m:r>
                        <a:rPr lang="en-US" i="1"/>
                        <m:t>𝐷</m:t>
                      </m:r>
                      <m:r>
                        <a:rPr lang="en-US" i="1"/>
                        <m:t>=</m:t>
                      </m:r>
                      <m:r>
                        <a:rPr lang="en-US" i="1"/>
                        <m:t>16000</m:t>
                      </m:r>
                      <m:r>
                        <a:rPr lang="en-US" i="1"/>
                        <m:t>×</m:t>
                      </m:r>
                      <m:f>
                        <m:fPr>
                          <m:ctrlPr>
                            <a:rPr lang="en-US" i="1"/>
                          </m:ctrlPr>
                        </m:fPr>
                        <m:num>
                          <m:r>
                            <a:rPr lang="en-US" i="1"/>
                            <m:t>1</m:t>
                          </m:r>
                        </m:num>
                        <m:den>
                          <m:r>
                            <a:rPr lang="en-US" i="1"/>
                            <m:t>0</m:t>
                          </m:r>
                          <m:r>
                            <a:rPr lang="en-US" i="1"/>
                            <m:t>.</m:t>
                          </m:r>
                          <m:r>
                            <a:rPr lang="en-US" i="1"/>
                            <m:t>05</m:t>
                          </m:r>
                          <m:r>
                            <a:rPr lang="en-US" i="1"/>
                            <m:t>+</m:t>
                          </m:r>
                          <m:r>
                            <a:rPr lang="en-US" i="1"/>
                            <m:t>0</m:t>
                          </m:r>
                          <m:r>
                            <a:rPr lang="en-US" i="1"/>
                            <m:t>.</m:t>
                          </m:r>
                          <m:r>
                            <a:rPr lang="en-US" i="1"/>
                            <m:t>02</m:t>
                          </m:r>
                          <m:r>
                            <a:rPr lang="en-US" i="1"/>
                            <m:t>+</m:t>
                          </m:r>
                          <m:r>
                            <a:rPr lang="en-US" i="1"/>
                            <m:t>0</m:t>
                          </m:r>
                          <m:r>
                            <a:rPr lang="en-US" i="1"/>
                            <m:t>.</m:t>
                          </m:r>
                          <m:r>
                            <a:rPr lang="en-US" i="1"/>
                            <m:t>09</m:t>
                          </m:r>
                        </m:den>
                      </m:f>
                      <m:r>
                        <a:rPr lang="en-US"/>
                        <m:t>=</m:t>
                      </m:r>
                      <m:r>
                        <a:rPr lang="en-US" i="1"/>
                        <m:t>  </m:t>
                      </m:r>
                      <m:r>
                        <a:rPr lang="en-US" i="1"/>
                        <m:t>100000</m:t>
                      </m:r>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4" t="-2291" r="-889"/>
                </a:stretch>
              </a:blipFill>
            </p:spPr>
            <p:txBody>
              <a:bodyPr/>
              <a:lstStyle/>
              <a:p>
                <a:r>
                  <a:rPr lang="en-US">
                    <a:noFill/>
                  </a:rPr>
                  <a:t> </a:t>
                </a:r>
              </a:p>
            </p:txBody>
          </p:sp>
        </mc:Fallback>
      </mc:AlternateContent>
    </p:spTree>
    <p:extLst>
      <p:ext uri="{BB962C8B-B14F-4D97-AF65-F5344CB8AC3E}">
        <p14:creationId xmlns:p14="http://schemas.microsoft.com/office/powerpoint/2010/main" val="384231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ملاحظة</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lgn="just"/>
                <a:r>
                  <a:rPr lang="ar-IQ" sz="4000" dirty="0"/>
                  <a:t>ان مضاعف الائتمان في الحالة الثالثة بحسب التعريف الثاني هو </a:t>
                </a:r>
                <a14:m>
                  <m:oMath xmlns:m="http://schemas.openxmlformats.org/officeDocument/2006/math">
                    <m:f>
                      <m:fPr>
                        <m:ctrlPr>
                          <a:rPr lang="en-US" sz="4000" i="1"/>
                        </m:ctrlPr>
                      </m:fPr>
                      <m:num>
                        <m:r>
                          <a:rPr lang="en-US" sz="4000" i="1"/>
                          <m:t>1</m:t>
                        </m:r>
                      </m:num>
                      <m:den>
                        <m:r>
                          <a:rPr lang="en-US" sz="4000" i="1"/>
                          <m:t>𝑟</m:t>
                        </m:r>
                        <m:r>
                          <a:rPr lang="en-US" sz="4000" i="1"/>
                          <m:t>+</m:t>
                        </m:r>
                        <m:r>
                          <a:rPr lang="en-US" sz="4000" i="1"/>
                          <m:t>𝑡</m:t>
                        </m:r>
                        <m:r>
                          <a:rPr lang="en-US" sz="4000" i="1"/>
                          <m:t>+</m:t>
                        </m:r>
                        <m:r>
                          <a:rPr lang="en-US" sz="4000" i="1"/>
                          <m:t>𝑐</m:t>
                        </m:r>
                      </m:den>
                    </m:f>
                  </m:oMath>
                </a14:m>
                <a:r>
                  <a:rPr lang="ar-IQ" sz="4000" dirty="0"/>
                  <a:t> ، وهذا يعني أن مضاعف الائتمان في الحالة الثالثة أصغر من مضاعف الائتمان في الحالتين الأولى والثانية لوجود نسبة التسرب النقدي في المقام</a:t>
                </a:r>
                <a:r>
                  <a:rPr lang="ar-IQ" sz="4000" dirty="0" smtClean="0"/>
                  <a:t>.</a:t>
                </a:r>
                <a:endParaRPr lang="en-US" sz="4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4370" t="-2426" r="-2444"/>
                </a:stretch>
              </a:blipFill>
            </p:spPr>
            <p:txBody>
              <a:bodyPr/>
              <a:lstStyle/>
              <a:p>
                <a:r>
                  <a:rPr lang="en-US">
                    <a:noFill/>
                  </a:rPr>
                  <a:t> </a:t>
                </a:r>
              </a:p>
            </p:txBody>
          </p:sp>
        </mc:Fallback>
      </mc:AlternateContent>
    </p:spTree>
    <p:extLst>
      <p:ext uri="{BB962C8B-B14F-4D97-AF65-F5344CB8AC3E}">
        <p14:creationId xmlns:p14="http://schemas.microsoft.com/office/powerpoint/2010/main" val="738619103"/>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372</Words>
  <Application>Microsoft Office PowerPoint</Application>
  <PresentationFormat>On-screen Show (4:3)</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سمة Office</vt:lpstr>
      <vt:lpstr>مضاعف الائتمان</vt:lpstr>
      <vt:lpstr>مضاعف الائتمان</vt:lpstr>
      <vt:lpstr>مضاعف الائتمان/ الحالة الاولى</vt:lpstr>
      <vt:lpstr>مضاعف الائتمان/ الحالة الاولى</vt:lpstr>
      <vt:lpstr>مضاعف الائتمان /الحالة الاولى</vt:lpstr>
      <vt:lpstr>مضاعف الائتمان/ الحالة الثانية</vt:lpstr>
      <vt:lpstr>ملاحظة</vt:lpstr>
      <vt:lpstr>مضاعف الائتمان / الحالة الثالثة</vt:lpstr>
      <vt:lpstr>ملاحظة</vt:lpstr>
      <vt:lpstr>مضاعف الائتمان والمضاعف النقدي</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مضاعف الائتمان</dc:title>
  <dc:creator>Dr. Ahmed A. Hamdan</dc:creator>
  <cp:lastModifiedBy>Dr. Ahmed A. Hamdan</cp:lastModifiedBy>
  <cp:revision>3</cp:revision>
  <dcterms:created xsi:type="dcterms:W3CDTF">2018-12-30T17:43:07Z</dcterms:created>
  <dcterms:modified xsi:type="dcterms:W3CDTF">2018-12-30T18:03:17Z</dcterms:modified>
</cp:coreProperties>
</file>