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sz="5400" b="1" i="1" dirty="0" smtClean="0"/>
              <a:t>السندات</a:t>
            </a:r>
            <a:endParaRPr lang="en-US" sz="5400" b="1" i="1" dirty="0"/>
          </a:p>
        </p:txBody>
      </p:sp>
    </p:spTree>
    <p:extLst>
      <p:ext uri="{BB962C8B-B14F-4D97-AF65-F5344CB8AC3E}">
        <p14:creationId xmlns:p14="http://schemas.microsoft.com/office/powerpoint/2010/main" val="3930147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مصادر تمويل المشاريع</a:t>
            </a:r>
            <a:endParaRPr lang="en-US" dirty="0"/>
          </a:p>
        </p:txBody>
      </p:sp>
      <p:sp>
        <p:nvSpPr>
          <p:cNvPr id="3" name="Content Placeholder 2"/>
          <p:cNvSpPr>
            <a:spLocks noGrp="1"/>
          </p:cNvSpPr>
          <p:nvPr>
            <p:ph idx="1"/>
          </p:nvPr>
        </p:nvSpPr>
        <p:spPr/>
        <p:txBody>
          <a:bodyPr/>
          <a:lstStyle/>
          <a:p>
            <a:r>
              <a:rPr lang="ar-IQ" b="1" dirty="0"/>
              <a:t>التمويل الذاتي</a:t>
            </a:r>
            <a:r>
              <a:rPr lang="ar-IQ" dirty="0"/>
              <a:t>، وهو التمويل الذي يعتمد على الامكانيات الذاتية للحكومة أو الفرد أو صاحب المشروع.</a:t>
            </a:r>
            <a:endParaRPr lang="en-US" dirty="0"/>
          </a:p>
          <a:p>
            <a:r>
              <a:rPr lang="en-US" dirty="0"/>
              <a:t>2</a:t>
            </a:r>
            <a:r>
              <a:rPr lang="ar-IQ" dirty="0"/>
              <a:t>- </a:t>
            </a:r>
            <a:r>
              <a:rPr lang="ar-IQ" b="1" dirty="0"/>
              <a:t>التمويل الخارجي</a:t>
            </a:r>
            <a:r>
              <a:rPr lang="ar-IQ" dirty="0"/>
              <a:t>، وهو التمويل الذي يتم اللجوء اليه في حالة عدم كفاية الموارد الذاتية لتمويل المشاريع الجديدة او توسيع المشاريع القائمة، وهو يكون على نوعين هما القروض من الافراد أو المصارف واصدار الاوراق المالية كالأسهم والسندات.....الخ. ويمكن توضيح طرق التمويل من خلال المخطط الآتي:-</a:t>
            </a:r>
            <a:endParaRPr lang="en-US" dirty="0"/>
          </a:p>
          <a:p>
            <a:endParaRPr lang="en-US" dirty="0"/>
          </a:p>
        </p:txBody>
      </p:sp>
    </p:spTree>
    <p:extLst>
      <p:ext uri="{BB962C8B-B14F-4D97-AF65-F5344CB8AC3E}">
        <p14:creationId xmlns:p14="http://schemas.microsoft.com/office/powerpoint/2010/main" val="2784250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طرق التمويل</a:t>
            </a:r>
            <a:endParaRPr lang="en-US" dirty="0"/>
          </a:p>
        </p:txBody>
      </p:sp>
      <p:pic>
        <p:nvPicPr>
          <p:cNvPr id="12" name="Content Placeholder 11"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2132856"/>
            <a:ext cx="5760640" cy="3249775"/>
          </a:xfrm>
        </p:spPr>
      </p:pic>
    </p:spTree>
    <p:extLst>
      <p:ext uri="{BB962C8B-B14F-4D97-AF65-F5344CB8AC3E}">
        <p14:creationId xmlns:p14="http://schemas.microsoft.com/office/powerpoint/2010/main" val="302304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السندات</a:t>
            </a:r>
            <a:endParaRPr lang="en-US" dirty="0"/>
          </a:p>
        </p:txBody>
      </p:sp>
      <p:sp>
        <p:nvSpPr>
          <p:cNvPr id="3" name="Content Placeholder 2"/>
          <p:cNvSpPr>
            <a:spLocks noGrp="1"/>
          </p:cNvSpPr>
          <p:nvPr>
            <p:ph idx="1"/>
          </p:nvPr>
        </p:nvSpPr>
        <p:spPr/>
        <p:txBody>
          <a:bodyPr/>
          <a:lstStyle/>
          <a:p>
            <a:pPr algn="just"/>
            <a:r>
              <a:rPr lang="ar-IQ" dirty="0"/>
              <a:t> ان السندات التي تمثل اداة للتمويل الخارجي عبارة عن شكل من اشكال الاوراق المالية وهي تمثل وثيقة أو مستند مديونية يبن أن أحد الاطراف مدين لطرف آخر. حيث تقوم الجهة المصدرة للسندات بطرح سنداتها في الاسواق المالية بسعر معين يدعى القيمة الاسمية للسند ويحصل حامل السندات على فائدة معينة ، وعندما تحين مدة استحقاق السند يتم ارجاع السند الى الجهة المصدرة التي تقوم بدورها بإرجاع القيمة الاسمية للسند لحامل السند.</a:t>
            </a:r>
            <a:endParaRPr lang="en-US" dirty="0"/>
          </a:p>
        </p:txBody>
      </p:sp>
    </p:spTree>
    <p:extLst>
      <p:ext uri="{BB962C8B-B14F-4D97-AF65-F5344CB8AC3E}">
        <p14:creationId xmlns:p14="http://schemas.microsoft.com/office/powerpoint/2010/main" val="615802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قيمة السندات</a:t>
            </a:r>
            <a:endParaRPr lang="en-US" dirty="0"/>
          </a:p>
        </p:txBody>
      </p:sp>
      <p:sp>
        <p:nvSpPr>
          <p:cNvPr id="3" name="Content Placeholder 2"/>
          <p:cNvSpPr>
            <a:spLocks noGrp="1"/>
          </p:cNvSpPr>
          <p:nvPr>
            <p:ph idx="1"/>
          </p:nvPr>
        </p:nvSpPr>
        <p:spPr/>
        <p:txBody>
          <a:bodyPr/>
          <a:lstStyle/>
          <a:p>
            <a:r>
              <a:rPr lang="ar-IQ" dirty="0"/>
              <a:t>ان السند له قيمتان هما القيمة الاسمية </a:t>
            </a:r>
            <a:r>
              <a:rPr lang="en-US" dirty="0"/>
              <a:t> par value </a:t>
            </a:r>
            <a:r>
              <a:rPr lang="ar-IQ" dirty="0"/>
              <a:t>وهي القيمة المثبتة على السند، والقيمة السوقية  </a:t>
            </a:r>
            <a:r>
              <a:rPr lang="en-US" dirty="0"/>
              <a:t>market value</a:t>
            </a:r>
            <a:r>
              <a:rPr lang="ar-IQ" dirty="0"/>
              <a:t> وهي القيمة التي تحدد عن طريق قوى العرض والطلب الخاصة بالسندات. فاذا ازداد الطلب على السندات ارتفعت اسعارها وبالعكس.</a:t>
            </a:r>
            <a:endParaRPr lang="en-US" dirty="0"/>
          </a:p>
          <a:p>
            <a:r>
              <a:rPr lang="ar-IQ" dirty="0"/>
              <a:t>ادناه صورة للسند والتي يتضح من خلالها القيمة المثبتة على السند، أي القيمة الاسمية وكذلك سعر الفائدة على السند البالغ </a:t>
            </a:r>
            <a:r>
              <a:rPr lang="en-US" dirty="0"/>
              <a:t>6</a:t>
            </a:r>
            <a:r>
              <a:rPr lang="ar-IQ" dirty="0"/>
              <a:t>% وهو المبلغ الذي يحصل عليه حامل السند.</a:t>
            </a:r>
            <a:endParaRPr lang="en-US" dirty="0"/>
          </a:p>
          <a:p>
            <a:endParaRPr lang="en-US" dirty="0"/>
          </a:p>
        </p:txBody>
      </p:sp>
    </p:spTree>
    <p:extLst>
      <p:ext uri="{BB962C8B-B14F-4D97-AF65-F5344CB8AC3E}">
        <p14:creationId xmlns:p14="http://schemas.microsoft.com/office/powerpoint/2010/main" val="542273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صورة السند</a:t>
            </a:r>
            <a:endParaRPr lang="en-US" dirty="0"/>
          </a:p>
        </p:txBody>
      </p:sp>
      <p:pic>
        <p:nvPicPr>
          <p:cNvPr id="4" name="Content Placeholder 3" descr="C:\Users\Talbiya office\Downloads\South_Carolina_consolidation_bond.jpg"/>
          <p:cNvPicPr>
            <a:picLocks noGrp="1"/>
          </p:cNvPicPr>
          <p:nvPr>
            <p:ph idx="1"/>
          </p:nvPr>
        </p:nvPicPr>
        <p:blipFill>
          <a:blip r:embed="rId2" cstate="print"/>
          <a:srcRect/>
          <a:stretch>
            <a:fillRect/>
          </a:stretch>
        </p:blipFill>
        <p:spPr bwMode="auto">
          <a:xfrm>
            <a:off x="1763688" y="2060848"/>
            <a:ext cx="5256584" cy="3312368"/>
          </a:xfrm>
          <a:prstGeom prst="rect">
            <a:avLst/>
          </a:prstGeom>
          <a:noFill/>
          <a:ln w="9525">
            <a:noFill/>
            <a:miter lim="800000"/>
            <a:headEnd/>
            <a:tailEnd/>
          </a:ln>
        </p:spPr>
      </p:pic>
    </p:spTree>
    <p:extLst>
      <p:ext uri="{BB962C8B-B14F-4D97-AF65-F5344CB8AC3E}">
        <p14:creationId xmlns:p14="http://schemas.microsoft.com/office/powerpoint/2010/main" val="2781188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عوائد السندات</a:t>
            </a:r>
            <a:endParaRPr lang="en-US" dirty="0"/>
          </a:p>
        </p:txBody>
      </p:sp>
      <p:sp>
        <p:nvSpPr>
          <p:cNvPr id="3" name="Content Placeholder 2"/>
          <p:cNvSpPr>
            <a:spLocks noGrp="1"/>
          </p:cNvSpPr>
          <p:nvPr>
            <p:ph idx="1"/>
          </p:nvPr>
        </p:nvSpPr>
        <p:spPr/>
        <p:txBody>
          <a:bodyPr>
            <a:normAutofit fontScale="92500" lnSpcReduction="10000"/>
          </a:bodyPr>
          <a:lstStyle/>
          <a:p>
            <a:pPr algn="just"/>
            <a:r>
              <a:rPr lang="ar-IQ" dirty="0"/>
              <a:t>ان حامل السند يحصل على نوعين من العوائد هما:-</a:t>
            </a:r>
            <a:endParaRPr lang="en-US" dirty="0"/>
          </a:p>
          <a:p>
            <a:pPr algn="just"/>
            <a:r>
              <a:rPr lang="en-US" dirty="0"/>
              <a:t>1</a:t>
            </a:r>
            <a:r>
              <a:rPr lang="ar-IQ" dirty="0"/>
              <a:t>- العائد المؤكد الذي هو عبارة عن سعر الفائدة على السند.</a:t>
            </a:r>
            <a:endParaRPr lang="en-US" dirty="0"/>
          </a:p>
          <a:p>
            <a:pPr algn="just"/>
            <a:r>
              <a:rPr lang="en-US" dirty="0"/>
              <a:t>2</a:t>
            </a:r>
            <a:r>
              <a:rPr lang="ar-IQ" dirty="0"/>
              <a:t>- العائد غير المؤكد الناجم عن التفاوت بين القيمة الاسمية والقيمة السوقية للسند. فاذا كانت القيمة السوقية للسند أكبر من قيمته الاسمية فان حامل السند يحقق ربحاً رأسمالياً بالإضافة الى سعر الفائدة، أما اذا القيمة السوقية للسند اصغر من قيمته الاسمية فان حامل السند سيتحمل خسارة رأسمالية، والاحتمال الاخير اذا تساوت القيمة الاسمية للسند مع قيمته السوقية فانه يكون في حالة تعادل، أي لا يحقق ربحاً ولا خسارةً رأسمالية ولكنه يحصل على الفائدة المثبتة على السند.</a:t>
            </a:r>
            <a:endParaRPr lang="en-US" dirty="0"/>
          </a:p>
          <a:p>
            <a:endParaRPr lang="en-US" dirty="0"/>
          </a:p>
        </p:txBody>
      </p:sp>
    </p:spTree>
    <p:extLst>
      <p:ext uri="{BB962C8B-B14F-4D97-AF65-F5344CB8AC3E}">
        <p14:creationId xmlns:p14="http://schemas.microsoft.com/office/powerpoint/2010/main" val="690727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ملاحظة</a:t>
            </a:r>
            <a:endParaRPr lang="en-US" dirty="0"/>
          </a:p>
        </p:txBody>
      </p:sp>
      <p:sp>
        <p:nvSpPr>
          <p:cNvPr id="3" name="Content Placeholder 2"/>
          <p:cNvSpPr>
            <a:spLocks noGrp="1"/>
          </p:cNvSpPr>
          <p:nvPr>
            <p:ph idx="1"/>
          </p:nvPr>
        </p:nvSpPr>
        <p:spPr/>
        <p:txBody>
          <a:bodyPr>
            <a:normAutofit fontScale="92500" lnSpcReduction="20000"/>
          </a:bodyPr>
          <a:lstStyle/>
          <a:p>
            <a:r>
              <a:rPr lang="ar-IQ" dirty="0"/>
              <a:t>ان هناك علاقة عكسية بين قيمة السوقية للسندات وسعر الفائدة، أي اذا ارتفع سعر الفائدة، فان القيمة السوقية للسند ستنخفض، وبالعكس، أي اذا انخفض سعر الفائدة سترتفع القيمة السوقية للسند، ويمكن وضع هذه العلاقة رياضياً على النحو الآتي</a:t>
            </a:r>
            <a:r>
              <a:rPr lang="ar-IQ" dirty="0" smtClean="0"/>
              <a:t>:-</a:t>
            </a:r>
            <a:endParaRPr lang="en-US" dirty="0" smtClean="0"/>
          </a:p>
          <a:p>
            <a:r>
              <a:rPr lang="ar-IQ" dirty="0" smtClean="0"/>
              <a:t>                                    </a:t>
            </a:r>
            <a:r>
              <a:rPr lang="en-US" dirty="0"/>
              <a:t>F( </a:t>
            </a:r>
            <a:r>
              <a:rPr lang="en-US" dirty="0" err="1"/>
              <a:t>i</a:t>
            </a:r>
            <a:r>
              <a:rPr lang="en-US" dirty="0"/>
              <a:t> )</a:t>
            </a:r>
            <a:r>
              <a:rPr lang="ar-IQ" dirty="0"/>
              <a:t>  </a:t>
            </a:r>
            <a:r>
              <a:rPr lang="en-US" dirty="0"/>
              <a:t> MV=</a:t>
            </a:r>
          </a:p>
          <a:p>
            <a:r>
              <a:rPr lang="ar-IQ" dirty="0"/>
              <a:t>    حيث أن :-</a:t>
            </a:r>
            <a:endParaRPr lang="en-US" dirty="0"/>
          </a:p>
          <a:p>
            <a:r>
              <a:rPr lang="ar-IQ" dirty="0"/>
              <a:t>   </a:t>
            </a:r>
            <a:r>
              <a:rPr lang="en-US" dirty="0"/>
              <a:t>MV  </a:t>
            </a:r>
            <a:r>
              <a:rPr lang="ar-IQ" dirty="0"/>
              <a:t>تمثل القيمة السوقية للسند.</a:t>
            </a:r>
            <a:endParaRPr lang="en-US" dirty="0"/>
          </a:p>
          <a:p>
            <a:r>
              <a:rPr lang="ar-IQ" dirty="0"/>
              <a:t>    </a:t>
            </a:r>
            <a:r>
              <a:rPr lang="en-US" dirty="0" err="1"/>
              <a:t>i</a:t>
            </a:r>
            <a:r>
              <a:rPr lang="en-US" dirty="0"/>
              <a:t> </a:t>
            </a:r>
            <a:r>
              <a:rPr lang="ar-IQ" dirty="0"/>
              <a:t>    سعر الفائدة السوقي.</a:t>
            </a:r>
            <a:endParaRPr lang="en-US" dirty="0"/>
          </a:p>
          <a:p>
            <a:r>
              <a:rPr lang="ar-IQ" dirty="0"/>
              <a:t>وسنعود الى دراسة العلاقة بين قيمة السند وسعر الفائدة بشكل مفصل عند دراستنا للنظريات النقدية </a:t>
            </a:r>
            <a:r>
              <a:rPr lang="ar-IQ" dirty="0" smtClean="0"/>
              <a:t>.</a:t>
            </a:r>
            <a:endParaRPr lang="en-US" dirty="0"/>
          </a:p>
        </p:txBody>
      </p:sp>
    </p:spTree>
    <p:extLst>
      <p:ext uri="{BB962C8B-B14F-4D97-AF65-F5344CB8AC3E}">
        <p14:creationId xmlns:p14="http://schemas.microsoft.com/office/powerpoint/2010/main" val="4183162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Autofit/>
          </a:bodyPr>
          <a:lstStyle/>
          <a:p>
            <a:pPr algn="ctr"/>
            <a:r>
              <a:rPr lang="ar-IQ" sz="8800" dirty="0" smtClean="0"/>
              <a:t>شكراً لكم..... مع امنياتنا بالنجاح لطلبتنا الاعزاء</a:t>
            </a:r>
            <a:endParaRPr lang="en-US" sz="8800" dirty="0"/>
          </a:p>
        </p:txBody>
      </p:sp>
    </p:spTree>
    <p:extLst>
      <p:ext uri="{BB962C8B-B14F-4D97-AF65-F5344CB8AC3E}">
        <p14:creationId xmlns:p14="http://schemas.microsoft.com/office/powerpoint/2010/main" val="271685962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424</Words>
  <Application>Microsoft Office PowerPoint</Application>
  <PresentationFormat>On-screen Show (4:3)</PresentationFormat>
  <Paragraphs>23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سمة Office</vt:lpstr>
      <vt:lpstr>السندات</vt:lpstr>
      <vt:lpstr>مصادر تمويل المشاريع</vt:lpstr>
      <vt:lpstr>طرق التمويل</vt:lpstr>
      <vt:lpstr>السندات</vt:lpstr>
      <vt:lpstr>قيمة السندات</vt:lpstr>
      <vt:lpstr>صورة السند</vt:lpstr>
      <vt:lpstr>عوائد السندات</vt:lpstr>
      <vt:lpstr>ملاحظة</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السندات</dc:title>
  <dc:creator>Dr. Ahmed A. Hamdan</dc:creator>
  <cp:lastModifiedBy>Dr. Ahmed A. Hamdan</cp:lastModifiedBy>
  <cp:revision>1</cp:revision>
  <dcterms:created xsi:type="dcterms:W3CDTF">2018-12-01T18:30:02Z</dcterms:created>
  <dcterms:modified xsi:type="dcterms:W3CDTF">2018-12-01T18:37:48Z</dcterms:modified>
</cp:coreProperties>
</file>