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30/03/1440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30/03/1440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IQ" sz="8000" dirty="0" smtClean="0"/>
              <a:t>ميزانية المصرف التجاري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514321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ميزانية المصرف التجاري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4400" dirty="0"/>
              <a:t>ان التعرف على ميزانية المصرف التجاري يعد شرطاً ضرورياً لتوضيح الكيفية التي يتم بها خلق النقود من قبل المصارف التجارية.</a:t>
            </a:r>
            <a:endParaRPr lang="en-US" sz="4400" dirty="0"/>
          </a:p>
          <a:p>
            <a:pPr algn="just"/>
            <a:r>
              <a:rPr lang="ar-IQ" sz="4400" dirty="0"/>
              <a:t>ان هذه الميزانية تتكون من جانبين هما الموجودات والمطلوبات، كما هو موضح ادناه</a:t>
            </a:r>
            <a:r>
              <a:rPr lang="ar-IQ" sz="4400" dirty="0" smtClean="0"/>
              <a:t>: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25283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ميزانية المصرف التجاري المختصرة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063894"/>
              </p:ext>
            </p:extLst>
          </p:nvPr>
        </p:nvGraphicFramePr>
        <p:xfrm>
          <a:off x="323528" y="2348880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ar-IQ" sz="2400" dirty="0" smtClean="0"/>
                        <a:t>المطلوبات و رأس المال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2400" dirty="0" smtClean="0"/>
                        <a:t>الموجودات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2400" dirty="0" smtClean="0"/>
                        <a:t>الودائع (جارية ، ادخارية ، زمنية)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2400" dirty="0" smtClean="0"/>
                        <a:t>النقد (الاحتياطي النقدي)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2400" dirty="0" smtClean="0"/>
                        <a:t>القروض من</a:t>
                      </a:r>
                      <a:r>
                        <a:rPr lang="ar-IQ" sz="2400" baseline="0" dirty="0" smtClean="0"/>
                        <a:t> البنك المركزي والمصارف الاخرى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2400" dirty="0" smtClean="0"/>
                        <a:t>الأوراق المالية كالأسهم والسندات واذونات الخزينة الخ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sz="2400" dirty="0" smtClean="0"/>
                        <a:t>رأس المال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2400" dirty="0" smtClean="0"/>
                        <a:t>القروض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ar-IQ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2400" dirty="0" smtClean="0"/>
                        <a:t>الموجودات الأخرى كالموجودات الثابتة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2400" dirty="0" smtClean="0"/>
                        <a:t>مجموع</a:t>
                      </a:r>
                      <a:r>
                        <a:rPr lang="ar-IQ" sz="2400" baseline="0" dirty="0" smtClean="0"/>
                        <a:t> المطلوبات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2400" dirty="0" smtClean="0"/>
                        <a:t>مجموع الموجودات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87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ميزانية المصرف التجارية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r-IQ" dirty="0"/>
              <a:t>ان مطلوبات المصرف تمثل مصادر أموال المصرف، أما موجودات المصرف </a:t>
            </a:r>
            <a:r>
              <a:rPr lang="ar-IQ" dirty="0" err="1"/>
              <a:t>فانها</a:t>
            </a:r>
            <a:r>
              <a:rPr lang="ar-IQ" dirty="0"/>
              <a:t> تمثل أوجه استخدام أموال المصرف.</a:t>
            </a:r>
            <a:endParaRPr lang="en-US" dirty="0"/>
          </a:p>
          <a:p>
            <a:pPr algn="just"/>
            <a:r>
              <a:rPr lang="ar-IQ" dirty="0"/>
              <a:t>لو نظرنا الى موجودات المصرف لوجدناها تتباين فيما بينها من حيث درجة السيولة، حيث ان النقد يمثل أعلى درجات السيولة يليه الاوراق المالية ثم القروض وأخيراً الموجودات الأخرى.</a:t>
            </a:r>
            <a:endParaRPr lang="en-US" dirty="0"/>
          </a:p>
          <a:p>
            <a:pPr algn="just"/>
            <a:r>
              <a:rPr lang="ar-IQ" dirty="0"/>
              <a:t>ومن خلال ميزانية المصرف التجاري يمكن وضع المعادلات </a:t>
            </a:r>
            <a:r>
              <a:rPr lang="ar-IQ" dirty="0" smtClean="0"/>
              <a:t>الآتية :-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2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ميزانية المصرف التجاري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/>
              <a:t>الموجودات = المطلوبات + رأس المال ............</a:t>
            </a:r>
            <a:r>
              <a:rPr lang="en-US" b="1" dirty="0"/>
              <a:t>1</a:t>
            </a:r>
            <a:endParaRPr lang="en-US" dirty="0"/>
          </a:p>
          <a:p>
            <a:r>
              <a:rPr lang="ar-IQ" b="1" dirty="0"/>
              <a:t>   المطلوبات = الموجودات - رأس المال ............ </a:t>
            </a:r>
            <a:r>
              <a:rPr lang="en-US" b="1" dirty="0"/>
              <a:t>2</a:t>
            </a:r>
            <a:endParaRPr lang="en-US" dirty="0"/>
          </a:p>
          <a:p>
            <a:r>
              <a:rPr lang="ar-IQ" b="1" dirty="0"/>
              <a:t>  رأس المال = الموجودات – المطلوبات ..............</a:t>
            </a:r>
            <a:r>
              <a:rPr lang="en-US" b="1" dirty="0"/>
              <a:t>3</a:t>
            </a:r>
            <a:endParaRPr lang="en-US" dirty="0"/>
          </a:p>
          <a:p>
            <a:r>
              <a:rPr lang="ar-IQ" b="1" dirty="0"/>
              <a:t>سؤال:- </a:t>
            </a:r>
            <a:r>
              <a:rPr lang="ar-IQ" b="1" dirty="0" err="1"/>
              <a:t>ماالمقصود</a:t>
            </a:r>
            <a:r>
              <a:rPr lang="ar-IQ" b="1" dirty="0"/>
              <a:t> بالسيولة؟</a:t>
            </a:r>
            <a:endParaRPr lang="en-US" dirty="0"/>
          </a:p>
          <a:p>
            <a:r>
              <a:rPr lang="ar-IQ" dirty="0"/>
              <a:t>     هي  السرعة التي يتم بها تحويل الموجودات </a:t>
            </a:r>
            <a:r>
              <a:rPr lang="ar-IQ" dirty="0" err="1"/>
              <a:t>سواءاً</a:t>
            </a:r>
            <a:r>
              <a:rPr lang="ar-IQ" dirty="0"/>
              <a:t> كانت مالية كالأسهم والسندات أو حقيقية كالآلات والمعدات بسهولة وبدون تحمل تكاليف اضافية</a:t>
            </a:r>
            <a:r>
              <a:rPr lang="ar-IQ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92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سؤال: قارن بين مطلوبات المصرف وموجوداته؟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898308"/>
              </p:ext>
            </p:extLst>
          </p:nvPr>
        </p:nvGraphicFramePr>
        <p:xfrm>
          <a:off x="1187624" y="1268760"/>
          <a:ext cx="6984776" cy="484416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492388"/>
                <a:gridCol w="3492388"/>
              </a:tblGrid>
              <a:tr h="43230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010" algn="l"/>
                        </a:tabLst>
                      </a:pPr>
                      <a:r>
                        <a:rPr lang="ar-IQ" sz="2800" dirty="0">
                          <a:effectLst/>
                        </a:rPr>
                        <a:t>المطلوبات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010" algn="l"/>
                        </a:tabLst>
                      </a:pPr>
                      <a:r>
                        <a:rPr lang="ar-IQ" sz="2800">
                          <a:effectLst/>
                        </a:rPr>
                        <a:t>الموجودات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2785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010" algn="l"/>
                        </a:tabLst>
                      </a:pPr>
                      <a:r>
                        <a:rPr lang="en-US" sz="2800" dirty="0">
                          <a:effectLst/>
                        </a:rPr>
                        <a:t>-1</a:t>
                      </a:r>
                      <a:r>
                        <a:rPr lang="ar-IQ" sz="2800" dirty="0">
                          <a:effectLst/>
                        </a:rPr>
                        <a:t>من حيث طبيعتها تمثل مطلوبات المصرف مصادر امواله، أي القنوات التي يحصل من خلالها المصرف على الأموال.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010" algn="l"/>
                        </a:tabLst>
                      </a:pPr>
                      <a:r>
                        <a:rPr lang="en-US" sz="2800" dirty="0">
                          <a:effectLst/>
                        </a:rPr>
                        <a:t>2</a:t>
                      </a:r>
                      <a:r>
                        <a:rPr lang="ar-IQ" sz="2800" dirty="0">
                          <a:effectLst/>
                        </a:rPr>
                        <a:t> – من حيث المكونات </a:t>
                      </a:r>
                      <a:r>
                        <a:rPr lang="ar-IQ" sz="2800" dirty="0" err="1">
                          <a:effectLst/>
                        </a:rPr>
                        <a:t>فانها</a:t>
                      </a:r>
                      <a:r>
                        <a:rPr lang="ar-IQ" sz="2800" dirty="0">
                          <a:effectLst/>
                        </a:rPr>
                        <a:t> تتكون من الودائع بمختلف أنواعها والقروض ورأس المال.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010" algn="l"/>
                        </a:tabLs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r>
                        <a:rPr lang="ar-IQ" sz="2800" dirty="0">
                          <a:effectLst/>
                        </a:rPr>
                        <a:t>- من حيث طبيعتها تمثل أوجه استخدام الاموال التي يحصل عليها المصرف.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010" algn="l"/>
                        </a:tabLst>
                      </a:pPr>
                      <a:r>
                        <a:rPr lang="en-US" sz="2800" dirty="0">
                          <a:effectLst/>
                        </a:rPr>
                        <a:t>2</a:t>
                      </a:r>
                      <a:r>
                        <a:rPr lang="ar-IQ" sz="2800" dirty="0">
                          <a:effectLst/>
                        </a:rPr>
                        <a:t>- من حيث المكونات نلاحظ أن الموجودات تتكون من الاحتياطيات النقدية والاوراق المالية والقروض وموجودات أخرى.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24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16600" dirty="0" smtClean="0"/>
              <a:t>شكراً لكم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95408019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286</Words>
  <Application>Microsoft Office PowerPoint</Application>
  <PresentationFormat>On-screen Show (4:3)</PresentationFormat>
  <Paragraphs>34</Paragraphs>
  <Slides>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سمة Office</vt:lpstr>
      <vt:lpstr>ميزانية المصرف التجاري</vt:lpstr>
      <vt:lpstr>ميزانية المصرف التجاري</vt:lpstr>
      <vt:lpstr>ميزانية المصرف التجاري المختصرة</vt:lpstr>
      <vt:lpstr>ميزانية المصرف التجارية</vt:lpstr>
      <vt:lpstr>ميزانية المصرف التجاري</vt:lpstr>
      <vt:lpstr>سؤال: قارن بين مطلوبات المصرف وموجوداته؟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ميزانية المصرف التجاري</dc:title>
  <dc:creator>Dr. Ahmed A. Hamdan</dc:creator>
  <cp:lastModifiedBy>Dr. Ahmed A. Hamdan</cp:lastModifiedBy>
  <cp:revision>3</cp:revision>
  <dcterms:created xsi:type="dcterms:W3CDTF">2018-12-08T07:29:29Z</dcterms:created>
  <dcterms:modified xsi:type="dcterms:W3CDTF">2018-12-08T07:54:29Z</dcterms:modified>
</cp:coreProperties>
</file>