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313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87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548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991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181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453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099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215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516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393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922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B727-43F0-42E7-B49D-6D07A1725A0E}" type="datetimeFigureOut">
              <a:rPr lang="ar-SA" smtClean="0"/>
              <a:t>06/05/1440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FE52-C018-46AD-A33D-9BF1980D767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40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0" y="202861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4800" b="1" dirty="0">
                <a:solidFill>
                  <a:schemeClr val="bg1"/>
                </a:solidFill>
              </a:rPr>
              <a:t>المحاسبة الادارية</a:t>
            </a:r>
          </a:p>
          <a:p>
            <a:pPr algn="ctr"/>
            <a:r>
              <a:rPr lang="ar-SA" sz="48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ar-SA" sz="4800" b="1" dirty="0">
                <a:solidFill>
                  <a:schemeClr val="bg1"/>
                </a:solidFill>
              </a:rPr>
              <a:t>المرحلة الرابعة </a:t>
            </a:r>
          </a:p>
          <a:p>
            <a:pPr algn="ctr"/>
            <a:r>
              <a:rPr lang="ar-SA" sz="4800" b="1" dirty="0">
                <a:solidFill>
                  <a:schemeClr val="bg1"/>
                </a:solidFill>
              </a:rPr>
              <a:t>قسم المحاسبة</a:t>
            </a:r>
          </a:p>
          <a:p>
            <a:pPr algn="ctr"/>
            <a:endParaRPr lang="ar-SA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533399"/>
            <a:ext cx="4572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chemeClr val="bg1"/>
                </a:solidFill>
              </a:rPr>
              <a:t>المحاضرة التاسعة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1752600"/>
            <a:ext cx="6400800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</a:t>
            </a:r>
            <a:r>
              <a:rPr lang="ar-SA" sz="3200" b="1" u="sng" dirty="0">
                <a:solidFill>
                  <a:schemeClr val="bg1"/>
                </a:solidFill>
              </a:rPr>
              <a:t>المحاسبة الادارية والقرارات </a:t>
            </a:r>
            <a:r>
              <a:rPr lang="ar-IQ" sz="3200" b="1" u="sng" dirty="0">
                <a:solidFill>
                  <a:schemeClr val="bg1"/>
                </a:solidFill>
              </a:rPr>
              <a:t> الادارية</a:t>
            </a:r>
            <a:endParaRPr lang="ar-SA" sz="3200" b="1" u="sng" dirty="0">
              <a:solidFill>
                <a:schemeClr val="bg1"/>
              </a:solidFill>
            </a:endParaRPr>
          </a:p>
          <a:p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>
                <a:solidFill>
                  <a:schemeClr val="bg1"/>
                </a:solidFill>
              </a:rPr>
              <a:t>مفهوم صنع واتخاذ القرار ومراحل صنع القرار.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IQ" sz="3200" b="1" dirty="0">
                <a:solidFill>
                  <a:schemeClr val="bg1"/>
                </a:solidFill>
              </a:rPr>
              <a:t>مدخل الى المعلومات الملائمة والقرارات قصيرة الامد</a:t>
            </a:r>
            <a:r>
              <a:rPr lang="ar-SA" sz="3200" b="1" dirty="0">
                <a:solidFill>
                  <a:schemeClr val="bg1"/>
                </a:solidFill>
              </a:rPr>
              <a:t>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>
                <a:solidFill>
                  <a:schemeClr val="bg1"/>
                </a:solidFill>
              </a:rPr>
              <a:t>التحليل التفاضلي للكلف والايرادات 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انواع القرارات الادارية قصيرة الامد.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9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533400"/>
            <a:ext cx="5105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المحاضرة العاشرة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2133600"/>
            <a:ext cx="739140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مقدمة في المحاسبة الادارية</a:t>
            </a:r>
            <a:endParaRPr lang="ar-SA" sz="3200" b="1" u="sng" dirty="0">
              <a:solidFill>
                <a:schemeClr val="bg1"/>
              </a:solidFill>
            </a:endParaRPr>
          </a:p>
          <a:p>
            <a:pPr algn="ctr"/>
            <a:endParaRPr lang="ar-SA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قرار قبول اورفض طلبية خاصة/ المفهوم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المتطلبات التي بموجبها يتم قبول او رفض الطلبية.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تطبيقات رياضيه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4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457200"/>
            <a:ext cx="4495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u="sng" dirty="0">
                <a:solidFill>
                  <a:schemeClr val="bg1"/>
                </a:solidFill>
              </a:rPr>
              <a:t>المحاضرة الحادية عشر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83820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القرارات الادارية قصيرة الامد</a:t>
            </a:r>
            <a:endParaRPr lang="ar-SA" sz="3200" b="1" u="sng" dirty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قرار التصنيع الداخلي او الشراء من الخارج مدخل مفاهيمي.</a:t>
            </a:r>
            <a:endParaRPr lang="ar-SA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>
                <a:solidFill>
                  <a:schemeClr val="bg1"/>
                </a:solidFill>
              </a:rPr>
              <a:t>العوامل التي تؤخذ بالاعتبار عند اتخاذ قرار التصنيع او الشراء 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نقطة السواء</a:t>
            </a:r>
            <a:r>
              <a:rPr lang="ar-SA" sz="3200" b="1" dirty="0">
                <a:solidFill>
                  <a:schemeClr val="bg1"/>
                </a:solidFill>
              </a:rPr>
              <a:t> (نقطة التماثل).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تطبيقات رياضية  للتصنيع الداخلي او الشراء من الخارج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5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57200"/>
            <a:ext cx="5105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>
                <a:solidFill>
                  <a:schemeClr val="bg1"/>
                </a:solidFill>
              </a:rPr>
              <a:t>المحاضرة الثانية عشر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73914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القرارات الادارية قصيرة الامد</a:t>
            </a:r>
            <a:endParaRPr lang="ar-SA" sz="3200" b="1" u="sng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قرار استبعاد خط انتاجي او منتج</a:t>
            </a:r>
            <a:r>
              <a:rPr lang="ar-SA" sz="3200" b="1" dirty="0">
                <a:solidFill>
                  <a:schemeClr val="bg1"/>
                </a:solidFill>
              </a:rPr>
              <a:t> او الابقاء عليه 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>
                <a:solidFill>
                  <a:schemeClr val="bg1"/>
                </a:solidFill>
              </a:rPr>
              <a:t>العوامل التي تؤخذ بالاعتبار عند اتخاذ القرار 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تطبيقات رياضية </a:t>
            </a:r>
            <a:r>
              <a:rPr lang="ar-SA" sz="3200" b="1" dirty="0">
                <a:solidFill>
                  <a:schemeClr val="bg1"/>
                </a:solidFill>
              </a:rPr>
              <a:t>ل</a:t>
            </a:r>
            <a:r>
              <a:rPr lang="ar-IQ" sz="3200" b="1" dirty="0">
                <a:solidFill>
                  <a:schemeClr val="bg1"/>
                </a:solidFill>
              </a:rPr>
              <a:t>قرار ا</a:t>
            </a:r>
            <a:r>
              <a:rPr lang="ar-SA" sz="3200" b="1" dirty="0">
                <a:solidFill>
                  <a:schemeClr val="bg1"/>
                </a:solidFill>
              </a:rPr>
              <a:t>ستبعاد </a:t>
            </a:r>
            <a:r>
              <a:rPr lang="ar-IQ" sz="3200" b="1" dirty="0">
                <a:solidFill>
                  <a:schemeClr val="bg1"/>
                </a:solidFill>
              </a:rPr>
              <a:t>خط انتاجي او منتج</a:t>
            </a:r>
            <a:r>
              <a:rPr lang="ar-SA" sz="3200" b="1" dirty="0">
                <a:solidFill>
                  <a:schemeClr val="bg1"/>
                </a:solidFill>
              </a:rPr>
              <a:t> او الابقاء عليه 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قرار  اختيار اسلوب الانتاج</a:t>
            </a:r>
            <a:r>
              <a:rPr lang="ar-SA" sz="3200" b="1" dirty="0">
                <a:solidFill>
                  <a:schemeClr val="bg1"/>
                </a:solidFill>
              </a:rPr>
              <a:t> الامثل </a:t>
            </a:r>
            <a:r>
              <a:rPr lang="ar-IQ" sz="3200" b="1" dirty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تطبيقات رياضية حول قرار اختيار اسلوب الانتاج</a:t>
            </a:r>
            <a:r>
              <a:rPr lang="ar-SA" sz="3200" b="1" dirty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46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406397"/>
            <a:ext cx="5334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>
                <a:solidFill>
                  <a:schemeClr val="bg1"/>
                </a:solidFill>
              </a:rPr>
              <a:t>المحاضرة الثالثة عشر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1752600"/>
            <a:ext cx="708660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u="sng" dirty="0">
                <a:solidFill>
                  <a:schemeClr val="bg1"/>
                </a:solidFill>
              </a:rPr>
              <a:t>م / القرارات الادارية قصيرة الاجل </a:t>
            </a:r>
          </a:p>
          <a:p>
            <a:pPr algn="ctr"/>
            <a:endParaRPr lang="ar-SA" sz="4000" b="1" u="sng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ar-SA" sz="3600" dirty="0">
                <a:solidFill>
                  <a:schemeClr val="bg1"/>
                </a:solidFill>
              </a:rPr>
              <a:t>قرار تخصيص الموارد النادرة (المفهوم والاهمية).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600" dirty="0">
                <a:solidFill>
                  <a:schemeClr val="bg1"/>
                </a:solidFill>
              </a:rPr>
              <a:t>العوامل المؤثرة في اتخاذ هذا القرار 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600" dirty="0">
                <a:solidFill>
                  <a:schemeClr val="bg1"/>
                </a:solidFill>
              </a:rPr>
              <a:t>تطبيقات رياضية .</a:t>
            </a:r>
          </a:p>
          <a:p>
            <a:endParaRPr lang="ar-S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685800"/>
            <a:ext cx="5029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المحاضرة الرابعة عشر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1828800"/>
            <a:ext cx="64770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u="sng" dirty="0">
                <a:solidFill>
                  <a:schemeClr val="bg1"/>
                </a:solidFill>
              </a:rPr>
              <a:t>م/ </a:t>
            </a:r>
            <a:r>
              <a:rPr lang="ar-SA" sz="3600" u="sng">
                <a:solidFill>
                  <a:schemeClr val="bg1"/>
                </a:solidFill>
              </a:rPr>
              <a:t>قرار التسعير</a:t>
            </a:r>
            <a:endParaRPr lang="ar-SA" sz="3600" u="sng" dirty="0">
              <a:solidFill>
                <a:schemeClr val="bg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ar-SA" sz="3600" dirty="0">
                <a:solidFill>
                  <a:schemeClr val="bg1"/>
                </a:solidFill>
              </a:rPr>
              <a:t>مفهوم قرار التسعير والاهمية 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600" dirty="0">
                <a:solidFill>
                  <a:schemeClr val="bg1"/>
                </a:solidFill>
              </a:rPr>
              <a:t>طرق التسعير :-</a:t>
            </a:r>
          </a:p>
          <a:p>
            <a:pPr marL="742950" indent="-742950">
              <a:buFont typeface="+mj-lt"/>
              <a:buAutoNum type="arabicPeriod"/>
            </a:pPr>
            <a:r>
              <a:rPr lang="ar-SA" sz="3600" dirty="0">
                <a:solidFill>
                  <a:schemeClr val="bg1"/>
                </a:solidFill>
              </a:rPr>
              <a:t>طريقة الكلفة الكلية .</a:t>
            </a:r>
          </a:p>
          <a:p>
            <a:pPr marL="742950" indent="-742950">
              <a:buFont typeface="+mj-lt"/>
              <a:buAutoNum type="arabicPeriod"/>
            </a:pPr>
            <a:r>
              <a:rPr lang="ar-SA" sz="3600" dirty="0">
                <a:solidFill>
                  <a:schemeClr val="bg1"/>
                </a:solidFill>
              </a:rPr>
              <a:t>الكلفة المتغيرة .</a:t>
            </a:r>
          </a:p>
          <a:p>
            <a:pPr marL="742950" indent="-742950">
              <a:buFont typeface="+mj-lt"/>
              <a:buAutoNum type="arabicPeriod"/>
            </a:pPr>
            <a:r>
              <a:rPr lang="ar-SA" sz="3600" dirty="0">
                <a:solidFill>
                  <a:schemeClr val="bg1"/>
                </a:solidFill>
              </a:rPr>
              <a:t>الكلفة الصناعية الاجمالية .</a:t>
            </a:r>
          </a:p>
          <a:p>
            <a:pPr marL="742950" indent="-742950">
              <a:buFont typeface="+mj-lt"/>
              <a:buAutoNum type="arabicPeriod"/>
            </a:pPr>
            <a:r>
              <a:rPr lang="ar-SA" sz="3600" dirty="0">
                <a:solidFill>
                  <a:schemeClr val="bg1"/>
                </a:solidFill>
              </a:rPr>
              <a:t>معدل العائد على الاستثمار.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600" dirty="0">
                <a:solidFill>
                  <a:schemeClr val="bg1"/>
                </a:solidFill>
              </a:rPr>
              <a:t>تطبيقات رياضية .</a:t>
            </a:r>
          </a:p>
        </p:txBody>
      </p:sp>
    </p:spTree>
    <p:extLst>
      <p:ext uri="{BB962C8B-B14F-4D97-AF65-F5344CB8AC3E}">
        <p14:creationId xmlns:p14="http://schemas.microsoft.com/office/powerpoint/2010/main" val="65440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5200" y="3429000"/>
            <a:ext cx="52578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b="1" dirty="0">
                <a:solidFill>
                  <a:schemeClr val="accent4">
                    <a:lumMod val="75000"/>
                  </a:schemeClr>
                </a:solidFill>
              </a:rPr>
              <a:t>شكرا لاصغائكم </a:t>
            </a:r>
          </a:p>
        </p:txBody>
      </p:sp>
    </p:spTree>
    <p:extLst>
      <p:ext uri="{BB962C8B-B14F-4D97-AF65-F5344CB8AC3E}">
        <p14:creationId xmlns:p14="http://schemas.microsoft.com/office/powerpoint/2010/main" val="87366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863599"/>
            <a:ext cx="44196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>
                <a:solidFill>
                  <a:schemeClr val="bg1"/>
                </a:solidFill>
              </a:rPr>
              <a:t>المحاضرة الاولى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133600"/>
            <a:ext cx="7696200" cy="36625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مقدمة في المحاسبة الادارية</a:t>
            </a:r>
            <a:endParaRPr lang="ar-SA" sz="3200" b="1" u="sng" dirty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مدخل تعريفي للمحاسبة الادارية </a:t>
            </a:r>
            <a:r>
              <a:rPr lang="ar-SA" sz="2800" b="1" dirty="0">
                <a:solidFill>
                  <a:schemeClr val="bg1"/>
                </a:solidFill>
              </a:rPr>
              <a:t>النشأة والتطور التاريخي</a:t>
            </a:r>
            <a:r>
              <a:rPr lang="ar-IQ" sz="2800" b="1" dirty="0">
                <a:solidFill>
                  <a:schemeClr val="bg1"/>
                </a:solidFill>
              </a:rPr>
              <a:t>.</a:t>
            </a:r>
            <a:endParaRPr lang="ar-SA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وظائف المحاسبة الادارية 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العلاقات التبادلية بين المحاسبة الادارية والفروع المحاسبية الاخرى.</a:t>
            </a:r>
            <a:endParaRPr lang="ar-SA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الاساليب التقليدية والاساليب المعاصرة للمحاسبة الادارية .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762000"/>
            <a:ext cx="4800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chemeClr val="bg1"/>
                </a:solidFill>
              </a:rPr>
              <a:t>المحاضرة الثانية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828800"/>
            <a:ext cx="8534400" cy="43704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400" b="1" u="sng" dirty="0">
                <a:solidFill>
                  <a:schemeClr val="bg1"/>
                </a:solidFill>
              </a:rPr>
              <a:t>م/ مقدمة في المحاسبة الادارية</a:t>
            </a:r>
            <a:endParaRPr lang="ar-SA" sz="2400" b="1" u="sng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400" b="1" dirty="0">
                <a:solidFill>
                  <a:schemeClr val="bg1"/>
                </a:solidFill>
              </a:rPr>
              <a:t>التوجهات المعاصرة للمحاسبة الادارية الستراتيجية :-</a:t>
            </a:r>
            <a:endParaRPr lang="en-US" sz="24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>
                <a:solidFill>
                  <a:schemeClr val="bg1"/>
                </a:solidFill>
              </a:rPr>
              <a:t>الاستراتيجيات التنافسية .</a:t>
            </a:r>
            <a:endParaRPr lang="en-US" sz="24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>
                <a:solidFill>
                  <a:schemeClr val="bg1"/>
                </a:solidFill>
              </a:rPr>
              <a:t>ادارة الجودة الشاملة .</a:t>
            </a:r>
            <a:endParaRPr lang="en-US" sz="24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>
                <a:solidFill>
                  <a:schemeClr val="bg1"/>
                </a:solidFill>
              </a:rPr>
              <a:t>الابعاد التنافسية (الوقت ، الكلفة ، الجودة)</a:t>
            </a:r>
            <a:endParaRPr lang="en-US" sz="24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>
                <a:solidFill>
                  <a:schemeClr val="bg1"/>
                </a:solidFill>
              </a:rPr>
              <a:t>الانتاج في الوقت المحدد.</a:t>
            </a:r>
            <a:endParaRPr lang="ar-SA" sz="24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SA" sz="2400" b="1" dirty="0">
                <a:solidFill>
                  <a:schemeClr val="bg1"/>
                </a:solidFill>
              </a:rPr>
              <a:t>التكاليف على اساس الانشطة .</a:t>
            </a:r>
          </a:p>
          <a:p>
            <a:pPr marL="514350" lvl="0" indent="-514350">
              <a:buFont typeface="+mj-lt"/>
              <a:buAutoNum type="arabicPeriod"/>
            </a:pPr>
            <a:r>
              <a:rPr lang="ar-SA" sz="2400" b="1" dirty="0">
                <a:solidFill>
                  <a:schemeClr val="bg1"/>
                </a:solidFill>
              </a:rPr>
              <a:t>سلسلة القيمة وسلسلة التجهيز 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400" b="1" dirty="0">
                <a:solidFill>
                  <a:schemeClr val="bg1"/>
                </a:solidFill>
              </a:rPr>
              <a:t>معلومات المحاسبة الادارية والمستويات الادارية  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400" b="1" dirty="0">
                <a:solidFill>
                  <a:schemeClr val="bg1"/>
                </a:solidFill>
              </a:rPr>
              <a:t>المعايير الاخلاقية للمحاسب الاداري .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ar-SA" sz="1400" dirty="0"/>
          </a:p>
        </p:txBody>
      </p:sp>
    </p:spTree>
    <p:extLst>
      <p:ext uri="{BB962C8B-B14F-4D97-AF65-F5344CB8AC3E}">
        <p14:creationId xmlns:p14="http://schemas.microsoft.com/office/powerpoint/2010/main" val="70787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533400"/>
            <a:ext cx="472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dirty="0">
                <a:solidFill>
                  <a:schemeClr val="bg1"/>
                </a:solidFill>
              </a:rPr>
              <a:t>المحاضرة الثالثة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752600"/>
            <a:ext cx="7543800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مفاهيم التكاليف وسلوكها</a:t>
            </a:r>
            <a:endParaRPr lang="ar-SA" sz="3200" b="1" u="sng" dirty="0">
              <a:solidFill>
                <a:schemeClr val="bg1"/>
              </a:solidFill>
            </a:endParaRP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مدخل تعريفي للتكاليف النشوء والاسباب.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مفاهيم التكلفة، المصروف، الخسارة ، الضياع.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تصينفات وتبويبات التكاليف 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طرق الفصل بين التكاليف المختلطة :-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>
                <a:solidFill>
                  <a:schemeClr val="bg1"/>
                </a:solidFill>
              </a:rPr>
              <a:t>طريقة الحدود العليا والدنيا للنشاط 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>
                <a:solidFill>
                  <a:schemeClr val="bg1"/>
                </a:solidFill>
              </a:rPr>
              <a:t>طريقة المربعات الصغرى.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>
                <a:solidFill>
                  <a:schemeClr val="bg1"/>
                </a:solidFill>
              </a:rPr>
              <a:t>طريقة خارطة الانتشار.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4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533400"/>
            <a:ext cx="4953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المحاضرة الرابعة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286000"/>
            <a:ext cx="7543800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800" b="1" u="sng" dirty="0">
                <a:solidFill>
                  <a:schemeClr val="bg1"/>
                </a:solidFill>
              </a:rPr>
              <a:t>م/ تحليل العلاقة بين التكلفة والحجم والربح</a:t>
            </a:r>
            <a:r>
              <a:rPr lang="ar-SA" sz="2800" b="1" u="sng" dirty="0">
                <a:solidFill>
                  <a:schemeClr val="bg1"/>
                </a:solidFill>
              </a:rPr>
              <a:t> (</a:t>
            </a:r>
            <a:r>
              <a:rPr lang="en-US" sz="2800" b="1" u="sng" dirty="0">
                <a:solidFill>
                  <a:schemeClr val="bg1"/>
                </a:solidFill>
              </a:rPr>
              <a:t>CVP</a:t>
            </a:r>
            <a:r>
              <a:rPr lang="ar-SA" sz="2800" b="1" u="sng" dirty="0">
                <a:solidFill>
                  <a:schemeClr val="bg1"/>
                </a:solidFill>
              </a:rPr>
              <a:t>)</a:t>
            </a:r>
          </a:p>
          <a:p>
            <a:pPr algn="ctr"/>
            <a:endParaRPr lang="en-US" sz="28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العوامل المؤثرة في الربح.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الظهور والنشوء لتحليلات الكلفة والحجم والربح.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الفروض الرئيسة ل</a:t>
            </a:r>
            <a:r>
              <a:rPr lang="ar-SA" sz="2800" b="1" dirty="0">
                <a:solidFill>
                  <a:schemeClr val="bg1"/>
                </a:solidFill>
              </a:rPr>
              <a:t>نموذج </a:t>
            </a:r>
            <a:r>
              <a:rPr lang="en-US" sz="2800" b="1" dirty="0">
                <a:solidFill>
                  <a:schemeClr val="bg1"/>
                </a:solidFill>
              </a:rPr>
              <a:t>CVP</a:t>
            </a:r>
            <a:r>
              <a:rPr lang="ar-IQ" sz="2800" b="1" dirty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نقطة التعادل.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طرق احتساب التعادل :- 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>
                <a:solidFill>
                  <a:schemeClr val="bg1"/>
                </a:solidFill>
              </a:rPr>
              <a:t>طريق</a:t>
            </a:r>
            <a:r>
              <a:rPr lang="ar-SA" sz="2800" b="1" dirty="0">
                <a:solidFill>
                  <a:schemeClr val="bg1"/>
                </a:solidFill>
              </a:rPr>
              <a:t>ة</a:t>
            </a:r>
            <a:r>
              <a:rPr lang="ar-IQ" sz="2800" b="1" dirty="0">
                <a:solidFill>
                  <a:schemeClr val="bg1"/>
                </a:solidFill>
              </a:rPr>
              <a:t> المعادلة مع تطبيق رياضي 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r-IQ" sz="2800" b="1" dirty="0">
                <a:solidFill>
                  <a:schemeClr val="bg1"/>
                </a:solidFill>
              </a:rPr>
              <a:t>طريق</a:t>
            </a:r>
            <a:r>
              <a:rPr lang="ar-SA" sz="2800" b="1" dirty="0">
                <a:solidFill>
                  <a:schemeClr val="bg1"/>
                </a:solidFill>
              </a:rPr>
              <a:t>ة</a:t>
            </a:r>
            <a:r>
              <a:rPr lang="ar-IQ" sz="2800" b="1" dirty="0">
                <a:solidFill>
                  <a:schemeClr val="bg1"/>
                </a:solidFill>
              </a:rPr>
              <a:t> الرسم البياني، مع التطبيق.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1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783771"/>
            <a:ext cx="502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chemeClr val="bg1"/>
                </a:solidFill>
              </a:rPr>
              <a:t>المحاضرة الخامسة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1981200"/>
            <a:ext cx="640080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200" b="1" u="sng" dirty="0">
                <a:solidFill>
                  <a:schemeClr val="bg1"/>
                </a:solidFill>
              </a:rPr>
              <a:t>م/ تحليل العلاقة بين التكلفة والحجم والربح.</a:t>
            </a:r>
            <a:endParaRPr lang="ar-SA" sz="3200" b="1" u="sng" dirty="0">
              <a:solidFill>
                <a:schemeClr val="bg1"/>
              </a:solidFill>
            </a:endParaRPr>
          </a:p>
          <a:p>
            <a:endParaRPr lang="en-US" sz="3200" b="1" u="sng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طريقة الهامش. تطبيقات لطريقة الهامش.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ar-SA" sz="3200" b="1" dirty="0">
                <a:solidFill>
                  <a:schemeClr val="bg1"/>
                </a:solidFill>
              </a:rPr>
              <a:t>العوامل المؤثرة في النموذج ( تغير سعر البيع ، الكلفة المتغيرة ، الكلفة الثابته ) 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200" b="1" dirty="0">
                <a:solidFill>
                  <a:schemeClr val="bg1"/>
                </a:solidFill>
              </a:rPr>
              <a:t>الرافعة التشغيلية وتحليل </a:t>
            </a:r>
            <a:r>
              <a:rPr lang="en-US" sz="3200" b="1" dirty="0">
                <a:solidFill>
                  <a:schemeClr val="bg1"/>
                </a:solidFill>
              </a:rPr>
              <a:t>CVP </a:t>
            </a:r>
            <a:r>
              <a:rPr lang="ar-SA" sz="3200" b="1" dirty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200" b="1" dirty="0">
                <a:solidFill>
                  <a:schemeClr val="bg1"/>
                </a:solidFill>
              </a:rPr>
              <a:t>نموذج </a:t>
            </a:r>
            <a:r>
              <a:rPr lang="en-US" sz="3200" b="1" dirty="0">
                <a:solidFill>
                  <a:schemeClr val="bg1"/>
                </a:solidFill>
              </a:rPr>
              <a:t>CVP </a:t>
            </a:r>
            <a:r>
              <a:rPr lang="ar-SA" sz="3200" b="1" dirty="0">
                <a:solidFill>
                  <a:schemeClr val="bg1"/>
                </a:solidFill>
              </a:rPr>
              <a:t>والقرارات الادارية .</a:t>
            </a:r>
          </a:p>
        </p:txBody>
      </p:sp>
    </p:spTree>
    <p:extLst>
      <p:ext uri="{BB962C8B-B14F-4D97-AF65-F5344CB8AC3E}">
        <p14:creationId xmlns:p14="http://schemas.microsoft.com/office/powerpoint/2010/main" val="61369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685800"/>
            <a:ext cx="5105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المحاضرة السادسة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2362200"/>
            <a:ext cx="640080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200" b="1" u="sng" dirty="0">
                <a:solidFill>
                  <a:schemeClr val="bg1"/>
                </a:solidFill>
              </a:rPr>
              <a:t>م/ تحليل العلاقة بين التكلفة والحجم والربح.</a:t>
            </a:r>
            <a:endParaRPr lang="ar-SA" sz="3200" b="1" u="sng" dirty="0">
              <a:solidFill>
                <a:schemeClr val="bg1"/>
              </a:solidFill>
            </a:endParaRPr>
          </a:p>
          <a:p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هامش الامان . المفهوم وتطبيقات رياضية.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الاستنتاجات المترتبة على دراسة نموذج الكلفة والحجم والربح </a:t>
            </a:r>
            <a:r>
              <a:rPr lang="en-US" sz="3200" b="1" dirty="0">
                <a:solidFill>
                  <a:schemeClr val="bg1"/>
                </a:solidFill>
              </a:rPr>
              <a:t>CVP</a:t>
            </a:r>
            <a:endParaRPr lang="ar-SA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3200" b="1" dirty="0">
                <a:solidFill>
                  <a:schemeClr val="bg1"/>
                </a:solidFill>
              </a:rPr>
              <a:t>خارطة الربحية .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15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771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609600"/>
            <a:ext cx="4343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>
                <a:solidFill>
                  <a:schemeClr val="bg1"/>
                </a:solidFill>
              </a:rPr>
              <a:t>المحاضرة السابعة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828800"/>
            <a:ext cx="708660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800" b="1" u="sng" dirty="0">
                <a:solidFill>
                  <a:schemeClr val="bg1"/>
                </a:solidFill>
              </a:rPr>
              <a:t>م/ مقدمة في المحاسبة الادارية</a:t>
            </a:r>
            <a:endParaRPr lang="ar-SA" sz="2800" b="1" u="sng" dirty="0">
              <a:solidFill>
                <a:schemeClr val="bg1"/>
              </a:solidFill>
            </a:endParaRPr>
          </a:p>
          <a:p>
            <a:pPr algn="ctr"/>
            <a:endParaRPr lang="en-US" sz="28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تحليلات الحساسية.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تطبيقات رياضية لتحليلات الحساسية.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2800" b="1" dirty="0">
                <a:solidFill>
                  <a:schemeClr val="bg1"/>
                </a:solidFill>
              </a:rPr>
              <a:t>نقطة الغلق المفهوم وتطبيقات رياضية.</a:t>
            </a:r>
            <a:endParaRPr lang="ar-SA" sz="2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نقطة التماثل ونقطة التعادل 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>
                <a:solidFill>
                  <a:schemeClr val="bg1"/>
                </a:solidFill>
              </a:rPr>
              <a:t>تطبيقات رياضية لنقطة التعادل والقرارات الادارية .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endParaRPr lang="ar-S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762000"/>
            <a:ext cx="4419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</a:rPr>
              <a:t>المحاضرة الثامنة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693420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>
                <a:solidFill>
                  <a:schemeClr val="bg1"/>
                </a:solidFill>
              </a:rPr>
              <a:t>م/ مقدمة في المحاسبة الادارية</a:t>
            </a:r>
            <a:endParaRPr lang="ar-SA" sz="3200" b="1" u="sng" dirty="0">
              <a:solidFill>
                <a:schemeClr val="bg1"/>
              </a:solidFill>
            </a:endParaRPr>
          </a:p>
          <a:p>
            <a:pPr algn="ctr"/>
            <a:endParaRPr lang="en-US" sz="3200" b="1" u="sng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تحليلات التعادل في ظل تعدد المنتجات.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IQ" sz="3200" b="1" dirty="0">
                <a:solidFill>
                  <a:schemeClr val="bg1"/>
                </a:solidFill>
              </a:rPr>
              <a:t>تحليل التعادل وتقييم البدائل.</a:t>
            </a:r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ar-S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1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550</Words>
  <Application>Microsoft Office PowerPoint</Application>
  <PresentationFormat>عرض على الشاشة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مستخدم غير معروف</cp:lastModifiedBy>
  <cp:revision>56</cp:revision>
  <dcterms:created xsi:type="dcterms:W3CDTF">2018-01-22T15:27:24Z</dcterms:created>
  <dcterms:modified xsi:type="dcterms:W3CDTF">2019-01-12T19:29:20Z</dcterms:modified>
</cp:coreProperties>
</file>