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  <p:sldMasterId id="2147483696" r:id="rId2"/>
    <p:sldMasterId id="2147483708" r:id="rId3"/>
  </p:sldMasterIdLst>
  <p:sldIdLst>
    <p:sldId id="256" r:id="rId4"/>
    <p:sldId id="257" r:id="rId5"/>
    <p:sldId id="258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4" d="100"/>
          <a:sy n="54" d="100"/>
        </p:scale>
        <p:origin x="5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8838" y="675723"/>
            <a:ext cx="1472962" cy="518532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2683014" y="675723"/>
            <a:ext cx="5467557" cy="518532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0" name="عنوان فرعي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مستدير الزوايا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l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ذو زاوية واحدة مستديرة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9652" y="446087"/>
            <a:ext cx="2660650" cy="1185861"/>
          </a:xfrm>
        </p:spPr>
        <p:txBody>
          <a:bodyPr anchor="b"/>
          <a:lstStyle>
            <a:lvl1pPr algn="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6965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0" y="1387058"/>
            <a:ext cx="3297953" cy="1113254"/>
          </a:xfrm>
        </p:spPr>
        <p:txBody>
          <a:bodyPr anchor="b">
            <a:normAutofit/>
          </a:bodyPr>
          <a:lstStyle>
            <a:lvl1pPr algn="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2040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16" name="Group 15"/>
          <p:cNvGrpSpPr/>
          <p:nvPr/>
        </p:nvGrpSpPr>
        <p:grpSpPr>
          <a:xfrm flipH="1">
            <a:off x="2771800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1052285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04537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57271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44894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691096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99748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9966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22699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99748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99747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57270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02307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2487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10727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52297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45949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02307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59822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168473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1260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11888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23595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39015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39015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39015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283744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51926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370801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370802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03947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34530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20536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44347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798754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14221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48944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881643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99748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99748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44894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11564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690459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288437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573388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04215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8901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28472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59803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19839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52296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37685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769322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590" y="591377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17954" y="5913771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80801" y="5913771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1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16184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44903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498058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50458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60889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28516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44903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43440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57377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r" defTabSz="457200" rtl="1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عنصر نائب للعنوان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17/05/1440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pPr algn="r"/>
            <a:r>
              <a:rPr lang="ar-SA" sz="2800" b="1" dirty="0">
                <a:solidFill>
                  <a:schemeClr val="bg1"/>
                </a:solidFill>
              </a:rPr>
              <a:t> </a:t>
            </a:r>
            <a:r>
              <a:rPr lang="en-US" sz="2800" b="1" dirty="0">
                <a:solidFill>
                  <a:schemeClr val="bg1"/>
                </a:solidFill>
              </a:rPr>
              <a:t/>
            </a:r>
            <a:br>
              <a:rPr lang="en-US" sz="2800" b="1" dirty="0">
                <a:solidFill>
                  <a:schemeClr val="bg1"/>
                </a:solidFill>
              </a:rPr>
            </a:br>
            <a:endParaRPr lang="ar-SA" sz="2800" b="1" dirty="0">
              <a:solidFill>
                <a:schemeClr val="bg1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683568" y="1789421"/>
            <a:ext cx="8748464" cy="555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2800" b="1" smtClean="0">
                <a:latin typeface="Calibri"/>
                <a:ea typeface="Calibri"/>
                <a:cs typeface="Arial"/>
              </a:rPr>
              <a:t>التجارة </a:t>
            </a:r>
            <a:r>
              <a:rPr lang="ar-SA" sz="2800" b="1" smtClean="0">
                <a:latin typeface="Calibri"/>
                <a:ea typeface="Calibri"/>
                <a:cs typeface="Arial"/>
              </a:rPr>
              <a:t>الدولية</a:t>
            </a:r>
            <a:endParaRPr lang="en-US" sz="1100" dirty="0"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515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387624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dirty="0" smtClean="0"/>
              <a:t> </a:t>
            </a:r>
            <a:r>
              <a:rPr lang="ar-SA" b="1" dirty="0">
                <a:effectLst/>
              </a:rPr>
              <a:t>أولاً : الدور الإنمائي للتجارة الدولية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179512" y="2165087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3600" b="1" dirty="0" smtClean="0">
                <a:ea typeface="Calibri"/>
                <a:cs typeface="Simplified Arabic"/>
              </a:rPr>
              <a:t>الدول النامية بحاجة إلى التجارة الدولية بشكل ضروري </a:t>
            </a:r>
          </a:p>
          <a:p>
            <a:pPr algn="just"/>
            <a:endParaRPr lang="ar-SA" sz="3600" b="1" dirty="0" smtClean="0">
              <a:ea typeface="Calibri"/>
              <a:cs typeface="Simplified Arabic"/>
            </a:endParaRPr>
          </a:p>
          <a:p>
            <a:pPr algn="just"/>
            <a:r>
              <a:rPr lang="ar-SA" sz="3600" b="1" dirty="0" smtClean="0">
                <a:solidFill>
                  <a:srgbClr val="002060"/>
                </a:solidFill>
                <a:cs typeface="Simplified Arabic"/>
              </a:rPr>
              <a:t>1-</a:t>
            </a:r>
            <a:r>
              <a:rPr lang="ar-SA" sz="3600" dirty="0" smtClean="0">
                <a:solidFill>
                  <a:srgbClr val="002060"/>
                </a:solidFill>
              </a:rPr>
              <a:t>استيراد </a:t>
            </a:r>
            <a:r>
              <a:rPr lang="ar-SA" sz="3600" dirty="0">
                <a:solidFill>
                  <a:srgbClr val="002060"/>
                </a:solidFill>
              </a:rPr>
              <a:t>السلع والخدمات الرأسمالية ومستلزمات الإنتاج اللازمة لبرامجها التنموية </a:t>
            </a:r>
            <a:r>
              <a:rPr lang="ar-SA" sz="36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ar-SA" sz="3600" dirty="0" smtClean="0">
                <a:solidFill>
                  <a:srgbClr val="002060"/>
                </a:solidFill>
              </a:rPr>
              <a:t>2- </a:t>
            </a:r>
            <a:r>
              <a:rPr lang="ar-SA" sz="3600" dirty="0">
                <a:solidFill>
                  <a:srgbClr val="002060"/>
                </a:solidFill>
              </a:rPr>
              <a:t>تحتاج إلى تسويق وتصريف </a:t>
            </a:r>
            <a:r>
              <a:rPr lang="ar-SA" sz="3600" dirty="0" smtClean="0">
                <a:solidFill>
                  <a:srgbClr val="002060"/>
                </a:solidFill>
              </a:rPr>
              <a:t>منتجاتها .</a:t>
            </a:r>
          </a:p>
          <a:p>
            <a:pPr algn="just"/>
            <a:r>
              <a:rPr lang="ar-SA" sz="3600" dirty="0" smtClean="0">
                <a:solidFill>
                  <a:srgbClr val="002060"/>
                </a:solidFill>
              </a:rPr>
              <a:t>3- تؤدي دور مهم لتلك الدول .</a:t>
            </a:r>
          </a:p>
          <a:p>
            <a:pPr algn="just"/>
            <a:r>
              <a:rPr lang="ar-SA" sz="3600" dirty="0" smtClean="0">
                <a:solidFill>
                  <a:srgbClr val="002060"/>
                </a:solidFill>
              </a:rPr>
              <a:t>4- زيادة القدرة على الإنتاج .</a:t>
            </a:r>
            <a:endParaRPr lang="ar-SA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70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>
                <a:effectLst/>
              </a:rPr>
              <a:t>ثانياً : أهداف التوسع الدولي  </a:t>
            </a:r>
            <a:endParaRPr lang="en-US" dirty="0">
              <a:effectLst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99653" y="1700808"/>
            <a:ext cx="8744702" cy="38348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400" b="1" dirty="0" smtClean="0">
                <a:latin typeface="Calibri"/>
                <a:ea typeface="Calibri"/>
                <a:cs typeface="Simplified Arabic"/>
              </a:rPr>
              <a:t>التوجه للتوسع الدولي لتحقيق أهداف لا يمكن </a:t>
            </a:r>
            <a:r>
              <a:rPr lang="ar-SA" sz="2400" b="1" dirty="0" err="1" smtClean="0">
                <a:latin typeface="Calibri"/>
                <a:ea typeface="Calibri"/>
                <a:cs typeface="Simplified Arabic"/>
              </a:rPr>
              <a:t>ان</a:t>
            </a:r>
            <a:r>
              <a:rPr lang="ar-SA" sz="2400" b="1" dirty="0" smtClean="0">
                <a:latin typeface="Calibri"/>
                <a:ea typeface="Calibri"/>
                <a:cs typeface="Simplified Arabic"/>
              </a:rPr>
              <a:t> تحققها الشركات في </a:t>
            </a:r>
            <a:r>
              <a:rPr lang="ar-SA" sz="2400" b="1" dirty="0" err="1" smtClean="0">
                <a:latin typeface="Calibri"/>
                <a:ea typeface="Calibri"/>
                <a:cs typeface="Simplified Arabic"/>
              </a:rPr>
              <a:t>الاسواق</a:t>
            </a:r>
            <a:r>
              <a:rPr lang="ar-SA" sz="2400" b="1" dirty="0" smtClean="0">
                <a:latin typeface="Calibri"/>
                <a:ea typeface="Calibri"/>
                <a:cs typeface="Simplified Arabic"/>
              </a:rPr>
              <a:t> المحلية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400" dirty="0" smtClean="0">
                <a:effectLst/>
                <a:latin typeface="Calibri"/>
                <a:ea typeface="Calibri"/>
                <a:cs typeface="Simplified Arabic"/>
              </a:rPr>
              <a:t>1- </a:t>
            </a:r>
            <a:r>
              <a:rPr lang="en-US" sz="2400" dirty="0"/>
              <a:t> </a:t>
            </a:r>
            <a:r>
              <a:rPr lang="ar-SA" sz="2400" dirty="0"/>
              <a:t>أهداف الربح والنمو </a:t>
            </a:r>
            <a:endParaRPr lang="ar-SA" sz="2400" dirty="0" smtClean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400" dirty="0" smtClean="0">
                <a:effectLst/>
                <a:latin typeface="Calibri"/>
                <a:ea typeface="Calibri"/>
                <a:cs typeface="Arial"/>
              </a:rPr>
              <a:t>2- </a:t>
            </a:r>
            <a:r>
              <a:rPr lang="ar-SA" sz="2400" dirty="0"/>
              <a:t>تحقيق استقرار في حجم المبيعات </a:t>
            </a:r>
            <a:r>
              <a:rPr lang="ar-SA" sz="2400" dirty="0" smtClean="0"/>
              <a:t>والإنتاج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ar-SA" sz="2400" dirty="0" smtClean="0">
                <a:effectLst/>
                <a:latin typeface="Calibri"/>
                <a:ea typeface="Calibri"/>
                <a:cs typeface="Arial"/>
              </a:rPr>
              <a:t>3- </a:t>
            </a:r>
            <a:r>
              <a:rPr lang="ar-SA" sz="2400" dirty="0" smtClean="0"/>
              <a:t>استغلال القدرة الإنتاجية الفائضة </a:t>
            </a:r>
            <a:endParaRPr lang="en-US" sz="2400" dirty="0" smtClean="0"/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ar-SA" sz="2400" dirty="0" smtClean="0">
                <a:effectLst/>
                <a:latin typeface="Calibri"/>
                <a:ea typeface="Calibri"/>
                <a:cs typeface="Arial"/>
              </a:rPr>
              <a:t>4- </a:t>
            </a:r>
            <a:r>
              <a:rPr lang="ar-SA" sz="2400" dirty="0"/>
              <a:t>امتداد في دورة حياة السلع</a:t>
            </a:r>
            <a:endParaRPr lang="en-US" sz="2400" dirty="0"/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ar-SA" sz="2400" dirty="0" smtClean="0">
                <a:effectLst/>
                <a:latin typeface="Calibri"/>
                <a:ea typeface="Calibri"/>
                <a:cs typeface="Arial"/>
              </a:rPr>
              <a:t>5- </a:t>
            </a:r>
            <a:r>
              <a:rPr lang="ar-SA" sz="2400" dirty="0"/>
              <a:t>جاذبية الفرص التسويقية في الأسواق الخارجية </a:t>
            </a:r>
            <a:endParaRPr lang="en-US" sz="2400" dirty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400" dirty="0" smtClean="0">
                <a:effectLst/>
                <a:latin typeface="Calibri"/>
                <a:ea typeface="Calibri"/>
                <a:cs typeface="Arial"/>
              </a:rPr>
              <a:t>6- رفع المستوى التنافسي ( رفع مستوى الأفراد , وتخطيط سلع  , وأساليب تسويقية )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769409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>
                <a:effectLst/>
              </a:rPr>
              <a:t>ثالثاً : دوافع التصدير على مستوي الشركات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ar-SA" dirty="0"/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519385"/>
              </p:ext>
            </p:extLst>
          </p:nvPr>
        </p:nvGraphicFramePr>
        <p:xfrm>
          <a:off x="2123728" y="1260181"/>
          <a:ext cx="4464495" cy="5409179"/>
        </p:xfrm>
        <a:graphic>
          <a:graphicData uri="http://schemas.openxmlformats.org/drawingml/2006/table">
            <a:tbl>
              <a:tblPr rtl="1" firstRow="1" firstCol="1" bandRow="1"/>
              <a:tblGrid>
                <a:gridCol w="4464495"/>
              </a:tblGrid>
              <a:tr h="540060"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SA" sz="24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العوامل الساحبة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539">
                <a:tc>
                  <a:txBody>
                    <a:bodyPr/>
                    <a:lstStyle/>
                    <a:p>
                      <a:pPr marL="342900" lvl="0" indent="-342900"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2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أهداف الربح والنمو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2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توفر معلومات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2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اتجاهات المديرين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2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الجدوى الاقتصادية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2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المزايا التسويقية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2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توفر فرص العمل التسويقية في الخارج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2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وكلاء التغير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2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تفوق تكنولوجي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517324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91098"/>
              </p:ext>
            </p:extLst>
          </p:nvPr>
        </p:nvGraphicFramePr>
        <p:xfrm>
          <a:off x="2339752" y="576015"/>
          <a:ext cx="4237380" cy="5896753"/>
        </p:xfrm>
        <a:graphic>
          <a:graphicData uri="http://schemas.openxmlformats.org/drawingml/2006/table">
            <a:tbl>
              <a:tblPr rtl="1" firstRow="1" firstCol="1" bandRow="1"/>
              <a:tblGrid>
                <a:gridCol w="4237380"/>
              </a:tblGrid>
              <a:tr h="4414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العوامل الدافعة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6673">
                <a:tc>
                  <a:txBody>
                    <a:bodyPr/>
                    <a:lstStyle/>
                    <a:p>
                      <a:pPr marL="342900" lvl="0" indent="-342900"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28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أوامر الطلب الخارجية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28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زيادة القدرة في الموارد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28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القرب من </a:t>
                      </a:r>
                      <a:r>
                        <a:rPr lang="ar-SA" sz="2800" dirty="0" smtClean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الأسواق </a:t>
                      </a:r>
                      <a:r>
                        <a:rPr lang="ar-SA" sz="28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الدولية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28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تنويع المخاطر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28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زيادة حجم المبيعات الموسمية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28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صغر حجم السوق المحلية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28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تدهور السوق المحلي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342900" lvl="0" indent="-342900" algn="justLow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28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ضغوط المنافسة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14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9600" dirty="0" smtClean="0"/>
              <a:t>شكراً لكم </a:t>
            </a:r>
            <a:endParaRPr lang="ar-SA" sz="96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5416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ummer_TP102499175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واجهة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TM01972873[[fn=الصيف]]</Template>
  <TotalTime>430</TotalTime>
  <Words>169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9" baseType="lpstr">
      <vt:lpstr>Arial</vt:lpstr>
      <vt:lpstr>Calibri</vt:lpstr>
      <vt:lpstr>Courier New</vt:lpstr>
      <vt:lpstr>Franklin Gothic Book</vt:lpstr>
      <vt:lpstr>Franklin Gothic Medium</vt:lpstr>
      <vt:lpstr>Simplified Arabic</vt:lpstr>
      <vt:lpstr>Tahoma</vt:lpstr>
      <vt:lpstr>Trebuchet MS</vt:lpstr>
      <vt:lpstr>Verdana</vt:lpstr>
      <vt:lpstr>Wingdings 2</vt:lpstr>
      <vt:lpstr>Summer_TP102499175</vt:lpstr>
      <vt:lpstr>رحلة</vt:lpstr>
      <vt:lpstr>واجهة</vt:lpstr>
      <vt:lpstr>  </vt:lpstr>
      <vt:lpstr> أولاً : الدور الإنمائي للتجارة الدولية   </vt:lpstr>
      <vt:lpstr>ثانياً : أهداف التوسع الدولي  </vt:lpstr>
      <vt:lpstr>ثالثاً : دوافع التصدير على مستوي الشركات  </vt:lpstr>
      <vt:lpstr>PowerPoint Presentation</vt:lpstr>
      <vt:lpstr>شكراً لكم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الجامعة المستنصرية  كلية العلوم السياحية  الدراسات العليا / الدكتوراه    </dc:title>
  <dc:creator>حيدر السلطاني</dc:creator>
  <cp:lastModifiedBy>MAHA ALAZAWI</cp:lastModifiedBy>
  <cp:revision>14</cp:revision>
  <dcterms:created xsi:type="dcterms:W3CDTF">2018-09-30T18:29:01Z</dcterms:created>
  <dcterms:modified xsi:type="dcterms:W3CDTF">2019-01-23T07:36:51Z</dcterms:modified>
</cp:coreProperties>
</file>