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F7B677-C356-4599-817A-BFDC134C414F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008E2-1099-4A38-B382-572839A9D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88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25399-207E-4280-B6C9-DD630E83D778}" type="slidenum">
              <a:rPr lang="ar-IQ" smtClean="0"/>
              <a:pPr/>
              <a:t>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188309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25399-207E-4280-B6C9-DD630E83D778}" type="slidenum">
              <a:rPr lang="ar-IQ" smtClean="0"/>
              <a:pPr/>
              <a:t>2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612442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25399-207E-4280-B6C9-DD630E83D778}" type="slidenum">
              <a:rPr lang="ar-IQ" smtClean="0"/>
              <a:pPr/>
              <a:t>3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00702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634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631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29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039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91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559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354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961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914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498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488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60FA9-FA43-4F94-A5F7-0E8A853C1E2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AE645-83F6-45D7-BF2F-D1D699D956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441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ar-IQ" b="1" dirty="0" smtClean="0">
                <a:solidFill>
                  <a:schemeClr val="bg1"/>
                </a:solidFill>
              </a:rPr>
              <a:t>الاحصاء السكاني والديمغرافيا</a:t>
            </a:r>
            <a:endParaRPr lang="ar-IQ" b="1" dirty="0">
              <a:solidFill>
                <a:schemeClr val="bg1"/>
              </a:solidFill>
            </a:endParaRPr>
          </a:p>
        </p:txBody>
      </p:sp>
      <p:sp>
        <p:nvSpPr>
          <p:cNvPr id="9" name="Rectangle 3"/>
          <p:cNvSpPr txBox="1">
            <a:spLocks/>
          </p:cNvSpPr>
          <p:nvPr/>
        </p:nvSpPr>
        <p:spPr>
          <a:xfrm>
            <a:off x="1559496" y="692696"/>
            <a:ext cx="8748464" cy="5410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33400" indent="-533400" algn="r" rtl="1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ar-SA" sz="2800">
                <a:solidFill>
                  <a:srgbClr val="BB4A2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حساب مقياس يدل على درجة ازدحام الدولة بالسكان وهو </a:t>
            </a:r>
          </a:p>
          <a:p>
            <a:pPr marL="320040" indent="-320040" algn="r" rtl="1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ar-SA" sz="2800">
                <a:latin typeface="Arial" pitchFamily="34" charset="0"/>
                <a:cs typeface="Arial" pitchFamily="34" charset="0"/>
              </a:rPr>
              <a:t>   </a:t>
            </a:r>
            <a:r>
              <a:rPr lang="ar-SA" sz="280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كثافة السكان</a:t>
            </a:r>
            <a:r>
              <a:rPr lang="ar-SA" sz="2800">
                <a:latin typeface="Arial" pitchFamily="34" charset="0"/>
                <a:cs typeface="Arial" pitchFamily="34" charset="0"/>
              </a:rPr>
              <a:t> = </a:t>
            </a:r>
            <a:r>
              <a:rPr lang="ar-SA" sz="2800" u="sng">
                <a:latin typeface="Arial" pitchFamily="34" charset="0"/>
                <a:cs typeface="Arial" pitchFamily="34" charset="0"/>
              </a:rPr>
              <a:t>     عدد السكان في الدولة</a:t>
            </a:r>
            <a:r>
              <a:rPr lang="en-GB" sz="2800" u="sng">
                <a:latin typeface="Arial" pitchFamily="34" charset="0"/>
                <a:cs typeface="Arial" pitchFamily="34" charset="0"/>
              </a:rPr>
              <a:t>      </a:t>
            </a:r>
            <a:endParaRPr lang="ar-SA" sz="2800">
              <a:latin typeface="Arial" pitchFamily="34" charset="0"/>
              <a:cs typeface="Arial" pitchFamily="34" charset="0"/>
            </a:endParaRPr>
          </a:p>
          <a:p>
            <a:pPr marL="320040" indent="-320040" algn="r" rtl="1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ar-SA" sz="2800">
                <a:latin typeface="Arial" pitchFamily="34" charset="0"/>
                <a:cs typeface="Arial" pitchFamily="34" charset="0"/>
              </a:rPr>
              <a:t>                    مساحة الدولة بالكيلومتر  المربع</a:t>
            </a:r>
          </a:p>
          <a:p>
            <a:pPr marL="533400" indent="-533400" algn="r" rtl="1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ar-SA" sz="2800">
                <a:solidFill>
                  <a:srgbClr val="BB4A2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حساب مقياس يوضح درجة الازدحام داخل المسكن وهو </a:t>
            </a:r>
          </a:p>
          <a:p>
            <a:pPr marL="320040" indent="-320040" algn="r" rtl="1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ar-SA" sz="2800">
                <a:latin typeface="Arial" pitchFamily="34" charset="0"/>
                <a:cs typeface="Arial" pitchFamily="34" charset="0"/>
              </a:rPr>
              <a:t>   </a:t>
            </a:r>
            <a:r>
              <a:rPr lang="ar-SA" sz="280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كثافة السكن</a:t>
            </a:r>
            <a:r>
              <a:rPr lang="ar-SA" sz="2800">
                <a:latin typeface="Arial" pitchFamily="34" charset="0"/>
                <a:cs typeface="Arial" pitchFamily="34" charset="0"/>
              </a:rPr>
              <a:t> = </a:t>
            </a:r>
            <a:r>
              <a:rPr lang="ar-SA" sz="2800" u="sng">
                <a:latin typeface="Arial" pitchFamily="34" charset="0"/>
                <a:cs typeface="Arial" pitchFamily="34" charset="0"/>
              </a:rPr>
              <a:t>  عدد السكان في الدولة</a:t>
            </a:r>
            <a:r>
              <a:rPr lang="en-GB" sz="2800" u="sng">
                <a:latin typeface="Arial" pitchFamily="34" charset="0"/>
                <a:cs typeface="Arial" pitchFamily="34" charset="0"/>
              </a:rPr>
              <a:t>  </a:t>
            </a:r>
            <a:endParaRPr lang="en-GB" sz="2800">
              <a:latin typeface="Arial" pitchFamily="34" charset="0"/>
              <a:cs typeface="Arial" pitchFamily="34" charset="0"/>
            </a:endParaRPr>
          </a:p>
          <a:p>
            <a:pPr marL="320040" indent="-320040" algn="r" rtl="1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en-GB" sz="2800">
                <a:latin typeface="Arial" pitchFamily="34" charset="0"/>
                <a:cs typeface="Arial" pitchFamily="34" charset="0"/>
              </a:rPr>
              <a:t>            </a:t>
            </a:r>
            <a:r>
              <a:rPr lang="ar-SA" sz="2800">
                <a:latin typeface="Arial" pitchFamily="34" charset="0"/>
                <a:cs typeface="Arial" pitchFamily="34" charset="0"/>
              </a:rPr>
              <a:t>       عدد حجرات المسكن</a:t>
            </a:r>
          </a:p>
          <a:p>
            <a:pPr marL="533400" indent="-533400" algn="r" rtl="1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ar-SA" sz="2800">
                <a:solidFill>
                  <a:srgbClr val="BB4A2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حساب مقياس يساعد على تقدير عدد السكان في غير سنوات التعداد وذلك بحساب معدل زيادة السكان من تعداد لآخر </a:t>
            </a:r>
            <a:endParaRPr lang="ar-SA" sz="2800" b="1">
              <a:solidFill>
                <a:schemeClr val="folHlink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marL="320040" indent="-320040" algn="r" rtl="1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ar-SA" sz="280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معدل الزيادة السنوية في عدد السكان</a:t>
            </a:r>
            <a:endParaRPr lang="ar-SA" sz="2800">
              <a:latin typeface="Arial" pitchFamily="34" charset="0"/>
              <a:cs typeface="Arial" pitchFamily="34" charset="0"/>
            </a:endParaRPr>
          </a:p>
          <a:p>
            <a:pPr marL="320040" indent="-320040" algn="r" rtl="1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ar-SA" sz="2800">
                <a:latin typeface="Arial" pitchFamily="34" charset="0"/>
                <a:cs typeface="Arial" pitchFamily="34" charset="0"/>
              </a:rPr>
              <a:t>  =</a:t>
            </a:r>
            <a:r>
              <a:rPr lang="en-US" sz="2800">
                <a:latin typeface="Arial" pitchFamily="34" charset="0"/>
                <a:cs typeface="Arial" pitchFamily="34" charset="0"/>
              </a:rPr>
              <a:t> </a:t>
            </a:r>
            <a:r>
              <a:rPr lang="ar-SA" sz="2800" u="sng">
                <a:latin typeface="Arial" pitchFamily="34" charset="0"/>
                <a:cs typeface="Arial" pitchFamily="34" charset="0"/>
              </a:rPr>
              <a:t>عدد السكان في سنة المقارنة – عدد السكان في سنة الأساس</a:t>
            </a:r>
            <a:r>
              <a:rPr lang="ar-SA" sz="2800">
                <a:latin typeface="Arial" pitchFamily="34" charset="0"/>
                <a:cs typeface="Arial" pitchFamily="34" charset="0"/>
              </a:rPr>
              <a:t>   </a:t>
            </a:r>
          </a:p>
          <a:p>
            <a:pPr marL="320040" indent="-320040" algn="r" rtl="1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en-US" sz="2800">
                <a:latin typeface="Arial" pitchFamily="34" charset="0"/>
                <a:cs typeface="Arial" pitchFamily="34" charset="0"/>
              </a:rPr>
              <a:t>                               </a:t>
            </a:r>
            <a:r>
              <a:rPr lang="ar-SA" sz="2800">
                <a:latin typeface="Arial" pitchFamily="34" charset="0"/>
                <a:cs typeface="Arial" pitchFamily="34" charset="0"/>
              </a:rPr>
              <a:t>عدد السنوات</a:t>
            </a:r>
            <a:r>
              <a:rPr lang="en-US" sz="2800">
                <a:latin typeface="Arial" pitchFamily="34" charset="0"/>
                <a:cs typeface="Arial" pitchFamily="34" charset="0"/>
              </a:rPr>
              <a:t>      </a:t>
            </a:r>
          </a:p>
          <a:p>
            <a:pPr marL="320040" indent="-320040" algn="r" rtl="1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lang="ar-SA" sz="2800">
              <a:latin typeface="Arial" pitchFamily="34" charset="0"/>
              <a:cs typeface="Arial" pitchFamily="34" charset="0"/>
            </a:endParaRPr>
          </a:p>
          <a:p>
            <a:pPr marL="320040" indent="-320040" algn="r" rtl="1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lang="ar-SA" sz="2900">
              <a:latin typeface="Arial" pitchFamily="34" charset="0"/>
              <a:cs typeface="Arial" pitchFamily="34" charset="0"/>
            </a:endParaRPr>
          </a:p>
          <a:p>
            <a:pPr marL="320040" indent="-320040" algn="r" rtl="1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lang="en-US" sz="29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79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ar-IQ" b="1" dirty="0" smtClean="0">
                <a:solidFill>
                  <a:schemeClr val="bg1"/>
                </a:solidFill>
              </a:rPr>
              <a:t>الاحصاء السكاني والديمغرافيا</a:t>
            </a:r>
            <a:endParaRPr lang="ar-IQ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 txBox="1">
            <a:spLocks/>
          </p:cNvSpPr>
          <p:nvPr/>
        </p:nvSpPr>
        <p:spPr>
          <a:xfrm>
            <a:off x="1415480" y="404814"/>
            <a:ext cx="9108504" cy="584358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indent="-320040" algn="r" rtl="1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ar-SA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مثال</a:t>
            </a:r>
          </a:p>
          <a:p>
            <a:pPr marL="320040" indent="-320040" algn="r" rtl="1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ar-SA" sz="2400" dirty="0">
                <a:latin typeface="Arial" pitchFamily="34" charset="0"/>
                <a:cs typeface="Arial" pitchFamily="34" charset="0"/>
              </a:rPr>
              <a:t>بفرض أن تعداد السكان في إحدى الدول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50 </a:t>
            </a:r>
            <a:r>
              <a:rPr lang="ar-SA" sz="2400" dirty="0">
                <a:latin typeface="Arial" pitchFamily="34" charset="0"/>
                <a:cs typeface="Arial" pitchFamily="34" charset="0"/>
              </a:rPr>
              <a:t>مليون نسمة في منتصف عام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1420</a:t>
            </a:r>
            <a:r>
              <a:rPr lang="ar-SA" sz="2400" dirty="0">
                <a:latin typeface="Arial" pitchFamily="34" charset="0"/>
                <a:cs typeface="Arial" pitchFamily="34" charset="0"/>
              </a:rPr>
              <a:t>هـ وكانت مساحة هذه الدولة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4 </a:t>
            </a:r>
            <a:r>
              <a:rPr lang="ar-SA" sz="2400" dirty="0">
                <a:latin typeface="Arial" pitchFamily="34" charset="0"/>
                <a:cs typeface="Arial" pitchFamily="34" charset="0"/>
              </a:rPr>
              <a:t>مليون كم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2 </a:t>
            </a:r>
            <a:r>
              <a:rPr lang="ar-SA" sz="2400" dirty="0">
                <a:latin typeface="Arial" pitchFamily="34" charset="0"/>
                <a:cs typeface="Arial" pitchFamily="34" charset="0"/>
              </a:rPr>
              <a:t>وعدد حجرات المساكن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25 </a:t>
            </a:r>
            <a:r>
              <a:rPr lang="ar-SA" sz="2400" dirty="0">
                <a:latin typeface="Arial" pitchFamily="34" charset="0"/>
                <a:cs typeface="Arial" pitchFamily="34" charset="0"/>
              </a:rPr>
              <a:t>مليون حجرة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</a:t>
            </a:r>
            <a:endParaRPr lang="ar-SA" sz="2400" dirty="0">
              <a:latin typeface="Arial" pitchFamily="34" charset="0"/>
              <a:cs typeface="Arial" pitchFamily="34" charset="0"/>
            </a:endParaRPr>
          </a:p>
          <a:p>
            <a:pPr marL="320040" indent="-320040" algn="r" rtl="1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ar-SA" sz="2400" dirty="0">
                <a:latin typeface="Arial" pitchFamily="34" charset="0"/>
                <a:cs typeface="Arial" pitchFamily="34" charset="0"/>
              </a:rPr>
              <a:t>  أ- احسب كلاً من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 </a:t>
            </a:r>
            <a:r>
              <a:rPr lang="ar-SA" sz="2400" dirty="0">
                <a:latin typeface="Arial" pitchFamily="34" charset="0"/>
                <a:cs typeface="Arial" pitchFamily="34" charset="0"/>
              </a:rPr>
              <a:t>كثافة السكان وكثافة السكن.</a:t>
            </a:r>
          </a:p>
          <a:p>
            <a:pPr marL="320040" indent="-320040" algn="r" rtl="1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ar-SA" sz="2400" dirty="0">
                <a:latin typeface="Arial" pitchFamily="34" charset="0"/>
                <a:cs typeface="Arial" pitchFamily="34" charset="0"/>
              </a:rPr>
              <a:t>ب- بفرض أن تعداد السكان لهذه الدولة في منتصف عام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1425</a:t>
            </a:r>
            <a:r>
              <a:rPr lang="ar-SA" sz="2400" dirty="0">
                <a:latin typeface="Arial" pitchFamily="34" charset="0"/>
                <a:cs typeface="Arial" pitchFamily="34" charset="0"/>
              </a:rPr>
              <a:t>هـ هو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60 </a:t>
            </a:r>
            <a:r>
              <a:rPr lang="ar-SA" sz="2400" dirty="0">
                <a:latin typeface="Arial" pitchFamily="34" charset="0"/>
                <a:cs typeface="Arial" pitchFamily="34" charset="0"/>
              </a:rPr>
              <a:t>مليون نسمة فما هو معدل الزيادة السنوية للسكان.</a:t>
            </a:r>
          </a:p>
          <a:p>
            <a:pPr marL="320040" indent="-320040" algn="r" rtl="1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ar-SA" sz="24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الحل:</a:t>
            </a:r>
          </a:p>
          <a:p>
            <a:pPr marL="320040" indent="-320040" algn="r" rtl="1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   </a:t>
            </a:r>
            <a:r>
              <a:rPr lang="ar-SA" sz="2400" dirty="0">
                <a:latin typeface="Arial" pitchFamily="34" charset="0"/>
                <a:cs typeface="Arial" pitchFamily="34" charset="0"/>
              </a:rPr>
              <a:t>أ-  </a:t>
            </a:r>
            <a:r>
              <a:rPr lang="ar-SA" sz="24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كثافة السكان</a:t>
            </a:r>
            <a:r>
              <a:rPr lang="ar-SA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                </a:t>
            </a:r>
            <a:r>
              <a:rPr lang="ar-SA" sz="2400" dirty="0">
                <a:latin typeface="Arial" pitchFamily="34" charset="0"/>
                <a:cs typeface="Arial" pitchFamily="34" charset="0"/>
              </a:rPr>
              <a:t>شخص لكل كم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2 </a:t>
            </a:r>
          </a:p>
          <a:p>
            <a:pPr marL="320040" indent="-320040" algn="r" rtl="1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    </a:t>
            </a:r>
            <a:r>
              <a:rPr lang="ar-SA" sz="2400" dirty="0">
                <a:latin typeface="Arial" pitchFamily="34" charset="0"/>
                <a:cs typeface="Arial" pitchFamily="34" charset="0"/>
              </a:rPr>
              <a:t>   </a:t>
            </a:r>
            <a:r>
              <a:rPr lang="ar-SA" sz="24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كثافة السكن</a:t>
            </a:r>
            <a:r>
              <a:rPr lang="ar-SA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            </a:t>
            </a:r>
            <a:r>
              <a:rPr lang="ar-SA" sz="2400" dirty="0">
                <a:latin typeface="Arial" pitchFamily="34" charset="0"/>
                <a:cs typeface="Arial" pitchFamily="34" charset="0"/>
              </a:rPr>
              <a:t>شخص لكل حجرة.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 </a:t>
            </a:r>
          </a:p>
          <a:p>
            <a:pPr marL="320040" indent="-320040" algn="r" rtl="1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320040" indent="-320040" algn="r" rtl="1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ar-SA" sz="2400" dirty="0">
                <a:latin typeface="Arial" pitchFamily="34" charset="0"/>
                <a:cs typeface="Arial" pitchFamily="34" charset="0"/>
              </a:rPr>
              <a:t>ب-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 </a:t>
            </a:r>
            <a:r>
              <a:rPr lang="ar-SA" sz="2400" dirty="0">
                <a:latin typeface="Arial" pitchFamily="34" charset="0"/>
                <a:cs typeface="Arial" pitchFamily="34" charset="0"/>
              </a:rPr>
              <a:t>تسمى سنة  1420هـ بسنة الأساس وسنة 1425هـ بسنة المقارنة  وبالتالي فإن:</a:t>
            </a:r>
          </a:p>
          <a:p>
            <a:pPr marL="320040" indent="-320040" algn="r" rtl="1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ar-SA" sz="24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معدل الزيادة السنوية في عدد السكن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                   </a:t>
            </a:r>
            <a:r>
              <a:rPr lang="ar-SA" sz="2400" dirty="0">
                <a:latin typeface="Arial" pitchFamily="34" charset="0"/>
                <a:cs typeface="Arial" pitchFamily="34" charset="0"/>
              </a:rPr>
              <a:t>مليون نسمة.</a:t>
            </a:r>
          </a:p>
          <a:p>
            <a:pPr marL="320040" indent="-320040" algn="r" rtl="1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lang="ar-SA" sz="2400" b="1" dirty="0">
              <a:latin typeface="Arabic Typesetting" pitchFamily="66" charset="-78"/>
              <a:cs typeface="Arabic Typesetting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9418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ar-IQ" b="1" dirty="0" smtClean="0">
                <a:solidFill>
                  <a:schemeClr val="bg1"/>
                </a:solidFill>
              </a:rPr>
              <a:t>الاحصاء السكاني والديمغرافيا</a:t>
            </a:r>
            <a:endParaRPr lang="ar-IQ" b="1" dirty="0">
              <a:solidFill>
                <a:schemeClr val="bg1"/>
              </a:solidFill>
            </a:endParaRPr>
          </a:p>
        </p:txBody>
      </p:sp>
      <p:sp>
        <p:nvSpPr>
          <p:cNvPr id="5" name="AutoShape 3"/>
          <p:cNvSpPr txBox="1">
            <a:spLocks noChangeArrowheads="1"/>
          </p:cNvSpPr>
          <p:nvPr/>
        </p:nvSpPr>
        <p:spPr>
          <a:xfrm>
            <a:off x="1847528" y="116633"/>
            <a:ext cx="8532440" cy="5505475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algn="r" rtl="1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lang="ar-SA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r" rtl="1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lang="ar-SA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r" rtl="1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ar-SA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مثال </a:t>
            </a:r>
          </a:p>
          <a:p>
            <a:pPr algn="r" rtl="1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ar-SA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إذا كان عدد الأطفال المولودين أحياء في بلد معين خلال سنة 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1428</a:t>
            </a:r>
            <a:r>
              <a:rPr lang="ar-SA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هـ هو 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(300,000) </a:t>
            </a:r>
            <a:r>
              <a:rPr lang="ar-SA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طفل وكان عدد سكان ذلك البلد في منتصف السنة المذكورة هو 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(6,000,000) </a:t>
            </a:r>
            <a:r>
              <a:rPr lang="ar-SA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نسمة، أوجد معدل المواليد الخام لسنة 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1428</a:t>
            </a:r>
            <a:r>
              <a:rPr lang="ar-SA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هـ.</a:t>
            </a:r>
          </a:p>
          <a:p>
            <a:pPr algn="r" rtl="1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ar-SA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الحل:</a:t>
            </a:r>
          </a:p>
          <a:p>
            <a:pPr algn="r" rtl="1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ar-SA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معدل المواليد الخام 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                  </a:t>
            </a:r>
            <a:r>
              <a:rPr lang="ar-SA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طفل في الألف</a:t>
            </a:r>
          </a:p>
          <a:p>
            <a:pPr algn="r" rtl="1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r>
              <a:rPr lang="ar-SA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أي أن معدل عدد الأطفال المولودين أحياء في هذا البلد هو 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50 </a:t>
            </a:r>
            <a:r>
              <a:rPr lang="ar-SA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طفل لكل 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1000 </a:t>
            </a:r>
            <a:r>
              <a:rPr lang="ar-SA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نسمة ويعتبر هذا المعدل تقريبي ولا يمكن اعتماده لأغراض المقارنة بين الدول المختلفة وذلك لاختلاف التركيب العمري ونسبة الذكور والإناث من بلد لآخر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ar-SA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26" name="Object 7"/>
          <p:cNvGraphicFramePr>
            <a:graphicFrameLocks noChangeAspect="1"/>
          </p:cNvGraphicFramePr>
          <p:nvPr/>
        </p:nvGraphicFramePr>
        <p:xfrm>
          <a:off x="5375921" y="3366320"/>
          <a:ext cx="2618043" cy="7107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r:id="rId4" imgW="1435100" imgH="393700" progId="">
                  <p:embed/>
                </p:oleObj>
              </mc:Choice>
              <mc:Fallback>
                <p:oleObj r:id="rId4" imgW="1435100" imgH="393700" progId="">
                  <p:embed/>
                  <p:pic>
                    <p:nvPicPr>
                      <p:cNvPr id="1026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5921" y="3366320"/>
                        <a:ext cx="2618043" cy="7107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8821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288</Words>
  <Application>Microsoft Office PowerPoint</Application>
  <PresentationFormat>Widescreen</PresentationFormat>
  <Paragraphs>34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Arabic Typesetting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الجامعة المستنصرية  كلية الادارة والاقتصاد/قسم الاحصاء</dc:title>
  <dc:creator>win 10</dc:creator>
  <cp:lastModifiedBy>win 10</cp:lastModifiedBy>
  <cp:revision>13</cp:revision>
  <dcterms:created xsi:type="dcterms:W3CDTF">2019-01-25T15:13:51Z</dcterms:created>
  <dcterms:modified xsi:type="dcterms:W3CDTF">2019-01-25T15:22:03Z</dcterms:modified>
</cp:coreProperties>
</file>