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31074" y="535577"/>
                <a:ext cx="11025051" cy="5346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400" b="1" dirty="0"/>
                  <a:t>المحاضرة الثالثة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تكملة الفصل السادس : اختبارات معاملات الارتباط والانحدار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6-5  اختبار معنوية معامل الارتباط الجزئي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مقدمة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معيار الاختبار</a:t>
                </a:r>
                <a:endParaRPr lang="en-US" sz="2400" b="1" dirty="0"/>
              </a:p>
              <a:p>
                <a:pPr algn="ctr"/>
                <a:r>
                  <a:rPr lang="en-US" sz="2400" b="1" dirty="0"/>
                  <a:t>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𝒕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sSub>
                          <m:sSubPr>
                            <m:ctrlPr>
                              <a:rPr lang="en-US" sz="2400" b="1" i="1"/>
                            </m:ctrlPr>
                          </m:sSubPr>
                          <m:e>
                            <m:r>
                              <a:rPr lang="en-US" sz="2400" b="1" i="1"/>
                              <m:t>𝒓</m:t>
                            </m:r>
                          </m:e>
                          <m:sub>
                            <m:r>
                              <a:rPr lang="en-US" sz="2400" b="1" i="1"/>
                              <m:t>𝒊𝒋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sz="2400" b="1" i="1"/>
                            </m:ctrlPr>
                          </m:radPr>
                          <m:deg/>
                          <m:e>
                            <m:r>
                              <a:rPr lang="en-US" sz="2400" b="1" i="1"/>
                              <m:t>𝒏</m:t>
                            </m:r>
                            <m:r>
                              <a:rPr lang="en-US" sz="2400" b="1" i="1"/>
                              <m:t>−</m:t>
                            </m:r>
                            <m:r>
                              <a:rPr lang="en-US" sz="2400" b="1" i="1"/>
                              <m:t>𝒘</m:t>
                            </m:r>
                            <m:r>
                              <a:rPr lang="en-US" sz="2400" b="1" i="1"/>
                              <m:t>−</m:t>
                            </m:r>
                            <m:r>
                              <a:rPr lang="en-US" sz="2400" b="1" i="1"/>
                              <m:t>𝟐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/>
                            </m:ctrlPr>
                          </m:radPr>
                          <m:deg/>
                          <m:e>
                            <m:r>
                              <a:rPr lang="en-US" sz="2400" b="1" i="1"/>
                              <m:t>𝟏</m:t>
                            </m:r>
                            <m:r>
                              <a:rPr lang="en-US" sz="2400" b="1" i="1"/>
                              <m:t>−</m:t>
                            </m:r>
                            <m:sSubSup>
                              <m:sSubSupPr>
                                <m:ctrlPr>
                                  <a:rPr lang="en-US" sz="2400" b="1" i="1"/>
                                </m:ctrlPr>
                              </m:sSubSupPr>
                              <m:e>
                                <m:r>
                                  <a:rPr lang="en-US" sz="2400" b="1" i="1"/>
                                  <m:t>𝒓</m:t>
                                </m:r>
                              </m:e>
                              <m:sub>
                                <m:r>
                                  <a:rPr lang="en-US" sz="2400" b="1" i="1"/>
                                  <m:t>𝒊𝒋</m:t>
                                </m:r>
                              </m:sub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bSup>
                          </m:e>
                        </m:rad>
                      </m:den>
                    </m:f>
                    <m:r>
                      <a:rPr lang="en-US" sz="2400" b="1" i="1"/>
                      <m:t>~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𝒕</m:t>
                        </m:r>
                      </m:e>
                      <m:sub>
                        <m:r>
                          <a:rPr lang="en-US" sz="2400" b="1" i="1"/>
                          <m:t>(</m:t>
                        </m:r>
                        <m:r>
                          <a:rPr lang="en-US" sz="2400" b="1" i="1"/>
                          <m:t>𝒏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𝒑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)</m:t>
                        </m:r>
                      </m:sub>
                    </m:sSub>
                  </m:oMath>
                </a14:m>
                <a:endParaRPr lang="en-US" sz="2400" b="1" dirty="0"/>
              </a:p>
              <a:p>
                <a:pPr lvl="0" algn="ctr" rtl="1"/>
                <a:r>
                  <a:rPr lang="ar-IQ" sz="2400" b="1" dirty="0"/>
                  <a:t>أمثلة محلولة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6-6  اختبار معنوية معامل الارتباط المتعدد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مقدمة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معيار الاختبار</a:t>
                </a:r>
                <a:endParaRPr lang="en-US" sz="2400" b="1" dirty="0"/>
              </a:p>
              <a:p>
                <a:pPr algn="ctr"/>
                <a:r>
                  <a:rPr lang="en-US" sz="2400" b="1" dirty="0"/>
                  <a:t>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𝑭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𝑹</m:t>
                            </m:r>
                          </m:e>
                          <m:sub>
                            <m:r>
                              <a:rPr lang="en-US" sz="2400" b="1" i="1"/>
                              <m:t>𝟏</m:t>
                            </m:r>
                            <m:r>
                              <a:rPr lang="en-US" sz="2400" b="1" i="1"/>
                              <m:t>.</m:t>
                            </m:r>
                            <m:r>
                              <a:rPr lang="en-US" sz="2400" b="1" i="1"/>
                              <m:t>𝟐𝟑𝟒</m:t>
                            </m:r>
                          </m:sub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−</m:t>
                        </m:r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𝑹</m:t>
                            </m:r>
                          </m:e>
                          <m:sub>
                            <m:r>
                              <a:rPr lang="en-US" sz="2400" b="1" i="1"/>
                              <m:t>𝟏</m:t>
                            </m:r>
                            <m:r>
                              <a:rPr lang="en-US" sz="2400" b="1" i="1"/>
                              <m:t>.</m:t>
                            </m:r>
                            <m:r>
                              <a:rPr lang="en-US" sz="2400" b="1" i="1"/>
                              <m:t>𝟐𝟑𝟒</m:t>
                            </m:r>
                          </m:sub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bSup>
                      </m:den>
                    </m:f>
                    <m:r>
                      <a:rPr lang="en-US" sz="2400" b="1" i="1"/>
                      <m:t>.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𝒏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𝟒</m:t>
                        </m:r>
                      </m:num>
                      <m:den>
                        <m:r>
                          <a:rPr lang="en-US" sz="2400" b="1" i="1"/>
                          <m:t>𝟑</m:t>
                        </m:r>
                      </m:den>
                    </m:f>
                  </m:oMath>
                </a14:m>
                <a:endParaRPr lang="en-US" sz="2400" b="1" dirty="0"/>
              </a:p>
              <a:p>
                <a:pPr lvl="0" algn="ctr" rtl="1"/>
                <a:r>
                  <a:rPr lang="ar-IQ" sz="2400" b="1" dirty="0"/>
                  <a:t>أمثلة محلولة</a:t>
                </a:r>
                <a:endParaRPr lang="en-US" sz="24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4" y="535577"/>
                <a:ext cx="11025051" cy="5346464"/>
              </a:xfrm>
              <a:prstGeom prst="rect">
                <a:avLst/>
              </a:prstGeom>
              <a:blipFill>
                <a:blip r:embed="rId2"/>
                <a:stretch>
                  <a:fillRect t="-1026" b="-2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23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16</cp:revision>
  <dcterms:created xsi:type="dcterms:W3CDTF">2019-01-25T19:41:21Z</dcterms:created>
  <dcterms:modified xsi:type="dcterms:W3CDTF">2019-01-25T20:01:01Z</dcterms:modified>
</cp:coreProperties>
</file>