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9"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Ahmed" initials="D" lastIdx="1" clrIdx="0">
    <p:extLst>
      <p:ext uri="{19B8F6BF-5375-455C-9EA6-DF929625EA0E}">
        <p15:presenceInfo xmlns:p15="http://schemas.microsoft.com/office/powerpoint/2012/main" userId="Dr.Ahme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67794-3989-4F63-B5B0-A2E8B9495D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9011CD-6D05-4E2D-A7FD-0ECF3206AC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677E5D-19EA-4B2F-A496-635BE25E64D4}"/>
              </a:ext>
            </a:extLst>
          </p:cNvPr>
          <p:cNvSpPr>
            <a:spLocks noGrp="1"/>
          </p:cNvSpPr>
          <p:nvPr>
            <p:ph type="dt" sz="half" idx="10"/>
          </p:nvPr>
        </p:nvSpPr>
        <p:spPr/>
        <p:txBody>
          <a:bodyPr/>
          <a:lstStyle/>
          <a:p>
            <a:fld id="{DBC8F4BD-02D0-4E36-B4B3-5FBD362743B3}" type="datetimeFigureOut">
              <a:rPr lang="en-US" smtClean="0"/>
              <a:t>4/20/2019</a:t>
            </a:fld>
            <a:endParaRPr lang="en-US"/>
          </a:p>
        </p:txBody>
      </p:sp>
      <p:sp>
        <p:nvSpPr>
          <p:cNvPr id="5" name="Footer Placeholder 4">
            <a:extLst>
              <a:ext uri="{FF2B5EF4-FFF2-40B4-BE49-F238E27FC236}">
                <a16:creationId xmlns:a16="http://schemas.microsoft.com/office/drawing/2014/main" id="{A6A6297C-D770-4A0B-AE8C-1200640AA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D1F45-ECA0-47BD-9C5B-D0602B8D9CBA}"/>
              </a:ext>
            </a:extLst>
          </p:cNvPr>
          <p:cNvSpPr>
            <a:spLocks noGrp="1"/>
          </p:cNvSpPr>
          <p:nvPr>
            <p:ph type="sldNum" sz="quarter" idx="12"/>
          </p:nvPr>
        </p:nvSpPr>
        <p:spPr/>
        <p:txBody>
          <a:bodyPr/>
          <a:lstStyle/>
          <a:p>
            <a:fld id="{48247FD9-4080-4C8C-B038-271346F6BA44}" type="slidenum">
              <a:rPr lang="en-US" smtClean="0"/>
              <a:t>‹#›</a:t>
            </a:fld>
            <a:endParaRPr lang="en-US"/>
          </a:p>
        </p:txBody>
      </p:sp>
    </p:spTree>
    <p:extLst>
      <p:ext uri="{BB962C8B-B14F-4D97-AF65-F5344CB8AC3E}">
        <p14:creationId xmlns:p14="http://schemas.microsoft.com/office/powerpoint/2010/main" val="2711108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041BE-FD51-47BB-80BE-21D62DABEE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16E7BC-5D9E-42AF-9E9B-5F3A508A73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E1952-0F23-4D5C-BCEF-B2D84783860C}"/>
              </a:ext>
            </a:extLst>
          </p:cNvPr>
          <p:cNvSpPr>
            <a:spLocks noGrp="1"/>
          </p:cNvSpPr>
          <p:nvPr>
            <p:ph type="dt" sz="half" idx="10"/>
          </p:nvPr>
        </p:nvSpPr>
        <p:spPr/>
        <p:txBody>
          <a:bodyPr/>
          <a:lstStyle/>
          <a:p>
            <a:fld id="{DBC8F4BD-02D0-4E36-B4B3-5FBD362743B3}" type="datetimeFigureOut">
              <a:rPr lang="en-US" smtClean="0"/>
              <a:t>4/20/2019</a:t>
            </a:fld>
            <a:endParaRPr lang="en-US"/>
          </a:p>
        </p:txBody>
      </p:sp>
      <p:sp>
        <p:nvSpPr>
          <p:cNvPr id="5" name="Footer Placeholder 4">
            <a:extLst>
              <a:ext uri="{FF2B5EF4-FFF2-40B4-BE49-F238E27FC236}">
                <a16:creationId xmlns:a16="http://schemas.microsoft.com/office/drawing/2014/main" id="{CA2F79F7-E6E4-4448-A32B-21E7F531A0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50EB3B-E751-4853-BB23-9B1455A1A8C5}"/>
              </a:ext>
            </a:extLst>
          </p:cNvPr>
          <p:cNvSpPr>
            <a:spLocks noGrp="1"/>
          </p:cNvSpPr>
          <p:nvPr>
            <p:ph type="sldNum" sz="quarter" idx="12"/>
          </p:nvPr>
        </p:nvSpPr>
        <p:spPr/>
        <p:txBody>
          <a:bodyPr/>
          <a:lstStyle/>
          <a:p>
            <a:fld id="{48247FD9-4080-4C8C-B038-271346F6BA44}" type="slidenum">
              <a:rPr lang="en-US" smtClean="0"/>
              <a:t>‹#›</a:t>
            </a:fld>
            <a:endParaRPr lang="en-US"/>
          </a:p>
        </p:txBody>
      </p:sp>
    </p:spTree>
    <p:extLst>
      <p:ext uri="{BB962C8B-B14F-4D97-AF65-F5344CB8AC3E}">
        <p14:creationId xmlns:p14="http://schemas.microsoft.com/office/powerpoint/2010/main" val="184914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727F7A-3BBF-4A1C-AD4F-F22941DCA4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EEDB08-85D7-48BE-9873-70776CCDEA7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5ECABE-4A7F-4E2A-93A5-8A9F816D6094}"/>
              </a:ext>
            </a:extLst>
          </p:cNvPr>
          <p:cNvSpPr>
            <a:spLocks noGrp="1"/>
          </p:cNvSpPr>
          <p:nvPr>
            <p:ph type="dt" sz="half" idx="10"/>
          </p:nvPr>
        </p:nvSpPr>
        <p:spPr/>
        <p:txBody>
          <a:bodyPr/>
          <a:lstStyle/>
          <a:p>
            <a:fld id="{DBC8F4BD-02D0-4E36-B4B3-5FBD362743B3}" type="datetimeFigureOut">
              <a:rPr lang="en-US" smtClean="0"/>
              <a:t>4/20/2019</a:t>
            </a:fld>
            <a:endParaRPr lang="en-US"/>
          </a:p>
        </p:txBody>
      </p:sp>
      <p:sp>
        <p:nvSpPr>
          <p:cNvPr id="5" name="Footer Placeholder 4">
            <a:extLst>
              <a:ext uri="{FF2B5EF4-FFF2-40B4-BE49-F238E27FC236}">
                <a16:creationId xmlns:a16="http://schemas.microsoft.com/office/drawing/2014/main" id="{D6A95A27-057E-4623-B50F-A55B6C02C1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21A8F-7482-430F-8879-5F04C7DF19BD}"/>
              </a:ext>
            </a:extLst>
          </p:cNvPr>
          <p:cNvSpPr>
            <a:spLocks noGrp="1"/>
          </p:cNvSpPr>
          <p:nvPr>
            <p:ph type="sldNum" sz="quarter" idx="12"/>
          </p:nvPr>
        </p:nvSpPr>
        <p:spPr/>
        <p:txBody>
          <a:bodyPr/>
          <a:lstStyle/>
          <a:p>
            <a:fld id="{48247FD9-4080-4C8C-B038-271346F6BA44}" type="slidenum">
              <a:rPr lang="en-US" smtClean="0"/>
              <a:t>‹#›</a:t>
            </a:fld>
            <a:endParaRPr lang="en-US"/>
          </a:p>
        </p:txBody>
      </p:sp>
    </p:spTree>
    <p:extLst>
      <p:ext uri="{BB962C8B-B14F-4D97-AF65-F5344CB8AC3E}">
        <p14:creationId xmlns:p14="http://schemas.microsoft.com/office/powerpoint/2010/main" val="155336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FC47-7AE0-453E-8C64-E5D76868B0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9ACE8D-9ECF-43E1-9FE2-BBFA24972F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821ABF-54D8-4194-97C4-C35082EAC7E1}"/>
              </a:ext>
            </a:extLst>
          </p:cNvPr>
          <p:cNvSpPr>
            <a:spLocks noGrp="1"/>
          </p:cNvSpPr>
          <p:nvPr>
            <p:ph type="dt" sz="half" idx="10"/>
          </p:nvPr>
        </p:nvSpPr>
        <p:spPr/>
        <p:txBody>
          <a:bodyPr/>
          <a:lstStyle/>
          <a:p>
            <a:fld id="{DBC8F4BD-02D0-4E36-B4B3-5FBD362743B3}" type="datetimeFigureOut">
              <a:rPr lang="en-US" smtClean="0"/>
              <a:t>4/20/2019</a:t>
            </a:fld>
            <a:endParaRPr lang="en-US"/>
          </a:p>
        </p:txBody>
      </p:sp>
      <p:sp>
        <p:nvSpPr>
          <p:cNvPr id="5" name="Footer Placeholder 4">
            <a:extLst>
              <a:ext uri="{FF2B5EF4-FFF2-40B4-BE49-F238E27FC236}">
                <a16:creationId xmlns:a16="http://schemas.microsoft.com/office/drawing/2014/main" id="{EBFF46A1-5E0D-4EA5-B16F-CAA9B6E774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6881CC-D85A-4F6D-808A-0C13B823FB24}"/>
              </a:ext>
            </a:extLst>
          </p:cNvPr>
          <p:cNvSpPr>
            <a:spLocks noGrp="1"/>
          </p:cNvSpPr>
          <p:nvPr>
            <p:ph type="sldNum" sz="quarter" idx="12"/>
          </p:nvPr>
        </p:nvSpPr>
        <p:spPr/>
        <p:txBody>
          <a:bodyPr/>
          <a:lstStyle/>
          <a:p>
            <a:fld id="{48247FD9-4080-4C8C-B038-271346F6BA44}" type="slidenum">
              <a:rPr lang="en-US" smtClean="0"/>
              <a:t>‹#›</a:t>
            </a:fld>
            <a:endParaRPr lang="en-US"/>
          </a:p>
        </p:txBody>
      </p:sp>
    </p:spTree>
    <p:extLst>
      <p:ext uri="{BB962C8B-B14F-4D97-AF65-F5344CB8AC3E}">
        <p14:creationId xmlns:p14="http://schemas.microsoft.com/office/powerpoint/2010/main" val="3675352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BEE0-CBA8-41C3-89DE-901811BA9E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FE775D-241F-44CA-A336-F518220821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9DCF0FD-6E36-43CB-88F2-7946FE81D6E5}"/>
              </a:ext>
            </a:extLst>
          </p:cNvPr>
          <p:cNvSpPr>
            <a:spLocks noGrp="1"/>
          </p:cNvSpPr>
          <p:nvPr>
            <p:ph type="dt" sz="half" idx="10"/>
          </p:nvPr>
        </p:nvSpPr>
        <p:spPr/>
        <p:txBody>
          <a:bodyPr/>
          <a:lstStyle/>
          <a:p>
            <a:fld id="{DBC8F4BD-02D0-4E36-B4B3-5FBD362743B3}" type="datetimeFigureOut">
              <a:rPr lang="en-US" smtClean="0"/>
              <a:t>4/20/2019</a:t>
            </a:fld>
            <a:endParaRPr lang="en-US"/>
          </a:p>
        </p:txBody>
      </p:sp>
      <p:sp>
        <p:nvSpPr>
          <p:cNvPr id="5" name="Footer Placeholder 4">
            <a:extLst>
              <a:ext uri="{FF2B5EF4-FFF2-40B4-BE49-F238E27FC236}">
                <a16:creationId xmlns:a16="http://schemas.microsoft.com/office/drawing/2014/main" id="{4CAA7E9E-023E-46F6-92B4-C6738B1CF7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4351B4-0E2A-4BF5-A1B5-637858D8ECAA}"/>
              </a:ext>
            </a:extLst>
          </p:cNvPr>
          <p:cNvSpPr>
            <a:spLocks noGrp="1"/>
          </p:cNvSpPr>
          <p:nvPr>
            <p:ph type="sldNum" sz="quarter" idx="12"/>
          </p:nvPr>
        </p:nvSpPr>
        <p:spPr/>
        <p:txBody>
          <a:bodyPr/>
          <a:lstStyle/>
          <a:p>
            <a:fld id="{48247FD9-4080-4C8C-B038-271346F6BA44}" type="slidenum">
              <a:rPr lang="en-US" smtClean="0"/>
              <a:t>‹#›</a:t>
            </a:fld>
            <a:endParaRPr lang="en-US"/>
          </a:p>
        </p:txBody>
      </p:sp>
    </p:spTree>
    <p:extLst>
      <p:ext uri="{BB962C8B-B14F-4D97-AF65-F5344CB8AC3E}">
        <p14:creationId xmlns:p14="http://schemas.microsoft.com/office/powerpoint/2010/main" val="38096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E77DD-0345-49AC-AAF6-7D3C22977C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93F9B4-B580-499B-8748-2E418E4892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B1D805-F264-43DA-B3F8-9E795D8AAE1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396B75-57C5-41D2-A41C-3C3177CCF94A}"/>
              </a:ext>
            </a:extLst>
          </p:cNvPr>
          <p:cNvSpPr>
            <a:spLocks noGrp="1"/>
          </p:cNvSpPr>
          <p:nvPr>
            <p:ph type="dt" sz="half" idx="10"/>
          </p:nvPr>
        </p:nvSpPr>
        <p:spPr/>
        <p:txBody>
          <a:bodyPr/>
          <a:lstStyle/>
          <a:p>
            <a:fld id="{DBC8F4BD-02D0-4E36-B4B3-5FBD362743B3}" type="datetimeFigureOut">
              <a:rPr lang="en-US" smtClean="0"/>
              <a:t>4/20/2019</a:t>
            </a:fld>
            <a:endParaRPr lang="en-US"/>
          </a:p>
        </p:txBody>
      </p:sp>
      <p:sp>
        <p:nvSpPr>
          <p:cNvPr id="6" name="Footer Placeholder 5">
            <a:extLst>
              <a:ext uri="{FF2B5EF4-FFF2-40B4-BE49-F238E27FC236}">
                <a16:creationId xmlns:a16="http://schemas.microsoft.com/office/drawing/2014/main" id="{76F86FCC-A59C-4A7A-91C7-0A09FB3D7D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0BD239-6BAC-47F5-8900-9662DDD94BA7}"/>
              </a:ext>
            </a:extLst>
          </p:cNvPr>
          <p:cNvSpPr>
            <a:spLocks noGrp="1"/>
          </p:cNvSpPr>
          <p:nvPr>
            <p:ph type="sldNum" sz="quarter" idx="12"/>
          </p:nvPr>
        </p:nvSpPr>
        <p:spPr/>
        <p:txBody>
          <a:bodyPr/>
          <a:lstStyle/>
          <a:p>
            <a:fld id="{48247FD9-4080-4C8C-B038-271346F6BA44}" type="slidenum">
              <a:rPr lang="en-US" smtClean="0"/>
              <a:t>‹#›</a:t>
            </a:fld>
            <a:endParaRPr lang="en-US"/>
          </a:p>
        </p:txBody>
      </p:sp>
    </p:spTree>
    <p:extLst>
      <p:ext uri="{BB962C8B-B14F-4D97-AF65-F5344CB8AC3E}">
        <p14:creationId xmlns:p14="http://schemas.microsoft.com/office/powerpoint/2010/main" val="2166840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CBFD1-5C84-4BAB-81BC-E0D790C42A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1A4FB3-D3EE-48C6-962D-F8FB6D4E22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583D115-FBDB-441C-BCF3-CB279FAA624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11BAE4-E1B9-4006-B7DD-976DAE92F4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44A6131-FD00-4FF4-A53F-6A851A8DDC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B6340E-184D-4F5C-ADC7-F295BD2E7D4F}"/>
              </a:ext>
            </a:extLst>
          </p:cNvPr>
          <p:cNvSpPr>
            <a:spLocks noGrp="1"/>
          </p:cNvSpPr>
          <p:nvPr>
            <p:ph type="dt" sz="half" idx="10"/>
          </p:nvPr>
        </p:nvSpPr>
        <p:spPr/>
        <p:txBody>
          <a:bodyPr/>
          <a:lstStyle/>
          <a:p>
            <a:fld id="{DBC8F4BD-02D0-4E36-B4B3-5FBD362743B3}" type="datetimeFigureOut">
              <a:rPr lang="en-US" smtClean="0"/>
              <a:t>4/20/2019</a:t>
            </a:fld>
            <a:endParaRPr lang="en-US"/>
          </a:p>
        </p:txBody>
      </p:sp>
      <p:sp>
        <p:nvSpPr>
          <p:cNvPr id="8" name="Footer Placeholder 7">
            <a:extLst>
              <a:ext uri="{FF2B5EF4-FFF2-40B4-BE49-F238E27FC236}">
                <a16:creationId xmlns:a16="http://schemas.microsoft.com/office/drawing/2014/main" id="{B2ACC919-6104-41CE-B62F-A950B19E7C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BE1DB9-7A36-476E-BAA4-26364A983B0D}"/>
              </a:ext>
            </a:extLst>
          </p:cNvPr>
          <p:cNvSpPr>
            <a:spLocks noGrp="1"/>
          </p:cNvSpPr>
          <p:nvPr>
            <p:ph type="sldNum" sz="quarter" idx="12"/>
          </p:nvPr>
        </p:nvSpPr>
        <p:spPr/>
        <p:txBody>
          <a:bodyPr/>
          <a:lstStyle/>
          <a:p>
            <a:fld id="{48247FD9-4080-4C8C-B038-271346F6BA44}" type="slidenum">
              <a:rPr lang="en-US" smtClean="0"/>
              <a:t>‹#›</a:t>
            </a:fld>
            <a:endParaRPr lang="en-US"/>
          </a:p>
        </p:txBody>
      </p:sp>
    </p:spTree>
    <p:extLst>
      <p:ext uri="{BB962C8B-B14F-4D97-AF65-F5344CB8AC3E}">
        <p14:creationId xmlns:p14="http://schemas.microsoft.com/office/powerpoint/2010/main" val="92627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A052F-2406-41BB-BA2D-705D24DF1D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A0ED6F-6A2D-4D11-A4A2-3EA3556059EF}"/>
              </a:ext>
            </a:extLst>
          </p:cNvPr>
          <p:cNvSpPr>
            <a:spLocks noGrp="1"/>
          </p:cNvSpPr>
          <p:nvPr>
            <p:ph type="dt" sz="half" idx="10"/>
          </p:nvPr>
        </p:nvSpPr>
        <p:spPr/>
        <p:txBody>
          <a:bodyPr/>
          <a:lstStyle/>
          <a:p>
            <a:fld id="{DBC8F4BD-02D0-4E36-B4B3-5FBD362743B3}" type="datetimeFigureOut">
              <a:rPr lang="en-US" smtClean="0"/>
              <a:t>4/20/2019</a:t>
            </a:fld>
            <a:endParaRPr lang="en-US"/>
          </a:p>
        </p:txBody>
      </p:sp>
      <p:sp>
        <p:nvSpPr>
          <p:cNvPr id="4" name="Footer Placeholder 3">
            <a:extLst>
              <a:ext uri="{FF2B5EF4-FFF2-40B4-BE49-F238E27FC236}">
                <a16:creationId xmlns:a16="http://schemas.microsoft.com/office/drawing/2014/main" id="{2D873CB8-5FD0-4B2F-9ED9-719BBDB01C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BBFD6A-31AE-4F04-BFF9-BEDDA6A2684C}"/>
              </a:ext>
            </a:extLst>
          </p:cNvPr>
          <p:cNvSpPr>
            <a:spLocks noGrp="1"/>
          </p:cNvSpPr>
          <p:nvPr>
            <p:ph type="sldNum" sz="quarter" idx="12"/>
          </p:nvPr>
        </p:nvSpPr>
        <p:spPr/>
        <p:txBody>
          <a:bodyPr/>
          <a:lstStyle/>
          <a:p>
            <a:fld id="{48247FD9-4080-4C8C-B038-271346F6BA44}" type="slidenum">
              <a:rPr lang="en-US" smtClean="0"/>
              <a:t>‹#›</a:t>
            </a:fld>
            <a:endParaRPr lang="en-US"/>
          </a:p>
        </p:txBody>
      </p:sp>
    </p:spTree>
    <p:extLst>
      <p:ext uri="{BB962C8B-B14F-4D97-AF65-F5344CB8AC3E}">
        <p14:creationId xmlns:p14="http://schemas.microsoft.com/office/powerpoint/2010/main" val="378176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CB7F56-FEB3-42BA-9CD0-FE97AFEE34C4}"/>
              </a:ext>
            </a:extLst>
          </p:cNvPr>
          <p:cNvSpPr>
            <a:spLocks noGrp="1"/>
          </p:cNvSpPr>
          <p:nvPr>
            <p:ph type="dt" sz="half" idx="10"/>
          </p:nvPr>
        </p:nvSpPr>
        <p:spPr/>
        <p:txBody>
          <a:bodyPr/>
          <a:lstStyle/>
          <a:p>
            <a:fld id="{DBC8F4BD-02D0-4E36-B4B3-5FBD362743B3}" type="datetimeFigureOut">
              <a:rPr lang="en-US" smtClean="0"/>
              <a:t>4/20/2019</a:t>
            </a:fld>
            <a:endParaRPr lang="en-US"/>
          </a:p>
        </p:txBody>
      </p:sp>
      <p:sp>
        <p:nvSpPr>
          <p:cNvPr id="3" name="Footer Placeholder 2">
            <a:extLst>
              <a:ext uri="{FF2B5EF4-FFF2-40B4-BE49-F238E27FC236}">
                <a16:creationId xmlns:a16="http://schemas.microsoft.com/office/drawing/2014/main" id="{99D31A26-6D1A-4FE5-AFD5-65BEF81997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F117D4-B290-4A46-B577-554BDF804E6D}"/>
              </a:ext>
            </a:extLst>
          </p:cNvPr>
          <p:cNvSpPr>
            <a:spLocks noGrp="1"/>
          </p:cNvSpPr>
          <p:nvPr>
            <p:ph type="sldNum" sz="quarter" idx="12"/>
          </p:nvPr>
        </p:nvSpPr>
        <p:spPr/>
        <p:txBody>
          <a:bodyPr/>
          <a:lstStyle/>
          <a:p>
            <a:fld id="{48247FD9-4080-4C8C-B038-271346F6BA44}" type="slidenum">
              <a:rPr lang="en-US" smtClean="0"/>
              <a:t>‹#›</a:t>
            </a:fld>
            <a:endParaRPr lang="en-US"/>
          </a:p>
        </p:txBody>
      </p:sp>
    </p:spTree>
    <p:extLst>
      <p:ext uri="{BB962C8B-B14F-4D97-AF65-F5344CB8AC3E}">
        <p14:creationId xmlns:p14="http://schemas.microsoft.com/office/powerpoint/2010/main" val="3717765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16FBB-0089-4123-B70B-AD0B7CEECE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DEE591-81CB-423B-934C-796D1CA8BE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5C933-1EF7-421B-982B-64F9BBEEA7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8533D8-3C4B-4284-A905-06EFDBDB1805}"/>
              </a:ext>
            </a:extLst>
          </p:cNvPr>
          <p:cNvSpPr>
            <a:spLocks noGrp="1"/>
          </p:cNvSpPr>
          <p:nvPr>
            <p:ph type="dt" sz="half" idx="10"/>
          </p:nvPr>
        </p:nvSpPr>
        <p:spPr/>
        <p:txBody>
          <a:bodyPr/>
          <a:lstStyle/>
          <a:p>
            <a:fld id="{DBC8F4BD-02D0-4E36-B4B3-5FBD362743B3}" type="datetimeFigureOut">
              <a:rPr lang="en-US" smtClean="0"/>
              <a:t>4/20/2019</a:t>
            </a:fld>
            <a:endParaRPr lang="en-US"/>
          </a:p>
        </p:txBody>
      </p:sp>
      <p:sp>
        <p:nvSpPr>
          <p:cNvPr id="6" name="Footer Placeholder 5">
            <a:extLst>
              <a:ext uri="{FF2B5EF4-FFF2-40B4-BE49-F238E27FC236}">
                <a16:creationId xmlns:a16="http://schemas.microsoft.com/office/drawing/2014/main" id="{E35CD151-9532-4EFA-BE07-EEE8DABB97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255E3-CCB6-471F-97E4-4785B29799BA}"/>
              </a:ext>
            </a:extLst>
          </p:cNvPr>
          <p:cNvSpPr>
            <a:spLocks noGrp="1"/>
          </p:cNvSpPr>
          <p:nvPr>
            <p:ph type="sldNum" sz="quarter" idx="12"/>
          </p:nvPr>
        </p:nvSpPr>
        <p:spPr/>
        <p:txBody>
          <a:bodyPr/>
          <a:lstStyle/>
          <a:p>
            <a:fld id="{48247FD9-4080-4C8C-B038-271346F6BA44}" type="slidenum">
              <a:rPr lang="en-US" smtClean="0"/>
              <a:t>‹#›</a:t>
            </a:fld>
            <a:endParaRPr lang="en-US"/>
          </a:p>
        </p:txBody>
      </p:sp>
    </p:spTree>
    <p:extLst>
      <p:ext uri="{BB962C8B-B14F-4D97-AF65-F5344CB8AC3E}">
        <p14:creationId xmlns:p14="http://schemas.microsoft.com/office/powerpoint/2010/main" val="1664158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3592E-2E55-492F-A0D5-01717880B2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8C6288-9248-40DF-A21A-45DC8C9CAC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8B9394-911E-42F9-8F79-E5DB1BECE1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0DDEA2-0168-4DAC-80B2-5876B6E2421A}"/>
              </a:ext>
            </a:extLst>
          </p:cNvPr>
          <p:cNvSpPr>
            <a:spLocks noGrp="1"/>
          </p:cNvSpPr>
          <p:nvPr>
            <p:ph type="dt" sz="half" idx="10"/>
          </p:nvPr>
        </p:nvSpPr>
        <p:spPr/>
        <p:txBody>
          <a:bodyPr/>
          <a:lstStyle/>
          <a:p>
            <a:fld id="{DBC8F4BD-02D0-4E36-B4B3-5FBD362743B3}" type="datetimeFigureOut">
              <a:rPr lang="en-US" smtClean="0"/>
              <a:t>4/20/2019</a:t>
            </a:fld>
            <a:endParaRPr lang="en-US"/>
          </a:p>
        </p:txBody>
      </p:sp>
      <p:sp>
        <p:nvSpPr>
          <p:cNvPr id="6" name="Footer Placeholder 5">
            <a:extLst>
              <a:ext uri="{FF2B5EF4-FFF2-40B4-BE49-F238E27FC236}">
                <a16:creationId xmlns:a16="http://schemas.microsoft.com/office/drawing/2014/main" id="{90829357-EFCE-4987-89CB-40AA63ED19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D4B1E0-B381-4853-A393-7A24EC69F834}"/>
              </a:ext>
            </a:extLst>
          </p:cNvPr>
          <p:cNvSpPr>
            <a:spLocks noGrp="1"/>
          </p:cNvSpPr>
          <p:nvPr>
            <p:ph type="sldNum" sz="quarter" idx="12"/>
          </p:nvPr>
        </p:nvSpPr>
        <p:spPr/>
        <p:txBody>
          <a:bodyPr/>
          <a:lstStyle/>
          <a:p>
            <a:fld id="{48247FD9-4080-4C8C-B038-271346F6BA44}" type="slidenum">
              <a:rPr lang="en-US" smtClean="0"/>
              <a:t>‹#›</a:t>
            </a:fld>
            <a:endParaRPr lang="en-US"/>
          </a:p>
        </p:txBody>
      </p:sp>
    </p:spTree>
    <p:extLst>
      <p:ext uri="{BB962C8B-B14F-4D97-AF65-F5344CB8AC3E}">
        <p14:creationId xmlns:p14="http://schemas.microsoft.com/office/powerpoint/2010/main" val="4258641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7A70E-3AF6-4E16-89F4-B08323CAA6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0CCE6A-BDEF-433C-9F68-201C51D4D3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786468-B9F0-44F7-9B29-D64A2DAD60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C8F4BD-02D0-4E36-B4B3-5FBD362743B3}" type="datetimeFigureOut">
              <a:rPr lang="en-US" smtClean="0"/>
              <a:t>4/20/2019</a:t>
            </a:fld>
            <a:endParaRPr lang="en-US"/>
          </a:p>
        </p:txBody>
      </p:sp>
      <p:sp>
        <p:nvSpPr>
          <p:cNvPr id="5" name="Footer Placeholder 4">
            <a:extLst>
              <a:ext uri="{FF2B5EF4-FFF2-40B4-BE49-F238E27FC236}">
                <a16:creationId xmlns:a16="http://schemas.microsoft.com/office/drawing/2014/main" id="{F42AD37C-0C05-4921-BA1D-B223C3112C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069819-E6B9-4ABB-A2C0-70BA9FAAA2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47FD9-4080-4C8C-B038-271346F6BA44}" type="slidenum">
              <a:rPr lang="en-US" smtClean="0"/>
              <a:t>‹#›</a:t>
            </a:fld>
            <a:endParaRPr lang="en-US"/>
          </a:p>
        </p:txBody>
      </p:sp>
    </p:spTree>
    <p:extLst>
      <p:ext uri="{BB962C8B-B14F-4D97-AF65-F5344CB8AC3E}">
        <p14:creationId xmlns:p14="http://schemas.microsoft.com/office/powerpoint/2010/main" val="4240135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cholar.google.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jurn.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highwire.stanford.edu/cgi/searc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roar.eprints.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opendoar.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maps.repository66.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oaister.worldcat.org/" TargetMode="External"/><Relationship Id="rId2" Type="http://schemas.openxmlformats.org/officeDocument/2006/relationships/hyperlink" Target="http://oad.simmons.edu/oadwiki/Data_repositorie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scirus.com/" TargetMode="External"/><Relationship Id="rId2" Type="http://schemas.openxmlformats.org/officeDocument/2006/relationships/hyperlink" Target="http://www.scientificcommons.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research.nla.gov.au/" TargetMode="External"/><Relationship Id="rId2" Type="http://schemas.openxmlformats.org/officeDocument/2006/relationships/hyperlink" Target="http://search.driver.research-infrastructures.eu/" TargetMode="External"/><Relationship Id="rId1" Type="http://schemas.openxmlformats.org/officeDocument/2006/relationships/slideLayout" Target="../slideLayouts/slideLayout2.xml"/><Relationship Id="rId4" Type="http://schemas.openxmlformats.org/officeDocument/2006/relationships/hyperlink" Target="http://carl-abrc-oai.lib.sfu.ca/index.php/index"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ideas.repec.org/search.html" TargetMode="External"/><Relationship Id="rId2" Type="http://schemas.openxmlformats.org/officeDocument/2006/relationships/hyperlink" Target="http://ethos.bl.uk/Home.do"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D779-73B2-4440-992C-BED5A32E723C}"/>
              </a:ext>
            </a:extLst>
          </p:cNvPr>
          <p:cNvSpPr>
            <a:spLocks noGrp="1"/>
          </p:cNvSpPr>
          <p:nvPr>
            <p:ph type="ctrTitle"/>
          </p:nvPr>
        </p:nvSpPr>
        <p:spPr/>
        <p:txBody>
          <a:bodyPr/>
          <a:lstStyle/>
          <a:p>
            <a:r>
              <a:rPr lang="ar-IQ" dirty="0"/>
              <a:t>مستودعات البيانات الرقمية وطريقة النشر فيها وأعتمادها</a:t>
            </a:r>
            <a:endParaRPr lang="en-US" dirty="0"/>
          </a:p>
        </p:txBody>
      </p:sp>
      <p:sp>
        <p:nvSpPr>
          <p:cNvPr id="3" name="Subtitle 2">
            <a:extLst>
              <a:ext uri="{FF2B5EF4-FFF2-40B4-BE49-F238E27FC236}">
                <a16:creationId xmlns:a16="http://schemas.microsoft.com/office/drawing/2014/main" id="{C6246BC0-694C-4D6F-860D-AD13DA76E024}"/>
              </a:ext>
            </a:extLst>
          </p:cNvPr>
          <p:cNvSpPr>
            <a:spLocks noGrp="1"/>
          </p:cNvSpPr>
          <p:nvPr>
            <p:ph type="subTitle" idx="1"/>
          </p:nvPr>
        </p:nvSpPr>
        <p:spPr>
          <a:xfrm>
            <a:off x="1524000" y="3602037"/>
            <a:ext cx="9144000" cy="2777497"/>
          </a:xfrm>
        </p:spPr>
        <p:txBody>
          <a:bodyPr>
            <a:normAutofit/>
          </a:bodyPr>
          <a:lstStyle/>
          <a:p>
            <a:r>
              <a:rPr lang="ar-IQ" sz="3200" b="1" dirty="0">
                <a:cs typeface="+mj-cs"/>
              </a:rPr>
              <a:t>المحاضر</a:t>
            </a:r>
            <a:r>
              <a:rPr lang="ar-IQ" sz="3200" dirty="0">
                <a:cs typeface="+mj-cs"/>
              </a:rPr>
              <a:t> </a:t>
            </a:r>
            <a:r>
              <a:rPr lang="ar-IQ" sz="3200" b="1" dirty="0">
                <a:cs typeface="+mj-cs"/>
              </a:rPr>
              <a:t>: أ.م. د. أحمد شاكر المتولي</a:t>
            </a:r>
          </a:p>
          <a:p>
            <a:r>
              <a:rPr lang="ar-IQ" sz="3200" b="1" dirty="0">
                <a:cs typeface="+mj-cs"/>
              </a:rPr>
              <a:t>دكتوره فلسفة احصاء</a:t>
            </a:r>
          </a:p>
          <a:p>
            <a:r>
              <a:rPr lang="ar-IQ" sz="3200" b="1" dirty="0">
                <a:cs typeface="+mj-cs"/>
              </a:rPr>
              <a:t>رئيس قسم الاحصاء </a:t>
            </a:r>
          </a:p>
          <a:p>
            <a:r>
              <a:rPr lang="ar-IQ" sz="3200" b="1" dirty="0">
                <a:cs typeface="+mj-cs"/>
              </a:rPr>
              <a:t>كلية الادارة والاقتصاد</a:t>
            </a:r>
            <a:endParaRPr lang="en-US" sz="3200" b="1" dirty="0">
              <a:cs typeface="+mj-cs"/>
            </a:endParaRPr>
          </a:p>
        </p:txBody>
      </p:sp>
    </p:spTree>
    <p:extLst>
      <p:ext uri="{BB962C8B-B14F-4D97-AF65-F5344CB8AC3E}">
        <p14:creationId xmlns:p14="http://schemas.microsoft.com/office/powerpoint/2010/main" val="262994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52AC0A-1F7F-47F5-B0BA-1434D406BCCA}"/>
              </a:ext>
            </a:extLst>
          </p:cNvPr>
          <p:cNvSpPr>
            <a:spLocks noGrp="1"/>
          </p:cNvSpPr>
          <p:nvPr>
            <p:ph idx="1"/>
          </p:nvPr>
        </p:nvSpPr>
        <p:spPr>
          <a:xfrm>
            <a:off x="838200" y="636104"/>
            <a:ext cx="10515600" cy="5540859"/>
          </a:xfrm>
        </p:spPr>
        <p:txBody>
          <a:bodyPr/>
          <a:lstStyle/>
          <a:p>
            <a:pPr marL="0" indent="0" algn="r" rtl="1">
              <a:buNone/>
            </a:pPr>
            <a:r>
              <a:rPr lang="ar-IQ" b="1" dirty="0">
                <a:cs typeface="+mj-cs"/>
              </a:rPr>
              <a:t>بالنسبة للطلاب وأعضاء هيئة التدريس:</a:t>
            </a:r>
          </a:p>
          <a:p>
            <a:pPr marL="0" indent="0" algn="just" rtl="1">
              <a:buNone/>
            </a:pPr>
            <a:r>
              <a:rPr lang="ar-IQ" dirty="0"/>
              <a:t>تعد بمثابة مستودع مركزي توفر لهم سيرة ذاتية ( قائمة بأبحاثهم على مدى السنوات ) ونظرا لأنها احدى وسائل الوصول الحر لذا فانها توفر امكانات توزيع أكبر وتأثير أفضل لأعمالهم الفكرية. هناك مجموعة من الاسباب التي تؤدي الى حرص المجتمع الاكاديمي ( أعضاء هيئة التدريس. باحثين, طلاب ) الى الحرص على استخدام المستودعات الرقمية وهذه الاسباب هي:</a:t>
            </a:r>
          </a:p>
          <a:p>
            <a:pPr marL="0" indent="0" algn="r" rtl="1">
              <a:buNone/>
            </a:pPr>
            <a:r>
              <a:rPr lang="ar-IQ" dirty="0"/>
              <a:t>•</a:t>
            </a:r>
            <a:r>
              <a:rPr lang="ar-IQ" dirty="0">
                <a:cs typeface="+mj-cs"/>
              </a:rPr>
              <a:t>الحصول على المصادر اللازمة لتطوير المقررات الدراسية التي يقومون بتدريسها.</a:t>
            </a:r>
          </a:p>
          <a:p>
            <a:pPr marL="0" indent="0" algn="r" rtl="1">
              <a:buNone/>
            </a:pPr>
            <a:r>
              <a:rPr lang="ar-IQ" dirty="0">
                <a:cs typeface="+mj-cs"/>
              </a:rPr>
              <a:t>•ادارة المعلومات والمعرفة وتبادلها مع الاخرين لدعم البحث العلمي بالجامعات المختلفة.</a:t>
            </a:r>
          </a:p>
          <a:p>
            <a:pPr marL="0" indent="0" algn="r" rtl="1">
              <a:buNone/>
            </a:pPr>
            <a:r>
              <a:rPr lang="ar-IQ" dirty="0">
                <a:cs typeface="+mj-cs"/>
              </a:rPr>
              <a:t>•توفير الوقت المستنفد في تطوير المصادر التعليمية الخاصة بالمقررات الدراسية.</a:t>
            </a:r>
          </a:p>
          <a:p>
            <a:pPr marL="0" indent="0" algn="r" rtl="1">
              <a:buNone/>
            </a:pPr>
            <a:r>
              <a:rPr lang="ar-IQ" dirty="0">
                <a:cs typeface="+mj-cs"/>
              </a:rPr>
              <a:t>•اتاحة الوصول لمصادر المقررات الدراسية للطلاب.</a:t>
            </a:r>
          </a:p>
          <a:p>
            <a:pPr marL="0" indent="0" algn="r" rtl="1">
              <a:buNone/>
            </a:pPr>
            <a:endParaRPr lang="en-US" dirty="0"/>
          </a:p>
        </p:txBody>
      </p:sp>
    </p:spTree>
    <p:extLst>
      <p:ext uri="{BB962C8B-B14F-4D97-AF65-F5344CB8AC3E}">
        <p14:creationId xmlns:p14="http://schemas.microsoft.com/office/powerpoint/2010/main" val="1269711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98E56-A264-45D1-A22F-119300B7705D}"/>
              </a:ext>
            </a:extLst>
          </p:cNvPr>
          <p:cNvSpPr>
            <a:spLocks noGrp="1"/>
          </p:cNvSpPr>
          <p:nvPr>
            <p:ph type="title"/>
          </p:nvPr>
        </p:nvSpPr>
        <p:spPr>
          <a:xfrm>
            <a:off x="838200" y="681038"/>
            <a:ext cx="10515600" cy="2552492"/>
          </a:xfrm>
        </p:spPr>
        <p:txBody>
          <a:bodyPr>
            <a:normAutofit/>
          </a:bodyPr>
          <a:lstStyle/>
          <a:p>
            <a:pPr algn="r" rtl="1"/>
            <a:r>
              <a:rPr lang="ar-IQ" sz="3200" b="1" dirty="0"/>
              <a:t>بالنسبة للبحث العلمي:</a:t>
            </a:r>
            <a:br>
              <a:rPr lang="ar-IQ" sz="3200" dirty="0"/>
            </a:br>
            <a:r>
              <a:rPr lang="ar-IQ" sz="3200" dirty="0"/>
              <a:t> اصبحت المستودعات الرقمية امتدادا طبيعيا لمسؤلية المؤسسة الاكاديمية كمصدر</a:t>
            </a:r>
            <a:br>
              <a:rPr lang="ar-IQ" sz="3200" dirty="0"/>
            </a:br>
            <a:r>
              <a:rPr lang="ar-IQ" sz="3200" dirty="0"/>
              <a:t> للابـحاث العلمـية الاسـاسـية, واصـبحت كذلك أحد المكونات الاساس التي يتطلبها </a:t>
            </a:r>
            <a:br>
              <a:rPr lang="ar-IQ" sz="3200" dirty="0"/>
            </a:br>
            <a:r>
              <a:rPr lang="ar-IQ" sz="3200" dirty="0"/>
              <a:t> المجتمع التعليمي.</a:t>
            </a:r>
            <a:br>
              <a:rPr lang="ar-IQ" sz="3200" dirty="0"/>
            </a:br>
            <a:endParaRPr lang="en-US" sz="3200" dirty="0"/>
          </a:p>
        </p:txBody>
      </p:sp>
      <p:sp>
        <p:nvSpPr>
          <p:cNvPr id="3" name="Content Placeholder 2">
            <a:extLst>
              <a:ext uri="{FF2B5EF4-FFF2-40B4-BE49-F238E27FC236}">
                <a16:creationId xmlns:a16="http://schemas.microsoft.com/office/drawing/2014/main" id="{E39BCB76-12D5-4CE7-8226-EA2CCAFEF4E7}"/>
              </a:ext>
            </a:extLst>
          </p:cNvPr>
          <p:cNvSpPr>
            <a:spLocks noGrp="1"/>
          </p:cNvSpPr>
          <p:nvPr>
            <p:ph idx="1"/>
          </p:nvPr>
        </p:nvSpPr>
        <p:spPr>
          <a:xfrm>
            <a:off x="838200" y="3429000"/>
            <a:ext cx="10515600" cy="2335696"/>
          </a:xfrm>
        </p:spPr>
        <p:txBody>
          <a:bodyPr/>
          <a:lstStyle/>
          <a:p>
            <a:pPr marL="0" indent="0" algn="r" rtl="1">
              <a:buNone/>
            </a:pPr>
            <a:r>
              <a:rPr lang="ar-IQ" b="1" dirty="0">
                <a:cs typeface="+mj-cs"/>
              </a:rPr>
              <a:t>بالنسبة للمجتمع:</a:t>
            </a:r>
          </a:p>
          <a:p>
            <a:pPr marL="0" indent="0" algn="just" rtl="1">
              <a:buNone/>
            </a:pPr>
            <a:r>
              <a:rPr lang="ar-IQ" dirty="0">
                <a:cs typeface="+mj-cs"/>
              </a:rPr>
              <a:t>تتيح المستودعات الرقمية المؤسسية الوصول الحر للأبحاث العالمية وتدعم عمليات تبادل المعارف والخبرات وتوفر أمكانات الحفظ طويل المدى للأبحاث والأصول الفكرية والاستفادة منها في دعم خطط التنمية في المجتمع.</a:t>
            </a:r>
          </a:p>
          <a:p>
            <a:pPr marL="0" indent="0" algn="r" rtl="1">
              <a:buNone/>
            </a:pPr>
            <a:endParaRPr lang="en-US" dirty="0"/>
          </a:p>
        </p:txBody>
      </p:sp>
    </p:spTree>
    <p:extLst>
      <p:ext uri="{BB962C8B-B14F-4D97-AF65-F5344CB8AC3E}">
        <p14:creationId xmlns:p14="http://schemas.microsoft.com/office/powerpoint/2010/main" val="3107762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0EB6A-2F1F-4C05-85E8-4E459F32327E}"/>
              </a:ext>
            </a:extLst>
          </p:cNvPr>
          <p:cNvSpPr>
            <a:spLocks noGrp="1"/>
          </p:cNvSpPr>
          <p:nvPr>
            <p:ph idx="1"/>
          </p:nvPr>
        </p:nvSpPr>
        <p:spPr>
          <a:xfrm>
            <a:off x="838200" y="675861"/>
            <a:ext cx="10515600" cy="5501102"/>
          </a:xfrm>
        </p:spPr>
        <p:txBody>
          <a:bodyPr/>
          <a:lstStyle/>
          <a:p>
            <a:pPr marL="0" indent="0" algn="r" rtl="1">
              <a:buNone/>
            </a:pPr>
            <a:r>
              <a:rPr lang="ar-IQ" b="1" dirty="0">
                <a:cs typeface="+mj-cs"/>
              </a:rPr>
              <a:t>6- وظائف المستودعات الرقمية المؤسسية:</a:t>
            </a:r>
          </a:p>
          <a:p>
            <a:pPr marL="0" indent="0" algn="r" rtl="1">
              <a:buNone/>
            </a:pPr>
            <a:r>
              <a:rPr lang="ar-IQ" dirty="0">
                <a:cs typeface="+mj-cs"/>
              </a:rPr>
              <a:t>تقوم المستودعات الرقمية المؤسسية بعدد من الوظائف الرئيسية منها:</a:t>
            </a:r>
          </a:p>
          <a:p>
            <a:pPr marL="0" indent="0" algn="just" rtl="1">
              <a:buNone/>
            </a:pPr>
            <a:r>
              <a:rPr lang="ar-IQ" dirty="0">
                <a:cs typeface="+mj-cs"/>
              </a:rPr>
              <a:t>•حفظ وتخزين مدى واسع من المواد ( المنشورة غير المنشورة والمقالات والمواد التعليمية والرسائل الجامعية والاصول الفكرية ) والتي تمثل الثروة الفكرية لأي مؤسسة أكاديمية وبحثية.</a:t>
            </a:r>
          </a:p>
          <a:p>
            <a:pPr marL="0" indent="0" algn="r" rtl="1">
              <a:buNone/>
            </a:pPr>
            <a:r>
              <a:rPr lang="ar-IQ" dirty="0">
                <a:cs typeface="+mj-cs"/>
              </a:rPr>
              <a:t>•اتاحة الوصول الحر للمصادر للمستفيدين من داخل المؤسسة أو خارجها.</a:t>
            </a:r>
          </a:p>
          <a:p>
            <a:pPr marL="0" indent="0" algn="just" rtl="1">
              <a:buNone/>
            </a:pPr>
            <a:r>
              <a:rPr lang="ar-IQ" dirty="0">
                <a:cs typeface="+mj-cs"/>
              </a:rPr>
              <a:t>•الحفاظ على الاصول الفكرية اذ انها ذات طبيعة تراكمية لذا يمكن استخدامها كأرشيف للمؤسسة, فهي تتيح آلية للتخزين الدائم للمصدر وتجعلها متاحة بشكل دائم.</a:t>
            </a:r>
          </a:p>
          <a:p>
            <a:pPr marL="0" indent="0" algn="r" rtl="1">
              <a:buNone/>
            </a:pPr>
            <a:endParaRPr lang="en-US" dirty="0"/>
          </a:p>
        </p:txBody>
      </p:sp>
    </p:spTree>
    <p:extLst>
      <p:ext uri="{BB962C8B-B14F-4D97-AF65-F5344CB8AC3E}">
        <p14:creationId xmlns:p14="http://schemas.microsoft.com/office/powerpoint/2010/main" val="1000653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A08A2F-2C3D-497C-A026-F944AFF133CF}"/>
              </a:ext>
            </a:extLst>
          </p:cNvPr>
          <p:cNvSpPr>
            <a:spLocks noGrp="1"/>
          </p:cNvSpPr>
          <p:nvPr>
            <p:ph idx="1"/>
          </p:nvPr>
        </p:nvSpPr>
        <p:spPr>
          <a:xfrm>
            <a:off x="291548" y="410817"/>
            <a:ext cx="11608904" cy="6162261"/>
          </a:xfrm>
        </p:spPr>
        <p:txBody>
          <a:bodyPr/>
          <a:lstStyle/>
          <a:p>
            <a:pPr marL="0" indent="0" algn="r" rtl="1">
              <a:buNone/>
            </a:pPr>
            <a:r>
              <a:rPr lang="ar-IQ" b="1" dirty="0">
                <a:cs typeface="+mj-cs"/>
              </a:rPr>
              <a:t>7- ادوات البحث العلمي في الشبكة العالمية الدولية :</a:t>
            </a:r>
          </a:p>
          <a:p>
            <a:pPr algn="r" rtl="1"/>
            <a:r>
              <a:rPr lang="ar-IQ" dirty="0">
                <a:cs typeface="+mj-cs"/>
              </a:rPr>
              <a:t>موقع  رسائل الماجستير والدكتوراه : وبالامكان تحميل تلك الرسائل العلمية بالمجان من خلال  </a:t>
            </a:r>
          </a:p>
          <a:p>
            <a:pPr marL="0" indent="0" algn="r" rtl="1">
              <a:buNone/>
            </a:pPr>
            <a:r>
              <a:rPr lang="en-US" sz="2400" dirty="0">
                <a:cs typeface="+mj-cs"/>
              </a:rPr>
              <a:t>( PQDT Open )</a:t>
            </a:r>
            <a:r>
              <a:rPr lang="ar-IQ" sz="2400" dirty="0">
                <a:cs typeface="+mj-cs"/>
              </a:rPr>
              <a:t> </a:t>
            </a:r>
            <a:r>
              <a:rPr lang="en-US" sz="2400" dirty="0"/>
              <a:t>http://pqdtopen.proquest.com/ </a:t>
            </a:r>
            <a:r>
              <a:rPr lang="ar-IQ" sz="2400" dirty="0"/>
              <a:t>   ,  </a:t>
            </a:r>
            <a:r>
              <a:rPr lang="ar-IQ" dirty="0">
                <a:cs typeface="+mj-cs"/>
              </a:rPr>
              <a:t>واجهة الموقع كما مبينة أدناه:</a:t>
            </a:r>
          </a:p>
          <a:p>
            <a:pPr marL="0" indent="0" algn="r" rtl="1">
              <a:buNone/>
            </a:pPr>
            <a:endParaRPr lang="en-US" b="1" dirty="0">
              <a:cs typeface="+mj-cs"/>
            </a:endParaRPr>
          </a:p>
        </p:txBody>
      </p:sp>
      <p:pic>
        <p:nvPicPr>
          <p:cNvPr id="4" name="Picture 3">
            <a:extLst>
              <a:ext uri="{FF2B5EF4-FFF2-40B4-BE49-F238E27FC236}">
                <a16:creationId xmlns:a16="http://schemas.microsoft.com/office/drawing/2014/main" id="{D154A23D-61B8-48DD-8AFF-A32F2845FB14}"/>
              </a:ext>
            </a:extLst>
          </p:cNvPr>
          <p:cNvPicPr>
            <a:picLocks noChangeAspect="1"/>
          </p:cNvPicPr>
          <p:nvPr/>
        </p:nvPicPr>
        <p:blipFill>
          <a:blip r:embed="rId2"/>
          <a:stretch>
            <a:fillRect/>
          </a:stretch>
        </p:blipFill>
        <p:spPr>
          <a:xfrm>
            <a:off x="1750830" y="2305878"/>
            <a:ext cx="8201553" cy="4035288"/>
          </a:xfrm>
          <a:prstGeom prst="rect">
            <a:avLst/>
          </a:prstGeom>
        </p:spPr>
      </p:pic>
    </p:spTree>
    <p:extLst>
      <p:ext uri="{BB962C8B-B14F-4D97-AF65-F5344CB8AC3E}">
        <p14:creationId xmlns:p14="http://schemas.microsoft.com/office/powerpoint/2010/main" val="1161538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26D294-AFF2-4700-B382-BACBA29723E1}"/>
              </a:ext>
            </a:extLst>
          </p:cNvPr>
          <p:cNvSpPr>
            <a:spLocks noGrp="1"/>
          </p:cNvSpPr>
          <p:nvPr>
            <p:ph idx="1"/>
          </p:nvPr>
        </p:nvSpPr>
        <p:spPr>
          <a:xfrm>
            <a:off x="357809" y="410817"/>
            <a:ext cx="11343861" cy="4439480"/>
          </a:xfrm>
        </p:spPr>
        <p:txBody>
          <a:bodyPr/>
          <a:lstStyle/>
          <a:p>
            <a:pPr algn="r" rtl="1"/>
            <a:r>
              <a:rPr lang="ar-IQ" dirty="0"/>
              <a:t>دليل دوريات الوصول الحر (دواج) : </a:t>
            </a:r>
            <a:r>
              <a:rPr lang="en-US" dirty="0"/>
              <a:t>Directory of Open Access Journals (DOAJ)</a:t>
            </a:r>
            <a:r>
              <a:rPr lang="ar-IQ" dirty="0"/>
              <a:t>    </a:t>
            </a:r>
          </a:p>
          <a:p>
            <a:pPr marL="0" indent="0" algn="r" rtl="1">
              <a:buNone/>
            </a:pPr>
            <a:r>
              <a:rPr lang="ar-IQ" dirty="0"/>
              <a:t>  رابط الموقع   </a:t>
            </a:r>
            <a:r>
              <a:rPr lang="en-US" dirty="0"/>
              <a:t>http://www.doaj.org/ </a:t>
            </a:r>
            <a:r>
              <a:rPr lang="ar-IQ" dirty="0"/>
              <a:t>  </a:t>
            </a:r>
          </a:p>
          <a:p>
            <a:pPr marL="0" indent="0" algn="just" rtl="1">
              <a:buNone/>
            </a:pPr>
            <a:r>
              <a:rPr lang="ar-IQ" dirty="0"/>
              <a:t>  </a:t>
            </a:r>
            <a:r>
              <a:rPr lang="ar-IQ" dirty="0">
                <a:cs typeface="+mj-cs"/>
              </a:rPr>
              <a:t>يعد (دواج) أحد أبرز الأدلة التي تتوفر على حصر دوريات الوصول الحر على مستوى العالم، وتعمل على الكشف على محتويات هذه الدوريات أيضا. ويهدف هذا الدليل، الذي تستضيفه مكتبات جامعة لاند</a:t>
            </a:r>
            <a:r>
              <a:rPr lang="en-US" dirty="0">
                <a:cs typeface="+mj-cs"/>
              </a:rPr>
              <a:t>Lund University Libraries </a:t>
            </a:r>
            <a:r>
              <a:rPr lang="ar-IQ" dirty="0">
                <a:cs typeface="+mj-cs"/>
              </a:rPr>
              <a:t> بالسويد، إلى الترويج  لدوريات الوصول الحر وتيسير سبل الإفادة منها، ومن ثم زيادة حضورها وتأثيرها في حركة النشر العلمي. يتوفر الدليل في يوليو 2010م على حصر ما يزيد عن 2000 دورية، والكشف على ما يزيد عن 417.000 مقالة متاحة بها. فاز الدليل عام 2009م بجائزة مؤسسة سبارك أوروبا، والتي تُمنح للإسهامات البارزة في عالم الاتصال العلمي على المستوى الأوروبي. </a:t>
            </a:r>
          </a:p>
          <a:p>
            <a:pPr marL="0" indent="0" algn="just" rtl="1">
              <a:buNone/>
            </a:pPr>
            <a:r>
              <a:rPr lang="ar-IQ" dirty="0">
                <a:cs typeface="+mj-cs"/>
              </a:rPr>
              <a:t>واجهة الموقع كما مبينة أدناه:</a:t>
            </a:r>
            <a:endParaRPr lang="en-US" dirty="0">
              <a:cs typeface="+mj-cs"/>
            </a:endParaRPr>
          </a:p>
        </p:txBody>
      </p:sp>
    </p:spTree>
    <p:extLst>
      <p:ext uri="{BB962C8B-B14F-4D97-AF65-F5344CB8AC3E}">
        <p14:creationId xmlns:p14="http://schemas.microsoft.com/office/powerpoint/2010/main" val="563015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0DE1B4E-1B9D-4AD8-A031-413D618854E2}"/>
              </a:ext>
            </a:extLst>
          </p:cNvPr>
          <p:cNvPicPr>
            <a:picLocks noGrp="1" noChangeAspect="1"/>
          </p:cNvPicPr>
          <p:nvPr>
            <p:ph idx="1"/>
          </p:nvPr>
        </p:nvPicPr>
        <p:blipFill>
          <a:blip r:embed="rId2"/>
          <a:stretch>
            <a:fillRect/>
          </a:stretch>
        </p:blipFill>
        <p:spPr>
          <a:xfrm>
            <a:off x="1550504" y="1338470"/>
            <a:ext cx="8282609" cy="4081669"/>
          </a:xfrm>
          <a:prstGeom prst="rect">
            <a:avLst/>
          </a:prstGeom>
        </p:spPr>
      </p:pic>
    </p:spTree>
    <p:extLst>
      <p:ext uri="{BB962C8B-B14F-4D97-AF65-F5344CB8AC3E}">
        <p14:creationId xmlns:p14="http://schemas.microsoft.com/office/powerpoint/2010/main" val="1817776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ACB2C0-47A3-4ADF-8C9B-C50B3F517404}"/>
              </a:ext>
            </a:extLst>
          </p:cNvPr>
          <p:cNvSpPr>
            <a:spLocks noGrp="1"/>
          </p:cNvSpPr>
          <p:nvPr>
            <p:ph idx="1"/>
          </p:nvPr>
        </p:nvSpPr>
        <p:spPr>
          <a:xfrm>
            <a:off x="838200" y="477079"/>
            <a:ext cx="10515600" cy="4837044"/>
          </a:xfrm>
        </p:spPr>
        <p:txBody>
          <a:bodyPr/>
          <a:lstStyle/>
          <a:p>
            <a:pPr algn="r" rtl="1"/>
            <a:r>
              <a:rPr lang="ar-IQ" b="1" dirty="0">
                <a:cs typeface="+mj-cs"/>
              </a:rPr>
              <a:t>جوجل البحثي </a:t>
            </a:r>
            <a:r>
              <a:rPr lang="en-US" dirty="0">
                <a:cs typeface="+mj-cs"/>
              </a:rPr>
              <a:t>Google Scholar  </a:t>
            </a:r>
            <a:r>
              <a:rPr lang="ar-IQ" dirty="0">
                <a:cs typeface="+mj-cs"/>
              </a:rPr>
              <a:t> </a:t>
            </a:r>
          </a:p>
          <a:p>
            <a:pPr marL="0" indent="0" algn="r" rtl="1">
              <a:buNone/>
            </a:pPr>
            <a:r>
              <a:rPr lang="en-US" dirty="0"/>
              <a:t>  </a:t>
            </a:r>
            <a:r>
              <a:rPr lang="en-US" dirty="0">
                <a:hlinkClick r:id="rId2"/>
              </a:rPr>
              <a:t>http://scholar.google.com</a:t>
            </a:r>
            <a:r>
              <a:rPr lang="ar-IQ" dirty="0"/>
              <a:t> </a:t>
            </a:r>
            <a:r>
              <a:rPr lang="en-US" dirty="0"/>
              <a:t>:</a:t>
            </a:r>
          </a:p>
          <a:p>
            <a:pPr marL="0" indent="0" algn="just" rtl="1">
              <a:buNone/>
            </a:pPr>
            <a:r>
              <a:rPr lang="ar-IQ" dirty="0">
                <a:cs typeface="+mj-cs"/>
              </a:rPr>
              <a:t>يعد جوجل البحثي أداة الباحثين الأولى للبحث في الإنتاج الفكري الأكاديمي والمحكم، وبصفة خاصة لهؤلاء الذين على أُلفة بواجهة المحرك الرئيس ووظائفه. ويشتمل هذا المحرك المتخصص على كثير من محتويات المستودعات الرقمية والدوريات ذات الوصول الحر، ويوفر إمكانية البحث فيها. ومن الملاحظ أن ناتج البحث في هذا المحرك عن أية كلمة دالة، يجمع بين كلا من مصادر الوصول الحر والمصادر المعتمدة على الاشتراكات التجارية. كما نلاحظ أيضا أن المحرك لا يسترجع جميع مصادر الوصول الحر المتاحة على الشبكة. ولذا فإنه لابد من إجراء عملية بحث أخرى باستخدام محرك جوجل الرئيس، أو حتى أي محرك بحث آخر.</a:t>
            </a:r>
          </a:p>
          <a:p>
            <a:pPr algn="r" rtl="1"/>
            <a:endParaRPr lang="en-US" dirty="0"/>
          </a:p>
        </p:txBody>
      </p:sp>
    </p:spTree>
    <p:extLst>
      <p:ext uri="{BB962C8B-B14F-4D97-AF65-F5344CB8AC3E}">
        <p14:creationId xmlns:p14="http://schemas.microsoft.com/office/powerpoint/2010/main" val="1932633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A50E894-08D6-446E-80BB-3F909F5BAED4}"/>
              </a:ext>
            </a:extLst>
          </p:cNvPr>
          <p:cNvPicPr>
            <a:picLocks noGrp="1" noChangeAspect="1"/>
          </p:cNvPicPr>
          <p:nvPr>
            <p:ph idx="1"/>
          </p:nvPr>
        </p:nvPicPr>
        <p:blipFill>
          <a:blip r:embed="rId2"/>
          <a:stretch>
            <a:fillRect/>
          </a:stretch>
        </p:blipFill>
        <p:spPr>
          <a:xfrm>
            <a:off x="2054087" y="1563757"/>
            <a:ext cx="7620000" cy="4081669"/>
          </a:xfrm>
          <a:prstGeom prst="rect">
            <a:avLst/>
          </a:prstGeom>
        </p:spPr>
      </p:pic>
    </p:spTree>
    <p:extLst>
      <p:ext uri="{BB962C8B-B14F-4D97-AF65-F5344CB8AC3E}">
        <p14:creationId xmlns:p14="http://schemas.microsoft.com/office/powerpoint/2010/main" val="3867162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175C4E-CD42-4398-B69B-2BCF623A40C5}"/>
              </a:ext>
            </a:extLst>
          </p:cNvPr>
          <p:cNvSpPr>
            <a:spLocks noGrp="1"/>
          </p:cNvSpPr>
          <p:nvPr>
            <p:ph idx="1"/>
          </p:nvPr>
        </p:nvSpPr>
        <p:spPr>
          <a:xfrm>
            <a:off x="838200" y="450574"/>
            <a:ext cx="10515600" cy="5857461"/>
          </a:xfrm>
        </p:spPr>
        <p:txBody>
          <a:bodyPr/>
          <a:lstStyle/>
          <a:p>
            <a:pPr algn="r" rtl="1"/>
            <a:r>
              <a:rPr lang="ar-IQ" dirty="0"/>
              <a:t>محرك البحث جيرن </a:t>
            </a:r>
            <a:r>
              <a:rPr lang="en-US" dirty="0"/>
              <a:t>JURN</a:t>
            </a:r>
            <a:r>
              <a:rPr lang="ar-IQ" dirty="0"/>
              <a:t>  رابط المحرك هو  </a:t>
            </a:r>
            <a:r>
              <a:rPr lang="en-US" dirty="0">
                <a:hlinkClick r:id="rId2"/>
              </a:rPr>
              <a:t>http://jurn.org/</a:t>
            </a:r>
            <a:r>
              <a:rPr lang="ar-IQ" dirty="0"/>
              <a:t>   </a:t>
            </a:r>
          </a:p>
          <a:p>
            <a:pPr marL="0" indent="0" algn="r" rtl="1">
              <a:buNone/>
            </a:pPr>
            <a:r>
              <a:rPr lang="ar-IQ" dirty="0"/>
              <a:t>محرك بحث أكاديمي، يتوفر على الكشف على ما يزيد عن 3.600 دورية متخصصة متاحة وفقا للوصول الحر في مجالات الفنون والإنسانيات.</a:t>
            </a:r>
          </a:p>
          <a:p>
            <a:pPr marL="0" indent="0" algn="r" rtl="1">
              <a:buNone/>
            </a:pPr>
            <a:endParaRPr lang="ar-IQ" dirty="0"/>
          </a:p>
          <a:p>
            <a:pPr marL="0" indent="0" algn="r" rtl="1">
              <a:buNone/>
            </a:pPr>
            <a:endParaRPr lang="ar-IQ" dirty="0"/>
          </a:p>
          <a:p>
            <a:pPr algn="r" rtl="1"/>
            <a:endParaRPr lang="en-US" dirty="0"/>
          </a:p>
        </p:txBody>
      </p:sp>
      <p:pic>
        <p:nvPicPr>
          <p:cNvPr id="4" name="Picture 3">
            <a:extLst>
              <a:ext uri="{FF2B5EF4-FFF2-40B4-BE49-F238E27FC236}">
                <a16:creationId xmlns:a16="http://schemas.microsoft.com/office/drawing/2014/main" id="{930ECCC6-EBD2-4093-ACE7-543A18A24EB7}"/>
              </a:ext>
            </a:extLst>
          </p:cNvPr>
          <p:cNvPicPr>
            <a:picLocks noChangeAspect="1"/>
          </p:cNvPicPr>
          <p:nvPr/>
        </p:nvPicPr>
        <p:blipFill>
          <a:blip r:embed="rId3"/>
          <a:stretch>
            <a:fillRect/>
          </a:stretch>
        </p:blipFill>
        <p:spPr>
          <a:xfrm>
            <a:off x="2292626" y="2377348"/>
            <a:ext cx="7527235" cy="2525955"/>
          </a:xfrm>
          <a:prstGeom prst="rect">
            <a:avLst/>
          </a:prstGeom>
        </p:spPr>
      </p:pic>
    </p:spTree>
    <p:extLst>
      <p:ext uri="{BB962C8B-B14F-4D97-AF65-F5344CB8AC3E}">
        <p14:creationId xmlns:p14="http://schemas.microsoft.com/office/powerpoint/2010/main" val="2358137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403C63-3228-4336-A979-902B09A776D3}"/>
              </a:ext>
            </a:extLst>
          </p:cNvPr>
          <p:cNvSpPr>
            <a:spLocks noGrp="1"/>
          </p:cNvSpPr>
          <p:nvPr>
            <p:ph idx="1"/>
          </p:nvPr>
        </p:nvSpPr>
        <p:spPr>
          <a:xfrm>
            <a:off x="838200" y="410817"/>
            <a:ext cx="10515600" cy="5950226"/>
          </a:xfrm>
        </p:spPr>
        <p:txBody>
          <a:bodyPr/>
          <a:lstStyle/>
          <a:p>
            <a:pPr marL="0" indent="0" algn="r" rtl="1">
              <a:buNone/>
            </a:pPr>
            <a:r>
              <a:rPr lang="ar-IQ" dirty="0"/>
              <a:t>•مرصد بيانات هاي واير </a:t>
            </a:r>
            <a:r>
              <a:rPr lang="en-US" dirty="0" err="1"/>
              <a:t>Highwire</a:t>
            </a:r>
            <a:r>
              <a:rPr lang="en-US" dirty="0"/>
              <a:t> </a:t>
            </a:r>
            <a:r>
              <a:rPr lang="ar-IQ" dirty="0"/>
              <a:t> : رابطه هو </a:t>
            </a:r>
          </a:p>
          <a:p>
            <a:pPr marL="0" indent="0" algn="r" rtl="1">
              <a:buNone/>
            </a:pPr>
            <a:r>
              <a:rPr lang="ar-IQ" dirty="0"/>
              <a:t> </a:t>
            </a:r>
            <a:r>
              <a:rPr lang="en-US" u="sng" dirty="0">
                <a:hlinkClick r:id="rId2"/>
              </a:rPr>
              <a:t>http://highwire.stanford.edu/cgi/search</a:t>
            </a:r>
            <a:r>
              <a:rPr lang="en-US" dirty="0"/>
              <a:t> </a:t>
            </a:r>
            <a:endParaRPr lang="ar-IQ" dirty="0"/>
          </a:p>
          <a:p>
            <a:pPr marL="0" indent="0" algn="r" rtl="1">
              <a:buNone/>
            </a:pPr>
            <a:endParaRPr lang="en-US" dirty="0"/>
          </a:p>
        </p:txBody>
      </p:sp>
      <p:pic>
        <p:nvPicPr>
          <p:cNvPr id="4" name="Picture 3">
            <a:extLst>
              <a:ext uri="{FF2B5EF4-FFF2-40B4-BE49-F238E27FC236}">
                <a16:creationId xmlns:a16="http://schemas.microsoft.com/office/drawing/2014/main" id="{66AA6FF4-3487-4192-8ECD-0D8FED1EC3D4}"/>
              </a:ext>
            </a:extLst>
          </p:cNvPr>
          <p:cNvPicPr>
            <a:picLocks noChangeAspect="1"/>
          </p:cNvPicPr>
          <p:nvPr/>
        </p:nvPicPr>
        <p:blipFill>
          <a:blip r:embed="rId3"/>
          <a:stretch>
            <a:fillRect/>
          </a:stretch>
        </p:blipFill>
        <p:spPr>
          <a:xfrm>
            <a:off x="1616766" y="1987825"/>
            <a:ext cx="7977808" cy="3697357"/>
          </a:xfrm>
          <a:prstGeom prst="rect">
            <a:avLst/>
          </a:prstGeom>
        </p:spPr>
      </p:pic>
    </p:spTree>
    <p:extLst>
      <p:ext uri="{BB962C8B-B14F-4D97-AF65-F5344CB8AC3E}">
        <p14:creationId xmlns:p14="http://schemas.microsoft.com/office/powerpoint/2010/main" val="367760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8BD18C-9888-457F-9D10-5466066B22DC}"/>
              </a:ext>
            </a:extLst>
          </p:cNvPr>
          <p:cNvSpPr>
            <a:spLocks noGrp="1"/>
          </p:cNvSpPr>
          <p:nvPr>
            <p:ph idx="1"/>
          </p:nvPr>
        </p:nvSpPr>
        <p:spPr>
          <a:xfrm>
            <a:off x="225287" y="238539"/>
            <a:ext cx="11595651" cy="6440557"/>
          </a:xfrm>
        </p:spPr>
        <p:txBody>
          <a:bodyPr>
            <a:normAutofit fontScale="92500" lnSpcReduction="10000"/>
          </a:bodyPr>
          <a:lstStyle/>
          <a:p>
            <a:pPr algn="r" rtl="1"/>
            <a:r>
              <a:rPr lang="ar-IQ" b="1" dirty="0">
                <a:cs typeface="+mj-cs"/>
              </a:rPr>
              <a:t>المقدمة:</a:t>
            </a:r>
          </a:p>
          <a:p>
            <a:pPr marL="0" indent="0" algn="just" rtl="1">
              <a:buNone/>
            </a:pPr>
            <a:r>
              <a:rPr lang="ar-IQ" b="1" dirty="0">
                <a:cs typeface="+mj-cs"/>
              </a:rPr>
              <a:t>كثر في الآونة الاخيرة الحديث حول النماذج الحديثة للاتصال العلمي ولعل السبب يرجع للتطورات المتسارعة لتكنلوجيا الاعلام والاتصال عموما وشبكة الانترنيت خصوصا, اذ فتحت هذه التكنلوجيا آفاقا جديدة في مجال النشر والاتصال العلمي, حيث كان في السابق يرتكز ولمدة طويلة على المجلات العلمية.</a:t>
            </a:r>
          </a:p>
          <a:p>
            <a:pPr marL="0" indent="0" algn="just" rtl="1">
              <a:buNone/>
            </a:pPr>
            <a:r>
              <a:rPr lang="ar-IQ" b="1" dirty="0">
                <a:cs typeface="+mj-cs"/>
              </a:rPr>
              <a:t>هناك عدة عوامل ادت بالباحثين الى اعادة النظر في نظم نظام النشر العلمي ومن اهمها التكاليف المرتفعة للادب العلمي وقيود اتاحة وتبادل المعلومات الناتجة عن نظام النشر العلمي من حقوق المؤلف, زيادة عن ذلك ظهور الانترنيت والنشر الالكتروني للمقالات والبحوث لم يغير شيئا في الوضعية حيث لاتزال اسعار الاشتراك في الدوريات تفوق ميزانيات المكتبات والمؤسسات البحثية.</a:t>
            </a:r>
          </a:p>
          <a:p>
            <a:pPr marL="0" indent="0" algn="just" rtl="1">
              <a:buNone/>
            </a:pPr>
            <a:r>
              <a:rPr lang="ar-IQ" b="1" dirty="0">
                <a:cs typeface="+mj-cs"/>
              </a:rPr>
              <a:t>ادت هذه الوضعية الى حدوث وثبة ونقلة نوعية غير مسبوقة في الاتصال العلمي وخطوة ايجابية نحو اتاحة المعرفة والمعلومات بطريقة مجانية اصطلح عليها بالوصول الحر </a:t>
            </a:r>
            <a:r>
              <a:rPr lang="en-US" b="1" dirty="0">
                <a:cs typeface="+mj-cs"/>
              </a:rPr>
              <a:t>Open Access </a:t>
            </a:r>
            <a:r>
              <a:rPr lang="ar-IQ" b="1" dirty="0">
                <a:cs typeface="+mj-cs"/>
              </a:rPr>
              <a:t> كآلية للوصول الحر للمنشورات العلمية للباحثين وتكوين بدائل جديدة للنشر التقليدي الذي يتميز بعدة مشاكل والتي تقف عائقا امام الوصول للمعلومات  والابحاث .</a:t>
            </a:r>
          </a:p>
          <a:p>
            <a:pPr marL="0" indent="0" algn="just" rtl="1">
              <a:buNone/>
            </a:pPr>
            <a:r>
              <a:rPr lang="ar-IQ" b="1" dirty="0">
                <a:cs typeface="+mj-cs"/>
              </a:rPr>
              <a:t>تقوم فلسفة الوصول الحر على اتاحة المعلومات والمعرفة بصورة مجانية خالية من عوائق الوصول وقيود الاستخدام, ومن ابرز مظاهر وتجليات هذه الحركة , دوريات الوصول الحر </a:t>
            </a:r>
            <a:r>
              <a:rPr lang="en-US" b="1" dirty="0">
                <a:cs typeface="+mj-cs"/>
              </a:rPr>
              <a:t>Open Access Journals  </a:t>
            </a:r>
            <a:r>
              <a:rPr lang="ar-IQ" b="1" dirty="0">
                <a:cs typeface="+mj-cs"/>
              </a:rPr>
              <a:t>والمستودعات المؤسساتية </a:t>
            </a:r>
            <a:r>
              <a:rPr lang="en-US" b="1" dirty="0">
                <a:cs typeface="+mj-cs"/>
              </a:rPr>
              <a:t>Institutional Repositories </a:t>
            </a:r>
            <a:r>
              <a:rPr lang="ar-IQ" b="1" dirty="0">
                <a:cs typeface="+mj-cs"/>
              </a:rPr>
              <a:t>والتي تعتبر كآلية مهمة للنشر الحر حيث تعمل على اتاحة الابحاث والمقالات بمحتواها الكامل وبشكل مجاني. وتعتبر هذه المستودعات بالنسبة للمؤسسات الاكاديمية فرصة لعرض الناتج الاكاديمي لأعضاء هيئة التدريس من خلال تنظيمه وحفظه على المدى البعيد.</a:t>
            </a:r>
          </a:p>
          <a:p>
            <a:pPr marL="0" indent="0" algn="r" rtl="1">
              <a:buNone/>
            </a:pPr>
            <a:endParaRPr lang="ar-IQ" b="1" dirty="0">
              <a:cs typeface="+mj-cs"/>
            </a:endParaRPr>
          </a:p>
          <a:p>
            <a:pPr marL="0" indent="0" algn="r" rtl="1">
              <a:buNone/>
            </a:pPr>
            <a:endParaRPr lang="ar-IQ" b="1" dirty="0">
              <a:cs typeface="+mj-cs"/>
            </a:endParaRPr>
          </a:p>
          <a:p>
            <a:pPr algn="r" rtl="1"/>
            <a:endParaRPr lang="en-US" b="1" dirty="0">
              <a:cs typeface="+mj-cs"/>
            </a:endParaRPr>
          </a:p>
        </p:txBody>
      </p:sp>
    </p:spTree>
    <p:extLst>
      <p:ext uri="{BB962C8B-B14F-4D97-AF65-F5344CB8AC3E}">
        <p14:creationId xmlns:p14="http://schemas.microsoft.com/office/powerpoint/2010/main" val="3333416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1E40A-04E8-4028-ABC6-B52B042C7BF0}"/>
              </a:ext>
            </a:extLst>
          </p:cNvPr>
          <p:cNvSpPr>
            <a:spLocks noGrp="1"/>
          </p:cNvSpPr>
          <p:nvPr>
            <p:ph idx="1"/>
          </p:nvPr>
        </p:nvSpPr>
        <p:spPr>
          <a:xfrm>
            <a:off x="838200" y="503583"/>
            <a:ext cx="10515600" cy="5989982"/>
          </a:xfrm>
        </p:spPr>
        <p:txBody>
          <a:bodyPr/>
          <a:lstStyle/>
          <a:p>
            <a:pPr marL="0" indent="0" algn="r" rtl="1">
              <a:buNone/>
            </a:pPr>
            <a:r>
              <a:rPr lang="ar-IQ" b="1" dirty="0">
                <a:cs typeface="+mj-cs"/>
              </a:rPr>
              <a:t>8- أدلة المستودعات الرقمية:</a:t>
            </a:r>
          </a:p>
          <a:p>
            <a:pPr marL="0" indent="0" algn="just" rtl="1">
              <a:buNone/>
            </a:pPr>
            <a:r>
              <a:rPr lang="ar-IQ" dirty="0">
                <a:cs typeface="+mj-cs"/>
              </a:rPr>
              <a:t>أدلة المستودعات الرقمية، أو ما يُدعى أحيانًا بخدمات تسجيل المستودعات </a:t>
            </a:r>
            <a:r>
              <a:rPr lang="en-US" dirty="0">
                <a:cs typeface="+mj-cs"/>
              </a:rPr>
              <a:t>Repository listing services، </a:t>
            </a:r>
            <a:r>
              <a:rPr lang="ar-IQ" dirty="0">
                <a:cs typeface="+mj-cs"/>
              </a:rPr>
              <a:t>هي مراصد بيانات قابلة للبحث عن تلك المستودعات. ومن أبرز هذه الأدلة ما يلي:</a:t>
            </a:r>
          </a:p>
          <a:p>
            <a:pPr marL="0" indent="0" algn="just" rtl="1">
              <a:buNone/>
            </a:pPr>
            <a:r>
              <a:rPr lang="ar-IQ" dirty="0">
                <a:cs typeface="+mj-cs"/>
              </a:rPr>
              <a:t>•سجل مستودعات الوصول الحر (روار) </a:t>
            </a:r>
            <a:r>
              <a:rPr lang="en-US" dirty="0">
                <a:cs typeface="+mj-cs"/>
              </a:rPr>
              <a:t>Registry of Open Access Repositories (ROAR)</a:t>
            </a:r>
            <a:r>
              <a:rPr lang="ar-IQ" dirty="0">
                <a:cs typeface="+mj-cs"/>
              </a:rPr>
              <a:t>. رابط هذا الدليل : </a:t>
            </a:r>
            <a:r>
              <a:rPr lang="en-US" u="sng" dirty="0">
                <a:hlinkClick r:id="rId2"/>
              </a:rPr>
              <a:t>http://roar.eprints.org</a:t>
            </a:r>
            <a:r>
              <a:rPr lang="ar-IQ" u="sng" dirty="0">
                <a:hlinkClick r:id="rId2"/>
              </a:rPr>
              <a:t>/</a:t>
            </a:r>
            <a:r>
              <a:rPr lang="en-US" dirty="0"/>
              <a:t> </a:t>
            </a:r>
            <a:endParaRPr lang="ar-IQ" dirty="0"/>
          </a:p>
          <a:p>
            <a:pPr marL="0" indent="0" algn="just" rtl="1">
              <a:buNone/>
            </a:pPr>
            <a:r>
              <a:rPr lang="ar-IQ" dirty="0">
                <a:cs typeface="+mj-cs"/>
              </a:rPr>
              <a:t>دليل عالمي بالمستودعات الرقمية، سواء المتخصصة موضوعيًا أو المؤسساتية، تم تطويره من قبل فريق عمل برنامج  </a:t>
            </a:r>
            <a:r>
              <a:rPr lang="en-US" dirty="0" err="1">
                <a:cs typeface="+mj-cs"/>
              </a:rPr>
              <a:t>Eprints</a:t>
            </a:r>
            <a:r>
              <a:rPr lang="ar-IQ" dirty="0">
                <a:cs typeface="+mj-cs"/>
              </a:rPr>
              <a:t> التابع لجامعة ساوثهامبتون. وقد تم إنشاء هذا الدليل في الأساس لتسجيل المستودعات التي تتم إدارتها من قبل البرنامج المشار إليه، إلا أن (روار) يغطي الآن المستودعات التي تعمل بالبرامج الأخرى. ويوفر هذا الدليل قوائم قابلة للبحث، ومصنفة، وإحصاءات عن مستودعات الوصول الحر على مستوى العالم. التسجيلات مختصرة، وتشتمل كثير من المعلومات التقنية. ومن معاملات البحث التي يوفرها الدليل: الموقع الجغرافي للمستودع، والبرنامج المستخدم في إدارته، ونمط المستودع. يشتمل الدليل حتى يوليو 2010م، على أكثر من 1800 مستودع.</a:t>
            </a:r>
            <a:endParaRPr lang="en-US" dirty="0">
              <a:cs typeface="+mj-cs"/>
            </a:endParaRPr>
          </a:p>
        </p:txBody>
      </p:sp>
    </p:spTree>
    <p:extLst>
      <p:ext uri="{BB962C8B-B14F-4D97-AF65-F5344CB8AC3E}">
        <p14:creationId xmlns:p14="http://schemas.microsoft.com/office/powerpoint/2010/main" val="221177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9CABA78-9C25-4B81-A56B-B7586AC5D7BF}"/>
              </a:ext>
            </a:extLst>
          </p:cNvPr>
          <p:cNvPicPr>
            <a:picLocks noGrp="1" noChangeAspect="1"/>
          </p:cNvPicPr>
          <p:nvPr>
            <p:ph idx="1"/>
          </p:nvPr>
        </p:nvPicPr>
        <p:blipFill>
          <a:blip r:embed="rId2"/>
          <a:stretch>
            <a:fillRect/>
          </a:stretch>
        </p:blipFill>
        <p:spPr>
          <a:xfrm>
            <a:off x="1948070" y="1497496"/>
            <a:ext cx="7119987" cy="3578087"/>
          </a:xfrm>
          <a:prstGeom prst="rect">
            <a:avLst/>
          </a:prstGeom>
        </p:spPr>
      </p:pic>
    </p:spTree>
    <p:extLst>
      <p:ext uri="{BB962C8B-B14F-4D97-AF65-F5344CB8AC3E}">
        <p14:creationId xmlns:p14="http://schemas.microsoft.com/office/powerpoint/2010/main" val="2131457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5B0B94-73BC-47E7-B4A9-DB147BA1C05F}"/>
              </a:ext>
            </a:extLst>
          </p:cNvPr>
          <p:cNvSpPr>
            <a:spLocks noGrp="1"/>
          </p:cNvSpPr>
          <p:nvPr>
            <p:ph idx="1"/>
          </p:nvPr>
        </p:nvSpPr>
        <p:spPr>
          <a:xfrm>
            <a:off x="838200" y="371061"/>
            <a:ext cx="10515600" cy="6109252"/>
          </a:xfrm>
        </p:spPr>
        <p:txBody>
          <a:bodyPr/>
          <a:lstStyle/>
          <a:p>
            <a:pPr marL="0" indent="0" algn="r" rtl="1">
              <a:buNone/>
            </a:pPr>
            <a:r>
              <a:rPr lang="ar-IQ" dirty="0"/>
              <a:t>•دليل مستودعات الوصول الحر (أوبن دوار)</a:t>
            </a:r>
          </a:p>
          <a:p>
            <a:pPr marL="0" indent="0" rtl="1">
              <a:buNone/>
            </a:pPr>
            <a:r>
              <a:rPr lang="en-US" dirty="0"/>
              <a:t> Directory of Open Access Repositories (OpenDOAR )</a:t>
            </a:r>
          </a:p>
          <a:p>
            <a:pPr marL="0" indent="0" algn="r" rtl="1">
              <a:buNone/>
            </a:pPr>
            <a:r>
              <a:rPr lang="ar-IQ" dirty="0"/>
              <a:t>رابط هذا الدليل هو </a:t>
            </a:r>
            <a:r>
              <a:rPr lang="en-US" u="sng" dirty="0">
                <a:hlinkClick r:id="rId2"/>
              </a:rPr>
              <a:t>http://www.opendoar.org</a:t>
            </a:r>
            <a:r>
              <a:rPr lang="ar-IQ" u="sng" dirty="0">
                <a:hlinkClick r:id="rId2"/>
              </a:rPr>
              <a:t>/</a:t>
            </a:r>
            <a:endParaRPr lang="ar-IQ" u="sng" dirty="0"/>
          </a:p>
          <a:p>
            <a:pPr marL="0" indent="0" algn="just" rtl="1">
              <a:buNone/>
            </a:pPr>
            <a:r>
              <a:rPr lang="ar-IQ" dirty="0"/>
              <a:t>دليل عالمي بمستودعات الوصول الحر الأكاديمية، وقد تم تطويره من قبل مشروع شربا      </a:t>
            </a:r>
            <a:r>
              <a:rPr lang="en-US" dirty="0"/>
              <a:t>SHERPA </a:t>
            </a:r>
            <a:r>
              <a:rPr lang="ar-IQ" dirty="0"/>
              <a:t>الممول من مؤسسة جيسك والتابع لجامعة نوتنجهام. يشتمل هذا المرصد على تسجيلات مفصلة وموثقة عن كل مستودع، بما في ذلك وصف للمستودع والسياسات الخاصة به. هناك إمكانية للبحث في هذا المرصد بالموقع الجغرافي للمستودع، والتخصص الموضوعي، ونمط المحتوى، واللغة، والبرنامج المستخدم في إدارة المستودع. ويقدم المرصد أيضا قوائم مصنفة وإحصاءات عن كثير من هذه البيانات. كما يوفر (الأوبن دوار) خاصية البحث في النصوص الكاملة التي تشتمل عليها المستودعات المسجلة بها والتي فاق عددها، في يوليو 2010م، 1650 مستودع.</a:t>
            </a:r>
            <a:endParaRPr lang="en-US" dirty="0"/>
          </a:p>
        </p:txBody>
      </p:sp>
    </p:spTree>
    <p:extLst>
      <p:ext uri="{BB962C8B-B14F-4D97-AF65-F5344CB8AC3E}">
        <p14:creationId xmlns:p14="http://schemas.microsoft.com/office/powerpoint/2010/main" val="3199184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F11869-397D-4ADB-9403-1FF6D2806CBB}"/>
              </a:ext>
            </a:extLst>
          </p:cNvPr>
          <p:cNvSpPr>
            <a:spLocks noGrp="1"/>
          </p:cNvSpPr>
          <p:nvPr>
            <p:ph idx="1"/>
          </p:nvPr>
        </p:nvSpPr>
        <p:spPr>
          <a:xfrm>
            <a:off x="609601" y="357809"/>
            <a:ext cx="11198086" cy="5819154"/>
          </a:xfrm>
        </p:spPr>
        <p:txBody>
          <a:bodyPr/>
          <a:lstStyle/>
          <a:p>
            <a:pPr marL="0" indent="0" algn="r" rtl="1">
              <a:buNone/>
            </a:pPr>
            <a:r>
              <a:rPr lang="ar-IQ" dirty="0"/>
              <a:t>•الدليل الخرائطي للمستودعات</a:t>
            </a:r>
            <a:r>
              <a:rPr lang="en-US" dirty="0"/>
              <a:t> </a:t>
            </a:r>
            <a:r>
              <a:rPr lang="ar-IQ" dirty="0"/>
              <a:t> </a:t>
            </a:r>
            <a:r>
              <a:rPr lang="en-US" dirty="0"/>
              <a:t>Repository Maps </a:t>
            </a:r>
          </a:p>
          <a:p>
            <a:pPr marL="0" indent="0" algn="r" rtl="1">
              <a:buNone/>
            </a:pPr>
            <a:r>
              <a:rPr lang="en-US" dirty="0"/>
              <a:t> </a:t>
            </a:r>
            <a:r>
              <a:rPr lang="ar-IQ" dirty="0"/>
              <a:t>رابطه </a:t>
            </a:r>
            <a:r>
              <a:rPr lang="en-US" dirty="0">
                <a:hlinkClick r:id="rId2"/>
              </a:rPr>
              <a:t>http://maps.repository66.org/</a:t>
            </a:r>
            <a:r>
              <a:rPr lang="ar-IQ" dirty="0"/>
              <a:t> </a:t>
            </a:r>
          </a:p>
          <a:p>
            <a:pPr marL="0" indent="0" algn="just" rtl="1">
              <a:buNone/>
            </a:pPr>
            <a:r>
              <a:rPr lang="ar-IQ" dirty="0"/>
              <a:t>هذا الموقع عبارة عن تمثيل خرائطي لمستودعات الوصول الحر على مستوى العالم، ويشتمل حتى يوليو 2010م على أكثر من 1600 مستودع. تم تطوير هذا الموقع من قبل ستيوارت لوبس بجامعة آبارستويث.</a:t>
            </a:r>
          </a:p>
          <a:p>
            <a:pPr marL="0" indent="0" algn="just" rtl="1">
              <a:buNone/>
            </a:pPr>
            <a:endParaRPr lang="en-US" dirty="0"/>
          </a:p>
        </p:txBody>
      </p:sp>
      <p:pic>
        <p:nvPicPr>
          <p:cNvPr id="4" name="Picture 3">
            <a:extLst>
              <a:ext uri="{FF2B5EF4-FFF2-40B4-BE49-F238E27FC236}">
                <a16:creationId xmlns:a16="http://schemas.microsoft.com/office/drawing/2014/main" id="{46A06EFE-1637-4801-911D-146A28FF9C2C}"/>
              </a:ext>
            </a:extLst>
          </p:cNvPr>
          <p:cNvPicPr>
            <a:picLocks noChangeAspect="1"/>
          </p:cNvPicPr>
          <p:nvPr/>
        </p:nvPicPr>
        <p:blipFill>
          <a:blip r:embed="rId3"/>
          <a:stretch>
            <a:fillRect/>
          </a:stretch>
        </p:blipFill>
        <p:spPr>
          <a:xfrm>
            <a:off x="2888974" y="2981739"/>
            <a:ext cx="6291727" cy="2663293"/>
          </a:xfrm>
          <a:prstGeom prst="rect">
            <a:avLst/>
          </a:prstGeom>
        </p:spPr>
      </p:pic>
    </p:spTree>
    <p:extLst>
      <p:ext uri="{BB962C8B-B14F-4D97-AF65-F5344CB8AC3E}">
        <p14:creationId xmlns:p14="http://schemas.microsoft.com/office/powerpoint/2010/main" val="400774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95E291-ECF4-44C1-9EA2-5714067BFF16}"/>
              </a:ext>
            </a:extLst>
          </p:cNvPr>
          <p:cNvSpPr>
            <a:spLocks noGrp="1"/>
          </p:cNvSpPr>
          <p:nvPr>
            <p:ph idx="1"/>
          </p:nvPr>
        </p:nvSpPr>
        <p:spPr>
          <a:xfrm>
            <a:off x="424070" y="225288"/>
            <a:ext cx="10929730" cy="6334538"/>
          </a:xfrm>
        </p:spPr>
        <p:txBody>
          <a:bodyPr>
            <a:normAutofit fontScale="92500" lnSpcReduction="20000"/>
          </a:bodyPr>
          <a:lstStyle/>
          <a:p>
            <a:pPr marL="0" indent="0" algn="r" rtl="1">
              <a:buNone/>
            </a:pPr>
            <a:r>
              <a:rPr lang="ar-IQ" dirty="0"/>
              <a:t>•</a:t>
            </a:r>
            <a:r>
              <a:rPr lang="ar-IQ" b="1" dirty="0">
                <a:cs typeface="+mj-cs"/>
              </a:rPr>
              <a:t>دليل مستودعات البيانات   </a:t>
            </a:r>
            <a:r>
              <a:rPr lang="en-US" b="1" dirty="0">
                <a:cs typeface="+mj-cs"/>
              </a:rPr>
              <a:t>Data repositories</a:t>
            </a:r>
            <a:endParaRPr lang="ar-IQ" b="1" dirty="0">
              <a:cs typeface="+mj-cs"/>
            </a:endParaRPr>
          </a:p>
          <a:p>
            <a:pPr marL="0" indent="0" algn="r" rtl="1">
              <a:buNone/>
            </a:pPr>
            <a:r>
              <a:rPr lang="ar-IQ" dirty="0"/>
              <a:t>  رابطه </a:t>
            </a:r>
            <a:r>
              <a:rPr lang="en-US" u="sng" dirty="0">
                <a:hlinkClick r:id="rId2"/>
              </a:rPr>
              <a:t>http://oad.simmons.edu/oadwiki/Data_repositories</a:t>
            </a:r>
            <a:r>
              <a:rPr lang="en-US" dirty="0"/>
              <a:t> </a:t>
            </a:r>
            <a:endParaRPr lang="ar-IQ" dirty="0"/>
          </a:p>
          <a:p>
            <a:pPr marL="0" indent="0" algn="just" rtl="1">
              <a:buNone/>
            </a:pPr>
            <a:r>
              <a:rPr lang="ar-IQ" dirty="0"/>
              <a:t> </a:t>
            </a:r>
            <a:r>
              <a:rPr lang="ar-IQ" dirty="0">
                <a:cs typeface="+mj-cs"/>
              </a:rPr>
              <a:t>قائمة بالمستودعات ومراصد البيانات التي توفر البيانات العلمية الخام وفقًا لمبدأ الوصول الحر. القائمة متاحة على دليل الوصول الحر </a:t>
            </a:r>
            <a:r>
              <a:rPr lang="en-US" dirty="0">
                <a:cs typeface="+mj-cs"/>
              </a:rPr>
              <a:t>Open Access Directory </a:t>
            </a:r>
            <a:r>
              <a:rPr lang="ar-IQ" dirty="0">
                <a:cs typeface="+mj-cs"/>
              </a:rPr>
              <a:t>التابع لجامعة سايمون ببوسطون بالولايات المتحدة.</a:t>
            </a:r>
          </a:p>
          <a:p>
            <a:pPr marL="0" indent="0" algn="just" rtl="1">
              <a:buNone/>
            </a:pPr>
            <a:r>
              <a:rPr lang="ar-IQ" dirty="0">
                <a:cs typeface="+mj-cs"/>
              </a:rPr>
              <a:t>•أويستر, </a:t>
            </a:r>
            <a:r>
              <a:rPr lang="en-US" dirty="0" err="1">
                <a:cs typeface="+mj-cs"/>
              </a:rPr>
              <a:t>OAIster</a:t>
            </a:r>
            <a:r>
              <a:rPr lang="en-US" dirty="0">
                <a:cs typeface="+mj-cs"/>
              </a:rPr>
              <a:t> </a:t>
            </a:r>
            <a:endParaRPr lang="ar-IQ" dirty="0">
              <a:cs typeface="+mj-cs"/>
            </a:endParaRPr>
          </a:p>
          <a:p>
            <a:pPr marL="0" indent="0" algn="just" rtl="1">
              <a:buNone/>
            </a:pPr>
            <a:r>
              <a:rPr lang="ar-IQ" dirty="0">
                <a:cs typeface="+mj-cs"/>
              </a:rPr>
              <a:t>  رابط الدليل </a:t>
            </a:r>
            <a:r>
              <a:rPr lang="en-US" u="sng" dirty="0">
                <a:hlinkClick r:id="rId3"/>
              </a:rPr>
              <a:t>http://www.oaister.worldcat.org</a:t>
            </a:r>
            <a:r>
              <a:rPr lang="ar-IQ" u="sng" dirty="0">
                <a:hlinkClick r:id="rId3"/>
              </a:rPr>
              <a:t>/</a:t>
            </a:r>
            <a:r>
              <a:rPr lang="en-US" dirty="0"/>
              <a:t> </a:t>
            </a:r>
            <a:endParaRPr lang="ar-IQ" dirty="0">
              <a:cs typeface="+mj-cs"/>
            </a:endParaRPr>
          </a:p>
          <a:p>
            <a:pPr marL="0" indent="0" algn="just" rtl="1">
              <a:buNone/>
            </a:pPr>
            <a:r>
              <a:rPr lang="ar-IQ" dirty="0">
                <a:cs typeface="+mj-cs"/>
              </a:rPr>
              <a:t>يُعرف أويستر بأنه جامع واصفات البيانات المتوافقة مع مبادرة الأرشيف المفتوح، والذي يمكنه البحث أو تصفح أي مستودع رقمي متوافق مع بروتوكول </a:t>
            </a:r>
            <a:r>
              <a:rPr lang="en-US" dirty="0">
                <a:cs typeface="+mj-cs"/>
              </a:rPr>
              <a:t>OAI-PMH</a:t>
            </a:r>
            <a:r>
              <a:rPr lang="ar-IQ" dirty="0">
                <a:cs typeface="+mj-cs"/>
              </a:rPr>
              <a:t> التابع لهذه المبادرة. ويقوم أويستر بتجميع واصفات البيانات من كثير من مستودعات الوصول الحر، ويتيح إمكانية البحث عن مصادر المعلومات المتاحة في تلك المستودعات، ومن ثم يعد بمثابة فهرس موحد لمقتنيات المستودعات الرقمية. ويشتمل أويستر (في بداية يوليو 2010م) على أكثر من 23 مليون تسجيلة تم تجميعها من أكثر من 1100 مستودع رقمي على مستوى العالم. وليست كل المصادر المتاحة في أويستر مجانية، إلا أنه معظمها متاح وفقا للوصول الحر، كما أن غالبيتها من فئة مقالات الدوريات العلمية والمحكمة، وإن كانت تشمل أيضا أنماطا أخرى من مصادر المعلومات. بدأت هذه الخدمة كمشروع تابع للمكتبة الرقمية لجامعة متشجان، وانتقل بدءًا من يناير 2010م إلى خدمة   </a:t>
            </a:r>
            <a:r>
              <a:rPr lang="en-US" dirty="0" err="1">
                <a:cs typeface="+mj-cs"/>
              </a:rPr>
              <a:t>WorldCat</a:t>
            </a:r>
            <a:r>
              <a:rPr lang="en-US" dirty="0">
                <a:cs typeface="+mj-cs"/>
              </a:rPr>
              <a:t> </a:t>
            </a:r>
            <a:r>
              <a:rPr lang="ar-IQ" dirty="0">
                <a:cs typeface="+mj-cs"/>
              </a:rPr>
              <a:t> التابعة للـ </a:t>
            </a:r>
            <a:r>
              <a:rPr lang="en-US" dirty="0">
                <a:cs typeface="+mj-cs"/>
              </a:rPr>
              <a:t>OCLC.</a:t>
            </a:r>
            <a:endParaRPr lang="ar-IQ" dirty="0">
              <a:cs typeface="+mj-cs"/>
            </a:endParaRPr>
          </a:p>
          <a:p>
            <a:pPr marL="0" indent="0" algn="just" rtl="1">
              <a:buNone/>
            </a:pPr>
            <a:endParaRPr lang="ar-IQ" dirty="0">
              <a:cs typeface="+mj-cs"/>
            </a:endParaRPr>
          </a:p>
          <a:p>
            <a:pPr marL="0" indent="0" algn="just" rtl="1">
              <a:buNone/>
            </a:pPr>
            <a:r>
              <a:rPr lang="ar-IQ" dirty="0">
                <a:cs typeface="+mj-cs"/>
              </a:rPr>
              <a:t>  </a:t>
            </a:r>
            <a:endParaRPr lang="en-US" dirty="0">
              <a:cs typeface="+mj-cs"/>
            </a:endParaRPr>
          </a:p>
        </p:txBody>
      </p:sp>
    </p:spTree>
    <p:extLst>
      <p:ext uri="{BB962C8B-B14F-4D97-AF65-F5344CB8AC3E}">
        <p14:creationId xmlns:p14="http://schemas.microsoft.com/office/powerpoint/2010/main" val="1026609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E3876D8-4525-4A4C-8EC8-EAFB78A3F175}"/>
              </a:ext>
            </a:extLst>
          </p:cNvPr>
          <p:cNvPicPr>
            <a:picLocks noGrp="1" noChangeAspect="1"/>
          </p:cNvPicPr>
          <p:nvPr>
            <p:ph idx="1"/>
          </p:nvPr>
        </p:nvPicPr>
        <p:blipFill>
          <a:blip r:embed="rId2"/>
          <a:stretch>
            <a:fillRect/>
          </a:stretch>
        </p:blipFill>
        <p:spPr>
          <a:xfrm>
            <a:off x="2252870" y="2345635"/>
            <a:ext cx="7262191" cy="3339548"/>
          </a:xfrm>
          <a:prstGeom prst="rect">
            <a:avLst/>
          </a:prstGeom>
        </p:spPr>
      </p:pic>
    </p:spTree>
    <p:extLst>
      <p:ext uri="{BB962C8B-B14F-4D97-AF65-F5344CB8AC3E}">
        <p14:creationId xmlns:p14="http://schemas.microsoft.com/office/powerpoint/2010/main" val="2484909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892DE6-F841-47BA-9744-021497079600}"/>
              </a:ext>
            </a:extLst>
          </p:cNvPr>
          <p:cNvSpPr>
            <a:spLocks noGrp="1"/>
          </p:cNvSpPr>
          <p:nvPr>
            <p:ph idx="1"/>
          </p:nvPr>
        </p:nvSpPr>
        <p:spPr>
          <a:xfrm>
            <a:off x="838200" y="318052"/>
            <a:ext cx="10515600" cy="6241773"/>
          </a:xfrm>
        </p:spPr>
        <p:txBody>
          <a:bodyPr/>
          <a:lstStyle/>
          <a:p>
            <a:pPr marL="0" indent="0" algn="r" rtl="1">
              <a:buNone/>
            </a:pPr>
            <a:r>
              <a:rPr lang="ar-IQ" dirty="0"/>
              <a:t>•</a:t>
            </a:r>
            <a:r>
              <a:rPr lang="ar-IQ" b="1" dirty="0">
                <a:cs typeface="+mj-cs"/>
              </a:rPr>
              <a:t>المشاركات العلمية   </a:t>
            </a:r>
            <a:r>
              <a:rPr lang="en-US" b="1" dirty="0"/>
              <a:t>Scientific Commons</a:t>
            </a:r>
            <a:endParaRPr lang="ar-IQ" b="1" dirty="0"/>
          </a:p>
          <a:p>
            <a:pPr marL="0" indent="0" algn="r" rtl="1">
              <a:buNone/>
            </a:pPr>
            <a:r>
              <a:rPr lang="ar-IQ" b="1" dirty="0"/>
              <a:t> </a:t>
            </a:r>
            <a:r>
              <a:rPr lang="ar-IQ" dirty="0">
                <a:cs typeface="+mj-cs"/>
              </a:rPr>
              <a:t>رابط الدليل </a:t>
            </a:r>
            <a:r>
              <a:rPr lang="en-US" u="sng" dirty="0">
                <a:hlinkClick r:id="rId2"/>
              </a:rPr>
              <a:t>http://www.scientificcommons.org/</a:t>
            </a:r>
            <a:endParaRPr lang="ar-IQ" u="sng" dirty="0"/>
          </a:p>
          <a:p>
            <a:pPr marL="0" indent="0" algn="just" rtl="1">
              <a:buNone/>
            </a:pPr>
            <a:r>
              <a:rPr lang="ar-IQ" dirty="0">
                <a:cs typeface="+mj-cs"/>
              </a:rPr>
              <a:t>يختلف "المشاركات العلمية" عن أويستر في تركيزه على المطبوعات العلمية. وهو مشروع يتبع جامعة سانت جالن بسويسرا، يعمل على الكشف وتوفير إمكانية البحث في حوالي 1000 مستودع رقمي على مستوى العالم، فضلا عن ملايين المطبوعات الإلكترونية الأخرى.</a:t>
            </a:r>
          </a:p>
          <a:p>
            <a:pPr marL="0" indent="0" algn="just" rtl="1">
              <a:buNone/>
            </a:pPr>
            <a:endParaRPr lang="ar-IQ" dirty="0">
              <a:cs typeface="+mj-cs"/>
            </a:endParaRPr>
          </a:p>
          <a:p>
            <a:pPr marL="0" indent="0" algn="just" rtl="1">
              <a:buNone/>
            </a:pPr>
            <a:r>
              <a:rPr lang="ar-IQ" dirty="0">
                <a:cs typeface="+mj-cs"/>
              </a:rPr>
              <a:t>•سيروز </a:t>
            </a:r>
            <a:r>
              <a:rPr lang="en-US" dirty="0" err="1">
                <a:cs typeface="+mj-cs"/>
              </a:rPr>
              <a:t>Scirus</a:t>
            </a:r>
            <a:r>
              <a:rPr lang="ar-IQ" dirty="0">
                <a:cs typeface="+mj-cs"/>
              </a:rPr>
              <a:t>   :رابطه </a:t>
            </a:r>
            <a:r>
              <a:rPr lang="en-US" dirty="0">
                <a:hlinkClick r:id="rId3"/>
              </a:rPr>
              <a:t>http://www.scirus.com</a:t>
            </a:r>
            <a:r>
              <a:rPr lang="ar-IQ" dirty="0"/>
              <a:t>  </a:t>
            </a:r>
          </a:p>
          <a:p>
            <a:pPr marL="0" indent="0" algn="just" rtl="1">
              <a:buNone/>
            </a:pPr>
            <a:r>
              <a:rPr lang="ar-IQ" dirty="0"/>
              <a:t>تعرف هذه الأداة نفسها بأنها محرك بحث شامل لمصادر المعلومات العلمية، إلا أنها يمكن أن تندرج أيضًا تحت أدوات جمع واصفات البيانات. وتغطي سيروز ما يزيد عن 480 مليون وثيقة إلكترونية، تم تجميعها من المستودعات والأرشيفات الرقمية ومراصد بيانات الدوريات وبراءات الاختراع.</a:t>
            </a:r>
          </a:p>
          <a:p>
            <a:pPr marL="0" indent="0" algn="just" rtl="1">
              <a:buNone/>
            </a:pPr>
            <a:endParaRPr lang="en-US" dirty="0">
              <a:cs typeface="+mj-cs"/>
            </a:endParaRPr>
          </a:p>
        </p:txBody>
      </p:sp>
    </p:spTree>
    <p:extLst>
      <p:ext uri="{BB962C8B-B14F-4D97-AF65-F5344CB8AC3E}">
        <p14:creationId xmlns:p14="http://schemas.microsoft.com/office/powerpoint/2010/main" val="1508289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F1C48-ADD2-49B8-9DE7-C939EE68FBB3}"/>
              </a:ext>
            </a:extLst>
          </p:cNvPr>
          <p:cNvSpPr>
            <a:spLocks noGrp="1"/>
          </p:cNvSpPr>
          <p:nvPr>
            <p:ph idx="1"/>
          </p:nvPr>
        </p:nvSpPr>
        <p:spPr>
          <a:xfrm>
            <a:off x="371061" y="331304"/>
            <a:ext cx="11396869" cy="6321287"/>
          </a:xfrm>
        </p:spPr>
        <p:txBody>
          <a:bodyPr>
            <a:normAutofit lnSpcReduction="10000"/>
          </a:bodyPr>
          <a:lstStyle/>
          <a:p>
            <a:pPr marL="0" indent="0" algn="r" rtl="1">
              <a:buNone/>
            </a:pPr>
            <a:r>
              <a:rPr lang="ar-IQ" dirty="0"/>
              <a:t>•</a:t>
            </a:r>
            <a:r>
              <a:rPr lang="ar-IQ" b="1" dirty="0">
                <a:cs typeface="+mj-cs"/>
              </a:rPr>
              <a:t>درايفر </a:t>
            </a:r>
            <a:r>
              <a:rPr lang="en-US" b="1" dirty="0">
                <a:cs typeface="+mj-cs"/>
              </a:rPr>
              <a:t>DRIVER (Europe)</a:t>
            </a:r>
            <a:r>
              <a:rPr lang="ar-IQ" b="1" dirty="0">
                <a:cs typeface="+mj-cs"/>
              </a:rPr>
              <a:t> : </a:t>
            </a:r>
          </a:p>
          <a:p>
            <a:pPr marL="0" indent="0" algn="r" rtl="1">
              <a:buNone/>
            </a:pPr>
            <a:r>
              <a:rPr lang="ar-IQ" dirty="0"/>
              <a:t>رابط الدليل   </a:t>
            </a:r>
            <a:r>
              <a:rPr lang="en-US" u="sng" dirty="0">
                <a:hlinkClick r:id="rId2"/>
              </a:rPr>
              <a:t>http://search.driver.research-infrastructures.eu</a:t>
            </a:r>
            <a:r>
              <a:rPr lang="ar-IQ" u="sng" dirty="0">
                <a:hlinkClick r:id="rId2"/>
              </a:rPr>
              <a:t>/</a:t>
            </a:r>
            <a:endParaRPr lang="ar-IQ" u="sng" dirty="0"/>
          </a:p>
          <a:p>
            <a:pPr marL="0" indent="0" algn="just" rtl="1">
              <a:buNone/>
            </a:pPr>
            <a:r>
              <a:rPr lang="ar-IQ" dirty="0"/>
              <a:t>أداة لجمع واصفات البيانات على المستوى الإقليمي، حيث تتيح للمستفيدين إمكانية البحث في المستودعات القائمة في قارة أوروبا والمتاحة في حوالي 25 لغة مختلفة.</a:t>
            </a:r>
          </a:p>
          <a:p>
            <a:pPr marL="0" indent="0" algn="just" rtl="1">
              <a:buNone/>
            </a:pPr>
            <a:r>
              <a:rPr lang="ar-IQ" dirty="0"/>
              <a:t>• </a:t>
            </a:r>
            <a:r>
              <a:rPr lang="ar-IQ" b="1" dirty="0">
                <a:cs typeface="+mj-cs"/>
              </a:rPr>
              <a:t>آرو  </a:t>
            </a:r>
            <a:r>
              <a:rPr lang="en-US" b="1" dirty="0">
                <a:cs typeface="+mj-cs"/>
              </a:rPr>
              <a:t>Arrow (Australia)</a:t>
            </a:r>
            <a:r>
              <a:rPr lang="ar-IQ" dirty="0"/>
              <a:t> :  رابطه </a:t>
            </a:r>
            <a:r>
              <a:rPr lang="en-US" u="sng" dirty="0">
                <a:hlinkClick r:id="rId3"/>
              </a:rPr>
              <a:t>http://research.nla.gov.au</a:t>
            </a:r>
            <a:r>
              <a:rPr lang="ar-IQ" u="sng" dirty="0">
                <a:hlinkClick r:id="rId3"/>
              </a:rPr>
              <a:t>/</a:t>
            </a:r>
            <a:r>
              <a:rPr lang="ar-IQ" u="sng" dirty="0"/>
              <a:t> </a:t>
            </a:r>
          </a:p>
          <a:p>
            <a:pPr marL="0" indent="0" algn="just" rtl="1">
              <a:buNone/>
            </a:pPr>
            <a:r>
              <a:rPr lang="ar-IQ" dirty="0"/>
              <a:t>أداة لجمع واصفات البيانات على المستوى الوطني، حيث تتيح إمكانية البحث في محتويات المستودعات المؤسساتية في أستراليا. وتشمل هذه المحتويات: الرسائل الجامعية، والنسخ اللاحقة والسابقة من مقالات الدوريات، وفصول الكتب، والصور، والتسجيلات الصوتية، ... إلخ. وهذا المشروع تابع للمكتبة الوطنية الأسترالية.</a:t>
            </a:r>
            <a:endParaRPr lang="en-US" dirty="0"/>
          </a:p>
          <a:p>
            <a:pPr marL="0" indent="0" algn="just" rtl="1">
              <a:buNone/>
            </a:pPr>
            <a:r>
              <a:rPr lang="ar-IQ" dirty="0"/>
              <a:t>•</a:t>
            </a:r>
            <a:r>
              <a:rPr lang="ar-IQ" b="1" dirty="0">
                <a:cs typeface="+mj-cs"/>
              </a:rPr>
              <a:t>جامع الواصفات لـ (كارل) </a:t>
            </a:r>
            <a:r>
              <a:rPr lang="en-US" b="1" dirty="0"/>
              <a:t>CARL Metadata Harvester </a:t>
            </a:r>
            <a:endParaRPr lang="ar-IQ" b="1" dirty="0"/>
          </a:p>
          <a:p>
            <a:pPr marL="0" indent="0" algn="just" rtl="1">
              <a:buNone/>
            </a:pPr>
            <a:r>
              <a:rPr lang="en-US" u="sng" dirty="0">
                <a:hlinkClick r:id="rId4"/>
              </a:rPr>
              <a:t>http://carl-abrc-oai.lib.sfu.ca/index.php/index</a:t>
            </a:r>
            <a:endParaRPr lang="ar-IQ" u="sng" dirty="0"/>
          </a:p>
          <a:p>
            <a:pPr marL="0" indent="0" algn="just" rtl="1">
              <a:buNone/>
            </a:pPr>
            <a:r>
              <a:rPr lang="ar-IQ" dirty="0">
                <a:cs typeface="+mj-cs"/>
              </a:rPr>
              <a:t>أداة أخرى لجمع واصفات البيانات على المستوى الوطني، حيث تنصب على محتويات المستودعات المؤسساتية التابعة للجمعية الكندية لمكتبات البحث  </a:t>
            </a:r>
            <a:r>
              <a:rPr lang="en-US" dirty="0">
                <a:cs typeface="+mj-cs"/>
              </a:rPr>
              <a:t>Canadian Association of Research L</a:t>
            </a:r>
            <a:r>
              <a:rPr lang="en-US" dirty="0"/>
              <a:t>ibraries (CARL)</a:t>
            </a:r>
            <a:endParaRPr lang="ar-IQ" dirty="0"/>
          </a:p>
          <a:p>
            <a:pPr marL="0" indent="0" algn="just" rtl="1">
              <a:buNone/>
            </a:pPr>
            <a:endParaRPr lang="ar-IQ" dirty="0"/>
          </a:p>
          <a:p>
            <a:pPr marL="0" indent="0" algn="r" rtl="1">
              <a:buNone/>
            </a:pPr>
            <a:endParaRPr lang="en-US" dirty="0"/>
          </a:p>
        </p:txBody>
      </p:sp>
    </p:spTree>
    <p:extLst>
      <p:ext uri="{BB962C8B-B14F-4D97-AF65-F5344CB8AC3E}">
        <p14:creationId xmlns:p14="http://schemas.microsoft.com/office/powerpoint/2010/main" val="3829651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0E0386-D683-4549-9FB4-31F531681AFA}"/>
              </a:ext>
            </a:extLst>
          </p:cNvPr>
          <p:cNvSpPr>
            <a:spLocks noGrp="1"/>
          </p:cNvSpPr>
          <p:nvPr>
            <p:ph idx="1"/>
          </p:nvPr>
        </p:nvSpPr>
        <p:spPr>
          <a:xfrm>
            <a:off x="838200" y="394391"/>
            <a:ext cx="10515600" cy="6112426"/>
          </a:xfrm>
        </p:spPr>
        <p:txBody>
          <a:bodyPr/>
          <a:lstStyle/>
          <a:p>
            <a:pPr marL="0" indent="0" algn="r" rtl="1">
              <a:buNone/>
            </a:pPr>
            <a:r>
              <a:rPr lang="ar-IQ" dirty="0"/>
              <a:t>• </a:t>
            </a:r>
            <a:r>
              <a:rPr lang="ar-IQ" b="1" dirty="0">
                <a:cs typeface="+mj-cs"/>
              </a:rPr>
              <a:t>إيثوز , </a:t>
            </a:r>
            <a:r>
              <a:rPr lang="en-US" b="1" dirty="0" err="1">
                <a:cs typeface="+mj-cs"/>
              </a:rPr>
              <a:t>EThOS</a:t>
            </a:r>
            <a:r>
              <a:rPr lang="ar-IQ" dirty="0"/>
              <a:t> : </a:t>
            </a:r>
          </a:p>
          <a:p>
            <a:pPr marL="0" indent="0" algn="r" rtl="1">
              <a:buNone/>
            </a:pPr>
            <a:r>
              <a:rPr lang="ar-IQ" dirty="0"/>
              <a:t> رابط الدليل </a:t>
            </a:r>
            <a:r>
              <a:rPr lang="en-US" u="sng" dirty="0">
                <a:hlinkClick r:id="rId2"/>
              </a:rPr>
              <a:t>http://ethos.bl.uk/Home.do</a:t>
            </a:r>
            <a:r>
              <a:rPr lang="en-US" dirty="0"/>
              <a:t> </a:t>
            </a:r>
            <a:endParaRPr lang="ar-IQ" dirty="0"/>
          </a:p>
          <a:p>
            <a:pPr marL="0" indent="0" algn="just" rtl="1">
              <a:buNone/>
            </a:pPr>
            <a:r>
              <a:rPr lang="ar-IQ" dirty="0">
                <a:cs typeface="+mj-cs"/>
              </a:rPr>
              <a:t>أداة لجمع واصفات البيانات على المستويين النوعي والوطني، حيث تعمل على تجميع واصفات البيانات الخاصة بالرسائل الجامعية المتاحة في مستودعات المؤسسات الأكاديمية المشاركة في هذه الخدمة في المملكة المتحدة.</a:t>
            </a:r>
          </a:p>
          <a:p>
            <a:pPr marL="0" indent="0" algn="just" rtl="1">
              <a:buNone/>
            </a:pPr>
            <a:endParaRPr lang="ar-IQ" dirty="0">
              <a:cs typeface="+mj-cs"/>
            </a:endParaRPr>
          </a:p>
          <a:p>
            <a:pPr algn="just" rtl="1"/>
            <a:r>
              <a:rPr lang="ar-IQ" b="1" dirty="0">
                <a:cs typeface="+mj-cs"/>
              </a:rPr>
              <a:t>آيديا </a:t>
            </a:r>
            <a:r>
              <a:rPr lang="en-US" b="1" dirty="0">
                <a:cs typeface="+mj-cs"/>
              </a:rPr>
              <a:t>IDEAS/</a:t>
            </a:r>
            <a:r>
              <a:rPr lang="en-US" b="1" dirty="0" err="1">
                <a:cs typeface="+mj-cs"/>
              </a:rPr>
              <a:t>RePEc</a:t>
            </a:r>
            <a:r>
              <a:rPr lang="en-US" b="1" dirty="0">
                <a:cs typeface="+mj-cs"/>
              </a:rPr>
              <a:t> </a:t>
            </a:r>
            <a:endParaRPr lang="ar-IQ" b="1" dirty="0">
              <a:cs typeface="+mj-cs"/>
            </a:endParaRPr>
          </a:p>
          <a:p>
            <a:pPr marL="0" indent="0" algn="just" rtl="1">
              <a:buNone/>
            </a:pPr>
            <a:r>
              <a:rPr lang="ar-IQ" dirty="0">
                <a:cs typeface="+mj-cs"/>
              </a:rPr>
              <a:t>  رابط الدليل  </a:t>
            </a:r>
            <a:r>
              <a:rPr lang="en-US" u="sng" dirty="0">
                <a:hlinkClick r:id="rId3"/>
              </a:rPr>
              <a:t>http://ideas.repec.org/search.html</a:t>
            </a:r>
            <a:endParaRPr lang="ar-IQ" u="sng" dirty="0"/>
          </a:p>
          <a:p>
            <a:pPr marL="0" indent="0" algn="just" rtl="1">
              <a:buNone/>
            </a:pPr>
            <a:r>
              <a:rPr lang="ar-IQ" dirty="0">
                <a:cs typeface="+mj-cs"/>
              </a:rPr>
              <a:t>أداة لجمع واصفات البيانات على مستوى التخصص الموضوعي وهو علم الاقتصاد. وتتبع هذه الخدمة نفسها، مستودع </a:t>
            </a:r>
            <a:r>
              <a:rPr lang="en-US" dirty="0" err="1">
                <a:cs typeface="+mj-cs"/>
              </a:rPr>
              <a:t>RePEc</a:t>
            </a:r>
            <a:r>
              <a:rPr lang="en-US" dirty="0">
                <a:cs typeface="+mj-cs"/>
              </a:rPr>
              <a:t> </a:t>
            </a:r>
            <a:r>
              <a:rPr lang="ar-IQ" dirty="0">
                <a:cs typeface="+mj-cs"/>
              </a:rPr>
              <a:t> المتخصص في الدراسات الاقتصادية. وتعمل هذه الخدمة على تجميع واصفات البيانات ذات الصلة بالدراسات الاقتصادية من حوالي 1200 مستودع على مستوى العالم.</a:t>
            </a:r>
          </a:p>
          <a:p>
            <a:pPr marL="0" indent="0" algn="just" rtl="1">
              <a:buNone/>
            </a:pPr>
            <a:endParaRPr lang="en-US" dirty="0">
              <a:cs typeface="+mj-cs"/>
            </a:endParaRPr>
          </a:p>
        </p:txBody>
      </p:sp>
    </p:spTree>
    <p:extLst>
      <p:ext uri="{BB962C8B-B14F-4D97-AF65-F5344CB8AC3E}">
        <p14:creationId xmlns:p14="http://schemas.microsoft.com/office/powerpoint/2010/main" val="3181351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ED6089-0808-41D1-B542-3594ADB5CB0D}"/>
              </a:ext>
            </a:extLst>
          </p:cNvPr>
          <p:cNvSpPr>
            <a:spLocks noGrp="1"/>
          </p:cNvSpPr>
          <p:nvPr>
            <p:ph idx="1"/>
          </p:nvPr>
        </p:nvSpPr>
        <p:spPr>
          <a:xfrm>
            <a:off x="838200" y="384313"/>
            <a:ext cx="10515600" cy="6122504"/>
          </a:xfrm>
        </p:spPr>
        <p:txBody>
          <a:bodyPr/>
          <a:lstStyle/>
          <a:p>
            <a:pPr marL="0" indent="0" algn="r" rtl="1">
              <a:buNone/>
            </a:pPr>
            <a:r>
              <a:rPr lang="ar-IQ" dirty="0">
                <a:cs typeface="+mj-cs"/>
              </a:rPr>
              <a:t>9-المستودعات الرقمية المؤسساتية العالمية و العربية:</a:t>
            </a:r>
            <a:endParaRPr lang="en-US" dirty="0">
              <a:cs typeface="+mj-cs"/>
            </a:endParaRPr>
          </a:p>
          <a:p>
            <a:pPr marL="0" indent="0" algn="r" rtl="1">
              <a:buNone/>
            </a:pPr>
            <a:r>
              <a:rPr lang="ar-IQ" dirty="0">
                <a:cs typeface="+mj-cs"/>
              </a:rPr>
              <a:t>قائمة بمواقع بعض المستودعات المؤسسية  العربية </a:t>
            </a:r>
            <a:r>
              <a:rPr lang="en-US" dirty="0">
                <a:cs typeface="+mj-cs"/>
              </a:rPr>
              <a:t>:</a:t>
            </a:r>
          </a:p>
          <a:p>
            <a:pPr marL="0" indent="0" algn="r" rtl="1">
              <a:buNone/>
            </a:pPr>
            <a:endParaRPr lang="en-US" dirty="0">
              <a:cs typeface="+mj-cs"/>
            </a:endParaRPr>
          </a:p>
        </p:txBody>
      </p:sp>
      <p:graphicFrame>
        <p:nvGraphicFramePr>
          <p:cNvPr id="4" name="Table 3">
            <a:extLst>
              <a:ext uri="{FF2B5EF4-FFF2-40B4-BE49-F238E27FC236}">
                <a16:creationId xmlns:a16="http://schemas.microsoft.com/office/drawing/2014/main" id="{07EF582B-B8FC-48B6-A38F-DBF6071E54C0}"/>
              </a:ext>
            </a:extLst>
          </p:cNvPr>
          <p:cNvGraphicFramePr>
            <a:graphicFrameLocks noGrp="1"/>
          </p:cNvGraphicFramePr>
          <p:nvPr>
            <p:extLst>
              <p:ext uri="{D42A27DB-BD31-4B8C-83A1-F6EECF244321}">
                <p14:modId xmlns:p14="http://schemas.microsoft.com/office/powerpoint/2010/main" val="3555477600"/>
              </p:ext>
            </p:extLst>
          </p:nvPr>
        </p:nvGraphicFramePr>
        <p:xfrm>
          <a:off x="1219201" y="1815547"/>
          <a:ext cx="8335616" cy="2610679"/>
        </p:xfrm>
        <a:graphic>
          <a:graphicData uri="http://schemas.openxmlformats.org/drawingml/2006/table">
            <a:tbl>
              <a:tblPr rtl="1" firstRow="1" firstCol="1" bandRow="1"/>
              <a:tblGrid>
                <a:gridCol w="3617843">
                  <a:extLst>
                    <a:ext uri="{9D8B030D-6E8A-4147-A177-3AD203B41FA5}">
                      <a16:colId xmlns:a16="http://schemas.microsoft.com/office/drawing/2014/main" val="2249764441"/>
                    </a:ext>
                  </a:extLst>
                </a:gridCol>
                <a:gridCol w="4000108">
                  <a:extLst>
                    <a:ext uri="{9D8B030D-6E8A-4147-A177-3AD203B41FA5}">
                      <a16:colId xmlns:a16="http://schemas.microsoft.com/office/drawing/2014/main" val="3736348872"/>
                    </a:ext>
                  </a:extLst>
                </a:gridCol>
                <a:gridCol w="717665">
                  <a:extLst>
                    <a:ext uri="{9D8B030D-6E8A-4147-A177-3AD203B41FA5}">
                      <a16:colId xmlns:a16="http://schemas.microsoft.com/office/drawing/2014/main" val="2067499539"/>
                    </a:ext>
                  </a:extLst>
                </a:gridCol>
              </a:tblGrid>
              <a:tr h="300825">
                <a:tc>
                  <a:txBody>
                    <a:bodyPr/>
                    <a:lstStyle/>
                    <a:p>
                      <a:pPr marL="0" marR="0" algn="just" rtl="0">
                        <a:lnSpc>
                          <a:spcPct val="107000"/>
                        </a:lnSpc>
                        <a:spcBef>
                          <a:spcPts val="0"/>
                        </a:spcBef>
                        <a:spcAft>
                          <a:spcPts val="0"/>
                        </a:spcAft>
                      </a:pPr>
                      <a:r>
                        <a:rPr lang="en-US" sz="1400">
                          <a:effectLst/>
                          <a:latin typeface="Simplified Arabic" panose="02020603050405020304" pitchFamily="18" charset="-78"/>
                          <a:ea typeface="Calibri" panose="020F0502020204030204" pitchFamily="34" charset="0"/>
                          <a:cs typeface="Arial" panose="020B0604020202020204" pitchFamily="34" charset="0"/>
                        </a:rPr>
                        <a:t>URL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7000"/>
                        </a:lnSpc>
                        <a:spcBef>
                          <a:spcPts val="0"/>
                        </a:spcBef>
                        <a:spcAft>
                          <a:spcPts val="0"/>
                        </a:spcAft>
                      </a:pPr>
                      <a:r>
                        <a:rPr lang="en-US" sz="1400" dirty="0">
                          <a:effectLst/>
                          <a:latin typeface="Simplified Arabic" panose="02020603050405020304" pitchFamily="18" charset="-78"/>
                          <a:ea typeface="Calibri" panose="020F0502020204030204" pitchFamily="34" charset="0"/>
                          <a:cs typeface="Arial" panose="020B0604020202020204" pitchFamily="34" charset="0"/>
                        </a:rPr>
                        <a:t>Name of Repositories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7000"/>
                        </a:lnSpc>
                        <a:spcBef>
                          <a:spcPts val="0"/>
                        </a:spcBef>
                        <a:spcAft>
                          <a:spcPts val="0"/>
                        </a:spcAft>
                      </a:pPr>
                      <a:r>
                        <a:rPr lang="en-US" sz="1400">
                          <a:effectLst/>
                          <a:latin typeface="Simplified Arabic" panose="02020603050405020304" pitchFamily="18" charset="-78"/>
                          <a:ea typeface="Calibri" panose="020F0502020204030204" pitchFamily="34" charset="0"/>
                          <a:cs typeface="Arial" panose="020B0604020202020204" pitchFamily="34" charset="0"/>
                        </a:rPr>
                        <a:t>Rank</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4498327"/>
                  </a:ext>
                </a:extLst>
              </a:tr>
              <a:tr h="300825">
                <a:tc>
                  <a:txBody>
                    <a:bodyPr/>
                    <a:lstStyle/>
                    <a:p>
                      <a:pPr marL="0" marR="0" algn="just" rtl="0">
                        <a:lnSpc>
                          <a:spcPct val="107000"/>
                        </a:lnSpc>
                        <a:spcBef>
                          <a:spcPts val="0"/>
                        </a:spcBef>
                        <a:spcAft>
                          <a:spcPts val="0"/>
                        </a:spcAft>
                      </a:pPr>
                      <a:r>
                        <a:rPr lang="en-US" sz="1200">
                          <a:effectLst/>
                          <a:latin typeface="Simplified Arabic" panose="02020603050405020304" pitchFamily="18" charset="-78"/>
                          <a:ea typeface="Calibri" panose="020F0502020204030204" pitchFamily="34" charset="0"/>
                          <a:cs typeface="Arial" panose="020B0604020202020204" pitchFamily="34" charset="0"/>
                        </a:rPr>
                        <a:t>http://repository.ksu.edu.g</a:t>
                      </a:r>
                      <a:r>
                        <a:rPr lang="en-US" sz="1400">
                          <a:effectLst/>
                          <a:latin typeface="Simplified Arabic" panose="02020603050405020304" pitchFamily="18" charset="-78"/>
                          <a:ea typeface="Calibri" panose="020F0502020204030204" pitchFamily="34" charset="0"/>
                          <a:cs typeface="Arial" panose="020B0604020202020204" pitchFamily="34" charset="0"/>
                        </a:rPr>
                        <a:t>a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rtl="0">
                        <a:lnSpc>
                          <a:spcPct val="107000"/>
                        </a:lnSpc>
                        <a:spcBef>
                          <a:spcPts val="0"/>
                        </a:spcBef>
                        <a:spcAft>
                          <a:spcPts val="0"/>
                        </a:spcAft>
                      </a:pPr>
                      <a:r>
                        <a:rPr lang="en-US" sz="1400" dirty="0">
                          <a:effectLst/>
                          <a:latin typeface="Simplified Arabic" panose="02020603050405020304" pitchFamily="18" charset="-78"/>
                          <a:ea typeface="Calibri" panose="020F0502020204030204" pitchFamily="34" charset="0"/>
                          <a:cs typeface="Arial" panose="020B0604020202020204" pitchFamily="34" charset="0"/>
                        </a:rPr>
                        <a:t>King Saud University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7000"/>
                        </a:lnSpc>
                        <a:spcBef>
                          <a:spcPts val="0"/>
                        </a:spcBef>
                        <a:spcAft>
                          <a:spcPts val="0"/>
                        </a:spcAft>
                      </a:pPr>
                      <a:r>
                        <a:rPr lang="ar-IQ" sz="1400">
                          <a:effectLst/>
                          <a:latin typeface="Calibri" panose="020F0502020204030204" pitchFamily="34" charset="0"/>
                          <a:ea typeface="Calibri" panose="020F0502020204030204" pitchFamily="34" charset="0"/>
                          <a:cs typeface="Simplified Arabic" panose="02020603050405020304" pitchFamily="18" charset="-78"/>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2380737"/>
                  </a:ext>
                </a:extLst>
              </a:tr>
              <a:tr h="300825">
                <a:tc>
                  <a:txBody>
                    <a:bodyPr/>
                    <a:lstStyle/>
                    <a:p>
                      <a:pPr marL="0" marR="0" algn="just" rtl="0">
                        <a:lnSpc>
                          <a:spcPct val="107000"/>
                        </a:lnSpc>
                        <a:spcBef>
                          <a:spcPts val="0"/>
                        </a:spcBef>
                        <a:spcAft>
                          <a:spcPts val="0"/>
                        </a:spcAft>
                      </a:pPr>
                      <a:r>
                        <a:rPr lang="en-US" sz="1400">
                          <a:effectLst/>
                          <a:latin typeface="Simplified Arabic" panose="02020603050405020304" pitchFamily="18" charset="-78"/>
                          <a:ea typeface="Calibri" panose="020F0502020204030204" pitchFamily="34" charset="0"/>
                          <a:cs typeface="Arial" panose="020B0604020202020204" pitchFamily="34" charset="0"/>
                        </a:rPr>
                        <a:t>http://gspace.qu.edu.ga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7000"/>
                        </a:lnSpc>
                        <a:spcBef>
                          <a:spcPts val="0"/>
                        </a:spcBef>
                        <a:spcAft>
                          <a:spcPts val="0"/>
                        </a:spcAft>
                      </a:pPr>
                      <a:r>
                        <a:rPr lang="en-US" sz="1400" dirty="0">
                          <a:effectLst/>
                          <a:latin typeface="Simplified Arabic" panose="02020603050405020304" pitchFamily="18" charset="-78"/>
                          <a:ea typeface="Calibri" panose="020F0502020204030204" pitchFamily="34" charset="0"/>
                          <a:cs typeface="Arial" panose="020B0604020202020204" pitchFamily="34" charset="0"/>
                        </a:rPr>
                        <a:t>Qatar university Institution repositories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7000"/>
                        </a:lnSpc>
                        <a:spcBef>
                          <a:spcPts val="0"/>
                        </a:spcBef>
                        <a:spcAft>
                          <a:spcPts val="0"/>
                        </a:spcAft>
                      </a:pPr>
                      <a:r>
                        <a:rPr lang="ar-IQ" sz="1400">
                          <a:effectLst/>
                          <a:latin typeface="Calibri" panose="020F0502020204030204" pitchFamily="34" charset="0"/>
                          <a:ea typeface="Calibri" panose="020F0502020204030204" pitchFamily="34" charset="0"/>
                          <a:cs typeface="Simplified Arabic" panose="02020603050405020304" pitchFamily="18" charset="-78"/>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0023698"/>
                  </a:ext>
                </a:extLst>
              </a:tr>
              <a:tr h="300825">
                <a:tc>
                  <a:txBody>
                    <a:bodyPr/>
                    <a:lstStyle/>
                    <a:p>
                      <a:pPr marL="0" marR="0" algn="just" rtl="0">
                        <a:lnSpc>
                          <a:spcPct val="107000"/>
                        </a:lnSpc>
                        <a:spcBef>
                          <a:spcPts val="0"/>
                        </a:spcBef>
                        <a:spcAft>
                          <a:spcPts val="0"/>
                        </a:spcAft>
                      </a:pPr>
                      <a:r>
                        <a:rPr lang="ar-IQ" sz="1400">
                          <a:effectLst/>
                          <a:latin typeface="Calibri" panose="020F0502020204030204" pitchFamily="34" charset="0"/>
                          <a:ea typeface="Calibri" panose="020F0502020204030204" pitchFamily="34" charset="0"/>
                          <a:cs typeface="Simplified Arabic" panose="02020603050405020304" pitchFamily="18" charset="-78"/>
                        </a:rPr>
                        <a:t>/</a:t>
                      </a:r>
                      <a:r>
                        <a:rPr lang="en-US" sz="1400">
                          <a:effectLst/>
                          <a:latin typeface="Simplified Arabic" panose="02020603050405020304" pitchFamily="18" charset="-78"/>
                          <a:ea typeface="Calibri" panose="020F0502020204030204" pitchFamily="34" charset="0"/>
                          <a:cs typeface="Arial" panose="020B0604020202020204" pitchFamily="34" charset="0"/>
                        </a:rPr>
                        <a:t>http://eprints.kfupm.edu.sa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7000"/>
                        </a:lnSpc>
                        <a:spcBef>
                          <a:spcPts val="0"/>
                        </a:spcBef>
                        <a:spcAft>
                          <a:spcPts val="0"/>
                        </a:spcAft>
                      </a:pPr>
                      <a:r>
                        <a:rPr lang="en-US" sz="1400" dirty="0">
                          <a:effectLst/>
                          <a:latin typeface="Simplified Arabic" panose="02020603050405020304" pitchFamily="18" charset="-78"/>
                          <a:ea typeface="Calibri" panose="020F0502020204030204" pitchFamily="34" charset="0"/>
                          <a:cs typeface="Arial" panose="020B0604020202020204" pitchFamily="34" charset="0"/>
                        </a:rPr>
                        <a:t>KFUPU enprint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7000"/>
                        </a:lnSpc>
                        <a:spcBef>
                          <a:spcPts val="0"/>
                        </a:spcBef>
                        <a:spcAft>
                          <a:spcPts val="0"/>
                        </a:spcAft>
                      </a:pPr>
                      <a:r>
                        <a:rPr lang="ar-IQ" sz="1400">
                          <a:effectLst/>
                          <a:latin typeface="Calibri" panose="020F0502020204030204" pitchFamily="34" charset="0"/>
                          <a:ea typeface="Calibri" panose="020F0502020204030204" pitchFamily="34" charset="0"/>
                          <a:cs typeface="Simplified Arabic" panose="02020603050405020304" pitchFamily="18" charset="-78"/>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3176724"/>
                  </a:ext>
                </a:extLst>
              </a:tr>
              <a:tr h="300825">
                <a:tc>
                  <a:txBody>
                    <a:bodyPr/>
                    <a:lstStyle/>
                    <a:p>
                      <a:pPr marL="0" marR="0" algn="just" rtl="0">
                        <a:lnSpc>
                          <a:spcPct val="107000"/>
                        </a:lnSpc>
                        <a:spcBef>
                          <a:spcPts val="0"/>
                        </a:spcBef>
                        <a:spcAft>
                          <a:spcPts val="0"/>
                        </a:spcAft>
                      </a:pPr>
                      <a:r>
                        <a:rPr lang="en-US" sz="1400">
                          <a:effectLst/>
                          <a:latin typeface="Simplified Arabic" panose="02020603050405020304" pitchFamily="18" charset="-78"/>
                          <a:ea typeface="Calibri" panose="020F0502020204030204" pitchFamily="34" charset="0"/>
                          <a:cs typeface="Arial" panose="020B0604020202020204" pitchFamily="34" charset="0"/>
                        </a:rPr>
                        <a:t>http://bibolex.org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7000"/>
                        </a:lnSpc>
                        <a:spcBef>
                          <a:spcPts val="0"/>
                        </a:spcBef>
                        <a:spcAft>
                          <a:spcPts val="0"/>
                        </a:spcAft>
                      </a:pPr>
                      <a:r>
                        <a:rPr lang="en-US" sz="1400">
                          <a:effectLst/>
                          <a:latin typeface="Simplified Arabic" panose="02020603050405020304" pitchFamily="18" charset="-78"/>
                          <a:ea typeface="Calibri" panose="020F0502020204030204" pitchFamily="34" charset="0"/>
                          <a:cs typeface="Arial" panose="020B0604020202020204" pitchFamily="34" charset="0"/>
                        </a:rPr>
                        <a:t>Biblioth Alexandra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7000"/>
                        </a:lnSpc>
                        <a:spcBef>
                          <a:spcPts val="0"/>
                        </a:spcBef>
                        <a:spcAft>
                          <a:spcPts val="0"/>
                        </a:spcAft>
                      </a:pPr>
                      <a:r>
                        <a:rPr lang="ar-IQ" sz="1400">
                          <a:effectLst/>
                          <a:latin typeface="Calibri" panose="020F0502020204030204" pitchFamily="34" charset="0"/>
                          <a:ea typeface="Calibri" panose="020F0502020204030204" pitchFamily="34" charset="0"/>
                          <a:cs typeface="Simplified Arabic" panose="02020603050405020304" pitchFamily="18" charset="-78"/>
                        </a:rPr>
                        <a:t>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8787202"/>
                  </a:ext>
                </a:extLst>
              </a:tr>
              <a:tr h="377685">
                <a:tc>
                  <a:txBody>
                    <a:bodyPr/>
                    <a:lstStyle/>
                    <a:p>
                      <a:pPr marL="0" marR="0" algn="just" rtl="0">
                        <a:lnSpc>
                          <a:spcPct val="107000"/>
                        </a:lnSpc>
                        <a:spcBef>
                          <a:spcPts val="0"/>
                        </a:spcBef>
                        <a:spcAft>
                          <a:spcPts val="0"/>
                        </a:spcAft>
                      </a:pPr>
                      <a:r>
                        <a:rPr lang="en-US" sz="1400">
                          <a:effectLst/>
                          <a:latin typeface="Simplified Arabic" panose="02020603050405020304" pitchFamily="18" charset="-78"/>
                          <a:ea typeface="Calibri" panose="020F0502020204030204" pitchFamily="34" charset="0"/>
                          <a:cs typeface="Arial" panose="020B0604020202020204" pitchFamily="34" charset="0"/>
                        </a:rPr>
                        <a:t>http://arlis.info</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7000"/>
                        </a:lnSpc>
                        <a:spcBef>
                          <a:spcPts val="0"/>
                        </a:spcBef>
                        <a:spcAft>
                          <a:spcPts val="0"/>
                        </a:spcAft>
                      </a:pPr>
                      <a:r>
                        <a:rPr lang="en-US" sz="1400">
                          <a:effectLst/>
                          <a:latin typeface="Simplified Arabic" panose="02020603050405020304" pitchFamily="18" charset="-78"/>
                          <a:ea typeface="Calibri" panose="020F0502020204030204" pitchFamily="34" charset="0"/>
                          <a:cs typeface="Arial" panose="020B0604020202020204" pitchFamily="34" charset="0"/>
                        </a:rPr>
                        <a:t>Arab Repositories for library &amp; information science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7000"/>
                        </a:lnSpc>
                        <a:spcBef>
                          <a:spcPts val="0"/>
                        </a:spcBef>
                        <a:spcAft>
                          <a:spcPts val="0"/>
                        </a:spcAft>
                      </a:pPr>
                      <a:r>
                        <a:rPr lang="ar-IQ" sz="1400">
                          <a:effectLst/>
                          <a:latin typeface="Calibri" panose="020F0502020204030204" pitchFamily="34" charset="0"/>
                          <a:ea typeface="Calibri" panose="020F0502020204030204" pitchFamily="34" charset="0"/>
                          <a:cs typeface="Simplified Arabic" panose="02020603050405020304" pitchFamily="18" charset="-78"/>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2647916"/>
                  </a:ext>
                </a:extLst>
              </a:tr>
              <a:tr h="357808">
                <a:tc>
                  <a:txBody>
                    <a:bodyPr/>
                    <a:lstStyle/>
                    <a:p>
                      <a:pPr marL="0" marR="0" algn="just" rtl="0">
                        <a:lnSpc>
                          <a:spcPct val="107000"/>
                        </a:lnSpc>
                        <a:spcBef>
                          <a:spcPts val="0"/>
                        </a:spcBef>
                        <a:spcAft>
                          <a:spcPts val="0"/>
                        </a:spcAft>
                      </a:pPr>
                      <a:r>
                        <a:rPr lang="en-US" sz="1400">
                          <a:effectLst/>
                          <a:latin typeface="Simplified Arabic" panose="02020603050405020304" pitchFamily="18" charset="-78"/>
                          <a:ea typeface="Calibri" panose="020F0502020204030204" pitchFamily="34" charset="0"/>
                          <a:cs typeface="Arial" panose="020B0604020202020204" pitchFamily="34" charset="0"/>
                        </a:rPr>
                        <a:t>http://193.227.11./162.80.80./dspace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7000"/>
                        </a:lnSpc>
                        <a:spcBef>
                          <a:spcPts val="0"/>
                        </a:spcBef>
                        <a:spcAft>
                          <a:spcPts val="0"/>
                        </a:spcAft>
                      </a:pPr>
                      <a:r>
                        <a:rPr lang="en-US" sz="1400" dirty="0">
                          <a:effectLst/>
                          <a:latin typeface="Simplified Arabic" panose="02020603050405020304" pitchFamily="18" charset="-78"/>
                          <a:ea typeface="Calibri" panose="020F0502020204030204" pitchFamily="34" charset="0"/>
                          <a:cs typeface="Arial" panose="020B0604020202020204" pitchFamily="34" charset="0"/>
                        </a:rPr>
                        <a:t>Cairo University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7000"/>
                        </a:lnSpc>
                        <a:spcBef>
                          <a:spcPts val="0"/>
                        </a:spcBef>
                        <a:spcAft>
                          <a:spcPts val="0"/>
                        </a:spcAft>
                      </a:pPr>
                      <a:r>
                        <a:rPr lang="ar-IQ" sz="1400">
                          <a:effectLst/>
                          <a:latin typeface="Calibri" panose="020F0502020204030204" pitchFamily="34" charset="0"/>
                          <a:ea typeface="Calibri" panose="020F0502020204030204" pitchFamily="34" charset="0"/>
                          <a:cs typeface="Simplified Arabic" panose="02020603050405020304" pitchFamily="18" charset="-78"/>
                        </a:rPr>
                        <a:t>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8242313"/>
                  </a:ext>
                </a:extLst>
              </a:tr>
              <a:tr h="371061">
                <a:tc>
                  <a:txBody>
                    <a:bodyPr/>
                    <a:lstStyle/>
                    <a:p>
                      <a:pPr marL="0" marR="0" algn="just" rtl="0">
                        <a:lnSpc>
                          <a:spcPct val="107000"/>
                        </a:lnSpc>
                        <a:spcBef>
                          <a:spcPts val="0"/>
                        </a:spcBef>
                        <a:spcAft>
                          <a:spcPts val="0"/>
                        </a:spcAft>
                      </a:pPr>
                      <a:r>
                        <a:rPr lang="en-US" sz="1400">
                          <a:effectLst/>
                          <a:latin typeface="Simplified Arabic" panose="02020603050405020304" pitchFamily="18" charset="-78"/>
                          <a:ea typeface="Calibri" panose="020F0502020204030204" pitchFamily="34" charset="0"/>
                          <a:cs typeface="Arial" panose="020B0604020202020204" pitchFamily="34" charset="0"/>
                        </a:rPr>
                        <a:t>Htpp:// dar.aucegypt.edu</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7000"/>
                        </a:lnSpc>
                        <a:spcBef>
                          <a:spcPts val="0"/>
                        </a:spcBef>
                        <a:spcAft>
                          <a:spcPts val="0"/>
                        </a:spcAft>
                      </a:pPr>
                      <a:r>
                        <a:rPr lang="en-US" sz="1400">
                          <a:effectLst/>
                          <a:latin typeface="Simplified Arabic" panose="02020603050405020304" pitchFamily="18" charset="-78"/>
                          <a:ea typeface="Calibri" panose="020F0502020204030204" pitchFamily="34" charset="0"/>
                          <a:cs typeface="Arial" panose="020B0604020202020204" pitchFamily="34" charset="0"/>
                        </a:rPr>
                        <a:t>DUC Digital archives and research repository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07000"/>
                        </a:lnSpc>
                        <a:spcBef>
                          <a:spcPts val="0"/>
                        </a:spcBef>
                        <a:spcAft>
                          <a:spcPts val="0"/>
                        </a:spcAft>
                      </a:pPr>
                      <a:r>
                        <a:rPr lang="ar-IQ" sz="1400" dirty="0">
                          <a:effectLst/>
                          <a:latin typeface="Calibri" panose="020F0502020204030204" pitchFamily="34" charset="0"/>
                          <a:ea typeface="Calibri" panose="020F0502020204030204" pitchFamily="34" charset="0"/>
                          <a:cs typeface="Simplified Arabic" panose="02020603050405020304" pitchFamily="18" charset="-78"/>
                        </a:rPr>
                        <a:t>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1611807"/>
                  </a:ext>
                </a:extLst>
              </a:tr>
            </a:tbl>
          </a:graphicData>
        </a:graphic>
      </p:graphicFrame>
    </p:spTree>
    <p:extLst>
      <p:ext uri="{BB962C8B-B14F-4D97-AF65-F5344CB8AC3E}">
        <p14:creationId xmlns:p14="http://schemas.microsoft.com/office/powerpoint/2010/main" val="1714669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27E47F-3F63-40DC-99A1-D6212535F8AF}"/>
              </a:ext>
            </a:extLst>
          </p:cNvPr>
          <p:cNvSpPr>
            <a:spLocks noGrp="1"/>
          </p:cNvSpPr>
          <p:nvPr>
            <p:ph idx="1"/>
          </p:nvPr>
        </p:nvSpPr>
        <p:spPr>
          <a:xfrm>
            <a:off x="331304" y="212034"/>
            <a:ext cx="11022496" cy="6334539"/>
          </a:xfrm>
        </p:spPr>
        <p:txBody>
          <a:bodyPr>
            <a:normAutofit fontScale="92500" lnSpcReduction="10000"/>
          </a:bodyPr>
          <a:lstStyle/>
          <a:p>
            <a:pPr marL="0" indent="0" algn="r" rtl="1">
              <a:buNone/>
            </a:pPr>
            <a:r>
              <a:rPr lang="ar-IQ" b="1" dirty="0"/>
              <a:t>2- المستودعات الرقمية : </a:t>
            </a:r>
            <a:r>
              <a:rPr lang="en-US" b="1" dirty="0"/>
              <a:t>Digital Repositories </a:t>
            </a:r>
            <a:r>
              <a:rPr lang="ar-IQ" b="1" dirty="0"/>
              <a:t> </a:t>
            </a:r>
          </a:p>
          <a:p>
            <a:pPr marL="0" indent="0" algn="just" rtl="1">
              <a:buNone/>
            </a:pPr>
            <a:r>
              <a:rPr lang="ar-IQ" b="1" dirty="0"/>
              <a:t>المستودعات الرقمية يمكن تعريفها على انها عبارة عن نظام لتخزين المحتويات والاصول الرقمية وحفضها من أجل عملية البحث والاسترجاع, ومن ثم لابد للمستودع الرقمي من ان يتيح امكانية استيراد هذه الاصول وتصديرها والتعرف عليها وتخزينها واسترجاعها.</a:t>
            </a:r>
          </a:p>
          <a:p>
            <a:pPr marL="0" indent="0" algn="just" rtl="1">
              <a:buNone/>
            </a:pPr>
            <a:r>
              <a:rPr lang="ar-IQ" b="1" dirty="0"/>
              <a:t> وايضا يمكن ان تعرف على انها وسيلة أو اداة لتخزين وتوفير المعلومات المحفوظة بشكل رقمي وادارتها والتي يمكن الوصول اليها من خلال شبكات محلية أو دولية باستخدام الحواسيب. </a:t>
            </a:r>
          </a:p>
          <a:p>
            <a:pPr marL="0" indent="0" algn="just" rtl="1">
              <a:buNone/>
            </a:pPr>
            <a:r>
              <a:rPr lang="ar-IQ" b="1" dirty="0"/>
              <a:t>بالاضافة الى التعرفين السابقين هناك العديد من الباحثين الذين أدلوا برأيهم في تعريف المستودعات الرقمية فمنهم من عرفها على انها أحد المفاهيم المعاصرة التي اصبحت تنمو بشكل متزايد في المؤسسات البحثية ومؤسسات التعليم العالي وغيرها حيث تخزن المعلومات الرقمية للمستفيدين وتتيحها ومن ثم فانها نوع من قواعد البيانات لمصادر المعلومات الرقمية المتاحة عبر شبكة الانترنيت والشبكات المحلية. ويرى اخرون ان المستودع الرقمي هو بمثابة ارشيف رقمي يضم النتاج الفكري الخاص بالاكادميين والباحثين والطلاب ومن ثم اتاحته للمستفيدين بحد أدنى من القيود.</a:t>
            </a:r>
          </a:p>
          <a:p>
            <a:pPr marL="0" indent="0" algn="just" rtl="1">
              <a:buNone/>
            </a:pPr>
            <a:r>
              <a:rPr lang="ar-IQ" b="1" dirty="0"/>
              <a:t>نشأت المستودعات الرقمية لتخطي القيود والعقبات التي تحول دون الوصول الى المعرفة من خلال المنشورات العلمية الاكاديمية في شكلها التقليدي في جميع انحاء العالم . وتتمثل تلك القيود والعقبات بشكل اساسي في التزايد المستمر لأسعار الدوريات العامة وعجز القدرات الشرائية للمكتبات البحثية والجامعية على ملاحقتها, لذا كانت هناك دعوة الى استحداث اساليب الاتصال العلمي بين الباحثين من خلال الوصول للانتاج العلمي وتحريره من تلك القيود دون مقابل مادي وبحد ادنى من القيود القانونية.</a:t>
            </a:r>
          </a:p>
          <a:p>
            <a:pPr marL="0" indent="0" algn="r" rtl="1">
              <a:buNone/>
            </a:pPr>
            <a:endParaRPr lang="en-US" b="1" dirty="0"/>
          </a:p>
        </p:txBody>
      </p:sp>
    </p:spTree>
    <p:extLst>
      <p:ext uri="{BB962C8B-B14F-4D97-AF65-F5344CB8AC3E}">
        <p14:creationId xmlns:p14="http://schemas.microsoft.com/office/powerpoint/2010/main" val="3429567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CCE042-44D9-4505-B600-7B780B624C24}"/>
              </a:ext>
            </a:extLst>
          </p:cNvPr>
          <p:cNvSpPr>
            <a:spLocks noGrp="1"/>
          </p:cNvSpPr>
          <p:nvPr>
            <p:ph idx="1"/>
          </p:nvPr>
        </p:nvSpPr>
        <p:spPr>
          <a:xfrm>
            <a:off x="251791" y="357808"/>
            <a:ext cx="11416749" cy="6202017"/>
          </a:xfrm>
        </p:spPr>
        <p:txBody>
          <a:bodyPr>
            <a:normAutofit/>
          </a:bodyPr>
          <a:lstStyle/>
          <a:p>
            <a:pPr algn="r" rtl="1"/>
            <a:r>
              <a:rPr lang="ar-IQ" dirty="0"/>
              <a:t>قائمة بافضل مستودعات رقمية مؤسساتية عالمية:</a:t>
            </a:r>
            <a:endParaRPr lang="en-US" dirty="0"/>
          </a:p>
          <a:p>
            <a:pPr marL="0" indent="0" algn="r" rtl="1">
              <a:buNone/>
            </a:pPr>
            <a:endParaRPr lang="en-US" sz="1400" dirty="0"/>
          </a:p>
        </p:txBody>
      </p:sp>
      <p:graphicFrame>
        <p:nvGraphicFramePr>
          <p:cNvPr id="4" name="Table 3">
            <a:extLst>
              <a:ext uri="{FF2B5EF4-FFF2-40B4-BE49-F238E27FC236}">
                <a16:creationId xmlns:a16="http://schemas.microsoft.com/office/drawing/2014/main" id="{DD696C68-03FE-4D84-A79E-F32ED068FE98}"/>
              </a:ext>
            </a:extLst>
          </p:cNvPr>
          <p:cNvGraphicFramePr>
            <a:graphicFrameLocks noGrp="1"/>
          </p:cNvGraphicFramePr>
          <p:nvPr>
            <p:extLst>
              <p:ext uri="{D42A27DB-BD31-4B8C-83A1-F6EECF244321}">
                <p14:modId xmlns:p14="http://schemas.microsoft.com/office/powerpoint/2010/main" val="911579777"/>
              </p:ext>
            </p:extLst>
          </p:nvPr>
        </p:nvGraphicFramePr>
        <p:xfrm>
          <a:off x="523460" y="834888"/>
          <a:ext cx="10515600" cy="5881406"/>
        </p:xfrm>
        <a:graphic>
          <a:graphicData uri="http://schemas.openxmlformats.org/drawingml/2006/table">
            <a:tbl>
              <a:tblPr rtl="1" firstRow="1" firstCol="1" bandRow="1"/>
              <a:tblGrid>
                <a:gridCol w="8567038">
                  <a:extLst>
                    <a:ext uri="{9D8B030D-6E8A-4147-A177-3AD203B41FA5}">
                      <a16:colId xmlns:a16="http://schemas.microsoft.com/office/drawing/2014/main" val="716763373"/>
                    </a:ext>
                  </a:extLst>
                </a:gridCol>
                <a:gridCol w="1948562">
                  <a:extLst>
                    <a:ext uri="{9D8B030D-6E8A-4147-A177-3AD203B41FA5}">
                      <a16:colId xmlns:a16="http://schemas.microsoft.com/office/drawing/2014/main" val="1466058673"/>
                    </a:ext>
                  </a:extLst>
                </a:gridCol>
              </a:tblGrid>
              <a:tr h="357808">
                <a:tc>
                  <a:txBody>
                    <a:bodyPr/>
                    <a:lstStyle/>
                    <a:p>
                      <a:pPr marL="0" marR="0" rtl="0">
                        <a:lnSpc>
                          <a:spcPct val="107000"/>
                        </a:lnSpc>
                        <a:spcBef>
                          <a:spcPts val="0"/>
                        </a:spcBef>
                        <a:spcAft>
                          <a:spcPts val="0"/>
                        </a:spcAft>
                      </a:pPr>
                      <a:r>
                        <a:rPr lang="en-US" sz="1600">
                          <a:effectLst/>
                          <a:latin typeface="Simplified Arabic" panose="02020603050405020304" pitchFamily="18" charset="-78"/>
                          <a:ea typeface="Calibri" panose="020F0502020204030204" pitchFamily="34" charset="0"/>
                          <a:cs typeface="Arial" panose="020B0604020202020204" pitchFamily="34" charset="0"/>
                        </a:rPr>
                        <a:t>REPOSITORY</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07000"/>
                        </a:lnSpc>
                        <a:spcBef>
                          <a:spcPts val="0"/>
                        </a:spcBef>
                        <a:spcAft>
                          <a:spcPts val="0"/>
                        </a:spcAft>
                      </a:pPr>
                      <a:r>
                        <a:rPr lang="en-US" sz="1600">
                          <a:effectLst/>
                          <a:latin typeface="Simplified Arabic" panose="02020603050405020304" pitchFamily="18" charset="-78"/>
                          <a:ea typeface="Calibri" panose="020F0502020204030204" pitchFamily="34" charset="0"/>
                          <a:cs typeface="Arial" panose="020B0604020202020204" pitchFamily="34" charset="0"/>
                        </a:rPr>
                        <a:t>WORLD RANK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347490"/>
                  </a:ext>
                </a:extLst>
              </a:tr>
              <a:tr h="219437">
                <a:tc>
                  <a:txBody>
                    <a:bodyPr/>
                    <a:lstStyle/>
                    <a:p>
                      <a:pPr marL="0" marR="0" algn="just" rtl="0">
                        <a:lnSpc>
                          <a:spcPct val="107000"/>
                        </a:lnSpc>
                        <a:spcBef>
                          <a:spcPts val="0"/>
                        </a:spcBef>
                        <a:spcAft>
                          <a:spcPts val="0"/>
                        </a:spcAft>
                      </a:pPr>
                      <a:r>
                        <a:rPr lang="en-US" sz="1600" dirty="0">
                          <a:effectLst/>
                          <a:latin typeface="Simplified Arabic" panose="02020603050405020304" pitchFamily="18" charset="-78"/>
                          <a:ea typeface="Calibri" panose="020F0502020204030204" pitchFamily="34" charset="0"/>
                          <a:cs typeface="Arial" panose="020B0604020202020204" pitchFamily="34" charset="0"/>
                        </a:rPr>
                        <a:t>Smithsonian/NASA Astrophysics Data System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dirty="0">
                          <a:effectLst/>
                          <a:latin typeface="Simplified Arabic" panose="02020603050405020304" pitchFamily="18" charset="-78"/>
                          <a:ea typeface="Calibri" panose="020F0502020204030204" pitchFamily="34" charset="0"/>
                          <a:cs typeface="Arial" panose="020B0604020202020204" pitchFamily="34" charset="0"/>
                        </a:rPr>
                        <a:t>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7371495"/>
                  </a:ext>
                </a:extLst>
              </a:tr>
              <a:tr h="219437">
                <a:tc>
                  <a:txBody>
                    <a:bodyPr/>
                    <a:lstStyle/>
                    <a:p>
                      <a:pPr marL="0" marR="0" algn="just" rtl="0">
                        <a:lnSpc>
                          <a:spcPct val="107000"/>
                        </a:lnSpc>
                        <a:spcBef>
                          <a:spcPts val="0"/>
                        </a:spcBef>
                        <a:spcAft>
                          <a:spcPts val="0"/>
                        </a:spcAft>
                      </a:pPr>
                      <a:r>
                        <a:rPr lang="en-US" sz="1600">
                          <a:effectLst/>
                          <a:latin typeface="Simplified Arabic" panose="02020603050405020304" pitchFamily="18" charset="-78"/>
                          <a:ea typeface="Calibri" panose="020F0502020204030204" pitchFamily="34" charset="0"/>
                          <a:cs typeface="Arial" panose="020B0604020202020204" pitchFamily="34" charset="0"/>
                        </a:rPr>
                        <a:t>CERN Document Server</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a:effectLst/>
                          <a:latin typeface="Simplified Arabic" panose="02020603050405020304" pitchFamily="18" charset="-78"/>
                          <a:ea typeface="Calibri" panose="020F0502020204030204" pitchFamily="34" charset="0"/>
                          <a:cs typeface="Arial" panose="020B0604020202020204" pitchFamily="34" charset="0"/>
                        </a:rPr>
                        <a:t>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5261095"/>
                  </a:ext>
                </a:extLst>
              </a:tr>
              <a:tr h="219437">
                <a:tc>
                  <a:txBody>
                    <a:bodyPr/>
                    <a:lstStyle/>
                    <a:p>
                      <a:pPr marL="0" marR="0" algn="just" rtl="0">
                        <a:lnSpc>
                          <a:spcPct val="107000"/>
                        </a:lnSpc>
                        <a:spcBef>
                          <a:spcPts val="0"/>
                        </a:spcBef>
                        <a:spcAft>
                          <a:spcPts val="0"/>
                        </a:spcAft>
                      </a:pPr>
                      <a:r>
                        <a:rPr lang="en-US" sz="1600">
                          <a:effectLst/>
                          <a:latin typeface="Simplified Arabic" panose="02020603050405020304" pitchFamily="18" charset="-78"/>
                          <a:ea typeface="Calibri" panose="020F0502020204030204" pitchFamily="34" charset="0"/>
                          <a:cs typeface="Arial" panose="020B0604020202020204" pitchFamily="34" charset="0"/>
                        </a:rPr>
                        <a:t>Kyoto University Research Information Repository</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a:effectLst/>
                          <a:latin typeface="Simplified Arabic" panose="02020603050405020304" pitchFamily="18" charset="-78"/>
                          <a:ea typeface="Calibri" panose="020F0502020204030204" pitchFamily="34" charset="0"/>
                          <a:cs typeface="Arial" panose="020B0604020202020204" pitchFamily="34" charset="0"/>
                        </a:rPr>
                        <a:t>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0562422"/>
                  </a:ext>
                </a:extLst>
              </a:tr>
              <a:tr h="219437">
                <a:tc>
                  <a:txBody>
                    <a:bodyPr/>
                    <a:lstStyle/>
                    <a:p>
                      <a:pPr marL="0" marR="0" algn="just" rtl="0">
                        <a:lnSpc>
                          <a:spcPct val="107000"/>
                        </a:lnSpc>
                        <a:spcBef>
                          <a:spcPts val="0"/>
                        </a:spcBef>
                        <a:spcAft>
                          <a:spcPts val="0"/>
                        </a:spcAft>
                      </a:pPr>
                      <a:r>
                        <a:rPr lang="en-US" sz="1600">
                          <a:effectLst/>
                          <a:latin typeface="Simplified Arabic" panose="02020603050405020304" pitchFamily="18" charset="-78"/>
                          <a:ea typeface="Calibri" panose="020F0502020204030204" pitchFamily="34" charset="0"/>
                          <a:cs typeface="Arial" panose="020B0604020202020204" pitchFamily="34" charset="0"/>
                        </a:rPr>
                        <a:t>National Taiwan University Repository</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dirty="0">
                          <a:effectLst/>
                          <a:latin typeface="Simplified Arabic" panose="02020603050405020304" pitchFamily="18" charset="-78"/>
                          <a:ea typeface="Calibri" panose="020F0502020204030204" pitchFamily="34" charset="0"/>
                          <a:cs typeface="Arial" panose="020B0604020202020204" pitchFamily="34" charset="0"/>
                        </a:rPr>
                        <a:t>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4176856"/>
                  </a:ext>
                </a:extLst>
              </a:tr>
              <a:tr h="219437">
                <a:tc>
                  <a:txBody>
                    <a:bodyPr/>
                    <a:lstStyle/>
                    <a:p>
                      <a:pPr marL="0" marR="0" algn="just" rtl="0">
                        <a:lnSpc>
                          <a:spcPct val="107000"/>
                        </a:lnSpc>
                        <a:spcBef>
                          <a:spcPts val="0"/>
                        </a:spcBef>
                        <a:spcAft>
                          <a:spcPts val="0"/>
                        </a:spcAft>
                      </a:pPr>
                      <a:r>
                        <a:rPr lang="en-US" sz="1600">
                          <a:effectLst/>
                          <a:latin typeface="Simplified Arabic" panose="02020603050405020304" pitchFamily="18" charset="-78"/>
                          <a:ea typeface="Calibri" panose="020F0502020204030204" pitchFamily="34" charset="0"/>
                          <a:cs typeface="Arial" panose="020B0604020202020204" pitchFamily="34" charset="0"/>
                        </a:rPr>
                        <a:t>Hokkaido University Collection of Scholarly and Academic Papers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a:effectLst/>
                          <a:latin typeface="Simplified Arabic" panose="02020603050405020304" pitchFamily="18" charset="-78"/>
                          <a:ea typeface="Calibri" panose="020F0502020204030204" pitchFamily="34" charset="0"/>
                          <a:cs typeface="Arial" panose="020B0604020202020204" pitchFamily="34" charset="0"/>
                        </a:rPr>
                        <a:t>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9412948"/>
                  </a:ext>
                </a:extLst>
              </a:tr>
              <a:tr h="219437">
                <a:tc>
                  <a:txBody>
                    <a:bodyPr/>
                    <a:lstStyle/>
                    <a:p>
                      <a:pPr marL="0" marR="0" algn="just" rtl="0">
                        <a:lnSpc>
                          <a:spcPct val="107000"/>
                        </a:lnSpc>
                        <a:spcBef>
                          <a:spcPts val="0"/>
                        </a:spcBef>
                        <a:spcAft>
                          <a:spcPts val="0"/>
                        </a:spcAft>
                      </a:pPr>
                      <a:r>
                        <a:rPr lang="en-US" sz="1600">
                          <a:effectLst/>
                          <a:latin typeface="Simplified Arabic" panose="02020603050405020304" pitchFamily="18" charset="-78"/>
                          <a:ea typeface="Calibri" panose="020F0502020204030204" pitchFamily="34" charset="0"/>
                          <a:cs typeface="Arial" panose="020B0604020202020204" pitchFamily="34" charset="0"/>
                        </a:rPr>
                        <a:t>HAL Sciences de l‘Homme et de la Société</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dirty="0">
                          <a:effectLst/>
                          <a:latin typeface="Simplified Arabic" panose="02020603050405020304" pitchFamily="18" charset="-78"/>
                          <a:ea typeface="Calibri" panose="020F0502020204030204" pitchFamily="34" charset="0"/>
                          <a:cs typeface="Arial" panose="020B0604020202020204" pitchFamily="34" charset="0"/>
                        </a:rPr>
                        <a:t>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156908"/>
                  </a:ext>
                </a:extLst>
              </a:tr>
              <a:tr h="219437">
                <a:tc>
                  <a:txBody>
                    <a:bodyPr/>
                    <a:lstStyle/>
                    <a:p>
                      <a:pPr marL="0" marR="0" algn="just" rtl="0">
                        <a:lnSpc>
                          <a:spcPct val="107000"/>
                        </a:lnSpc>
                        <a:spcBef>
                          <a:spcPts val="0"/>
                        </a:spcBef>
                        <a:spcAft>
                          <a:spcPts val="0"/>
                        </a:spcAft>
                      </a:pPr>
                      <a:r>
                        <a:rPr lang="en-US" sz="1600">
                          <a:effectLst/>
                          <a:latin typeface="Simplified Arabic" panose="02020603050405020304" pitchFamily="18" charset="-78"/>
                          <a:ea typeface="Calibri" panose="020F0502020204030204" pitchFamily="34" charset="0"/>
                          <a:cs typeface="Arial" panose="020B0604020202020204" pitchFamily="34" charset="0"/>
                        </a:rPr>
                        <a:t>Digital Library and Archives Virginia Tech University</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dirty="0">
                          <a:effectLst/>
                          <a:latin typeface="Simplified Arabic" panose="02020603050405020304" pitchFamily="18" charset="-78"/>
                          <a:ea typeface="Calibri" panose="020F0502020204030204" pitchFamily="34" charset="0"/>
                          <a:cs typeface="Arial" panose="020B0604020202020204" pitchFamily="34" charset="0"/>
                        </a:rPr>
                        <a:t>7</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2165018"/>
                  </a:ext>
                </a:extLst>
              </a:tr>
              <a:tr h="219437">
                <a:tc>
                  <a:txBody>
                    <a:bodyPr/>
                    <a:lstStyle/>
                    <a:p>
                      <a:pPr marL="0" marR="0" algn="just" rtl="0">
                        <a:lnSpc>
                          <a:spcPct val="107000"/>
                        </a:lnSpc>
                        <a:spcBef>
                          <a:spcPts val="0"/>
                        </a:spcBef>
                        <a:spcAft>
                          <a:spcPts val="0"/>
                        </a:spcAft>
                      </a:pPr>
                      <a:r>
                        <a:rPr lang="en-US" sz="1600">
                          <a:effectLst/>
                          <a:latin typeface="Simplified Arabic" panose="02020603050405020304" pitchFamily="18" charset="-78"/>
                          <a:ea typeface="Calibri" panose="020F0502020204030204" pitchFamily="34" charset="0"/>
                          <a:cs typeface="Arial" panose="020B0604020202020204" pitchFamily="34" charset="0"/>
                        </a:rPr>
                        <a:t>University of Michigan Deep Blue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a:effectLst/>
                          <a:latin typeface="Simplified Arabic" panose="02020603050405020304" pitchFamily="18" charset="-78"/>
                          <a:ea typeface="Calibri" panose="020F0502020204030204" pitchFamily="34" charset="0"/>
                          <a:cs typeface="Arial" panose="020B0604020202020204" pitchFamily="34" charset="0"/>
                        </a:rPr>
                        <a:t>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1529145"/>
                  </a:ext>
                </a:extLst>
              </a:tr>
              <a:tr h="219437">
                <a:tc>
                  <a:txBody>
                    <a:bodyPr/>
                    <a:lstStyle/>
                    <a:p>
                      <a:pPr marL="0" marR="0" algn="just" rtl="0">
                        <a:lnSpc>
                          <a:spcPct val="107000"/>
                        </a:lnSpc>
                        <a:spcBef>
                          <a:spcPts val="0"/>
                        </a:spcBef>
                        <a:spcAft>
                          <a:spcPts val="0"/>
                        </a:spcAft>
                      </a:pPr>
                      <a:r>
                        <a:rPr lang="en-US" sz="1600">
                          <a:effectLst/>
                          <a:latin typeface="Simplified Arabic" panose="02020603050405020304" pitchFamily="18" charset="-78"/>
                          <a:ea typeface="Calibri" panose="020F0502020204030204" pitchFamily="34" charset="0"/>
                          <a:cs typeface="Arial" panose="020B0604020202020204" pitchFamily="34" charset="0"/>
                        </a:rPr>
                        <a:t>Universitat  Autònoma de Barcelona Dipòsit Digital de Documents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dirty="0">
                          <a:effectLst/>
                          <a:latin typeface="Simplified Arabic" panose="02020603050405020304" pitchFamily="18" charset="-78"/>
                          <a:ea typeface="Calibri" panose="020F0502020204030204" pitchFamily="34" charset="0"/>
                          <a:cs typeface="Arial" panose="020B0604020202020204" pitchFamily="34" charset="0"/>
                        </a:rPr>
                        <a:t>9</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0446762"/>
                  </a:ext>
                </a:extLst>
              </a:tr>
              <a:tr h="219437">
                <a:tc>
                  <a:txBody>
                    <a:bodyPr/>
                    <a:lstStyle/>
                    <a:p>
                      <a:pPr marL="0" marR="0" algn="just" rtl="0">
                        <a:lnSpc>
                          <a:spcPct val="107000"/>
                        </a:lnSpc>
                        <a:spcBef>
                          <a:spcPts val="0"/>
                        </a:spcBef>
                        <a:spcAft>
                          <a:spcPts val="0"/>
                        </a:spcAft>
                      </a:pPr>
                      <a:r>
                        <a:rPr lang="en-US" sz="1600">
                          <a:effectLst/>
                          <a:latin typeface="Simplified Arabic" panose="02020603050405020304" pitchFamily="18" charset="-78"/>
                          <a:ea typeface="Calibri" panose="020F0502020204030204" pitchFamily="34" charset="0"/>
                          <a:cs typeface="Arial" panose="020B0604020202020204" pitchFamily="34" charset="0"/>
                        </a:rPr>
                        <a:t>University of Twente Repository</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dirty="0">
                          <a:effectLst/>
                          <a:latin typeface="Simplified Arabic" panose="02020603050405020304" pitchFamily="18" charset="-78"/>
                          <a:ea typeface="Calibri" panose="020F0502020204030204" pitchFamily="34" charset="0"/>
                          <a:cs typeface="Arial" panose="020B0604020202020204" pitchFamily="34" charset="0"/>
                        </a:rPr>
                        <a:t>10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4856251"/>
                  </a:ext>
                </a:extLst>
              </a:tr>
              <a:tr h="219437">
                <a:tc>
                  <a:txBody>
                    <a:bodyPr/>
                    <a:lstStyle/>
                    <a:p>
                      <a:pPr marL="0" marR="0" algn="just" rtl="0">
                        <a:lnSpc>
                          <a:spcPct val="107000"/>
                        </a:lnSpc>
                        <a:spcBef>
                          <a:spcPts val="0"/>
                        </a:spcBef>
                        <a:spcAft>
                          <a:spcPts val="0"/>
                        </a:spcAft>
                      </a:pPr>
                      <a:r>
                        <a:rPr lang="en-US" sz="1600">
                          <a:effectLst/>
                          <a:latin typeface="Simplified Arabic" panose="02020603050405020304" pitchFamily="18" charset="-78"/>
                          <a:ea typeface="Calibri" panose="020F0502020204030204" pitchFamily="34" charset="0"/>
                          <a:cs typeface="Arial" panose="020B0604020202020204" pitchFamily="34" charset="0"/>
                        </a:rPr>
                        <a:t>University of Queensland Espace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a:effectLst/>
                          <a:latin typeface="Simplified Arabic" panose="02020603050405020304" pitchFamily="18" charset="-78"/>
                          <a:ea typeface="Calibri" panose="020F0502020204030204" pitchFamily="34" charset="0"/>
                          <a:cs typeface="Arial" panose="020B0604020202020204" pitchFamily="34" charset="0"/>
                        </a:rPr>
                        <a:t>11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8937660"/>
                  </a:ext>
                </a:extLst>
              </a:tr>
              <a:tr h="219437">
                <a:tc>
                  <a:txBody>
                    <a:bodyPr/>
                    <a:lstStyle/>
                    <a:p>
                      <a:pPr marL="0" marR="0" algn="just" rtl="0">
                        <a:lnSpc>
                          <a:spcPct val="107000"/>
                        </a:lnSpc>
                        <a:spcBef>
                          <a:spcPts val="0"/>
                        </a:spcBef>
                        <a:spcAft>
                          <a:spcPts val="0"/>
                        </a:spcAft>
                      </a:pPr>
                      <a:r>
                        <a:rPr lang="en-US" sz="1600">
                          <a:effectLst/>
                          <a:latin typeface="Simplified Arabic" panose="02020603050405020304" pitchFamily="18" charset="-78"/>
                          <a:ea typeface="Calibri" panose="020F0502020204030204" pitchFamily="34" charset="0"/>
                          <a:cs typeface="Arial" panose="020B0604020202020204" pitchFamily="34" charset="0"/>
                        </a:rPr>
                        <a:t>MIT Dspace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a:effectLst/>
                          <a:latin typeface="Simplified Arabic" panose="02020603050405020304" pitchFamily="18" charset="-78"/>
                          <a:ea typeface="Calibri" panose="020F0502020204030204" pitchFamily="34" charset="0"/>
                          <a:cs typeface="Arial" panose="020B0604020202020204" pitchFamily="34" charset="0"/>
                        </a:rPr>
                        <a:t>12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4108671"/>
                  </a:ext>
                </a:extLst>
              </a:tr>
              <a:tr h="219437">
                <a:tc>
                  <a:txBody>
                    <a:bodyPr/>
                    <a:lstStyle/>
                    <a:p>
                      <a:pPr marL="0" marR="0" algn="just" rtl="0">
                        <a:lnSpc>
                          <a:spcPct val="107000"/>
                        </a:lnSpc>
                        <a:spcBef>
                          <a:spcPts val="0"/>
                        </a:spcBef>
                        <a:spcAft>
                          <a:spcPts val="0"/>
                        </a:spcAft>
                      </a:pPr>
                      <a:r>
                        <a:rPr lang="en-US" sz="1600">
                          <a:effectLst/>
                          <a:latin typeface="Simplified Arabic" panose="02020603050405020304" pitchFamily="18" charset="-78"/>
                          <a:ea typeface="Calibri" panose="020F0502020204030204" pitchFamily="34" charset="0"/>
                          <a:cs typeface="Arial" panose="020B0604020202020204" pitchFamily="34" charset="0"/>
                        </a:rPr>
                        <a:t>Universidade de São Paulo Biblioteca Digital de Teses e Dissertações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a:effectLst/>
                          <a:latin typeface="Simplified Arabic" panose="02020603050405020304" pitchFamily="18" charset="-78"/>
                          <a:ea typeface="Calibri" panose="020F0502020204030204" pitchFamily="34" charset="0"/>
                          <a:cs typeface="Arial" panose="020B0604020202020204" pitchFamily="34" charset="0"/>
                        </a:rPr>
                        <a:t>13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6806893"/>
                  </a:ext>
                </a:extLst>
              </a:tr>
              <a:tr h="305158">
                <a:tc>
                  <a:txBody>
                    <a:bodyPr/>
                    <a:lstStyle/>
                    <a:p>
                      <a:pPr marL="0" marR="0" algn="just" rtl="0">
                        <a:lnSpc>
                          <a:spcPct val="107000"/>
                        </a:lnSpc>
                        <a:spcBef>
                          <a:spcPts val="0"/>
                        </a:spcBef>
                        <a:spcAft>
                          <a:spcPts val="0"/>
                        </a:spcAft>
                      </a:pPr>
                      <a:r>
                        <a:rPr lang="en-US" sz="1600">
                          <a:effectLst/>
                          <a:latin typeface="Simplified Arabic" panose="02020603050405020304" pitchFamily="18" charset="-78"/>
                          <a:ea typeface="Calibri" panose="020F0502020204030204" pitchFamily="34" charset="0"/>
                          <a:cs typeface="Arial" panose="020B0604020202020204" pitchFamily="34" charset="0"/>
                        </a:rPr>
                        <a:t>HAL Institut National de Recherche en Informatique et en Automatique Archive Ouverte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dirty="0">
                          <a:effectLst/>
                          <a:latin typeface="Simplified Arabic" panose="02020603050405020304" pitchFamily="18" charset="-78"/>
                          <a:ea typeface="Calibri" panose="020F0502020204030204" pitchFamily="34" charset="0"/>
                          <a:cs typeface="Arial" panose="020B0604020202020204" pitchFamily="34" charset="0"/>
                        </a:rPr>
                        <a:t>14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551870"/>
                  </a:ext>
                </a:extLst>
              </a:tr>
              <a:tr h="219437">
                <a:tc>
                  <a:txBody>
                    <a:bodyPr/>
                    <a:lstStyle/>
                    <a:p>
                      <a:pPr marL="0" marR="0" algn="just" rtl="0">
                        <a:lnSpc>
                          <a:spcPct val="107000"/>
                        </a:lnSpc>
                        <a:spcBef>
                          <a:spcPts val="0"/>
                        </a:spcBef>
                        <a:spcAft>
                          <a:spcPts val="0"/>
                        </a:spcAft>
                      </a:pPr>
                      <a:r>
                        <a:rPr lang="en-US" sz="1600">
                          <a:effectLst/>
                          <a:latin typeface="Simplified Arabic" panose="02020603050405020304" pitchFamily="18" charset="-78"/>
                          <a:ea typeface="Calibri" panose="020F0502020204030204" pitchFamily="34" charset="0"/>
                          <a:cs typeface="Arial" panose="020B0604020202020204" pitchFamily="34" charset="0"/>
                        </a:rPr>
                        <a:t>École Polytechnique Federale de Lausanne Infoscience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dirty="0">
                          <a:effectLst/>
                          <a:latin typeface="Simplified Arabic" panose="02020603050405020304" pitchFamily="18" charset="-78"/>
                          <a:ea typeface="Calibri" panose="020F0502020204030204" pitchFamily="34" charset="0"/>
                          <a:cs typeface="Arial" panose="020B0604020202020204" pitchFamily="34" charset="0"/>
                        </a:rPr>
                        <a:t>15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058388"/>
                  </a:ext>
                </a:extLst>
              </a:tr>
              <a:tr h="219437">
                <a:tc>
                  <a:txBody>
                    <a:bodyPr/>
                    <a:lstStyle/>
                    <a:p>
                      <a:pPr marL="0" marR="0" algn="just" rtl="0">
                        <a:lnSpc>
                          <a:spcPct val="107000"/>
                        </a:lnSpc>
                        <a:spcBef>
                          <a:spcPts val="0"/>
                        </a:spcBef>
                        <a:spcAft>
                          <a:spcPts val="0"/>
                        </a:spcAft>
                      </a:pPr>
                      <a:r>
                        <a:rPr lang="en-US" sz="1600">
                          <a:effectLst/>
                          <a:latin typeface="Simplified Arabic" panose="02020603050405020304" pitchFamily="18" charset="-78"/>
                          <a:ea typeface="Calibri" panose="020F0502020204030204" pitchFamily="34" charset="0"/>
                          <a:cs typeface="Arial" panose="020B0604020202020204" pitchFamily="34" charset="0"/>
                        </a:rPr>
                        <a:t>Igitur Archive Universiteit Utrecht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dirty="0">
                          <a:effectLst/>
                          <a:latin typeface="Simplified Arabic" panose="02020603050405020304" pitchFamily="18" charset="-78"/>
                          <a:ea typeface="Calibri" panose="020F0502020204030204" pitchFamily="34" charset="0"/>
                          <a:cs typeface="Arial" panose="020B0604020202020204" pitchFamily="34" charset="0"/>
                        </a:rPr>
                        <a:t>16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1395098"/>
                  </a:ext>
                </a:extLst>
              </a:tr>
              <a:tr h="219437">
                <a:tc>
                  <a:txBody>
                    <a:bodyPr/>
                    <a:lstStyle/>
                    <a:p>
                      <a:pPr marL="0" marR="0" algn="just" rtl="0">
                        <a:lnSpc>
                          <a:spcPct val="107000"/>
                        </a:lnSpc>
                        <a:spcBef>
                          <a:spcPts val="0"/>
                        </a:spcBef>
                        <a:spcAft>
                          <a:spcPts val="0"/>
                        </a:spcAft>
                      </a:pPr>
                      <a:r>
                        <a:rPr lang="en-US" sz="1600">
                          <a:effectLst/>
                          <a:latin typeface="Simplified Arabic" panose="02020603050405020304" pitchFamily="18" charset="-78"/>
                          <a:ea typeface="Calibri" panose="020F0502020204030204" pitchFamily="34" charset="0"/>
                          <a:cs typeface="Arial" panose="020B0604020202020204" pitchFamily="34" charset="0"/>
                        </a:rPr>
                        <a:t>Biblioteca Digital Jurídica do Superior Tribunal de Justica</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dirty="0">
                          <a:effectLst/>
                          <a:latin typeface="Simplified Arabic" panose="02020603050405020304" pitchFamily="18" charset="-78"/>
                          <a:ea typeface="Calibri" panose="020F0502020204030204" pitchFamily="34" charset="0"/>
                          <a:cs typeface="Arial" panose="020B0604020202020204" pitchFamily="34" charset="0"/>
                        </a:rPr>
                        <a:t>17</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214321"/>
                  </a:ext>
                </a:extLst>
              </a:tr>
              <a:tr h="219437">
                <a:tc>
                  <a:txBody>
                    <a:bodyPr/>
                    <a:lstStyle/>
                    <a:p>
                      <a:pPr marL="0" marR="0" algn="just" rtl="0">
                        <a:lnSpc>
                          <a:spcPct val="107000"/>
                        </a:lnSpc>
                        <a:spcBef>
                          <a:spcPts val="0"/>
                        </a:spcBef>
                        <a:spcAft>
                          <a:spcPts val="0"/>
                        </a:spcAft>
                      </a:pPr>
                      <a:r>
                        <a:rPr lang="ar-IQ" sz="1600">
                          <a:effectLst/>
                          <a:latin typeface="Calibri" panose="020F0502020204030204" pitchFamily="34" charset="0"/>
                          <a:ea typeface="Calibri" panose="020F0502020204030204" pitchFamily="34" charset="0"/>
                          <a:cs typeface="Simplified Arabic" panose="02020603050405020304" pitchFamily="18" charset="-78"/>
                        </a:rPr>
                        <a:t> </a:t>
                      </a:r>
                      <a:r>
                        <a:rPr lang="en-US" sz="1600">
                          <a:effectLst/>
                          <a:latin typeface="Simplified Arabic" panose="02020603050405020304" pitchFamily="18" charset="-78"/>
                          <a:ea typeface="Calibri" panose="020F0502020204030204" pitchFamily="34" charset="0"/>
                          <a:cs typeface="Arial" panose="020B0604020202020204" pitchFamily="34" charset="0"/>
                        </a:rPr>
                        <a:t>Universidade do Minho Repositorium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dirty="0">
                          <a:effectLst/>
                          <a:latin typeface="Simplified Arabic" panose="02020603050405020304" pitchFamily="18" charset="-78"/>
                          <a:ea typeface="Calibri" panose="020F0502020204030204" pitchFamily="34" charset="0"/>
                          <a:cs typeface="Arial" panose="020B0604020202020204" pitchFamily="34" charset="0"/>
                        </a:rPr>
                        <a:t>18</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528708"/>
                  </a:ext>
                </a:extLst>
              </a:tr>
              <a:tr h="219437">
                <a:tc>
                  <a:txBody>
                    <a:bodyPr/>
                    <a:lstStyle/>
                    <a:p>
                      <a:pPr marL="0" marR="0" algn="just" rtl="0">
                        <a:lnSpc>
                          <a:spcPct val="107000"/>
                        </a:lnSpc>
                        <a:spcBef>
                          <a:spcPts val="0"/>
                        </a:spcBef>
                        <a:spcAft>
                          <a:spcPts val="0"/>
                        </a:spcAft>
                      </a:pPr>
                      <a:r>
                        <a:rPr lang="en-US" sz="1600">
                          <a:effectLst/>
                          <a:latin typeface="Simplified Arabic" panose="02020603050405020304" pitchFamily="18" charset="-78"/>
                          <a:ea typeface="Calibri" panose="020F0502020204030204" pitchFamily="34" charset="0"/>
                          <a:cs typeface="Arial" panose="020B0604020202020204" pitchFamily="34" charset="0"/>
                        </a:rPr>
                        <a:t> Universitat Stuttgartelektronische Hochschulschriften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dirty="0">
                          <a:effectLst/>
                          <a:latin typeface="Simplified Arabic" panose="02020603050405020304" pitchFamily="18" charset="-78"/>
                          <a:ea typeface="Calibri" panose="020F0502020204030204" pitchFamily="34" charset="0"/>
                          <a:cs typeface="Arial" panose="020B0604020202020204" pitchFamily="34" charset="0"/>
                        </a:rPr>
                        <a:t>19</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170211"/>
                  </a:ext>
                </a:extLst>
              </a:tr>
              <a:tr h="219437">
                <a:tc>
                  <a:txBody>
                    <a:bodyPr/>
                    <a:lstStyle/>
                    <a:p>
                      <a:pPr marL="0" marR="0" algn="just" rtl="0">
                        <a:lnSpc>
                          <a:spcPct val="107000"/>
                        </a:lnSpc>
                        <a:spcBef>
                          <a:spcPts val="0"/>
                        </a:spcBef>
                        <a:spcAft>
                          <a:spcPts val="0"/>
                        </a:spcAft>
                      </a:pPr>
                      <a:r>
                        <a:rPr lang="en-US" sz="1600">
                          <a:effectLst/>
                          <a:latin typeface="Simplified Arabic" panose="02020603050405020304" pitchFamily="18" charset="-78"/>
                          <a:ea typeface="Calibri" panose="020F0502020204030204" pitchFamily="34" charset="0"/>
                          <a:cs typeface="Arial" panose="020B0604020202020204" pitchFamily="34" charset="0"/>
                        </a:rPr>
                        <a:t>University of California eScholarship Repository</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dirty="0">
                          <a:effectLst/>
                          <a:latin typeface="Simplified Arabic" panose="02020603050405020304" pitchFamily="18" charset="-78"/>
                          <a:ea typeface="Calibri" panose="020F0502020204030204" pitchFamily="34" charset="0"/>
                          <a:cs typeface="Arial" panose="020B0604020202020204" pitchFamily="34" charset="0"/>
                        </a:rPr>
                        <a:t>20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261291"/>
                  </a:ext>
                </a:extLst>
              </a:tr>
              <a:tr h="219437">
                <a:tc>
                  <a:txBody>
                    <a:bodyPr/>
                    <a:lstStyle/>
                    <a:p>
                      <a:pPr marL="0" marR="0" algn="just" rtl="0">
                        <a:lnSpc>
                          <a:spcPct val="107000"/>
                        </a:lnSpc>
                        <a:spcBef>
                          <a:spcPts val="0"/>
                        </a:spcBef>
                        <a:spcAft>
                          <a:spcPts val="0"/>
                        </a:spcAft>
                      </a:pPr>
                      <a:r>
                        <a:rPr lang="en-US" sz="1600">
                          <a:effectLst/>
                          <a:latin typeface="Simplified Arabic" panose="02020603050405020304" pitchFamily="18" charset="-78"/>
                          <a:ea typeface="Calibri" panose="020F0502020204030204" pitchFamily="34" charset="0"/>
                          <a:cs typeface="Arial" panose="020B0604020202020204" pitchFamily="34" charset="0"/>
                        </a:rPr>
                        <a:t>King Fahd Universiy of Petroleum and Minerals ePrints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en-US" sz="1600" dirty="0">
                          <a:effectLst/>
                          <a:latin typeface="Simplified Arabic" panose="02020603050405020304" pitchFamily="18" charset="-78"/>
                          <a:ea typeface="Calibri" panose="020F0502020204030204" pitchFamily="34" charset="0"/>
                          <a:cs typeface="Arial" panose="020B0604020202020204" pitchFamily="34" charset="0"/>
                        </a:rPr>
                        <a:t>21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2289" marR="52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846782"/>
                  </a:ext>
                </a:extLst>
              </a:tr>
            </a:tbl>
          </a:graphicData>
        </a:graphic>
      </p:graphicFrame>
    </p:spTree>
    <p:extLst>
      <p:ext uri="{BB962C8B-B14F-4D97-AF65-F5344CB8AC3E}">
        <p14:creationId xmlns:p14="http://schemas.microsoft.com/office/powerpoint/2010/main" val="4162447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A175CA-108E-4980-9A2B-A9CCB20F3A65}"/>
              </a:ext>
            </a:extLst>
          </p:cNvPr>
          <p:cNvSpPr>
            <a:spLocks noGrp="1"/>
          </p:cNvSpPr>
          <p:nvPr>
            <p:ph idx="1"/>
          </p:nvPr>
        </p:nvSpPr>
        <p:spPr>
          <a:xfrm>
            <a:off x="838200" y="265042"/>
            <a:ext cx="10515600" cy="6281531"/>
          </a:xfrm>
        </p:spPr>
        <p:txBody>
          <a:bodyPr>
            <a:normAutofit fontScale="92500" lnSpcReduction="20000"/>
          </a:bodyPr>
          <a:lstStyle/>
          <a:p>
            <a:pPr marL="0" indent="0" algn="r" rtl="1">
              <a:buNone/>
            </a:pPr>
            <a:r>
              <a:rPr lang="ar-IQ" sz="3000" b="1" dirty="0">
                <a:cs typeface="+mj-cs"/>
              </a:rPr>
              <a:t>3- أنواع المستودعات الرقمية:</a:t>
            </a:r>
          </a:p>
          <a:p>
            <a:pPr marL="0" indent="0" algn="r" rtl="1">
              <a:buNone/>
            </a:pPr>
            <a:r>
              <a:rPr lang="ar-IQ" sz="3000" b="1" dirty="0">
                <a:cs typeface="+mj-cs"/>
              </a:rPr>
              <a:t>هناك عدة انواع من المستودعات الرقمية نتناولها أدناه مع تعريف لكل نوع منها:</a:t>
            </a:r>
          </a:p>
          <a:p>
            <a:pPr marL="0" indent="0" algn="r" rtl="1">
              <a:buNone/>
            </a:pPr>
            <a:r>
              <a:rPr lang="ar-IQ" sz="3000" b="1" dirty="0">
                <a:cs typeface="+mj-cs"/>
              </a:rPr>
              <a:t>أ‌-المستودعات الرقمية المؤسسية: </a:t>
            </a:r>
            <a:r>
              <a:rPr lang="en-US" sz="3000" b="1" dirty="0">
                <a:cs typeface="+mj-cs"/>
              </a:rPr>
              <a:t>Institutional Digital Repositories </a:t>
            </a:r>
            <a:endParaRPr lang="ar-IQ" sz="3000" b="1" dirty="0">
              <a:cs typeface="+mj-cs"/>
            </a:endParaRPr>
          </a:p>
          <a:p>
            <a:pPr marL="0" indent="0" algn="just" rtl="1">
              <a:buNone/>
            </a:pPr>
            <a:r>
              <a:rPr lang="ar-IQ" sz="3000" b="1" dirty="0">
                <a:cs typeface="+mj-cs"/>
              </a:rPr>
              <a:t>وهي المستودعات التابعة للجامعات والمؤسسات والمعاهد والمنظمات البحثية والتعليمية والتي تعمل على استقطاب الانتاج الفكري للباحثين المنتسبين اليها في جميع المجالات أو في عدد من المجالات أو مجال واحد, وفقا للتغطية المخططة للمستودع, واتاحة هذا النتاج للمستفيدين سواء داخل المؤسسة أو خارجها, وذلك وفقا للسياسة التي يقررها المسؤولون عن المستودع. وحسب ما يؤكده الدليل العالمي للمستودعات الرقمية المفتوحة فانها أكثر المستودعات انتشارا.</a:t>
            </a:r>
          </a:p>
          <a:p>
            <a:pPr marL="0" indent="0" algn="r" rtl="1">
              <a:buNone/>
            </a:pPr>
            <a:endParaRPr lang="ar-IQ" sz="3000" b="1" dirty="0">
              <a:cs typeface="+mj-cs"/>
            </a:endParaRPr>
          </a:p>
          <a:p>
            <a:pPr marL="0" indent="0" algn="r" rtl="1">
              <a:buNone/>
            </a:pPr>
            <a:endParaRPr lang="ar-IQ" sz="3000" b="1" dirty="0">
              <a:cs typeface="+mj-cs"/>
            </a:endParaRPr>
          </a:p>
          <a:p>
            <a:pPr marL="0" indent="0" algn="r" rtl="1">
              <a:buNone/>
            </a:pPr>
            <a:r>
              <a:rPr lang="ar-IQ" sz="3000" b="1" dirty="0">
                <a:cs typeface="+mj-cs"/>
              </a:rPr>
              <a:t>ب‌-المستودعات الموضوعية أو المتخصصة: </a:t>
            </a:r>
          </a:p>
          <a:p>
            <a:pPr marL="0" indent="0" algn="just" rtl="1">
              <a:buNone/>
            </a:pPr>
            <a:r>
              <a:rPr lang="ar-IQ" sz="3000" b="1" dirty="0">
                <a:cs typeface="+mj-cs"/>
              </a:rPr>
              <a:t>وهي المستودعات التي تقدم الاتاحة في مجال علمي واحد أو عدة مجالات, ويودع الباحثون فيها نتاجهم العلمي تطوعيا من جميع المؤسسات البحثية سواء على مستوى العالم أو في نطاق عدة دول أو دولة بعينها, وفقا لمجال التغطية الموضوعية للمستودع, وقد تتبع احدى الكليات والمعاهد العلمية أو يدعمها عدد من المؤسسات المتخصصة في المجال الموضوعي للمستودع.</a:t>
            </a:r>
          </a:p>
          <a:p>
            <a:pPr marL="0" indent="0" algn="r" rtl="1">
              <a:buNone/>
            </a:pPr>
            <a:endParaRPr lang="en-US" b="1" dirty="0"/>
          </a:p>
        </p:txBody>
      </p:sp>
    </p:spTree>
    <p:extLst>
      <p:ext uri="{BB962C8B-B14F-4D97-AF65-F5344CB8AC3E}">
        <p14:creationId xmlns:p14="http://schemas.microsoft.com/office/powerpoint/2010/main" val="3617070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4D02A9-2E7F-4989-A433-8322A6071D5F}"/>
              </a:ext>
            </a:extLst>
          </p:cNvPr>
          <p:cNvSpPr>
            <a:spLocks noGrp="1"/>
          </p:cNvSpPr>
          <p:nvPr>
            <p:ph idx="1"/>
          </p:nvPr>
        </p:nvSpPr>
        <p:spPr>
          <a:xfrm>
            <a:off x="838200" y="212034"/>
            <a:ext cx="10515600" cy="6096001"/>
          </a:xfrm>
        </p:spPr>
        <p:txBody>
          <a:bodyPr/>
          <a:lstStyle/>
          <a:p>
            <a:pPr marL="0" indent="0" algn="r" rtl="1">
              <a:buNone/>
            </a:pPr>
            <a:r>
              <a:rPr lang="ar-IQ" b="1" dirty="0">
                <a:cs typeface="+mj-cs"/>
              </a:rPr>
              <a:t>ج-  المستودعات وفقا لنوع المحتوى</a:t>
            </a:r>
            <a:r>
              <a:rPr lang="ar-IQ" dirty="0"/>
              <a:t>: </a:t>
            </a:r>
          </a:p>
          <a:p>
            <a:pPr marL="0" indent="0" algn="r" rtl="1">
              <a:buNone/>
            </a:pPr>
            <a:r>
              <a:rPr lang="ar-IQ" dirty="0"/>
              <a:t>    وتشمل على الانواع التالية من المستودعات الرقمية:</a:t>
            </a:r>
            <a:endParaRPr lang="en-US" dirty="0"/>
          </a:p>
          <a:p>
            <a:pPr marL="0" indent="0" algn="r" rtl="1">
              <a:buNone/>
            </a:pPr>
            <a:endParaRPr lang="ar-IQ" dirty="0"/>
          </a:p>
          <a:p>
            <a:pPr marL="0" indent="0" algn="r" rtl="1">
              <a:buNone/>
            </a:pPr>
            <a:endParaRPr lang="en-US" dirty="0"/>
          </a:p>
        </p:txBody>
      </p:sp>
      <p:graphicFrame>
        <p:nvGraphicFramePr>
          <p:cNvPr id="7" name="Table 6">
            <a:extLst>
              <a:ext uri="{FF2B5EF4-FFF2-40B4-BE49-F238E27FC236}">
                <a16:creationId xmlns:a16="http://schemas.microsoft.com/office/drawing/2014/main" id="{C30735E3-3B77-45D0-ABDF-FCFB0844A1B4}"/>
              </a:ext>
            </a:extLst>
          </p:cNvPr>
          <p:cNvGraphicFramePr>
            <a:graphicFrameLocks noGrp="1"/>
          </p:cNvGraphicFramePr>
          <p:nvPr>
            <p:extLst>
              <p:ext uri="{D42A27DB-BD31-4B8C-83A1-F6EECF244321}">
                <p14:modId xmlns:p14="http://schemas.microsoft.com/office/powerpoint/2010/main" val="857428265"/>
              </p:ext>
            </p:extLst>
          </p:nvPr>
        </p:nvGraphicFramePr>
        <p:xfrm>
          <a:off x="1351723" y="1311966"/>
          <a:ext cx="9223512" cy="4121426"/>
        </p:xfrm>
        <a:graphic>
          <a:graphicData uri="http://schemas.openxmlformats.org/drawingml/2006/table">
            <a:tbl>
              <a:tblPr rtl="1" firstRow="1" firstCol="1" bandRow="1">
                <a:tableStyleId>{5C22544A-7EE6-4342-B048-85BDC9FD1C3A}</a:tableStyleId>
              </a:tblPr>
              <a:tblGrid>
                <a:gridCol w="4428547">
                  <a:extLst>
                    <a:ext uri="{9D8B030D-6E8A-4147-A177-3AD203B41FA5}">
                      <a16:colId xmlns:a16="http://schemas.microsoft.com/office/drawing/2014/main" val="2780897720"/>
                    </a:ext>
                  </a:extLst>
                </a:gridCol>
                <a:gridCol w="4794965">
                  <a:extLst>
                    <a:ext uri="{9D8B030D-6E8A-4147-A177-3AD203B41FA5}">
                      <a16:colId xmlns:a16="http://schemas.microsoft.com/office/drawing/2014/main" val="3266590989"/>
                    </a:ext>
                  </a:extLst>
                </a:gridCol>
              </a:tblGrid>
              <a:tr h="4121426">
                <a:tc>
                  <a:txBody>
                    <a:bodyPr/>
                    <a:lstStyle/>
                    <a:p>
                      <a:pPr marL="342900" marR="0" lvl="0" indent="-342900" algn="just" rtl="1">
                        <a:lnSpc>
                          <a:spcPct val="107000"/>
                        </a:lnSpc>
                        <a:spcBef>
                          <a:spcPts val="0"/>
                        </a:spcBef>
                        <a:spcAft>
                          <a:spcPts val="0"/>
                        </a:spcAft>
                        <a:buFont typeface="Symbol" panose="05050102010706020507" pitchFamily="18" charset="2"/>
                        <a:buChar char=""/>
                      </a:pPr>
                      <a:r>
                        <a:rPr lang="ar-IQ" sz="2800" dirty="0">
                          <a:solidFill>
                            <a:schemeClr val="tx1"/>
                          </a:solidFill>
                          <a:effectLst/>
                        </a:rPr>
                        <a:t>مستودعات الكتب.</a:t>
                      </a:r>
                      <a:endParaRPr lang="en-US" sz="2800" dirty="0">
                        <a:solidFill>
                          <a:schemeClr val="tx1"/>
                        </a:solidFill>
                        <a:effectLst/>
                      </a:endParaRPr>
                    </a:p>
                    <a:p>
                      <a:pPr marL="342900" marR="0" lvl="0" indent="-342900" algn="just" rtl="1">
                        <a:lnSpc>
                          <a:spcPct val="107000"/>
                        </a:lnSpc>
                        <a:spcBef>
                          <a:spcPts val="0"/>
                        </a:spcBef>
                        <a:spcAft>
                          <a:spcPts val="0"/>
                        </a:spcAft>
                        <a:buFont typeface="Symbol" panose="05050102010706020507" pitchFamily="18" charset="2"/>
                        <a:buChar char=""/>
                      </a:pPr>
                      <a:r>
                        <a:rPr lang="ar-IQ" sz="2800" dirty="0">
                          <a:solidFill>
                            <a:schemeClr val="tx1"/>
                          </a:solidFill>
                          <a:effectLst/>
                        </a:rPr>
                        <a:t>مستودعات مقالات الدوريات.</a:t>
                      </a:r>
                      <a:endParaRPr lang="en-US" sz="2800" dirty="0">
                        <a:solidFill>
                          <a:schemeClr val="tx1"/>
                        </a:solidFill>
                        <a:effectLst/>
                      </a:endParaRPr>
                    </a:p>
                    <a:p>
                      <a:pPr marL="342900" marR="0" lvl="0" indent="-342900" algn="just" rtl="1">
                        <a:lnSpc>
                          <a:spcPct val="107000"/>
                        </a:lnSpc>
                        <a:spcBef>
                          <a:spcPts val="0"/>
                        </a:spcBef>
                        <a:spcAft>
                          <a:spcPts val="0"/>
                        </a:spcAft>
                        <a:buFont typeface="Symbol" panose="05050102010706020507" pitchFamily="18" charset="2"/>
                        <a:buChar char=""/>
                      </a:pPr>
                      <a:r>
                        <a:rPr lang="ar-IQ" sz="2800" dirty="0">
                          <a:solidFill>
                            <a:schemeClr val="tx1"/>
                          </a:solidFill>
                          <a:effectLst/>
                        </a:rPr>
                        <a:t>مستودعات الرسائل الجامعية.</a:t>
                      </a:r>
                      <a:endParaRPr lang="en-US" sz="2800" dirty="0">
                        <a:solidFill>
                          <a:schemeClr val="tx1"/>
                        </a:solidFill>
                        <a:effectLst/>
                      </a:endParaRPr>
                    </a:p>
                    <a:p>
                      <a:pPr marL="342900" marR="0" lvl="0" indent="-342900" algn="just" rtl="1">
                        <a:lnSpc>
                          <a:spcPct val="107000"/>
                        </a:lnSpc>
                        <a:spcBef>
                          <a:spcPts val="0"/>
                        </a:spcBef>
                        <a:spcAft>
                          <a:spcPts val="0"/>
                        </a:spcAft>
                        <a:buFont typeface="Symbol" panose="05050102010706020507" pitchFamily="18" charset="2"/>
                        <a:buChar char=""/>
                      </a:pPr>
                      <a:r>
                        <a:rPr lang="ar-IQ" sz="2800" dirty="0">
                          <a:solidFill>
                            <a:schemeClr val="tx1"/>
                          </a:solidFill>
                          <a:effectLst/>
                        </a:rPr>
                        <a:t>مستودعات بحوث المؤتمرات.</a:t>
                      </a:r>
                      <a:endParaRPr lang="en-US" sz="2800" dirty="0">
                        <a:solidFill>
                          <a:schemeClr val="tx1"/>
                        </a:solidFill>
                        <a:effectLst/>
                      </a:endParaRPr>
                    </a:p>
                    <a:p>
                      <a:pPr marL="342900" marR="0" lvl="0" indent="-342900" algn="just" rtl="1">
                        <a:lnSpc>
                          <a:spcPct val="107000"/>
                        </a:lnSpc>
                        <a:spcBef>
                          <a:spcPts val="0"/>
                        </a:spcBef>
                        <a:spcAft>
                          <a:spcPts val="0"/>
                        </a:spcAft>
                        <a:buFont typeface="Symbol" panose="05050102010706020507" pitchFamily="18" charset="2"/>
                        <a:buChar char=""/>
                      </a:pPr>
                      <a:r>
                        <a:rPr lang="ar-IQ" sz="2800" dirty="0">
                          <a:solidFill>
                            <a:schemeClr val="tx1"/>
                          </a:solidFill>
                          <a:effectLst/>
                        </a:rPr>
                        <a:t>مستودعات الوسائط المتعددة.</a:t>
                      </a:r>
                      <a:endParaRPr lang="en-US" sz="2800" dirty="0">
                        <a:solidFill>
                          <a:schemeClr val="tx1"/>
                        </a:solidFill>
                        <a:effectLst/>
                      </a:endParaRPr>
                    </a:p>
                    <a:p>
                      <a:pPr marL="342900" marR="0" lvl="0" indent="-342900" algn="just" rtl="1">
                        <a:lnSpc>
                          <a:spcPct val="107000"/>
                        </a:lnSpc>
                        <a:spcBef>
                          <a:spcPts val="0"/>
                        </a:spcBef>
                        <a:spcAft>
                          <a:spcPts val="0"/>
                        </a:spcAft>
                        <a:buFont typeface="Symbol" panose="05050102010706020507" pitchFamily="18" charset="2"/>
                        <a:buChar char=""/>
                      </a:pPr>
                      <a:r>
                        <a:rPr lang="ar-IQ" sz="2800" dirty="0">
                          <a:solidFill>
                            <a:schemeClr val="tx1"/>
                          </a:solidFill>
                          <a:effectLst/>
                        </a:rPr>
                        <a:t>مستودعات البرمجيات.</a:t>
                      </a:r>
                      <a:endParaRPr lang="en-US" sz="2800" dirty="0">
                        <a:solidFill>
                          <a:schemeClr val="tx1"/>
                        </a:solidFill>
                        <a:effectLst/>
                      </a:endParaRPr>
                    </a:p>
                    <a:p>
                      <a:pPr marL="0" marR="0" algn="r" rtl="1">
                        <a:lnSpc>
                          <a:spcPct val="107000"/>
                        </a:lnSpc>
                        <a:spcBef>
                          <a:spcPts val="0"/>
                        </a:spcBef>
                        <a:spcAft>
                          <a:spcPts val="0"/>
                        </a:spcAft>
                      </a:pPr>
                      <a:r>
                        <a:rPr lang="ar-IQ" sz="2800" dirty="0">
                          <a:solidFill>
                            <a:schemeClr val="tx1"/>
                          </a:solidFill>
                          <a:effectLst/>
                        </a:rPr>
                        <a:t> </a:t>
                      </a:r>
                      <a:endParaRPr lang="en-US" sz="2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342900" marR="0" lvl="0" indent="-342900" algn="just" rtl="1">
                        <a:lnSpc>
                          <a:spcPct val="107000"/>
                        </a:lnSpc>
                        <a:spcBef>
                          <a:spcPts val="0"/>
                        </a:spcBef>
                        <a:spcAft>
                          <a:spcPts val="0"/>
                        </a:spcAft>
                        <a:buFont typeface="Symbol" panose="05050102010706020507" pitchFamily="18" charset="2"/>
                        <a:buChar char=""/>
                      </a:pPr>
                      <a:r>
                        <a:rPr lang="ar-IQ" sz="2800" dirty="0">
                          <a:solidFill>
                            <a:schemeClr val="tx1"/>
                          </a:solidFill>
                          <a:effectLst/>
                        </a:rPr>
                        <a:t>مستودعات مجموعات البيانات.</a:t>
                      </a:r>
                      <a:endParaRPr lang="en-US" sz="2800" dirty="0">
                        <a:solidFill>
                          <a:schemeClr val="tx1"/>
                        </a:solidFill>
                        <a:effectLst/>
                      </a:endParaRPr>
                    </a:p>
                    <a:p>
                      <a:pPr marL="342900" marR="0" lvl="0" indent="-342900" algn="just" rtl="1">
                        <a:lnSpc>
                          <a:spcPct val="107000"/>
                        </a:lnSpc>
                        <a:spcBef>
                          <a:spcPts val="0"/>
                        </a:spcBef>
                        <a:spcAft>
                          <a:spcPts val="0"/>
                        </a:spcAft>
                        <a:buFont typeface="Symbol" panose="05050102010706020507" pitchFamily="18" charset="2"/>
                        <a:buChar char=""/>
                      </a:pPr>
                      <a:r>
                        <a:rPr lang="ar-IQ" sz="2800" dirty="0">
                          <a:solidFill>
                            <a:schemeClr val="tx1"/>
                          </a:solidFill>
                          <a:effectLst/>
                        </a:rPr>
                        <a:t>مستودعات المواد التعليمية.</a:t>
                      </a:r>
                      <a:endParaRPr lang="en-US" sz="2800" dirty="0">
                        <a:solidFill>
                          <a:schemeClr val="tx1"/>
                        </a:solidFill>
                        <a:effectLst/>
                      </a:endParaRPr>
                    </a:p>
                    <a:p>
                      <a:pPr marL="342900" marR="0" lvl="0" indent="-342900" algn="just" rtl="1">
                        <a:lnSpc>
                          <a:spcPct val="107000"/>
                        </a:lnSpc>
                        <a:spcBef>
                          <a:spcPts val="0"/>
                        </a:spcBef>
                        <a:spcAft>
                          <a:spcPts val="0"/>
                        </a:spcAft>
                        <a:buFont typeface="Symbol" panose="05050102010706020507" pitchFamily="18" charset="2"/>
                        <a:buChar char=""/>
                      </a:pPr>
                      <a:r>
                        <a:rPr lang="ar-IQ" sz="2800" dirty="0">
                          <a:solidFill>
                            <a:schemeClr val="tx1"/>
                          </a:solidFill>
                          <a:effectLst/>
                        </a:rPr>
                        <a:t>مستودعات الكائنات التعليمية.</a:t>
                      </a:r>
                      <a:endParaRPr lang="en-US" sz="2800" dirty="0">
                        <a:solidFill>
                          <a:schemeClr val="tx1"/>
                        </a:solidFill>
                        <a:effectLst/>
                      </a:endParaRPr>
                    </a:p>
                    <a:p>
                      <a:pPr marL="342900" marR="0" lvl="0" indent="-342900" algn="just" rtl="1">
                        <a:lnSpc>
                          <a:spcPct val="107000"/>
                        </a:lnSpc>
                        <a:spcBef>
                          <a:spcPts val="0"/>
                        </a:spcBef>
                        <a:spcAft>
                          <a:spcPts val="0"/>
                        </a:spcAft>
                        <a:buFont typeface="Symbol" panose="05050102010706020507" pitchFamily="18" charset="2"/>
                        <a:buChar char=""/>
                      </a:pPr>
                      <a:r>
                        <a:rPr lang="ar-IQ" sz="2800" dirty="0">
                          <a:solidFill>
                            <a:schemeClr val="tx1"/>
                          </a:solidFill>
                          <a:effectLst/>
                        </a:rPr>
                        <a:t>مستودعات براءات الاختراع.</a:t>
                      </a:r>
                      <a:endParaRPr lang="en-US" sz="2800" dirty="0">
                        <a:solidFill>
                          <a:schemeClr val="tx1"/>
                        </a:solidFill>
                        <a:effectLst/>
                      </a:endParaRPr>
                    </a:p>
                    <a:p>
                      <a:pPr marL="342900" marR="0" lvl="0" indent="-342900" algn="just" rtl="1">
                        <a:lnSpc>
                          <a:spcPct val="107000"/>
                        </a:lnSpc>
                        <a:spcBef>
                          <a:spcPts val="0"/>
                        </a:spcBef>
                        <a:spcAft>
                          <a:spcPts val="0"/>
                        </a:spcAft>
                        <a:buFont typeface="Symbol" panose="05050102010706020507" pitchFamily="18" charset="2"/>
                        <a:buChar char=""/>
                      </a:pPr>
                      <a:r>
                        <a:rPr lang="ar-IQ" sz="2800" dirty="0">
                          <a:solidFill>
                            <a:schemeClr val="tx1"/>
                          </a:solidFill>
                          <a:effectLst/>
                        </a:rPr>
                        <a:t>مستودعات المقررات التعليمية.</a:t>
                      </a:r>
                      <a:endParaRPr lang="en-US" sz="2800" dirty="0">
                        <a:solidFill>
                          <a:schemeClr val="tx1"/>
                        </a:solidFill>
                        <a:effectLst/>
                      </a:endParaRPr>
                    </a:p>
                    <a:p>
                      <a:pPr marL="342900" marR="0" lvl="0" indent="-342900" algn="just" rtl="1">
                        <a:lnSpc>
                          <a:spcPct val="107000"/>
                        </a:lnSpc>
                        <a:spcBef>
                          <a:spcPts val="0"/>
                        </a:spcBef>
                        <a:spcAft>
                          <a:spcPts val="0"/>
                        </a:spcAft>
                        <a:buFont typeface="Symbol" panose="05050102010706020507" pitchFamily="18" charset="2"/>
                        <a:buChar char=""/>
                      </a:pPr>
                      <a:r>
                        <a:rPr lang="ar-IQ" sz="2800" dirty="0">
                          <a:solidFill>
                            <a:schemeClr val="tx1"/>
                          </a:solidFill>
                          <a:effectLst/>
                        </a:rPr>
                        <a:t>مستودعات وثائق أخرى.</a:t>
                      </a:r>
                      <a:endParaRPr lang="en-US" sz="2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3237809694"/>
                  </a:ext>
                </a:extLst>
              </a:tr>
            </a:tbl>
          </a:graphicData>
        </a:graphic>
      </p:graphicFrame>
    </p:spTree>
    <p:extLst>
      <p:ext uri="{BB962C8B-B14F-4D97-AF65-F5344CB8AC3E}">
        <p14:creationId xmlns:p14="http://schemas.microsoft.com/office/powerpoint/2010/main" val="2416426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963A8A-ED1D-42EC-ADE2-2D86ECC2300B}"/>
              </a:ext>
            </a:extLst>
          </p:cNvPr>
          <p:cNvSpPr>
            <a:spLocks noGrp="1"/>
          </p:cNvSpPr>
          <p:nvPr>
            <p:ph idx="1"/>
          </p:nvPr>
        </p:nvSpPr>
        <p:spPr>
          <a:xfrm>
            <a:off x="838200" y="1510748"/>
            <a:ext cx="10515600" cy="4666215"/>
          </a:xfrm>
        </p:spPr>
        <p:txBody>
          <a:bodyPr/>
          <a:lstStyle/>
          <a:p>
            <a:pPr marL="0" indent="0" algn="r" rtl="1">
              <a:buNone/>
            </a:pPr>
            <a:r>
              <a:rPr lang="ar-IQ" b="1" dirty="0">
                <a:cs typeface="+mj-cs"/>
              </a:rPr>
              <a:t>د- المستودعات حسب مجال المادة:</a:t>
            </a:r>
          </a:p>
          <a:p>
            <a:pPr marL="0" indent="0" algn="r" rtl="1">
              <a:buNone/>
            </a:pPr>
            <a:r>
              <a:rPr lang="ar-IQ" dirty="0"/>
              <a:t>   وتشمل على المستودعات الآتية:</a:t>
            </a:r>
          </a:p>
          <a:p>
            <a:pPr marL="0" indent="0" algn="r" rtl="1">
              <a:buNone/>
            </a:pPr>
            <a:endParaRPr lang="ar-IQ" dirty="0"/>
          </a:p>
          <a:p>
            <a:pPr algn="r" rtl="1"/>
            <a:endParaRPr lang="en-US" dirty="0"/>
          </a:p>
        </p:txBody>
      </p:sp>
      <p:pic>
        <p:nvPicPr>
          <p:cNvPr id="4" name="Picture 3">
            <a:extLst>
              <a:ext uri="{FF2B5EF4-FFF2-40B4-BE49-F238E27FC236}">
                <a16:creationId xmlns:a16="http://schemas.microsoft.com/office/drawing/2014/main" id="{064BFB86-87AA-4FA0-A0B7-D8CBD1141FF6}"/>
              </a:ext>
            </a:extLst>
          </p:cNvPr>
          <p:cNvPicPr>
            <a:picLocks noChangeAspect="1"/>
          </p:cNvPicPr>
          <p:nvPr/>
        </p:nvPicPr>
        <p:blipFill>
          <a:blip r:embed="rId2"/>
          <a:stretch>
            <a:fillRect/>
          </a:stretch>
        </p:blipFill>
        <p:spPr>
          <a:xfrm>
            <a:off x="2828261" y="2996869"/>
            <a:ext cx="6535478" cy="2560542"/>
          </a:xfrm>
          <a:prstGeom prst="rect">
            <a:avLst/>
          </a:prstGeom>
        </p:spPr>
      </p:pic>
    </p:spTree>
    <p:extLst>
      <p:ext uri="{BB962C8B-B14F-4D97-AF65-F5344CB8AC3E}">
        <p14:creationId xmlns:p14="http://schemas.microsoft.com/office/powerpoint/2010/main" val="2729686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771A65-6754-49BE-BC07-6C236BB06295}"/>
              </a:ext>
            </a:extLst>
          </p:cNvPr>
          <p:cNvSpPr>
            <a:spLocks noGrp="1"/>
          </p:cNvSpPr>
          <p:nvPr>
            <p:ph idx="1"/>
          </p:nvPr>
        </p:nvSpPr>
        <p:spPr>
          <a:xfrm>
            <a:off x="450574" y="265044"/>
            <a:ext cx="10903226" cy="6480314"/>
          </a:xfrm>
        </p:spPr>
        <p:txBody>
          <a:bodyPr>
            <a:normAutofit lnSpcReduction="10000"/>
          </a:bodyPr>
          <a:lstStyle/>
          <a:p>
            <a:pPr marL="0" indent="0" algn="r" rtl="1">
              <a:buNone/>
            </a:pPr>
            <a:r>
              <a:rPr lang="ar-IQ" b="1" dirty="0">
                <a:cs typeface="+mj-cs"/>
              </a:rPr>
              <a:t>4- خصائص المستوداعات الرقمية:</a:t>
            </a:r>
          </a:p>
          <a:p>
            <a:pPr marL="0" indent="0" algn="just" rtl="1">
              <a:buNone/>
            </a:pPr>
            <a:r>
              <a:rPr lang="ar-IQ" b="1" dirty="0">
                <a:cs typeface="+mj-cs"/>
              </a:rPr>
              <a:t> هناك عدد من الخصائص تتميز بها المستودعات الرقمية تنبثق من طبيعة وظائفها التي تتميز بها عن المواد والمصادر الرقمية الأخرى وهي:</a:t>
            </a:r>
          </a:p>
          <a:p>
            <a:pPr marL="0" indent="0" algn="just" rtl="1">
              <a:buNone/>
            </a:pPr>
            <a:r>
              <a:rPr lang="ar-IQ" b="1" dirty="0">
                <a:cs typeface="+mj-cs"/>
              </a:rPr>
              <a:t>•تحتوي على عدة أنماط من الملفات والنصوص والفيديو والصور والكيانات الرقمية التعليمية وكذلك البيانات, وهذه الملفات قد تكون في شكل رقمي منذ البداية أو تحول الى الشكل الرقمي سواء كانت منشورة أو غيرمنشورة.</a:t>
            </a:r>
          </a:p>
          <a:p>
            <a:pPr marL="0" indent="0" algn="just" rtl="1">
              <a:buNone/>
            </a:pPr>
            <a:r>
              <a:rPr lang="ar-IQ" b="1" dirty="0">
                <a:cs typeface="+mj-cs"/>
              </a:rPr>
              <a:t>•المستفيدون هم المسؤلون بشكل فردي على ما يودعونه بالمستودعات الرقمية المفتوحة باعتبارهم مالكي حق النشر أو المسؤلين عن الحصول على تصريح بذلك من صاحب حق النشر.</a:t>
            </a:r>
          </a:p>
          <a:p>
            <a:pPr marL="0" indent="0" algn="just" rtl="1">
              <a:buNone/>
            </a:pPr>
            <a:r>
              <a:rPr lang="ar-IQ" b="1" dirty="0">
                <a:cs typeface="+mj-cs"/>
              </a:rPr>
              <a:t>•أنها تتبع أحيانا مؤسسات بحثية تتخذ طابعا مؤسسيا يتمثل في التعاون والمشاركة بين الاقسام العلمية  للحصول على الانتاج الفكري العلمي, ومن ثم فهي التجسيد الواقعي والتأريخي للحياة الفكرية للمؤسسة, كما تتم بالدعم المادي المستمر الذي تقدمه تلك المؤسسات.</a:t>
            </a:r>
          </a:p>
          <a:p>
            <a:pPr marL="0" indent="0" algn="just" rtl="1">
              <a:buNone/>
            </a:pPr>
            <a:r>
              <a:rPr lang="ar-IQ" b="1" dirty="0">
                <a:cs typeface="+mj-cs"/>
              </a:rPr>
              <a:t>•اتاحة الوصول الحر والتشغيل البيني مع مختلف النظم.</a:t>
            </a:r>
          </a:p>
          <a:p>
            <a:pPr marL="0" indent="0" algn="just" rtl="1">
              <a:buNone/>
            </a:pPr>
            <a:r>
              <a:rPr lang="ar-IQ" b="1" dirty="0">
                <a:cs typeface="+mj-cs"/>
              </a:rPr>
              <a:t>•تتسم بالتراكمية والاستمرارية وهو ما يعني جمع المحتوى بغرض الحفظ طويل المدى ولا يحذف ولا يلغى الا في حالات تحددها سياسات المسئولين عن المستودع, منها على سبيل المثال أن يكون مخترقا لحق النشر, أو منتحلا لمادة علمية.</a:t>
            </a:r>
          </a:p>
          <a:p>
            <a:pPr marL="0" indent="0" algn="r" rtl="1">
              <a:buNone/>
            </a:pPr>
            <a:endParaRPr lang="en-US" b="1" dirty="0">
              <a:cs typeface="+mj-cs"/>
            </a:endParaRPr>
          </a:p>
        </p:txBody>
      </p:sp>
    </p:spTree>
    <p:extLst>
      <p:ext uri="{BB962C8B-B14F-4D97-AF65-F5344CB8AC3E}">
        <p14:creationId xmlns:p14="http://schemas.microsoft.com/office/powerpoint/2010/main" val="2323823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3A0327-B77B-4C0D-9362-4DA9B48113A3}"/>
              </a:ext>
            </a:extLst>
          </p:cNvPr>
          <p:cNvSpPr>
            <a:spLocks noGrp="1"/>
          </p:cNvSpPr>
          <p:nvPr>
            <p:ph idx="1"/>
          </p:nvPr>
        </p:nvSpPr>
        <p:spPr>
          <a:xfrm>
            <a:off x="1378226" y="1245703"/>
            <a:ext cx="9939131" cy="3379306"/>
          </a:xfrm>
        </p:spPr>
        <p:txBody>
          <a:bodyPr/>
          <a:lstStyle/>
          <a:p>
            <a:pPr marL="0" indent="0" algn="r" rtl="1">
              <a:buNone/>
            </a:pPr>
            <a:r>
              <a:rPr lang="ar-IQ" b="1" dirty="0">
                <a:cs typeface="+mj-cs"/>
              </a:rPr>
              <a:t>5- أهمية المستودعات الرقمية:</a:t>
            </a:r>
          </a:p>
          <a:p>
            <a:pPr marL="0" indent="0" algn="just" rtl="1">
              <a:buNone/>
            </a:pPr>
            <a:r>
              <a:rPr lang="ar-IQ" dirty="0">
                <a:cs typeface="+mj-cs"/>
              </a:rPr>
              <a:t> تنطلق أهمية المستودعات الرقمية بالنسبة للجامعات والكليات والمراكز البحثية من كونها تخدم العــديد مـن  الأغـراض والأهـداف ، فهي تسـهم بشـكل إيجابي في الارتقاء بجودة الأبحاث العلمية ،والعملية التعليمة بشكل عام من خلال مساعدة هذه المؤسسات التعلمية في حفظ أصولها الفكرية وادارتها من خلال الربط بين محتوى هذه الابحاث على اختلاف انواعها وبين المجتمعات التي يتم فيها التطبيق على الواقع. وتتركز اهمية المستودعات الرقمية المؤسسية بالاتي:</a:t>
            </a:r>
            <a:endParaRPr lang="en-US" dirty="0">
              <a:cs typeface="+mj-cs"/>
            </a:endParaRPr>
          </a:p>
        </p:txBody>
      </p:sp>
    </p:spTree>
    <p:extLst>
      <p:ext uri="{BB962C8B-B14F-4D97-AF65-F5344CB8AC3E}">
        <p14:creationId xmlns:p14="http://schemas.microsoft.com/office/powerpoint/2010/main" val="4211361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6A90A9-AD00-4BF2-BCB3-AE3D4CC34C48}"/>
              </a:ext>
            </a:extLst>
          </p:cNvPr>
          <p:cNvSpPr>
            <a:spLocks noGrp="1"/>
          </p:cNvSpPr>
          <p:nvPr>
            <p:ph idx="1"/>
          </p:nvPr>
        </p:nvSpPr>
        <p:spPr>
          <a:xfrm>
            <a:off x="838200" y="795130"/>
            <a:ext cx="10515600" cy="5381833"/>
          </a:xfrm>
        </p:spPr>
        <p:txBody>
          <a:bodyPr/>
          <a:lstStyle/>
          <a:p>
            <a:pPr marL="0" indent="0" algn="r" rtl="1">
              <a:buNone/>
            </a:pPr>
            <a:r>
              <a:rPr lang="ar-IQ" b="1" dirty="0">
                <a:cs typeface="+mj-cs"/>
              </a:rPr>
              <a:t>بالنسبة للجامعات والمؤسسات البحثية:</a:t>
            </a:r>
          </a:p>
          <a:p>
            <a:pPr marL="0" indent="0" algn="just" rtl="1">
              <a:buNone/>
            </a:pPr>
            <a:r>
              <a:rPr lang="ar-IQ" dirty="0"/>
              <a:t>•</a:t>
            </a:r>
            <a:r>
              <a:rPr lang="ar-IQ" dirty="0">
                <a:cs typeface="+mj-cs"/>
              </a:rPr>
              <a:t>تعمل على حماية الثروة الفكرية وتزيد من شهرتها ومكانتها, ويمكن استخدامها كوسيلة   للاعلان عن خدماتها والاعلانات المدفوعة من المؤسسات الاخرى.</a:t>
            </a:r>
          </a:p>
          <a:p>
            <a:pPr marL="0" indent="0" algn="just" rtl="1">
              <a:buNone/>
            </a:pPr>
            <a:r>
              <a:rPr lang="ar-IQ" dirty="0">
                <a:cs typeface="+mj-cs"/>
              </a:rPr>
              <a:t>•تساعد في حفظ وادارة الاصول الفكرية.</a:t>
            </a:r>
          </a:p>
          <a:p>
            <a:pPr marL="0" indent="0" algn="just" rtl="1">
              <a:buNone/>
            </a:pPr>
            <a:r>
              <a:rPr lang="ar-IQ" dirty="0">
                <a:cs typeface="+mj-cs"/>
              </a:rPr>
              <a:t>•تحتفظ بكم كبير من المصادر التي تسهم في دعم التعليم والبحث العلمي والعمليات الادارية بالمؤسسة.</a:t>
            </a:r>
          </a:p>
          <a:p>
            <a:pPr marL="0" indent="0" algn="just" rtl="1">
              <a:buNone/>
            </a:pPr>
            <a:r>
              <a:rPr lang="ar-IQ" dirty="0">
                <a:cs typeface="+mj-cs"/>
              </a:rPr>
              <a:t>•اتاحة امكانية ادارة الاصول التعليمة والبحثية بشكل أكثر كفاءة.</a:t>
            </a:r>
          </a:p>
          <a:p>
            <a:pPr marL="0" indent="0" algn="just" rtl="1">
              <a:buNone/>
            </a:pPr>
            <a:r>
              <a:rPr lang="ar-IQ" dirty="0">
                <a:cs typeface="+mj-cs"/>
              </a:rPr>
              <a:t>•اتاحة الفرص للاستخدام الامثل للابحاث الموجودة بالجامعة والمؤسسة البحثية والمساعدة في دعم الخبرات التعليمية.</a:t>
            </a:r>
          </a:p>
          <a:p>
            <a:pPr marL="0" indent="0" algn="just" rtl="1">
              <a:buNone/>
            </a:pPr>
            <a:r>
              <a:rPr lang="ar-IQ" dirty="0">
                <a:cs typeface="+mj-cs"/>
              </a:rPr>
              <a:t>•يعتبر المستودع دليلا موثقا لبيان جودة العملية التعليمية بالمؤسسة.</a:t>
            </a:r>
          </a:p>
          <a:p>
            <a:pPr marL="0" indent="0" algn="r" rtl="1">
              <a:buNone/>
            </a:pPr>
            <a:endParaRPr lang="en-US" dirty="0"/>
          </a:p>
        </p:txBody>
      </p:sp>
    </p:spTree>
    <p:extLst>
      <p:ext uri="{BB962C8B-B14F-4D97-AF65-F5344CB8AC3E}">
        <p14:creationId xmlns:p14="http://schemas.microsoft.com/office/powerpoint/2010/main" val="392131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2891</Words>
  <Application>Microsoft Office PowerPoint</Application>
  <PresentationFormat>Widescreen</PresentationFormat>
  <Paragraphs>197</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Simplified Arabic</vt:lpstr>
      <vt:lpstr>Symbol</vt:lpstr>
      <vt:lpstr>Office Theme</vt:lpstr>
      <vt:lpstr>مستودعات البيانات الرقمية وطريقة النشر فيها وأعتمادها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بالنسبة للبحث العلمي:  اصبحت المستودعات الرقمية امتدادا طبيعيا لمسؤلية المؤسسة الاكاديمية كمصدر  للابـحاث العلمـية الاسـاسـية, واصـبحت كذلك أحد المكونات الاساس التي يتطلبها   المجتمع التعليمي.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مستودعات البيانات الرقمية وطريقة النشر فيها وأعتمادها</dc:title>
  <dc:creator>Dr.Ahmed</dc:creator>
  <cp:lastModifiedBy>Dr.Ahmed</cp:lastModifiedBy>
  <cp:revision>22</cp:revision>
  <dcterms:created xsi:type="dcterms:W3CDTF">2019-04-20T16:14:43Z</dcterms:created>
  <dcterms:modified xsi:type="dcterms:W3CDTF">2019-04-20T20:38:28Z</dcterms:modified>
</cp:coreProperties>
</file>