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77" r:id="rId2"/>
    <p:sldId id="289" r:id="rId3"/>
    <p:sldId id="259" r:id="rId4"/>
    <p:sldId id="338" r:id="rId5"/>
    <p:sldId id="325" r:id="rId6"/>
    <p:sldId id="340" r:id="rId7"/>
    <p:sldId id="336" r:id="rId8"/>
    <p:sldId id="327" r:id="rId9"/>
    <p:sldId id="322" r:id="rId10"/>
    <p:sldId id="341" r:id="rId11"/>
    <p:sldId id="342"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24" autoAdjust="0"/>
    <p:restoredTop sz="94600" autoAdjust="0"/>
  </p:normalViewPr>
  <p:slideViewPr>
    <p:cSldViewPr>
      <p:cViewPr varScale="1">
        <p:scale>
          <a:sx n="42" d="100"/>
          <a:sy n="42" d="100"/>
        </p:scale>
        <p:origin x="894" y="60"/>
      </p:cViewPr>
      <p:guideLst>
        <p:guide orient="horz" pos="2160"/>
        <p:guide pos="2880"/>
      </p:guideLst>
    </p:cSldViewPr>
  </p:slideViewPr>
  <p:outlineViewPr>
    <p:cViewPr>
      <p:scale>
        <a:sx n="33" d="100"/>
        <a:sy n="33" d="100"/>
      </p:scale>
      <p:origin x="0" y="16572"/>
    </p:cViewPr>
  </p:outlineViewPr>
  <p:notesTextViewPr>
    <p:cViewPr>
      <p:scale>
        <a:sx n="100" d="100"/>
        <a:sy n="100" d="100"/>
      </p:scale>
      <p:origin x="0" y="0"/>
    </p:cViewPr>
  </p:notesTextViewPr>
  <p:sorterViewPr>
    <p:cViewPr>
      <p:scale>
        <a:sx n="89" d="100"/>
        <a:sy n="89"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FB572-30FC-4ED3-A968-E44D3A2CE3C6}" type="datetimeFigureOut">
              <a:rPr lang="ar-IQ" smtClean="0"/>
              <a:t>14/03/1441</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6E9D7-729F-42E6-A2C8-1D31FDA1629A}" type="slidenum">
              <a:rPr lang="ar-IQ" smtClean="0"/>
              <a:t>‹#›</a:t>
            </a:fld>
            <a:endParaRPr lang="ar-IQ" dirty="0"/>
          </a:p>
        </p:txBody>
      </p:sp>
    </p:spTree>
    <p:extLst>
      <p:ext uri="{BB962C8B-B14F-4D97-AF65-F5344CB8AC3E}">
        <p14:creationId xmlns:p14="http://schemas.microsoft.com/office/powerpoint/2010/main" val="125152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14/03/1441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14/03/1441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طريقة_فن_التعامل_مع_النا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12976"/>
            <a:ext cx="9143998" cy="3645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lvl="0"/>
            <a:r>
              <a:rPr lang="ar-SA" sz="3600" b="1" i="1" dirty="0" smtClean="0">
                <a:solidFill>
                  <a:schemeClr val="bg1"/>
                </a:solidFill>
              </a:rPr>
              <a:t/>
            </a:r>
            <a:br>
              <a:rPr lang="ar-SA" sz="3600" b="1" i="1" dirty="0" smtClean="0">
                <a:solidFill>
                  <a:schemeClr val="bg1"/>
                </a:solidFill>
              </a:rPr>
            </a:br>
            <a:r>
              <a:rPr lang="ar-SA" sz="3600" b="1" i="1" dirty="0">
                <a:solidFill>
                  <a:schemeClr val="bg1"/>
                </a:solidFill>
              </a:rPr>
              <a:t/>
            </a:r>
            <a:br>
              <a:rPr lang="ar-SA" sz="3600" b="1" i="1" dirty="0">
                <a:solidFill>
                  <a:schemeClr val="bg1"/>
                </a:solidFill>
              </a:rPr>
            </a:br>
            <a:r>
              <a:rPr lang="ar-SA" sz="2800" b="1" dirty="0">
                <a:solidFill>
                  <a:schemeClr val="bg1"/>
                </a:solidFill>
              </a:rPr>
              <a:t>أعداد </a:t>
            </a: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ليلى </a:t>
            </a:r>
            <a:r>
              <a:rPr lang="ar-SA" sz="2800" b="1" dirty="0">
                <a:solidFill>
                  <a:schemeClr val="bg1"/>
                </a:solidFill>
              </a:rPr>
              <a:t>جواد المسعودي</a:t>
            </a:r>
            <a:endParaRPr lang="ar-IQ" sz="2800" dirty="0">
              <a:solidFill>
                <a:schemeClr val="bg1"/>
              </a:solidFill>
            </a:endParaRPr>
          </a:p>
        </p:txBody>
      </p:sp>
      <p:pic>
        <p:nvPicPr>
          <p:cNvPr id="10242" name="Picture 2" descr="D:\New folder (3)\1390264162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3" y="-181424"/>
            <a:ext cx="9143998" cy="321297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475656" y="600117"/>
            <a:ext cx="6408712" cy="2431435"/>
          </a:xfrm>
          <a:prstGeom prst="rect">
            <a:avLst/>
          </a:prstGeom>
        </p:spPr>
        <p:txBody>
          <a:bodyPr wrap="square">
            <a:spAutoFit/>
          </a:bodyPr>
          <a:lstStyle/>
          <a:p>
            <a:pPr algn="ctr"/>
            <a:r>
              <a:rPr lang="ar-SA" sz="3200" b="1" i="1" dirty="0"/>
              <a:t>«إتيكيت التعامل الرسمي والاجتماعي</a:t>
            </a:r>
            <a:r>
              <a:rPr lang="en-US" sz="3200" b="1" i="1" dirty="0"/>
              <a:t>”</a:t>
            </a:r>
            <a:r>
              <a:rPr lang="ar-SA" sz="3200" b="1" i="1" dirty="0"/>
              <a:t/>
            </a:r>
            <a:br>
              <a:rPr lang="ar-SA" sz="3200" b="1" i="1" dirty="0"/>
            </a:br>
            <a:r>
              <a:rPr lang="ar-SA" sz="3200" b="1" i="1" dirty="0"/>
              <a:t>«التعامل مع الاخرين</a:t>
            </a:r>
            <a:r>
              <a:rPr lang="ar-SA" sz="3200" b="1" i="1" dirty="0" smtClean="0"/>
              <a:t>»</a:t>
            </a:r>
          </a:p>
          <a:p>
            <a:pPr algn="ctr"/>
            <a:endParaRPr lang="ar-SA" sz="3200" b="1" i="1" dirty="0" smtClean="0"/>
          </a:p>
          <a:p>
            <a:pPr algn="ctr"/>
            <a:r>
              <a:rPr lang="ar-SA" sz="2800" b="1" dirty="0" smtClean="0"/>
              <a:t>أعداد </a:t>
            </a:r>
          </a:p>
          <a:p>
            <a:pPr algn="ctr"/>
            <a:r>
              <a:rPr lang="ar-IQ" sz="2800" b="1" dirty="0" smtClean="0"/>
              <a:t>دكتورة مها العزاوي</a:t>
            </a:r>
            <a:endParaRPr lang="ar-IQ" sz="2800" b="1" dirty="0"/>
          </a:p>
        </p:txBody>
      </p:sp>
    </p:spTree>
    <p:extLst>
      <p:ext uri="{BB962C8B-B14F-4D97-AF65-F5344CB8AC3E}">
        <p14:creationId xmlns:p14="http://schemas.microsoft.com/office/powerpoint/2010/main" val="25354606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251520" y="274638"/>
            <a:ext cx="8712968" cy="6394722"/>
          </a:xfrm>
        </p:spPr>
        <p:txBody>
          <a:bodyPr>
            <a:noAutofit/>
          </a:bodyPr>
          <a:lstStyle/>
          <a:p>
            <a:r>
              <a:rPr lang="ar-SA" sz="3200" dirty="0">
                <a:latin typeface="Simplified Arabic" pitchFamily="18" charset="-78"/>
                <a:cs typeface="Simplified Arabic" pitchFamily="18" charset="-78"/>
              </a:rPr>
              <a:t>6- من غير اللائق أن تتم المصافحة مع ارتداء القفاز، ولكن المقابلة في الطريق العام والجو بارد وممطر فيمكن المصافحة بالقفاز.</a:t>
            </a: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SA" sz="3200" dirty="0">
                <a:latin typeface="Simplified Arabic" pitchFamily="18" charset="-78"/>
                <a:cs typeface="Simplified Arabic" pitchFamily="18" charset="-78"/>
              </a:rPr>
              <a:t>7- عندما يتم تقديم ضيف الشرف أو ضيف كبير المدعوين في بعض المناسبات، فيجب على الشخص ألا يقحم نفسه في غير دوره أو يحاول الظهور خارج الصف إذا وجد صف للمستقبلين بل ينتظر دوره، ولا يحاول لفت الأنظار إليه، وتتم المصافحة بنفس الأسلوب.</a:t>
            </a:r>
            <a:br>
              <a:rPr lang="ar-SA" sz="3200" dirty="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SA" sz="3200" dirty="0">
                <a:latin typeface="Simplified Arabic" pitchFamily="18" charset="-78"/>
                <a:cs typeface="Simplified Arabic" pitchFamily="18" charset="-78"/>
              </a:rPr>
              <a:t>8- عند ترك مكان الحفل يجب توديع الداعين بلطف ومجاملة مع إضافة كلمة شكر عن التمتع بالمأدبة أو الحفل، مع ملاحظة عدم الإطالة عند الباب لأن ذلك قد يعطل الداعين في العودة إلى ضيوفهم الباقين.</a:t>
            </a:r>
            <a:endParaRPr lang="ar-IQ"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55661269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eye2\Video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5" descr="C:\Users\eye2\Videos\im-outta-here-bye-bye-smiley-emotic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583886"/>
            <a:ext cx="1047751" cy="962025"/>
          </a:xfrm>
          <a:prstGeom prst="rect">
            <a:avLst/>
          </a:prstGeom>
          <a:noFill/>
          <a:extLst>
            <a:ext uri="{909E8E84-426E-40DD-AFC4-6F175D3DCCD1}">
              <a14:hiddenFill xmlns:a14="http://schemas.microsoft.com/office/drawing/2010/main">
                <a:solidFill>
                  <a:srgbClr val="FFFFFF"/>
                </a:solidFill>
              </a14:hiddenFill>
            </a:ext>
          </a:extLst>
        </p:spPr>
      </p:pic>
      <p:sp>
        <p:nvSpPr>
          <p:cNvPr id="5" name="عنوان 4"/>
          <p:cNvSpPr>
            <a:spLocks noGrp="1"/>
          </p:cNvSpPr>
          <p:nvPr>
            <p:ph type="title"/>
          </p:nvPr>
        </p:nvSpPr>
        <p:spPr>
          <a:xfrm>
            <a:off x="457200" y="274638"/>
            <a:ext cx="8229600" cy="2434282"/>
          </a:xfrm>
        </p:spPr>
        <p:txBody>
          <a:bodyPr/>
          <a:lstStyle/>
          <a:p>
            <a:r>
              <a:rPr lang="ar-IQ" dirty="0" smtClean="0"/>
              <a:t>شكراً لحسن استماعكم </a:t>
            </a:r>
            <a:endParaRPr lang="ar-IQ" dirty="0"/>
          </a:p>
        </p:txBody>
      </p:sp>
    </p:spTree>
    <p:extLst>
      <p:ext uri="{BB962C8B-B14F-4D97-AF65-F5344CB8AC3E}">
        <p14:creationId xmlns:p14="http://schemas.microsoft.com/office/powerpoint/2010/main" val="18961957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New folder (3)\bws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0790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فرعي 3"/>
          <p:cNvSpPr>
            <a:spLocks noGrp="1"/>
          </p:cNvSpPr>
          <p:nvPr>
            <p:ph type="subTitle" idx="1"/>
          </p:nvPr>
        </p:nvSpPr>
        <p:spPr>
          <a:xfrm>
            <a:off x="2411760" y="3645024"/>
            <a:ext cx="6120680" cy="2376264"/>
          </a:xfrm>
        </p:spPr>
        <p:txBody>
          <a:bodyPr/>
          <a:lstStyle/>
          <a:p>
            <a:pPr algn="r"/>
            <a:r>
              <a:rPr lang="ar-SA" b="1" i="1" dirty="0" smtClean="0">
                <a:solidFill>
                  <a:schemeClr val="tx1"/>
                </a:solidFill>
              </a:rPr>
              <a:t>1- </a:t>
            </a:r>
            <a:r>
              <a:rPr lang="ar-SA" b="1" i="1" dirty="0">
                <a:solidFill>
                  <a:schemeClr val="tx1"/>
                </a:solidFill>
              </a:rPr>
              <a:t>المجاملة		2- البساطة</a:t>
            </a:r>
            <a:endParaRPr lang="en-US" b="1" i="1" dirty="0">
              <a:solidFill>
                <a:schemeClr val="tx1"/>
              </a:solidFill>
            </a:endParaRPr>
          </a:p>
          <a:p>
            <a:pPr algn="r"/>
            <a:r>
              <a:rPr lang="ar-SA" b="1" i="1" dirty="0">
                <a:solidFill>
                  <a:schemeClr val="tx1"/>
                </a:solidFill>
              </a:rPr>
              <a:t>3- الأسبقية		4- التقديم والتعارف</a:t>
            </a:r>
            <a:endParaRPr lang="en-US" b="1" i="1" dirty="0">
              <a:solidFill>
                <a:schemeClr val="tx1"/>
              </a:solidFill>
            </a:endParaRPr>
          </a:p>
          <a:p>
            <a:pPr algn="r"/>
            <a:r>
              <a:rPr lang="ar-SA" b="1" i="1" dirty="0">
                <a:solidFill>
                  <a:schemeClr val="tx1"/>
                </a:solidFill>
              </a:rPr>
              <a:t>5- المصافحة   	</a:t>
            </a:r>
            <a:r>
              <a:rPr lang="ar-SA" b="1" i="1" dirty="0" smtClean="0">
                <a:solidFill>
                  <a:schemeClr val="tx1"/>
                </a:solidFill>
              </a:rPr>
              <a:t>6- </a:t>
            </a:r>
            <a:r>
              <a:rPr lang="ar-SA" b="1" i="1" dirty="0">
                <a:solidFill>
                  <a:schemeClr val="tx1"/>
                </a:solidFill>
              </a:rPr>
              <a:t>بطاقات الزيارة</a:t>
            </a:r>
            <a:endParaRPr lang="en-US" b="1" i="1" dirty="0">
              <a:solidFill>
                <a:schemeClr val="tx1"/>
              </a:solidFill>
            </a:endParaRPr>
          </a:p>
          <a:p>
            <a:endParaRPr lang="ar-IQ" dirty="0"/>
          </a:p>
        </p:txBody>
      </p:sp>
      <p:sp>
        <p:nvSpPr>
          <p:cNvPr id="5" name="وسيلة شرح على شكل سحابة 4"/>
          <p:cNvSpPr/>
          <p:nvPr/>
        </p:nvSpPr>
        <p:spPr>
          <a:xfrm>
            <a:off x="3275856" y="188640"/>
            <a:ext cx="5256584" cy="2664296"/>
          </a:xfrm>
          <a:prstGeom prst="cloudCallout">
            <a:avLst/>
          </a:prstGeom>
        </p:spPr>
        <p:style>
          <a:lnRef idx="1">
            <a:schemeClr val="accent2"/>
          </a:lnRef>
          <a:fillRef idx="3">
            <a:schemeClr val="accent2"/>
          </a:fillRef>
          <a:effectRef idx="2">
            <a:schemeClr val="accent2"/>
          </a:effectRef>
          <a:fontRef idx="minor">
            <a:schemeClr val="lt1"/>
          </a:fontRef>
        </p:style>
        <p:txBody>
          <a:bodyPr rtlCol="1" anchor="ctr"/>
          <a:lstStyle/>
          <a:p>
            <a:r>
              <a:rPr lang="ar-SA" sz="3200" b="1" dirty="0">
                <a:solidFill>
                  <a:schemeClr val="tx1"/>
                </a:solidFill>
              </a:rPr>
              <a:t>ما هي أهم موضوعات إتيكيت التعامل الرسمي </a:t>
            </a:r>
            <a:r>
              <a:rPr lang="ar-SA" sz="3200" b="1" dirty="0" smtClean="0">
                <a:solidFill>
                  <a:schemeClr val="tx1"/>
                </a:solidFill>
              </a:rPr>
              <a:t>والاجتماعي</a:t>
            </a:r>
          </a:p>
        </p:txBody>
      </p:sp>
    </p:spTree>
    <p:extLst>
      <p:ext uri="{BB962C8B-B14F-4D97-AF65-F5344CB8AC3E}">
        <p14:creationId xmlns:p14="http://schemas.microsoft.com/office/powerpoint/2010/main" val="4017078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0"/>
            <a:ext cx="8991600" cy="6705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txBody>
          <a:bodyPr>
            <a:normAutofit/>
          </a:bodyPr>
          <a:lstStyle/>
          <a:p>
            <a:r>
              <a:rPr lang="ar-SA" sz="3600" b="1" dirty="0" smtClean="0"/>
              <a:t>«المصافحة» </a:t>
            </a:r>
            <a:endParaRPr lang="ar-IQ" sz="3600" dirty="0"/>
          </a:p>
        </p:txBody>
      </p:sp>
      <p:sp>
        <p:nvSpPr>
          <p:cNvPr id="5" name="مستطيل 4"/>
          <p:cNvSpPr/>
          <p:nvPr/>
        </p:nvSpPr>
        <p:spPr>
          <a:xfrm>
            <a:off x="179512" y="1268760"/>
            <a:ext cx="8784976" cy="3416320"/>
          </a:xfrm>
          <a:prstGeom prst="rect">
            <a:avLst/>
          </a:prstGeom>
        </p:spPr>
        <p:txBody>
          <a:bodyPr wrap="square">
            <a:spAutoFit/>
          </a:bodyPr>
          <a:lstStyle/>
          <a:p>
            <a:pPr algn="ctr"/>
            <a:r>
              <a:rPr lang="ar-SA" sz="3600" dirty="0">
                <a:latin typeface="Simplified Arabic" pitchFamily="18" charset="-78"/>
                <a:cs typeface="Simplified Arabic" pitchFamily="18" charset="-78"/>
              </a:rPr>
              <a:t>تعتبر المصافحة عن طريق تشابك </a:t>
            </a:r>
            <a:r>
              <a:rPr lang="ar-SA" sz="3600" dirty="0" smtClean="0">
                <a:latin typeface="Simplified Arabic" pitchFamily="18" charset="-78"/>
                <a:cs typeface="Simplified Arabic" pitchFamily="18" charset="-78"/>
              </a:rPr>
              <a:t>الأيدي </a:t>
            </a:r>
            <a:r>
              <a:rPr lang="ar-SA" sz="3600" dirty="0">
                <a:latin typeface="Simplified Arabic" pitchFamily="18" charset="-78"/>
                <a:cs typeface="Simplified Arabic" pitchFamily="18" charset="-78"/>
              </a:rPr>
              <a:t>الوسيلة المعتادة للتحية في معظم المجتمعات، وتتطلب المصافحة جهداً لأدائها إذا كان الشخص لا يلم بقواعد وأسلوب المصافحة السليم، ويعلمنا الرسول الكريم عليه السلام فيقول</a:t>
            </a:r>
            <a:r>
              <a:rPr lang="ar-SA" sz="3600" dirty="0" smtClean="0">
                <a:latin typeface="Simplified Arabic" pitchFamily="18" charset="-78"/>
                <a:cs typeface="Simplified Arabic" pitchFamily="18" charset="-78"/>
              </a:rPr>
              <a:t>:</a:t>
            </a:r>
            <a:endParaRPr lang="ar-IQ" sz="3600" dirty="0" smtClean="0">
              <a:latin typeface="Simplified Arabic" pitchFamily="18" charset="-78"/>
              <a:cs typeface="Simplified Arabic" pitchFamily="18" charset="-78"/>
            </a:endParaRPr>
          </a:p>
          <a:p>
            <a:pPr algn="ctr"/>
            <a:r>
              <a:rPr lang="ar-SA" sz="3600" b="1" dirty="0" smtClean="0">
                <a:latin typeface="Simplified Arabic" pitchFamily="18" charset="-78"/>
                <a:cs typeface="Simplified Arabic" pitchFamily="18" charset="-78"/>
              </a:rPr>
              <a:t>" </a:t>
            </a:r>
            <a:r>
              <a:rPr lang="ar-SA" sz="3600" b="1" dirty="0">
                <a:latin typeface="Simplified Arabic" pitchFamily="18" charset="-78"/>
                <a:cs typeface="Simplified Arabic" pitchFamily="18" charset="-78"/>
              </a:rPr>
              <a:t>يسلم الراكب على الماشي، والماشي على القاعد، والقليل على الكثير</a:t>
            </a:r>
            <a:r>
              <a:rPr lang="ar-SA" sz="3600" b="1">
                <a:latin typeface="Simplified Arabic" pitchFamily="18" charset="-78"/>
                <a:cs typeface="Simplified Arabic" pitchFamily="18" charset="-78"/>
              </a:rPr>
              <a:t>، </a:t>
            </a:r>
            <a:r>
              <a:rPr lang="ar-SA" sz="3600" b="1" smtClean="0">
                <a:latin typeface="Simplified Arabic" pitchFamily="18" charset="-78"/>
                <a:cs typeface="Simplified Arabic" pitchFamily="18" charset="-78"/>
              </a:rPr>
              <a:t>والصغير </a:t>
            </a:r>
            <a:r>
              <a:rPr lang="ar-SA" sz="3600" b="1" dirty="0">
                <a:latin typeface="Simplified Arabic" pitchFamily="18" charset="-78"/>
                <a:cs typeface="Simplified Arabic" pitchFamily="18" charset="-78"/>
              </a:rPr>
              <a:t>على الكبير"</a:t>
            </a:r>
            <a:endParaRPr lang="en-US" sz="3600" b="1" dirty="0">
              <a:latin typeface="Simplified Arabic" pitchFamily="18" charset="-78"/>
              <a:cs typeface="Simplified Arabic" pitchFamily="18" charset="-78"/>
            </a:endParaRPr>
          </a:p>
        </p:txBody>
      </p:sp>
      <p:pic>
        <p:nvPicPr>
          <p:cNvPr id="6" name="Picture 2" descr="D:\New folder (3)\mn2a_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581128"/>
            <a:ext cx="8784976" cy="21745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86350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6" y="0"/>
            <a:ext cx="9025448"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2" descr="D:\New folder (3)\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66328"/>
            <a:ext cx="8424936" cy="65253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43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12088" cy="66090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457200" y="274638"/>
            <a:ext cx="8229600" cy="6034682"/>
          </a:xfrm>
        </p:spPr>
        <p:txBody>
          <a:bodyPr>
            <a:normAutofit fontScale="90000"/>
          </a:bodyPr>
          <a:lstStyle/>
          <a:p>
            <a:r>
              <a:rPr lang="ar-IQ" dirty="0" smtClean="0"/>
              <a:t/>
            </a:r>
            <a:br>
              <a:rPr lang="ar-IQ" dirty="0" smtClean="0"/>
            </a:br>
            <a:r>
              <a:rPr lang="en-US" dirty="0" smtClean="0"/>
              <a:t/>
            </a:r>
            <a:br>
              <a:rPr lang="en-US" dirty="0" smtClean="0"/>
            </a:br>
            <a:r>
              <a:rPr lang="ar-IQ" dirty="0" smtClean="0"/>
              <a:t/>
            </a:r>
            <a:br>
              <a:rPr lang="ar-IQ" dirty="0" smtClean="0"/>
            </a:br>
            <a:r>
              <a:rPr lang="ar-IQ" dirty="0"/>
              <a:t/>
            </a:r>
            <a:br>
              <a:rPr lang="ar-IQ" dirty="0"/>
            </a:br>
            <a:r>
              <a:rPr lang="ar-SA" sz="4900" dirty="0" smtClean="0"/>
              <a:t>ويجب ألا تطول مدة المصافحة لأن إطالتها تبعث على الضيق عند بعض الأشخاص، فإذا كانت المصافحة بين رجل وسيدة فإذا أطاله تشابك أيديهما سيكون باعثاً على لفت الأنظار، وعلى العكس لا يجب أن يكون زمن المصافحة من القصر بحين يبدو وكأنه مجرد تلامس سريع بين الأيدي.</a:t>
            </a:r>
            <a:r>
              <a:rPr lang="en-US" dirty="0" smtClean="0"/>
              <a:t/>
            </a:r>
            <a:br>
              <a:rPr lang="en-US" dirty="0" smtClean="0"/>
            </a:br>
            <a:r>
              <a:rPr lang="en-US" dirty="0" smtClean="0"/>
              <a:t/>
            </a:r>
            <a:br>
              <a:rPr lang="en-US" dirty="0" smtClean="0"/>
            </a:br>
            <a:r>
              <a:rPr lang="en-US" dirty="0" smtClean="0"/>
              <a:t/>
            </a:r>
            <a:br>
              <a:rPr lang="en-US" dirty="0" smtClean="0"/>
            </a:br>
            <a:endParaRPr lang="ar-IQ" dirty="0"/>
          </a:p>
        </p:txBody>
      </p:sp>
    </p:spTree>
    <p:extLst>
      <p:ext uri="{BB962C8B-B14F-4D97-AF65-F5344CB8AC3E}">
        <p14:creationId xmlns:p14="http://schemas.microsoft.com/office/powerpoint/2010/main" val="411225112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ye2\Videos\10275953_786943777992738_704383451324650082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4" y="-17864"/>
            <a:ext cx="9126586"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شكل بيضاوي 1"/>
          <p:cNvSpPr/>
          <p:nvPr/>
        </p:nvSpPr>
        <p:spPr>
          <a:xfrm>
            <a:off x="2915816" y="6093296"/>
            <a:ext cx="223224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صدق رسول الله صلى لله عليه وسلم</a:t>
            </a:r>
          </a:p>
        </p:txBody>
      </p:sp>
    </p:spTree>
    <p:extLst>
      <p:ext uri="{BB962C8B-B14F-4D97-AF65-F5344CB8AC3E}">
        <p14:creationId xmlns:p14="http://schemas.microsoft.com/office/powerpoint/2010/main" val="23806315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683568" y="274638"/>
            <a:ext cx="7560840" cy="5962674"/>
          </a:xfrm>
        </p:spPr>
        <p:txBody>
          <a:bodyPr>
            <a:normAutofit/>
          </a:bodyPr>
          <a:lstStyle/>
          <a:p>
            <a:r>
              <a:rPr lang="ar-SA" dirty="0"/>
              <a:t>ويعتبر من أهم مقتضيات اتيكيت المصافحة أن الشخص الذي يصافح آخر يجب أن يصوب نظره إليه، وليس إلى شخص آخر أو مكان آخر، ومن الواجب إذا كان الشخص يدخن أن يترك السيجارة قبل المصافحة.</a:t>
            </a:r>
            <a:endParaRPr lang="ar-IQ" dirty="0"/>
          </a:p>
        </p:txBody>
      </p:sp>
    </p:spTree>
    <p:extLst>
      <p:ext uri="{BB962C8B-B14F-4D97-AF65-F5344CB8AC3E}">
        <p14:creationId xmlns:p14="http://schemas.microsoft.com/office/powerpoint/2010/main" val="109416221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179512" y="274638"/>
            <a:ext cx="8712968" cy="6466730"/>
          </a:xfrm>
        </p:spPr>
        <p:txBody>
          <a:bodyPr>
            <a:normAutofit fontScale="90000"/>
          </a:bodyPr>
          <a:lstStyle/>
          <a:p>
            <a:r>
              <a:rPr lang="ar-SA" sz="4000" dirty="0" smtClean="0"/>
              <a:t/>
            </a:r>
            <a:br>
              <a:rPr lang="ar-SA" sz="4000" dirty="0" smtClean="0"/>
            </a:br>
            <a:r>
              <a:rPr lang="ar-IQ" sz="4000" dirty="0"/>
              <a:t/>
            </a:r>
            <a:br>
              <a:rPr lang="ar-IQ" sz="4000" dirty="0"/>
            </a:br>
            <a:r>
              <a:rPr lang="ar-SA" sz="3600" b="1" dirty="0" smtClean="0"/>
              <a:t>ويراعي </a:t>
            </a:r>
            <a:r>
              <a:rPr lang="ar-SA" sz="3600" b="1" dirty="0"/>
              <a:t>عند المصافحة مجموعة المبادئ التالية</a:t>
            </a:r>
            <a:r>
              <a:rPr lang="ar-SA" sz="3600" b="1" dirty="0" smtClean="0"/>
              <a:t>:</a:t>
            </a:r>
            <a:r>
              <a:rPr lang="ar-IQ" sz="3600" b="1" dirty="0" smtClean="0"/>
              <a:t/>
            </a:r>
            <a:br>
              <a:rPr lang="ar-IQ" sz="3600" b="1" dirty="0" smtClean="0"/>
            </a:br>
            <a:r>
              <a:rPr lang="en-US" sz="4000" dirty="0"/>
              <a:t/>
            </a:r>
            <a:br>
              <a:rPr lang="en-US" sz="4000" dirty="0"/>
            </a:br>
            <a:r>
              <a:rPr lang="ar-SA" sz="4000" dirty="0" smtClean="0"/>
              <a:t>1- الشخص </a:t>
            </a:r>
            <a:r>
              <a:rPr lang="ar-SA" sz="4000" dirty="0"/>
              <a:t>الأكبر منزلة هو الذي يبادر بمد يده مصافحاً</a:t>
            </a:r>
            <a:r>
              <a:rPr lang="ar-SA" sz="4000" dirty="0" smtClean="0"/>
              <a:t>.</a:t>
            </a:r>
            <a:r>
              <a:rPr lang="en-US" sz="4000" dirty="0" smtClean="0"/>
              <a:t/>
            </a:r>
            <a:br>
              <a:rPr lang="en-US" sz="4000" dirty="0" smtClean="0"/>
            </a:br>
            <a:r>
              <a:rPr lang="en-US" sz="4000" dirty="0"/>
              <a:t/>
            </a:r>
            <a:br>
              <a:rPr lang="en-US" sz="4000" dirty="0"/>
            </a:br>
            <a:r>
              <a:rPr lang="ar-SA" sz="4000" dirty="0" smtClean="0"/>
              <a:t>2- ي</a:t>
            </a:r>
            <a:r>
              <a:rPr lang="ar-IQ" sz="4000" dirty="0" smtClean="0"/>
              <a:t>ت</a:t>
            </a:r>
            <a:r>
              <a:rPr lang="ar-SA" sz="4000" dirty="0" smtClean="0"/>
              <a:t>م </a:t>
            </a:r>
            <a:r>
              <a:rPr lang="ar-SA" sz="4000" dirty="0"/>
              <a:t>تحية السيدات قبل الرجال</a:t>
            </a:r>
            <a:r>
              <a:rPr lang="ar-SA" sz="4000" dirty="0" smtClean="0"/>
              <a:t>.</a:t>
            </a:r>
            <a:r>
              <a:rPr lang="en-US" sz="4000" dirty="0"/>
              <a:t/>
            </a:r>
            <a:br>
              <a:rPr lang="en-US" sz="4000" dirty="0"/>
            </a:br>
            <a:r>
              <a:rPr lang="en-US" sz="4000" dirty="0"/>
              <a:t/>
            </a:r>
            <a:br>
              <a:rPr lang="en-US" sz="4000" dirty="0"/>
            </a:br>
            <a:r>
              <a:rPr lang="ar-SA" sz="4000" dirty="0" smtClean="0"/>
              <a:t>3- يجب </a:t>
            </a:r>
            <a:r>
              <a:rPr lang="ar-SA" sz="4000" dirty="0"/>
              <a:t>على الرجل ألا يبدأ بمصافحة السيدة، ولكن المرأة هي التي تعطيه الإذن بالمصافحة، حيث تكون هي البادئة بمد اليد، وفي غير ذلك كما في المجتمعات الإسلامية يكتفي </a:t>
            </a:r>
            <a:r>
              <a:rPr lang="ar-SA" sz="4000" dirty="0" smtClean="0"/>
              <a:t>بإلقاء</a:t>
            </a:r>
            <a:r>
              <a:rPr lang="ar-IQ" sz="4000" dirty="0" smtClean="0"/>
              <a:t> </a:t>
            </a:r>
            <a:r>
              <a:rPr lang="ar-SA" sz="4000" dirty="0" smtClean="0"/>
              <a:t>التحية</a:t>
            </a:r>
            <a:r>
              <a:rPr lang="ar-SA" sz="4000" dirty="0"/>
              <a:t>، ويتبع نفس </a:t>
            </a:r>
            <a:r>
              <a:rPr lang="ar-SA" sz="4000" dirty="0" smtClean="0"/>
              <a:t>الشيء </a:t>
            </a:r>
            <a:r>
              <a:rPr lang="ar-SA" sz="4000" dirty="0"/>
              <a:t>بالنسبة للرجال ذوى المراكز العالية، والمقصود من ذلك عدم الإحراج بالمصافحة دون رغبتهم</a:t>
            </a:r>
            <a:r>
              <a:rPr lang="ar-SA" sz="4000" dirty="0" smtClean="0"/>
              <a:t>.</a:t>
            </a:r>
            <a:r>
              <a:rPr lang="en-US" sz="4000" dirty="0" smtClean="0"/>
              <a:t> </a:t>
            </a:r>
            <a:r>
              <a:rPr lang="en-US" sz="3600" dirty="0"/>
              <a:t/>
            </a:r>
            <a:br>
              <a:rPr lang="en-US" sz="3600" dirty="0"/>
            </a:br>
            <a:r>
              <a:rPr lang="en-US" dirty="0"/>
              <a:t/>
            </a:r>
            <a:br>
              <a:rPr lang="en-US" dirty="0"/>
            </a:br>
            <a:endParaRPr lang="ar-IQ" dirty="0"/>
          </a:p>
        </p:txBody>
      </p:sp>
    </p:spTree>
    <p:extLst>
      <p:ext uri="{BB962C8B-B14F-4D97-AF65-F5344CB8AC3E}">
        <p14:creationId xmlns:p14="http://schemas.microsoft.com/office/powerpoint/2010/main" val="391621446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251520" y="404664"/>
            <a:ext cx="8424936" cy="6264696"/>
          </a:xfrm>
        </p:spPr>
        <p:txBody>
          <a:bodyPr>
            <a:normAutofit/>
          </a:bodyPr>
          <a:lstStyle/>
          <a:p>
            <a:pPr lvl="0"/>
            <a:r>
              <a:rPr lang="ar-SA" sz="4000" dirty="0"/>
              <a:t>4- لا يجوز المصافحة فوق يدى شخصين آخرين يتصافحان، أو إذا كان شخص يهم بالمرور بينهما بحيث تعوق المصافحة مروره</a:t>
            </a:r>
            <a:r>
              <a:rPr lang="ar-SA" sz="4000" dirty="0" smtClean="0"/>
              <a:t>.</a:t>
            </a:r>
            <a:r>
              <a:rPr lang="ar-IQ" sz="4000" dirty="0" smtClean="0"/>
              <a:t/>
            </a:r>
            <a:br>
              <a:rPr lang="ar-IQ" sz="4000" dirty="0" smtClean="0"/>
            </a:br>
            <a:r>
              <a:rPr lang="ar-IQ" sz="4000" dirty="0" smtClean="0"/>
              <a:t/>
            </a:r>
            <a:br>
              <a:rPr lang="ar-IQ" sz="4000" dirty="0" smtClean="0"/>
            </a:br>
            <a:r>
              <a:rPr lang="ar-SA" sz="4000" dirty="0" smtClean="0"/>
              <a:t> 5- يجب </a:t>
            </a:r>
            <a:r>
              <a:rPr lang="ar-SA" sz="4000" dirty="0"/>
              <a:t>أن يكون السلام باليد، والانحناء سهلاً بدون تكلف، فلا تمسك اليد بشدة، كما لا تلمس </a:t>
            </a:r>
            <a:r>
              <a:rPr lang="ar-SA" sz="4000" dirty="0" smtClean="0"/>
              <a:t>بارتخاء، </a:t>
            </a:r>
            <a:r>
              <a:rPr lang="ar-SA" sz="4000" dirty="0"/>
              <a:t>ولكن يجب مسك اليد المقدمة لك مسكة عادية مع هزها أو الضغط عليها بلطف ثم تركها بسهولة</a:t>
            </a:r>
            <a:r>
              <a:rPr lang="ar-SA" sz="4000" dirty="0" smtClean="0"/>
              <a:t>.</a:t>
            </a:r>
            <a:r>
              <a:rPr lang="en-US" dirty="0"/>
              <a:t/>
            </a:r>
            <a:br>
              <a:rPr lang="en-US" dirty="0"/>
            </a:br>
            <a:endParaRPr lang="ar-IQ" dirty="0"/>
          </a:p>
        </p:txBody>
      </p:sp>
    </p:spTree>
    <p:extLst>
      <p:ext uri="{BB962C8B-B14F-4D97-AF65-F5344CB8AC3E}">
        <p14:creationId xmlns:p14="http://schemas.microsoft.com/office/powerpoint/2010/main" val="33402288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1721</TotalTime>
  <Words>163</Words>
  <Application>Microsoft Office PowerPoint</Application>
  <PresentationFormat>On-screen Show (4:3)</PresentationFormat>
  <Paragraphs>19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Simplified Arabic</vt:lpstr>
      <vt:lpstr>Times New Roman</vt:lpstr>
      <vt:lpstr>سمة Office</vt:lpstr>
      <vt:lpstr>  أعداد  ليلى جواد المسعودي</vt:lpstr>
      <vt:lpstr>PowerPoint Presentation</vt:lpstr>
      <vt:lpstr>«المصافحة» </vt:lpstr>
      <vt:lpstr>PowerPoint Presentation</vt:lpstr>
      <vt:lpstr>    ويجب ألا تطول مدة المصافحة لأن إطالتها تبعث على الضيق عند بعض الأشخاص، فإذا كانت المصافحة بين رجل وسيدة فإذا أطاله تشابك أيديهما سيكون باعثاً على لفت الأنظار، وعلى العكس لا يجب أن يكون زمن المصافحة من القصر بحين يبدو وكأنه مجرد تلامس سريع بين الأيدي.   </vt:lpstr>
      <vt:lpstr>PowerPoint Presentation</vt:lpstr>
      <vt:lpstr>ويعتبر من أهم مقتضيات اتيكيت المصافحة أن الشخص الذي يصافح آخر يجب أن يصوب نظره إليه، وليس إلى شخص آخر أو مكان آخر، ومن الواجب إذا كان الشخص يدخن أن يترك السيجارة قبل المصافحة.</vt:lpstr>
      <vt:lpstr>  ويراعي عند المصافحة مجموعة المبادئ التالية:  1- الشخص الأكبر منزلة هو الذي يبادر بمد يده مصافحاً.  2- يتم تحية السيدات قبل الرجال.  3- يجب على الرجل ألا يبدأ بمصافحة السيدة، ولكن المرأة هي التي تعطيه الإذن بالمصافحة، حيث تكون هي البادئة بمد اليد، وفي غير ذلك كما في المجتمعات الإسلامية يكتفي بإلقاء التحية، ويتبع نفس الشيء بالنسبة للرجال ذوى المراكز العالية، والمقصود من ذلك عدم الإحراج بالمصافحة دون رغبتهم.   </vt:lpstr>
      <vt:lpstr>4- لا يجوز المصافحة فوق يدى شخصين آخرين يتصافحان، أو إذا كان شخص يهم بالمرور بينهما بحيث تعوق المصافحة مروره.   5- يجب أن يكون السلام باليد، والانحناء سهلاً بدون تكلف، فلا تمسك اليد بشدة، كما لا تلمس بارتخاء، ولكن يجب مسك اليد المقدمة لك مسكة عادية مع هزها أو الضغط عليها بلطف ثم تركها بسهولة. </vt:lpstr>
      <vt:lpstr>6- من غير اللائق أن تتم المصافحة مع ارتداء القفاز، ولكن المقابلة في الطريق العام والجو بارد وممطر فيمكن المصافحة بالقفاز.  7- عندما يتم تقديم ضيف الشرف أو ضيف كبير المدعوين في بعض المناسبات، فيجب على الشخص ألا يقحم نفسه في غير دوره أو يحاول الظهور خارج الصف إذا وجد صف للمستقبلين بل ينتظر دوره، ولا يحاول لفت الأنظار إليه، وتتم المصافحة بنفس الأسلوب.  8- عند ترك مكان الحفل يجب توديع الداعين بلطف ومجاملة مع إضافة كلمة شكر عن التمتع بالمأدبة أو الحفل، مع ملاحظة عدم الإطالة عند الباب لأن ذلك قد يعطل الداعين في العودة إلى ضيوفهم الباقين.</vt:lpstr>
      <vt:lpstr>شكراً لحسن استماعكم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279</cp:revision>
  <dcterms:created xsi:type="dcterms:W3CDTF">2015-11-26T22:12:01Z</dcterms:created>
  <dcterms:modified xsi:type="dcterms:W3CDTF">2019-11-11T06:49:38Z</dcterms:modified>
</cp:coreProperties>
</file>