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54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21/09/1441</a:t>
            </a:fld>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2400" b="0" i="0" u="none" strike="noStrike" kern="1200" cap="all" spc="0" normalizeH="0" baseline="0" noProof="0" smtClean="0">
                <a:ln>
                  <a:noFill/>
                </a:ln>
                <a:solidFill>
                  <a:prstClr val="black">
                    <a:lumMod val="75000"/>
                    <a:lumOff val="25000"/>
                  </a:prst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2400" b="0" i="0" u="none" strike="noStrike" kern="1200" cap="all" spc="0" normalizeH="0" baseline="0" noProof="0">
              <a:ln>
                <a:noFill/>
              </a:ln>
              <a:solidFill>
                <a:prstClr val="black">
                  <a:lumMod val="75000"/>
                  <a:lumOff val="25000"/>
                </a:prstClr>
              </a:solidFill>
              <a:effectLst/>
              <a:uLnTx/>
              <a:uFillTx/>
              <a:latin typeface="Impact" panose="020B0806030902050204"/>
              <a:ea typeface="+mn-ea"/>
              <a:cs typeface="Arial" panose="020B0604020202020204" pitchFamily="34" charset="0"/>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37812617"/>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04437406"/>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288155757"/>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Tree>
    <p:extLst>
      <p:ext uri="{BB962C8B-B14F-4D97-AF65-F5344CB8AC3E}">
        <p14:creationId xmlns:p14="http://schemas.microsoft.com/office/powerpoint/2010/main" val="108742345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61861131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102505799"/>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42312253"/>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493975387"/>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99423782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54837978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91048510"/>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40823872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67374293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141241836"/>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35124295"/>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70564906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72113626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00B0F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21/09/1441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236222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smtClean="0"/>
              <a:t>الاوراق التجارية</a:t>
            </a:r>
            <a:br>
              <a:rPr lang="ar-IQ" sz="3600" dirty="0" smtClean="0"/>
            </a:br>
            <a:r>
              <a:rPr lang="ar-IQ" sz="2400" dirty="0" smtClean="0">
                <a:solidFill>
                  <a:prstClr val="black"/>
                </a:solidFill>
                <a:latin typeface="Calibri" panose="020F0502020204030204"/>
                <a:ea typeface="+mn-ea"/>
                <a:cs typeface="Arial" panose="020B0604020202020204" pitchFamily="34" charset="0"/>
              </a:rPr>
              <a:t>المدرس </a:t>
            </a:r>
            <a:r>
              <a:rPr lang="ar-IQ" sz="2400" dirty="0">
                <a:solidFill>
                  <a:prstClr val="black"/>
                </a:solidFill>
                <a:latin typeface="Calibri" panose="020F0502020204030204"/>
                <a:ea typeface="+mn-ea"/>
                <a:cs typeface="Arial" panose="020B0604020202020204" pitchFamily="34" charset="0"/>
              </a:rPr>
              <a:t>الدكتور: 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2086" y="2063750"/>
            <a:ext cx="4415366" cy="331152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881812" y="2063750"/>
            <a:ext cx="3311525" cy="3311525"/>
          </a:xfrm>
        </p:spPr>
      </p:pic>
    </p:spTree>
    <p:extLst>
      <p:ext uri="{BB962C8B-B14F-4D97-AF65-F5344CB8AC3E}">
        <p14:creationId xmlns:p14="http://schemas.microsoft.com/office/powerpoint/2010/main" val="1594185967"/>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2700" dirty="0" smtClean="0"/>
              <a:t>4</a:t>
            </a:r>
            <a:r>
              <a:rPr lang="ar-IQ" sz="2200" dirty="0" smtClean="0"/>
              <a:t>. </a:t>
            </a:r>
            <a:r>
              <a:rPr lang="ar-IQ" sz="2200" b="1" dirty="0" smtClean="0"/>
              <a:t>ارسال </a:t>
            </a:r>
            <a:r>
              <a:rPr lang="ar-IQ" sz="2200" b="1" dirty="0"/>
              <a:t>الكمبيالة الى المصرف لخصمها قبل تاريخ الاستحقاق: </a:t>
            </a:r>
            <a:r>
              <a:rPr lang="ar-IQ" sz="2200" dirty="0"/>
              <a:t>قد يحتاج البائع الى السيولة النقدية فيقوم بأرسال الكمبيالة الى المصرف لتحصيل قيمتها قبل تاريخ استحقاقها ويستقطع المصرف نسبة معينة من قيمة الكمبيالة ويقوم المصرف بتحصيل الكمبيالة بالنيابة عن البائع </a:t>
            </a:r>
          </a:p>
        </p:txBody>
      </p:sp>
      <p:graphicFrame>
        <p:nvGraphicFramePr>
          <p:cNvPr id="3" name="جدول 2"/>
          <p:cNvGraphicFramePr>
            <a:graphicFrameLocks noGrp="1"/>
          </p:cNvGraphicFramePr>
          <p:nvPr>
            <p:extLst>
              <p:ext uri="{D42A27DB-BD31-4B8C-83A1-F6EECF244321}">
                <p14:modId xmlns:p14="http://schemas.microsoft.com/office/powerpoint/2010/main" val="185719903"/>
              </p:ext>
            </p:extLst>
          </p:nvPr>
        </p:nvGraphicFramePr>
        <p:xfrm>
          <a:off x="1130532" y="1837768"/>
          <a:ext cx="9726529" cy="3868302"/>
        </p:xfrm>
        <a:graphic>
          <a:graphicData uri="http://schemas.openxmlformats.org/drawingml/2006/table">
            <a:tbl>
              <a:tblPr rtl="1" firstRow="1" firstCol="1" bandRow="1"/>
              <a:tblGrid>
                <a:gridCol w="3619134">
                  <a:extLst>
                    <a:ext uri="{9D8B030D-6E8A-4147-A177-3AD203B41FA5}">
                      <a16:colId xmlns:a16="http://schemas.microsoft.com/office/drawing/2014/main" val="4262594524"/>
                    </a:ext>
                  </a:extLst>
                </a:gridCol>
                <a:gridCol w="3477296">
                  <a:extLst>
                    <a:ext uri="{9D8B030D-6E8A-4147-A177-3AD203B41FA5}">
                      <a16:colId xmlns:a16="http://schemas.microsoft.com/office/drawing/2014/main" val="1217178971"/>
                    </a:ext>
                  </a:extLst>
                </a:gridCol>
                <a:gridCol w="2630099">
                  <a:extLst>
                    <a:ext uri="{9D8B030D-6E8A-4147-A177-3AD203B41FA5}">
                      <a16:colId xmlns:a16="http://schemas.microsoft.com/office/drawing/2014/main" val="1642430305"/>
                    </a:ext>
                  </a:extLst>
                </a:gridCol>
              </a:tblGrid>
              <a:tr h="253771">
                <a:tc>
                  <a:txBody>
                    <a:bodyPr/>
                    <a:lstStyle/>
                    <a:p>
                      <a:pPr algn="ct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الحالة</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البائع</a:t>
                      </a:r>
                      <a:endParaRPr lang="en-US" sz="1600" b="1">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المشتري</a:t>
                      </a:r>
                      <a:endParaRPr lang="en-US" sz="1600" b="1">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400001"/>
                  </a:ext>
                </a:extLst>
              </a:tr>
              <a:tr h="1522624">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أ) عندما يتم ارسال الورقة الى المصرف للخصم مثلا"/ ارسلت محلات احمد الكمبيالة الخاصة بالتاجر حسن بتاريخ </a:t>
                      </a:r>
                      <a:r>
                        <a:rPr lang="ar-IQ" sz="1600" b="1" dirty="0" smtClean="0">
                          <a:effectLst/>
                          <a:latin typeface="Calibri" panose="020F0502020204030204" pitchFamily="34" charset="0"/>
                          <a:ea typeface="Calibri" panose="020F0502020204030204" pitchFamily="34" charset="0"/>
                          <a:cs typeface="+mn-cs"/>
                        </a:rPr>
                        <a:t>1/2 </a:t>
                      </a:r>
                      <a:r>
                        <a:rPr lang="ar-IQ" sz="1600" b="1" dirty="0">
                          <a:effectLst/>
                          <a:latin typeface="Calibri" panose="020F0502020204030204" pitchFamily="34" charset="0"/>
                          <a:ea typeface="Calibri" panose="020F0502020204030204" pitchFamily="34" charset="0"/>
                          <a:cs typeface="+mn-cs"/>
                        </a:rPr>
                        <a:t>الى المصرف للتحصيل وقد وافق المصرف مقابل استقطاع 5% من قيمة الكمبيالة واضافة المبلغ الصافي للحساب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1/2</a:t>
                      </a:r>
                      <a:endParaRPr lang="en-US" sz="1600" b="1" dirty="0" smtClean="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5000×5% = 250 مصروفات الخصم   </a:t>
                      </a:r>
                      <a:endParaRPr lang="en-US" sz="16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smtClean="0">
                          <a:effectLst/>
                          <a:latin typeface="Calibri" panose="020F0502020204030204" pitchFamily="34" charset="0"/>
                          <a:ea typeface="Calibri" panose="020F0502020204030204" pitchFamily="34" charset="0"/>
                          <a:cs typeface="+mn-cs"/>
                        </a:rPr>
                        <a:t>4750      </a:t>
                      </a:r>
                      <a:r>
                        <a:rPr lang="ar-IQ" sz="1600" b="1" dirty="0">
                          <a:effectLst/>
                          <a:latin typeface="Calibri" panose="020F0502020204030204" pitchFamily="34" charset="0"/>
                          <a:ea typeface="Calibri" panose="020F0502020204030204" pitchFamily="34" charset="0"/>
                          <a:cs typeface="+mn-cs"/>
                        </a:rPr>
                        <a:t>المصرف ... (5000- 250)</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250       مصروفات الخصم</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اوراق قبض (حسن)</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خصم  قيمة الكمبيالة لدى المصرف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لا يسجل قيد</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2989"/>
                  </a:ext>
                </a:extLst>
              </a:tr>
              <a:tr h="770810">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ب) بتاريخ التسديد </a:t>
                      </a:r>
                      <a:r>
                        <a:rPr lang="ar-IQ" sz="1600" b="1" dirty="0" smtClean="0">
                          <a:effectLst/>
                          <a:latin typeface="Calibri" panose="020F0502020204030204" pitchFamily="34" charset="0"/>
                          <a:ea typeface="Calibri" panose="020F0502020204030204" pitchFamily="34" charset="0"/>
                          <a:cs typeface="+mn-cs"/>
                        </a:rPr>
                        <a:t>2/5 </a:t>
                      </a:r>
                      <a:r>
                        <a:rPr lang="ar-IQ" sz="1600" b="1" dirty="0">
                          <a:effectLst/>
                          <a:latin typeface="Calibri" panose="020F0502020204030204" pitchFamily="34" charset="0"/>
                          <a:ea typeface="Calibri" panose="020F0502020204030204" pitchFamily="34" charset="0"/>
                          <a:cs typeface="+mn-cs"/>
                        </a:rPr>
                        <a:t>لا يسجل البائع قيد لان المصرف هو من سيحصل قيمة الكمبيالة مثلا"/ بتاريخ </a:t>
                      </a:r>
                      <a:r>
                        <a:rPr lang="ar-IQ" sz="1600" b="1" dirty="0" smtClean="0">
                          <a:effectLst/>
                          <a:latin typeface="Calibri" panose="020F0502020204030204" pitchFamily="34" charset="0"/>
                          <a:ea typeface="Calibri" panose="020F0502020204030204" pitchFamily="34" charset="0"/>
                          <a:cs typeface="+mn-cs"/>
                        </a:rPr>
                        <a:t>2/5 </a:t>
                      </a:r>
                      <a:r>
                        <a:rPr lang="ar-IQ" sz="1600" b="1" dirty="0">
                          <a:effectLst/>
                          <a:latin typeface="Calibri" panose="020F0502020204030204" pitchFamily="34" charset="0"/>
                          <a:ea typeface="Calibri" panose="020F0502020204030204" pitchFamily="34" charset="0"/>
                          <a:cs typeface="+mn-cs"/>
                        </a:rPr>
                        <a:t>سدد حسن الكمبيالة</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لا يسجل قيد</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5000         اوراق دفع (احمد)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المصرف</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دفع </a:t>
                      </a:r>
                      <a:r>
                        <a:rPr lang="ar-IQ" sz="1600" b="1" dirty="0" smtClean="0">
                          <a:effectLst/>
                          <a:latin typeface="Calibri" panose="020F0502020204030204" pitchFamily="34" charset="0"/>
                          <a:ea typeface="Calibri" panose="020F0502020204030204" pitchFamily="34" charset="0"/>
                          <a:cs typeface="+mn-cs"/>
                        </a:rPr>
                        <a:t>الكمبيالة عن </a:t>
                      </a:r>
                      <a:r>
                        <a:rPr lang="ar-IQ" sz="1600" b="1" dirty="0">
                          <a:effectLst/>
                          <a:latin typeface="Calibri" panose="020F0502020204030204" pitchFamily="34" charset="0"/>
                          <a:ea typeface="Calibri" panose="020F0502020204030204" pitchFamily="34" charset="0"/>
                          <a:cs typeface="+mn-cs"/>
                        </a:rPr>
                        <a:t>طريق </a:t>
                      </a:r>
                      <a:r>
                        <a:rPr lang="ar-IQ" sz="1600" b="1" dirty="0" smtClean="0">
                          <a:effectLst/>
                          <a:latin typeface="Calibri" panose="020F0502020204030204" pitchFamily="34" charset="0"/>
                          <a:ea typeface="Calibri" panose="020F0502020204030204" pitchFamily="34" charset="0"/>
                          <a:cs typeface="+mn-cs"/>
                        </a:rPr>
                        <a:t>المصرف</a:t>
                      </a: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410263"/>
                  </a:ext>
                </a:extLst>
              </a:tr>
              <a:tr h="1268854">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ج) عندما لا يسدد المدين قيمة الكمبيالة يقوم المصرف بأعاده تخفيض الحساب الجاري للبائع مثلا"/  بتاريخ </a:t>
                      </a:r>
                      <a:r>
                        <a:rPr lang="ar-IQ" sz="1600" b="1" dirty="0" smtClean="0">
                          <a:effectLst/>
                          <a:latin typeface="Calibri" panose="020F0502020204030204" pitchFamily="34" charset="0"/>
                          <a:ea typeface="Calibri" panose="020F0502020204030204" pitchFamily="34" charset="0"/>
                          <a:cs typeface="+mn-cs"/>
                        </a:rPr>
                        <a:t>2/5موعد </a:t>
                      </a:r>
                      <a:r>
                        <a:rPr lang="ar-IQ" sz="1600" b="1" dirty="0">
                          <a:effectLst/>
                          <a:latin typeface="Calibri" panose="020F0502020204030204" pitchFamily="34" charset="0"/>
                          <a:ea typeface="Calibri" panose="020F0502020204030204" pitchFamily="34" charset="0"/>
                          <a:cs typeface="+mn-cs"/>
                        </a:rPr>
                        <a:t>سداد الكمبيالة لم يسدد التاجر حسن قيمة الكمبيالة الى المصرف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2/5</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5000    اوراق قبض (حسن)</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5000     المصرف</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اعادة كمبيالة حسن من قبل المصرف لعدم التسديد</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لا يسجل قيد</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49742" marR="49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936331"/>
                  </a:ext>
                </a:extLst>
              </a:tr>
            </a:tbl>
          </a:graphicData>
        </a:graphic>
      </p:graphicFrame>
    </p:spTree>
    <p:extLst>
      <p:ext uri="{BB962C8B-B14F-4D97-AF65-F5344CB8AC3E}">
        <p14:creationId xmlns:p14="http://schemas.microsoft.com/office/powerpoint/2010/main" val="2091368359"/>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a:t/>
            </a:r>
            <a:br>
              <a:rPr lang="ar-IQ" dirty="0"/>
            </a:br>
            <a:r>
              <a:rPr lang="ar-IQ" sz="2700" dirty="0" smtClean="0"/>
              <a:t>5. </a:t>
            </a:r>
            <a:r>
              <a:rPr lang="ar-IQ" sz="2700" b="1" dirty="0" smtClean="0"/>
              <a:t>تظهير </a:t>
            </a:r>
            <a:r>
              <a:rPr lang="ar-IQ" sz="2700" b="1" dirty="0"/>
              <a:t>الكمبيالة: </a:t>
            </a:r>
            <a:r>
              <a:rPr lang="ar-IQ" sz="2700" dirty="0"/>
              <a:t>قد يقوم حامل الكمبيالة بتظهير الكمبيالة الى شخص اخر </a:t>
            </a:r>
            <a:r>
              <a:rPr lang="ar-IQ" sz="2700" dirty="0" smtClean="0"/>
              <a:t>وذلك </a:t>
            </a:r>
            <a:r>
              <a:rPr lang="ar-IQ" sz="2700" dirty="0"/>
              <a:t>لتسديد التزام مثلا" او شراء موجودات </a:t>
            </a:r>
            <a:br>
              <a:rPr lang="ar-IQ" sz="2700" dirty="0"/>
            </a:br>
            <a:endParaRPr lang="ar-IQ" sz="2700" dirty="0"/>
          </a:p>
        </p:txBody>
      </p:sp>
      <p:graphicFrame>
        <p:nvGraphicFramePr>
          <p:cNvPr id="3" name="جدول 2"/>
          <p:cNvGraphicFramePr>
            <a:graphicFrameLocks noGrp="1"/>
          </p:cNvGraphicFramePr>
          <p:nvPr>
            <p:extLst>
              <p:ext uri="{D42A27DB-BD31-4B8C-83A1-F6EECF244321}">
                <p14:modId xmlns:p14="http://schemas.microsoft.com/office/powerpoint/2010/main" val="2125620063"/>
              </p:ext>
            </p:extLst>
          </p:nvPr>
        </p:nvGraphicFramePr>
        <p:xfrm>
          <a:off x="1442434" y="2163651"/>
          <a:ext cx="9362940" cy="2884867"/>
        </p:xfrm>
        <a:graphic>
          <a:graphicData uri="http://schemas.openxmlformats.org/drawingml/2006/table">
            <a:tbl>
              <a:tblPr rtl="1" firstRow="1" firstCol="1" bandRow="1"/>
              <a:tblGrid>
                <a:gridCol w="2767178">
                  <a:extLst>
                    <a:ext uri="{9D8B030D-6E8A-4147-A177-3AD203B41FA5}">
                      <a16:colId xmlns:a16="http://schemas.microsoft.com/office/drawing/2014/main" val="2267018432"/>
                    </a:ext>
                  </a:extLst>
                </a:gridCol>
                <a:gridCol w="3557416">
                  <a:extLst>
                    <a:ext uri="{9D8B030D-6E8A-4147-A177-3AD203B41FA5}">
                      <a16:colId xmlns:a16="http://schemas.microsoft.com/office/drawing/2014/main" val="4068741825"/>
                    </a:ext>
                  </a:extLst>
                </a:gridCol>
                <a:gridCol w="3038346">
                  <a:extLst>
                    <a:ext uri="{9D8B030D-6E8A-4147-A177-3AD203B41FA5}">
                      <a16:colId xmlns:a16="http://schemas.microsoft.com/office/drawing/2014/main" val="856887158"/>
                    </a:ext>
                  </a:extLst>
                </a:gridCol>
              </a:tblGrid>
              <a:tr h="576975">
                <a:tc>
                  <a:txBody>
                    <a:bodyPr/>
                    <a:lstStyle/>
                    <a:p>
                      <a:pPr algn="ct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الحالة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Times New Roman" panose="02020603050405020304" pitchFamily="18" charset="0"/>
                        </a:rPr>
                        <a:t>سجلات البائع</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Times New Roman" panose="02020603050405020304" pitchFamily="18" charset="0"/>
                        </a:rPr>
                        <a:t>سجلات المشتري (حسن)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05690"/>
                  </a:ext>
                </a:extLst>
              </a:tr>
              <a:tr h="2307892">
                <a:tc>
                  <a:txBody>
                    <a:bodyPr/>
                    <a:lstStyle/>
                    <a:p>
                      <a:pPr algn="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أ) عندما يتم تظهير الكمبيالة لشراء اثاث مثلا"/ قامت محلات احمد بتظهير كمبيالة التاجر حسن لشراء اثاث بمبلغ 10000 دينار وسددت الباقي نقدا الى محلات الوفاء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10000      الاثاث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      5000      اوراق قبض (حسن)</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      5000     الصندوق</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شراء اثاث بتظهير كمبيالة ونقدا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لا يسجل قيد</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915720"/>
                  </a:ext>
                </a:extLst>
              </a:tr>
            </a:tbl>
          </a:graphicData>
        </a:graphic>
      </p:graphicFrame>
    </p:spTree>
    <p:extLst>
      <p:ext uri="{BB962C8B-B14F-4D97-AF65-F5344CB8AC3E}">
        <p14:creationId xmlns:p14="http://schemas.microsoft.com/office/powerpoint/2010/main" val="308304103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2200" dirty="0" smtClean="0"/>
              <a:t>6. </a:t>
            </a:r>
            <a:r>
              <a:rPr lang="ar-IQ" sz="2200" b="1" dirty="0" smtClean="0"/>
              <a:t>تجديد </a:t>
            </a:r>
            <a:r>
              <a:rPr lang="ar-IQ" sz="2200" b="1" dirty="0"/>
              <a:t>الكمبيالة بأخرى تستحق بتاريخ لاحق: </a:t>
            </a:r>
            <a:r>
              <a:rPr lang="ar-IQ" sz="2200" dirty="0"/>
              <a:t>قد لا يتمكن المدين من سداد قيمة الكمبيالة بتاريخها المحدد فيطلب التأجيل مقابل فوائد تأخيرية وهذه الفوائد التأخيرية تعتبر مصروف بالنسبة للمدين (المشتري) وايراد بالنسبة للبائع فمبلغ الكمبيالة الجديد = مبلغ الكمبيالة القديم + الفوائد التأخيرية </a:t>
            </a:r>
          </a:p>
        </p:txBody>
      </p:sp>
      <p:graphicFrame>
        <p:nvGraphicFramePr>
          <p:cNvPr id="3" name="جدول 2"/>
          <p:cNvGraphicFramePr>
            <a:graphicFrameLocks noGrp="1"/>
          </p:cNvGraphicFramePr>
          <p:nvPr>
            <p:extLst>
              <p:ext uri="{D42A27DB-BD31-4B8C-83A1-F6EECF244321}">
                <p14:modId xmlns:p14="http://schemas.microsoft.com/office/powerpoint/2010/main" val="489413137"/>
              </p:ext>
            </p:extLst>
          </p:nvPr>
        </p:nvGraphicFramePr>
        <p:xfrm>
          <a:off x="1673192" y="1837765"/>
          <a:ext cx="9042030" cy="3700150"/>
        </p:xfrm>
        <a:graphic>
          <a:graphicData uri="http://schemas.openxmlformats.org/drawingml/2006/table">
            <a:tbl>
              <a:tblPr rtl="1" firstRow="1" firstCol="1" bandRow="1"/>
              <a:tblGrid>
                <a:gridCol w="1937948">
                  <a:extLst>
                    <a:ext uri="{9D8B030D-6E8A-4147-A177-3AD203B41FA5}">
                      <a16:colId xmlns:a16="http://schemas.microsoft.com/office/drawing/2014/main" val="3957844198"/>
                    </a:ext>
                  </a:extLst>
                </a:gridCol>
                <a:gridCol w="3555068">
                  <a:extLst>
                    <a:ext uri="{9D8B030D-6E8A-4147-A177-3AD203B41FA5}">
                      <a16:colId xmlns:a16="http://schemas.microsoft.com/office/drawing/2014/main" val="2356193178"/>
                    </a:ext>
                  </a:extLst>
                </a:gridCol>
                <a:gridCol w="3549014">
                  <a:extLst>
                    <a:ext uri="{9D8B030D-6E8A-4147-A177-3AD203B41FA5}">
                      <a16:colId xmlns:a16="http://schemas.microsoft.com/office/drawing/2014/main" val="3086555574"/>
                    </a:ext>
                  </a:extLst>
                </a:gridCol>
              </a:tblGrid>
              <a:tr h="266005">
                <a:tc>
                  <a:txBody>
                    <a:bodyPr/>
                    <a:lstStyle/>
                    <a:p>
                      <a:pPr algn="ct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الحالة</a:t>
                      </a:r>
                      <a:endParaRPr lang="en-US" sz="16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البائع</a:t>
                      </a:r>
                      <a:endParaRPr lang="en-US" sz="16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المشتري</a:t>
                      </a:r>
                      <a:endParaRPr lang="en-US" sz="16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224482"/>
                  </a:ext>
                </a:extLst>
              </a:tr>
              <a:tr h="2607765">
                <a:tc>
                  <a:txBody>
                    <a:bodyPr/>
                    <a:lstStyle/>
                    <a:p>
                      <a:pPr algn="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أ) عندما يطلب المدين (المشتري) تأجيل السداد لموعد اخر بفائدة تأخيرية مثلا"/ عند موعد سداد كمبيالة التاجر حسن طلب تجديد الكمبيالة لشهر اخر مقابل فائدة تأخيرية مقدارها 1000 دينار  </a:t>
                      </a:r>
                      <a:endParaRPr lang="en-US" sz="16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2/5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مبلغ الكمبيالة الجديد = مبلغ الكمبيالة القديم + الفوائد التأخيرية</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5000+ </a:t>
                      </a:r>
                      <a:r>
                        <a:rPr lang="ar-IQ" sz="1600" b="1" dirty="0">
                          <a:effectLst/>
                          <a:latin typeface="Calibri" panose="020F0502020204030204" pitchFamily="34" charset="0"/>
                          <a:ea typeface="Calibri" panose="020F0502020204030204" pitchFamily="34" charset="0"/>
                          <a:cs typeface="+mn-cs"/>
                        </a:rPr>
                        <a:t>1000= 6000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6000     اوراق القبض الجديدة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1000      فائدة تأخيرية</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اوراق القبض القديمة (حسن)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تجديد الكمبيالة من قبل التاجر حسن بفائدة تأخيرية </a:t>
                      </a:r>
                      <a:endParaRPr lang="en-US" sz="16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2/5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مبلغ الكمبيالة الجديد = مبلغ الكمبيالة القديم + الفوائد التأخيرية</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5000+ </a:t>
                      </a:r>
                      <a:r>
                        <a:rPr lang="ar-IQ" sz="1600" b="1" dirty="0">
                          <a:effectLst/>
                          <a:latin typeface="Calibri" panose="020F0502020204030204" pitchFamily="34" charset="0"/>
                          <a:ea typeface="Calibri" panose="020F0502020204030204" pitchFamily="34" charset="0"/>
                          <a:cs typeface="+mn-cs"/>
                        </a:rPr>
                        <a:t>1000= 6000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1000      فائدة تأخيرية</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اوراق الدفع القديمة (احمد)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6000    اوراق الدفع الجديدة (احمد)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تجديد الكمبيالة لمحلات احمد بفائدة تأخيرية </a:t>
                      </a:r>
                      <a:endParaRPr lang="en-US" sz="16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450023"/>
                  </a:ext>
                </a:extLst>
              </a:tr>
              <a:tr h="826380">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ب) بتاريخ التسديد </a:t>
                      </a:r>
                      <a:r>
                        <a:rPr lang="ar-IQ" sz="1600" b="1" dirty="0" smtClean="0">
                          <a:effectLst/>
                          <a:latin typeface="Calibri" panose="020F0502020204030204" pitchFamily="34" charset="0"/>
                          <a:ea typeface="Calibri" panose="020F0502020204030204" pitchFamily="34" charset="0"/>
                          <a:cs typeface="+mn-cs"/>
                        </a:rPr>
                        <a:t>3/5 </a:t>
                      </a:r>
                      <a:endParaRPr lang="en-US" sz="16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a:effectLst/>
                          <a:latin typeface="Calibri" panose="020F0502020204030204" pitchFamily="34" charset="0"/>
                          <a:ea typeface="Calibri" panose="020F0502020204030204" pitchFamily="34" charset="0"/>
                          <a:cs typeface="+mn-cs"/>
                        </a:rPr>
                        <a:t>6000         الصندوق  </a:t>
                      </a:r>
                      <a:endParaRPr lang="en-US" sz="1600" b="1">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a:effectLst/>
                          <a:latin typeface="Calibri" panose="020F0502020204030204" pitchFamily="34" charset="0"/>
                          <a:ea typeface="Calibri" panose="020F0502020204030204" pitchFamily="34" charset="0"/>
                          <a:cs typeface="+mn-cs"/>
                        </a:rPr>
                        <a:t>       6000    اوراق القبض الجديدة (احمد)   </a:t>
                      </a:r>
                      <a:endParaRPr lang="en-US" sz="1600" b="1">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a:effectLst/>
                          <a:latin typeface="Calibri" panose="020F0502020204030204" pitchFamily="34" charset="0"/>
                          <a:ea typeface="Calibri" panose="020F0502020204030204" pitchFamily="34" charset="0"/>
                          <a:cs typeface="+mn-cs"/>
                        </a:rPr>
                        <a:t>تحصيل قيمة الكمبيالة من التاجر حسن نقدا</a:t>
                      </a:r>
                      <a:endParaRPr lang="en-US" sz="16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6000         اوراق الدفع الجديدة (احمد)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6000      الصندوق</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دفع قيمة الكمبيالة الى محلات احمد نقدا</a:t>
                      </a:r>
                      <a:endParaRPr lang="en-US" sz="16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760478"/>
                  </a:ext>
                </a:extLst>
              </a:tr>
            </a:tbl>
          </a:graphicData>
        </a:graphic>
      </p:graphicFrame>
    </p:spTree>
    <p:extLst>
      <p:ext uri="{BB962C8B-B14F-4D97-AF65-F5344CB8AC3E}">
        <p14:creationId xmlns:p14="http://schemas.microsoft.com/office/powerpoint/2010/main" val="279188272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2700" b="1" dirty="0" smtClean="0"/>
              <a:t>7</a:t>
            </a:r>
            <a:r>
              <a:rPr lang="ar-IQ" sz="2700" dirty="0" smtClean="0"/>
              <a:t>. </a:t>
            </a:r>
            <a:r>
              <a:rPr lang="ar-IQ" sz="2700" b="1" dirty="0" smtClean="0"/>
              <a:t>رفض </a:t>
            </a:r>
            <a:r>
              <a:rPr lang="ar-IQ" sz="2700" b="1" dirty="0"/>
              <a:t>سداد الكمبيالة: </a:t>
            </a:r>
            <a:r>
              <a:rPr lang="ar-IQ" sz="2700" dirty="0"/>
              <a:t>عندما يرفض المدين سداد قيمة الكمبيالة يقوم البائع برفع دعوى قضائية على المشتري وهنا يدفع المشتري مصروفات </a:t>
            </a:r>
            <a:r>
              <a:rPr lang="ar-IQ" sz="2700" dirty="0" smtClean="0"/>
              <a:t>تسمى </a:t>
            </a:r>
            <a:r>
              <a:rPr lang="ar-IQ" sz="2700" dirty="0"/>
              <a:t>مصروفات قضائية</a:t>
            </a:r>
          </a:p>
        </p:txBody>
      </p:sp>
      <p:graphicFrame>
        <p:nvGraphicFramePr>
          <p:cNvPr id="3" name="جدول 2"/>
          <p:cNvGraphicFramePr>
            <a:graphicFrameLocks noGrp="1"/>
          </p:cNvGraphicFramePr>
          <p:nvPr>
            <p:extLst>
              <p:ext uri="{D42A27DB-BD31-4B8C-83A1-F6EECF244321}">
                <p14:modId xmlns:p14="http://schemas.microsoft.com/office/powerpoint/2010/main" val="11557097"/>
              </p:ext>
            </p:extLst>
          </p:nvPr>
        </p:nvGraphicFramePr>
        <p:xfrm>
          <a:off x="1395954" y="1674255"/>
          <a:ext cx="9345025" cy="4130394"/>
        </p:xfrm>
        <a:graphic>
          <a:graphicData uri="http://schemas.openxmlformats.org/drawingml/2006/table">
            <a:tbl>
              <a:tblPr rtl="1" firstRow="1" firstCol="1" bandRow="1"/>
              <a:tblGrid>
                <a:gridCol w="2511379">
                  <a:extLst>
                    <a:ext uri="{9D8B030D-6E8A-4147-A177-3AD203B41FA5}">
                      <a16:colId xmlns:a16="http://schemas.microsoft.com/office/drawing/2014/main" val="894831609"/>
                    </a:ext>
                  </a:extLst>
                </a:gridCol>
                <a:gridCol w="3876541">
                  <a:extLst>
                    <a:ext uri="{9D8B030D-6E8A-4147-A177-3AD203B41FA5}">
                      <a16:colId xmlns:a16="http://schemas.microsoft.com/office/drawing/2014/main" val="3329373908"/>
                    </a:ext>
                  </a:extLst>
                </a:gridCol>
                <a:gridCol w="2957105">
                  <a:extLst>
                    <a:ext uri="{9D8B030D-6E8A-4147-A177-3AD203B41FA5}">
                      <a16:colId xmlns:a16="http://schemas.microsoft.com/office/drawing/2014/main" val="888292952"/>
                    </a:ext>
                  </a:extLst>
                </a:gridCol>
              </a:tblGrid>
              <a:tr h="248429">
                <a:tc>
                  <a:txBody>
                    <a:bodyPr/>
                    <a:lstStyle/>
                    <a:p>
                      <a:pPr algn="ct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الحالة</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البائع</a:t>
                      </a:r>
                      <a:endParaRPr lang="en-US" sz="1600" b="1">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سجلات المشتري</a:t>
                      </a:r>
                      <a:endParaRPr lang="en-US" sz="1600" b="1">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75432"/>
                  </a:ext>
                </a:extLst>
              </a:tr>
              <a:tr h="1026578">
                <a:tc>
                  <a:txBody>
                    <a:bodyPr/>
                    <a:lstStyle/>
                    <a:p>
                      <a:pPr algn="r" rtl="1">
                        <a:lnSpc>
                          <a:spcPct val="107000"/>
                        </a:lnSpc>
                        <a:spcAft>
                          <a:spcPts val="0"/>
                        </a:spcAft>
                        <a:tabLst>
                          <a:tab pos="1883410" algn="l"/>
                        </a:tabLst>
                      </a:pPr>
                      <a:r>
                        <a:rPr lang="ar-IQ" sz="1600" b="1">
                          <a:effectLst/>
                          <a:latin typeface="Calibri" panose="020F0502020204030204" pitchFamily="34" charset="0"/>
                          <a:ea typeface="Calibri" panose="020F0502020204030204" pitchFamily="34" charset="0"/>
                          <a:cs typeface="+mn-cs"/>
                        </a:rPr>
                        <a:t>أ) الغاء الكمبيالة نتيجة عدم السداد مثلا" / لم يسدد حسن في موعده  </a:t>
                      </a:r>
                      <a:endParaRPr lang="en-US" sz="1600" b="1">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2/5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5000         المدينون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اوراق قبض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الغاء الكمبيالة (حسن)     </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600" b="1" dirty="0" smtClean="0">
                          <a:effectLst/>
                          <a:latin typeface="Calibri" panose="020F0502020204030204" pitchFamily="34" charset="0"/>
                          <a:ea typeface="Calibri" panose="020F0502020204030204" pitchFamily="34" charset="0"/>
                          <a:cs typeface="+mn-cs"/>
                        </a:rPr>
                        <a:t>2/5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5000         اوراق دفع (احمد)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5000      الدائنون (احمد)</a:t>
                      </a:r>
                      <a:endParaRPr lang="en-US" sz="16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الغاء الكمبيالة (احمد)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024615"/>
                  </a:ext>
                </a:extLst>
              </a:tr>
              <a:tr h="1295442">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ب) رفع دعوى قضائية مثلا" / رفع احمد دعوى قضائية على التاجر حسن مقابل مبلغ 500 دينار بتاريخ </a:t>
                      </a:r>
                      <a:r>
                        <a:rPr lang="ar-IQ" sz="1600" b="1" dirty="0" smtClean="0">
                          <a:effectLst/>
                          <a:latin typeface="Calibri" panose="020F0502020204030204" pitchFamily="34" charset="0"/>
                          <a:ea typeface="Calibri" panose="020F0502020204030204" pitchFamily="34" charset="0"/>
                          <a:cs typeface="+mn-cs"/>
                        </a:rPr>
                        <a:t>2/7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smtClean="0">
                          <a:effectLst/>
                          <a:latin typeface="Calibri" panose="020F0502020204030204" pitchFamily="34" charset="0"/>
                          <a:ea typeface="Calibri" panose="020F0502020204030204" pitchFamily="34" charset="0"/>
                          <a:cs typeface="+mn-cs"/>
                        </a:rPr>
                        <a:t>2/7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500    المدينون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    الصندوق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دفع مصاريف قضائية وتحميلها المدين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en-US" sz="1600" b="1" dirty="0">
                          <a:effectLst/>
                          <a:latin typeface="Times New Roman" panose="02020603050405020304" pitchFamily="18"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smtClean="0">
                          <a:effectLst/>
                          <a:latin typeface="Calibri" panose="020F0502020204030204" pitchFamily="34" charset="0"/>
                          <a:ea typeface="Calibri" panose="020F0502020204030204" pitchFamily="34" charset="0"/>
                          <a:cs typeface="+mn-cs"/>
                        </a:rPr>
                        <a:t>2/7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500     مصروفات قضائية </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500 الدائنون (احمد)</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المصاريف القضائية المدفوعة للدعوة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80998"/>
                  </a:ext>
                </a:extLst>
              </a:tr>
              <a:tr h="1295123">
                <a:tc>
                  <a:txBody>
                    <a:bodyPr/>
                    <a:lstStyle/>
                    <a:p>
                      <a:pPr algn="r" rtl="1">
                        <a:lnSpc>
                          <a:spcPct val="107000"/>
                        </a:lnSpc>
                        <a:spcAft>
                          <a:spcPts val="0"/>
                        </a:spcAft>
                        <a:tabLst>
                          <a:tab pos="1883410" algn="l"/>
                        </a:tabLst>
                      </a:pPr>
                      <a:r>
                        <a:rPr lang="ar-IQ" sz="1600" b="1" dirty="0">
                          <a:effectLst/>
                          <a:latin typeface="Calibri" panose="020F0502020204030204" pitchFamily="34" charset="0"/>
                          <a:ea typeface="Calibri" panose="020F0502020204030204" pitchFamily="34" charset="0"/>
                          <a:cs typeface="+mn-cs"/>
                        </a:rPr>
                        <a:t>ج) تسجيل قيمة الكمبيالة والمصروفات القضائية مثلا"/ بتاريخ </a:t>
                      </a:r>
                      <a:r>
                        <a:rPr lang="ar-IQ" sz="1600" b="1" dirty="0" smtClean="0">
                          <a:effectLst/>
                          <a:latin typeface="Calibri" panose="020F0502020204030204" pitchFamily="34" charset="0"/>
                          <a:ea typeface="Calibri" panose="020F0502020204030204" pitchFamily="34" charset="0"/>
                          <a:cs typeface="+mn-cs"/>
                        </a:rPr>
                        <a:t>2/10 </a:t>
                      </a:r>
                      <a:r>
                        <a:rPr lang="ar-IQ" sz="1600" b="1" dirty="0">
                          <a:effectLst/>
                          <a:latin typeface="Calibri" panose="020F0502020204030204" pitchFamily="34" charset="0"/>
                          <a:ea typeface="Calibri" panose="020F0502020204030204" pitchFamily="34" charset="0"/>
                          <a:cs typeface="+mn-cs"/>
                        </a:rPr>
                        <a:t>سدد حسن ما بذمته الى محلات احمد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smtClean="0">
                          <a:effectLst/>
                          <a:latin typeface="Calibri" panose="020F0502020204030204" pitchFamily="34" charset="0"/>
                          <a:ea typeface="Calibri" panose="020F0502020204030204" pitchFamily="34" charset="0"/>
                          <a:cs typeface="+mn-cs"/>
                        </a:rPr>
                        <a:t>2/10</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5500    الصندوق</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5500     المدينون (حسن)</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سدد حسن ما بذمته نقدا</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600" b="1" dirty="0" smtClean="0">
                          <a:effectLst/>
                          <a:latin typeface="Calibri" panose="020F0502020204030204" pitchFamily="34" charset="0"/>
                          <a:ea typeface="Calibri" panose="020F0502020204030204" pitchFamily="34" charset="0"/>
                          <a:cs typeface="+mn-cs"/>
                        </a:rPr>
                        <a:t>2/10</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5500    الدائنون (احمد)</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5500     الصندوق</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سددنا الى احمد ما بذمتنا نقدا</a:t>
                      </a:r>
                      <a:endParaRPr lang="en-US" sz="16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600" b="1" dirty="0">
                          <a:effectLst/>
                          <a:latin typeface="Calibri" panose="020F0502020204030204" pitchFamily="34" charset="0"/>
                          <a:ea typeface="Calibri" panose="020F0502020204030204" pitchFamily="34" charset="0"/>
                          <a:cs typeface="+mn-cs"/>
                        </a:rPr>
                        <a:t> </a:t>
                      </a:r>
                      <a:endParaRPr lang="en-US" sz="1600" b="1" dirty="0">
                        <a:effectLst/>
                        <a:latin typeface="Calibri" panose="020F0502020204030204" pitchFamily="34" charset="0"/>
                        <a:ea typeface="Calibri" panose="020F0502020204030204" pitchFamily="34" charset="0"/>
                        <a:cs typeface="+mn-cs"/>
                      </a:endParaRPr>
                    </a:p>
                  </a:txBody>
                  <a:tcPr marL="62177" marR="62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024061"/>
                  </a:ext>
                </a:extLst>
              </a:tr>
            </a:tbl>
          </a:graphicData>
        </a:graphic>
      </p:graphicFrame>
    </p:spTree>
    <p:extLst>
      <p:ext uri="{BB962C8B-B14F-4D97-AF65-F5344CB8AC3E}">
        <p14:creationId xmlns:p14="http://schemas.microsoft.com/office/powerpoint/2010/main" val="14479544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400" dirty="0"/>
              <a:t>الاوراق </a:t>
            </a:r>
            <a:r>
              <a:rPr lang="ar-IQ" sz="4400" dirty="0" smtClean="0"/>
              <a:t>التجارية</a:t>
            </a:r>
            <a:endParaRPr lang="ar-IQ" sz="4400" dirty="0"/>
          </a:p>
        </p:txBody>
      </p:sp>
      <p:sp>
        <p:nvSpPr>
          <p:cNvPr id="3" name="عنصر نائب للمحتوى 2"/>
          <p:cNvSpPr>
            <a:spLocks noGrp="1"/>
          </p:cNvSpPr>
          <p:nvPr>
            <p:ph sz="quarter" idx="13"/>
          </p:nvPr>
        </p:nvSpPr>
        <p:spPr/>
        <p:txBody>
          <a:bodyPr>
            <a:normAutofit/>
          </a:bodyPr>
          <a:lstStyle/>
          <a:p>
            <a:pPr marL="0" indent="0">
              <a:buNone/>
            </a:pPr>
            <a:r>
              <a:rPr lang="ar-IQ" sz="3200" dirty="0"/>
              <a:t>هي محررات مكتوبة وفق اشكال يحددها القانون قابلة للتداول بطرق تجارية تستحق الوفاء بمجرد الاطلاع او في موعد معين، او بمعنى اخر هي تعهد يقبل فيه شخص مدين بأن يدفع مبلغا من النقود عند الاطلاع او الطلب او في تاريخ معين وذلك لدائنه او مستفيد اخر تكون في حوزته الورقة التجارية في تاريخ الاستحقاق</a:t>
            </a:r>
            <a:r>
              <a:rPr lang="ar-IQ" sz="3200" dirty="0" smtClean="0"/>
              <a:t>.</a:t>
            </a:r>
            <a:endParaRPr lang="ar-IQ" sz="3200" dirty="0"/>
          </a:p>
        </p:txBody>
      </p:sp>
    </p:spTree>
    <p:extLst>
      <p:ext uri="{BB962C8B-B14F-4D97-AF65-F5344CB8AC3E}">
        <p14:creationId xmlns:p14="http://schemas.microsoft.com/office/powerpoint/2010/main" val="864686203"/>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1"/>
            <a:ext cx="10396882" cy="666482"/>
          </a:xfrm>
        </p:spPr>
        <p:txBody>
          <a:bodyPr>
            <a:normAutofit/>
          </a:bodyPr>
          <a:lstStyle/>
          <a:p>
            <a:pPr algn="ctr"/>
            <a:r>
              <a:rPr lang="ar-IQ" sz="3600" dirty="0"/>
              <a:t>مزايا وفوائد الاوراق التجارية</a:t>
            </a:r>
          </a:p>
        </p:txBody>
      </p:sp>
      <p:sp>
        <p:nvSpPr>
          <p:cNvPr id="3" name="عنصر نائب للمحتوى 2"/>
          <p:cNvSpPr>
            <a:spLocks noGrp="1"/>
          </p:cNvSpPr>
          <p:nvPr>
            <p:ph sz="quarter" idx="13"/>
          </p:nvPr>
        </p:nvSpPr>
        <p:spPr>
          <a:xfrm>
            <a:off x="685800" y="1352282"/>
            <a:ext cx="10394707" cy="4022303"/>
          </a:xfrm>
        </p:spPr>
        <p:txBody>
          <a:bodyPr>
            <a:normAutofit fontScale="92500" lnSpcReduction="20000"/>
          </a:bodyPr>
          <a:lstStyle/>
          <a:p>
            <a:pPr marL="0" indent="0">
              <a:buNone/>
            </a:pPr>
            <a:endParaRPr lang="ar-IQ" sz="2400" dirty="0" smtClean="0"/>
          </a:p>
          <a:p>
            <a:pPr marL="0" indent="0">
              <a:buNone/>
            </a:pPr>
            <a:r>
              <a:rPr lang="ar-IQ" sz="2400" dirty="0" smtClean="0"/>
              <a:t>تمتاز </a:t>
            </a:r>
            <a:r>
              <a:rPr lang="ar-IQ" sz="2400" dirty="0"/>
              <a:t>الورقة التجارية بمجموعة من الخصائص والمزايا اهمها:</a:t>
            </a:r>
          </a:p>
          <a:p>
            <a:pPr marL="0" indent="0">
              <a:buNone/>
            </a:pPr>
            <a:r>
              <a:rPr lang="ar-IQ" sz="2400" dirty="0" smtClean="0"/>
              <a:t>1. </a:t>
            </a:r>
            <a:r>
              <a:rPr lang="ar-IQ" sz="2400" b="1" dirty="0" smtClean="0"/>
              <a:t>انها </a:t>
            </a:r>
            <a:r>
              <a:rPr lang="ar-IQ" sz="2400" b="1" dirty="0"/>
              <a:t>وسيلة اثبات للدين</a:t>
            </a:r>
            <a:r>
              <a:rPr lang="ar-IQ" sz="2400" dirty="0"/>
              <a:t>: فهي وسيلة لأثبات الدين عند قيام أي منازعات كونها تمثل اقرارا كتابيا بقيمة الدين وتاريخ </a:t>
            </a:r>
            <a:r>
              <a:rPr lang="ar-IQ" sz="2400" dirty="0" smtClean="0"/>
              <a:t>استحقاقه.</a:t>
            </a:r>
            <a:endParaRPr lang="ar-IQ" sz="2400" dirty="0"/>
          </a:p>
          <a:p>
            <a:pPr marL="0" indent="0">
              <a:buNone/>
            </a:pPr>
            <a:r>
              <a:rPr lang="ar-IQ" sz="2400" dirty="0"/>
              <a:t>2</a:t>
            </a:r>
            <a:r>
              <a:rPr lang="ar-IQ" sz="2400" dirty="0" smtClean="0"/>
              <a:t>.  </a:t>
            </a:r>
            <a:r>
              <a:rPr lang="ar-IQ" sz="2400" b="1" dirty="0"/>
              <a:t>قابلية التداول: </a:t>
            </a:r>
            <a:r>
              <a:rPr lang="ar-IQ" sz="2400" dirty="0"/>
              <a:t>فهي من ضمن الموجودات المتداولة وبالإمكان تظهيرها او تحويلها الى شخص معين او المبادلة من شخص الى اخر إذا كانت محررة </a:t>
            </a:r>
            <a:r>
              <a:rPr lang="ar-IQ" sz="2400" dirty="0" smtClean="0"/>
              <a:t>لحاملها.</a:t>
            </a:r>
            <a:endParaRPr lang="ar-IQ" sz="2400" dirty="0"/>
          </a:p>
          <a:p>
            <a:pPr marL="0" indent="0">
              <a:buNone/>
            </a:pPr>
            <a:r>
              <a:rPr lang="ar-IQ" sz="2400" dirty="0" smtClean="0"/>
              <a:t>3. </a:t>
            </a:r>
            <a:r>
              <a:rPr lang="ar-IQ" sz="2400" b="1" dirty="0" smtClean="0"/>
              <a:t>قابلية </a:t>
            </a:r>
            <a:r>
              <a:rPr lang="ar-IQ" sz="2400" b="1" dirty="0"/>
              <a:t>تحويلها الى نقود</a:t>
            </a:r>
            <a:r>
              <a:rPr lang="ar-IQ" sz="2400" dirty="0"/>
              <a:t>: حيث يمكن خصمها لدى البنوك وتحويلها الى </a:t>
            </a:r>
            <a:r>
              <a:rPr lang="ar-IQ" sz="2400" dirty="0" smtClean="0"/>
              <a:t>نقد.</a:t>
            </a:r>
            <a:endParaRPr lang="ar-IQ" sz="2400" dirty="0"/>
          </a:p>
          <a:p>
            <a:pPr marL="0" indent="0">
              <a:buNone/>
            </a:pPr>
            <a:r>
              <a:rPr lang="ar-IQ" sz="2400" dirty="0" smtClean="0"/>
              <a:t>4. </a:t>
            </a:r>
            <a:r>
              <a:rPr lang="ar-IQ" sz="2400" b="1" dirty="0" smtClean="0"/>
              <a:t>اداة </a:t>
            </a:r>
            <a:r>
              <a:rPr lang="ar-IQ" sz="2400" b="1" dirty="0"/>
              <a:t>للائتمان قصير الاجل: </a:t>
            </a:r>
            <a:r>
              <a:rPr lang="ar-IQ" sz="2400" dirty="0"/>
              <a:t>مثلا عند شراء بضاعة من تاجر تستحق الوفاء بعد شهر بمعنى استفادة المشتري بفترة ائتمان لمدة شهر بالإمكان تصريف البضاعة خلالها وتحقيق ربح وسداد قيمة الورقة.</a:t>
            </a:r>
          </a:p>
          <a:p>
            <a:endParaRPr lang="ar-IQ" dirty="0"/>
          </a:p>
        </p:txBody>
      </p:sp>
    </p:spTree>
    <p:extLst>
      <p:ext uri="{BB962C8B-B14F-4D97-AF65-F5344CB8AC3E}">
        <p14:creationId xmlns:p14="http://schemas.microsoft.com/office/powerpoint/2010/main" val="353012368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898301"/>
          </a:xfrm>
        </p:spPr>
        <p:txBody>
          <a:bodyPr>
            <a:normAutofit/>
          </a:bodyPr>
          <a:lstStyle/>
          <a:p>
            <a:pPr algn="ctr"/>
            <a:r>
              <a:rPr lang="ar-IQ" sz="3600" dirty="0"/>
              <a:t>انواع الاوراق التجارية</a:t>
            </a:r>
          </a:p>
        </p:txBody>
      </p:sp>
      <p:sp>
        <p:nvSpPr>
          <p:cNvPr id="3" name="عنصر نائب للمحتوى 2"/>
          <p:cNvSpPr>
            <a:spLocks noGrp="1"/>
          </p:cNvSpPr>
          <p:nvPr>
            <p:ph sz="quarter" idx="13"/>
          </p:nvPr>
        </p:nvSpPr>
        <p:spPr/>
        <p:txBody>
          <a:bodyPr/>
          <a:lstStyle/>
          <a:p>
            <a:pPr marL="0" indent="0">
              <a:buNone/>
            </a:pPr>
            <a:r>
              <a:rPr lang="ar-IQ" dirty="0" smtClean="0"/>
              <a:t>1. </a:t>
            </a:r>
            <a:r>
              <a:rPr lang="ar-IQ" b="1" dirty="0" smtClean="0"/>
              <a:t>الشيك</a:t>
            </a:r>
            <a:r>
              <a:rPr lang="ar-IQ" b="1" dirty="0"/>
              <a:t>: </a:t>
            </a:r>
            <a:r>
              <a:rPr lang="ar-IQ" dirty="0"/>
              <a:t>امر من الساحب (صاحب الحساب في البنك) للمسحوب عليه (البنك) بان يدفع لأمر شخص ثالث وهو المستفيد مبلغا من المال بمجرد الاطلاع.</a:t>
            </a:r>
          </a:p>
          <a:p>
            <a:pPr marL="0" indent="0">
              <a:buNone/>
            </a:pPr>
            <a:r>
              <a:rPr lang="ar-IQ" dirty="0" smtClean="0"/>
              <a:t>2. </a:t>
            </a:r>
            <a:r>
              <a:rPr lang="ar-IQ" b="1" dirty="0" smtClean="0"/>
              <a:t>الكمبيالة</a:t>
            </a:r>
            <a:r>
              <a:rPr lang="ar-IQ" b="1" dirty="0"/>
              <a:t>: </a:t>
            </a:r>
            <a:r>
              <a:rPr lang="ar-IQ" dirty="0"/>
              <a:t>امر من الساحب (صاحب الحساب في البنك) للمسحوب عليه (البنك) بان يدفع لأمر شخص ثالث وهو المستفيد مبلغا من المال بمجرد الاطلاع او بتاريخ معين.</a:t>
            </a:r>
          </a:p>
          <a:p>
            <a:pPr marL="0" indent="0">
              <a:buNone/>
            </a:pPr>
            <a:r>
              <a:rPr lang="ar-IQ" dirty="0" smtClean="0"/>
              <a:t>3. </a:t>
            </a:r>
            <a:r>
              <a:rPr lang="ar-IQ" b="1" dirty="0" smtClean="0"/>
              <a:t>السند </a:t>
            </a:r>
            <a:r>
              <a:rPr lang="ar-IQ" b="1" dirty="0"/>
              <a:t>الاذني: </a:t>
            </a:r>
            <a:r>
              <a:rPr lang="ar-IQ" dirty="0"/>
              <a:t>تعهد كتابي من المد ين بان يدفع لدائنه مبلغا من المال في تاريخ معين او بعد مضي مدة معينة. </a:t>
            </a:r>
          </a:p>
          <a:p>
            <a:pPr marL="0" indent="0">
              <a:buNone/>
            </a:pPr>
            <a:r>
              <a:rPr lang="ar-IQ" dirty="0"/>
              <a:t>وسيكون التركيز في هذه المرحلة على الكمبيالة والمعالجات المحاسبية لها وتتمثل الكمبيالة بأوراق القبض واوراق الدفع</a:t>
            </a:r>
          </a:p>
          <a:p>
            <a:endParaRPr lang="ar-IQ" dirty="0"/>
          </a:p>
        </p:txBody>
      </p:sp>
    </p:spTree>
    <p:extLst>
      <p:ext uri="{BB962C8B-B14F-4D97-AF65-F5344CB8AC3E}">
        <p14:creationId xmlns:p14="http://schemas.microsoft.com/office/powerpoint/2010/main" val="346894437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885423"/>
          </a:xfrm>
        </p:spPr>
        <p:txBody>
          <a:bodyPr>
            <a:normAutofit/>
          </a:bodyPr>
          <a:lstStyle/>
          <a:p>
            <a:pPr algn="ctr"/>
            <a:r>
              <a:rPr lang="ar-IQ" sz="3600" dirty="0"/>
              <a:t>اوراق القبض واوراق الدفع (الكمبيالة</a:t>
            </a:r>
            <a:r>
              <a:rPr lang="ar-IQ" sz="3600" dirty="0" smtClean="0"/>
              <a:t>)</a:t>
            </a:r>
            <a:endParaRPr lang="ar-IQ" sz="3600" dirty="0"/>
          </a:p>
        </p:txBody>
      </p:sp>
      <p:sp>
        <p:nvSpPr>
          <p:cNvPr id="3" name="عنصر نائب للمحتوى 2"/>
          <p:cNvSpPr>
            <a:spLocks noGrp="1"/>
          </p:cNvSpPr>
          <p:nvPr>
            <p:ph sz="quarter" idx="13"/>
          </p:nvPr>
        </p:nvSpPr>
        <p:spPr/>
        <p:txBody>
          <a:bodyPr/>
          <a:lstStyle/>
          <a:p>
            <a:pPr marL="0" indent="0">
              <a:buNone/>
            </a:pPr>
            <a:r>
              <a:rPr lang="ar-IQ" sz="2800" dirty="0"/>
              <a:t>تنشأ الكمبيالة من المعاملات الآجلة التي تتم ما بين البائع والمشتري، وهي عبارة عن تعهد يقوم المدين (المشتري او المسحوب عليه او العميل) بتوقيعه لصالح الدائن (البائع او الساحب او المورد) يلتزم بموجبه بالوفاء بقيمة الورقة في تاريخ محدد. </a:t>
            </a:r>
          </a:p>
          <a:p>
            <a:pPr marL="0" indent="0">
              <a:buNone/>
            </a:pPr>
            <a:r>
              <a:rPr lang="ar-IQ" sz="2800" dirty="0"/>
              <a:t>وتمثل الكمبيالة ورقة قبض بالنسبة للبائع وورقة دفع بالنسبة للمشتري كما مرة علينا سابقا وسنتناول حالات الاوراق التجارية والمعالجة المحاسبية لها وكما يلي: </a:t>
            </a:r>
          </a:p>
          <a:p>
            <a:pPr marL="0" indent="0">
              <a:buNone/>
            </a:pPr>
            <a:endParaRPr lang="ar-IQ" dirty="0"/>
          </a:p>
        </p:txBody>
      </p:sp>
    </p:spTree>
    <p:extLst>
      <p:ext uri="{BB962C8B-B14F-4D97-AF65-F5344CB8AC3E}">
        <p14:creationId xmlns:p14="http://schemas.microsoft.com/office/powerpoint/2010/main" val="2019166585"/>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dirty="0"/>
              <a:t>حالات التصرف بالأوراق التجارية والمعالجة المحاسبية لها </a:t>
            </a:r>
          </a:p>
        </p:txBody>
      </p:sp>
      <p:sp>
        <p:nvSpPr>
          <p:cNvPr id="3" name="عنصر نائب للمحتوى 2"/>
          <p:cNvSpPr>
            <a:spLocks noGrp="1"/>
          </p:cNvSpPr>
          <p:nvPr>
            <p:ph sz="quarter" idx="13"/>
          </p:nvPr>
        </p:nvSpPr>
        <p:spPr>
          <a:xfrm>
            <a:off x="685800" y="2063396"/>
            <a:ext cx="10394707" cy="2135117"/>
          </a:xfrm>
        </p:spPr>
        <p:txBody>
          <a:bodyPr/>
          <a:lstStyle/>
          <a:p>
            <a:pPr marL="457200" lvl="0" indent="-457200">
              <a:lnSpc>
                <a:spcPct val="100000"/>
              </a:lnSpc>
              <a:spcBef>
                <a:spcPts val="0"/>
              </a:spcBef>
              <a:buClrTx/>
              <a:buSzTx/>
              <a:buFontTx/>
              <a:buAutoNum type="arabicPeriod"/>
            </a:pPr>
            <a:r>
              <a:rPr lang="ar-IQ" sz="2400" b="1" cap="none" dirty="0">
                <a:solidFill>
                  <a:prstClr val="black"/>
                </a:solidFill>
              </a:rPr>
              <a:t>نشؤ الكمبيالة (ورقة القبض للبائع / ورقة الدفع للمشتري): </a:t>
            </a:r>
            <a:r>
              <a:rPr lang="ar-IQ" sz="2400" cap="none" dirty="0">
                <a:solidFill>
                  <a:prstClr val="black"/>
                </a:solidFill>
              </a:rPr>
              <a:t>تنشأ الكمبيالة عندما تبيع الوحدة الاقتصادية بضاعة بالآجل الى أحد عملائها وتستلم كمبيالة من العميل فالمعالجة المحاسبية لنشؤ الورقة في سجلات البائع والمشتري وكما مرة علينا سابقا </a:t>
            </a:r>
          </a:p>
          <a:p>
            <a:endParaRPr lang="ar-IQ" dirty="0"/>
          </a:p>
        </p:txBody>
      </p:sp>
    </p:spTree>
    <p:extLst>
      <p:ext uri="{BB962C8B-B14F-4D97-AF65-F5344CB8AC3E}">
        <p14:creationId xmlns:p14="http://schemas.microsoft.com/office/powerpoint/2010/main" val="214080552"/>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496484415"/>
              </p:ext>
            </p:extLst>
          </p:nvPr>
        </p:nvGraphicFramePr>
        <p:xfrm>
          <a:off x="1043190" y="656824"/>
          <a:ext cx="9775064" cy="4572000"/>
        </p:xfrm>
        <a:graphic>
          <a:graphicData uri="http://schemas.openxmlformats.org/drawingml/2006/table">
            <a:tbl>
              <a:tblPr rtl="1" firstRow="1" firstCol="1" bandRow="1"/>
              <a:tblGrid>
                <a:gridCol w="3154302">
                  <a:extLst>
                    <a:ext uri="{9D8B030D-6E8A-4147-A177-3AD203B41FA5}">
                      <a16:colId xmlns:a16="http://schemas.microsoft.com/office/drawing/2014/main" val="3300514127"/>
                    </a:ext>
                  </a:extLst>
                </a:gridCol>
                <a:gridCol w="3182340">
                  <a:extLst>
                    <a:ext uri="{9D8B030D-6E8A-4147-A177-3AD203B41FA5}">
                      <a16:colId xmlns:a16="http://schemas.microsoft.com/office/drawing/2014/main" val="4076044863"/>
                    </a:ext>
                  </a:extLst>
                </a:gridCol>
                <a:gridCol w="3438422">
                  <a:extLst>
                    <a:ext uri="{9D8B030D-6E8A-4147-A177-3AD203B41FA5}">
                      <a16:colId xmlns:a16="http://schemas.microsoft.com/office/drawing/2014/main" val="1499737699"/>
                    </a:ext>
                  </a:extLst>
                </a:gridCol>
              </a:tblGrid>
              <a:tr h="304800">
                <a:tc>
                  <a:txBody>
                    <a:bodyPr/>
                    <a:lstStyle/>
                    <a:p>
                      <a:pPr algn="ct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الحالة</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سجلات البائع</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mn-cs"/>
                        </a:rPr>
                        <a:t>سجلات المشتري</a:t>
                      </a:r>
                      <a:endParaRPr lang="en-US" sz="18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84013"/>
                  </a:ext>
                </a:extLst>
              </a:tr>
              <a:tr h="1219200">
                <a:tc>
                  <a:txBody>
                    <a:bodyPr/>
                    <a:lstStyle/>
                    <a:p>
                      <a:pPr algn="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أ) إذا تم استلام الكمبيالة مباشرة أي في يوم البيع / مثلا بيع بضاعة بمبلغ 10000 دينار بموجب كمبيالة</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10000          اوراق قبض</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10000       المبيعات</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بيع بضاعة بكمبيالة  </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800" b="1">
                          <a:effectLst/>
                          <a:latin typeface="Calibri" panose="020F0502020204030204" pitchFamily="34" charset="0"/>
                          <a:ea typeface="Calibri" panose="020F0502020204030204" pitchFamily="34" charset="0"/>
                          <a:cs typeface="+mn-cs"/>
                        </a:rPr>
                        <a:t>10000          المشتريات</a:t>
                      </a:r>
                      <a:endParaRPr lang="en-US" sz="1800" b="1">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a:effectLst/>
                          <a:latin typeface="Calibri" panose="020F0502020204030204" pitchFamily="34" charset="0"/>
                          <a:ea typeface="Calibri" panose="020F0502020204030204" pitchFamily="34" charset="0"/>
                          <a:cs typeface="+mn-cs"/>
                        </a:rPr>
                        <a:t>       10000       اوراق دفع</a:t>
                      </a:r>
                      <a:endParaRPr lang="en-US" sz="1800" b="1">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a:effectLst/>
                          <a:latin typeface="Calibri" panose="020F0502020204030204" pitchFamily="34" charset="0"/>
                          <a:ea typeface="Calibri" panose="020F0502020204030204" pitchFamily="34" charset="0"/>
                          <a:cs typeface="+mn-cs"/>
                        </a:rPr>
                        <a:t>شراء بضاعة بكمبيالة  </a:t>
                      </a:r>
                      <a:endParaRPr lang="en-US" sz="1800" b="1">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mn-cs"/>
                        </a:rPr>
                        <a:t> </a:t>
                      </a:r>
                      <a:endParaRPr lang="en-US" sz="1800" b="1">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161398"/>
                  </a:ext>
                </a:extLst>
              </a:tr>
              <a:tr h="3048000">
                <a:tc>
                  <a:txBody>
                    <a:bodyPr/>
                    <a:lstStyle/>
                    <a:p>
                      <a:pPr algn="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ب) إذا تم استلام الكمبيالة بعد يوم البيع أي حررت لسداد دين سابق / مثلا بتاريخ 1/1 باعت محلات احمد بضاعة الى التاجر حسن بمبلغ 5000 دينار على الحساب، وبتاريخ </a:t>
                      </a:r>
                      <a:r>
                        <a:rPr lang="ar-IQ" sz="1800" b="1" dirty="0" smtClean="0">
                          <a:effectLst/>
                          <a:latin typeface="Calibri" panose="020F0502020204030204" pitchFamily="34" charset="0"/>
                          <a:ea typeface="Calibri" panose="020F0502020204030204" pitchFamily="34" charset="0"/>
                          <a:cs typeface="+mn-cs"/>
                        </a:rPr>
                        <a:t>1/5 </a:t>
                      </a:r>
                      <a:r>
                        <a:rPr lang="ar-IQ" sz="1800" b="1" dirty="0">
                          <a:effectLst/>
                          <a:latin typeface="Calibri" panose="020F0502020204030204" pitchFamily="34" charset="0"/>
                          <a:ea typeface="Calibri" panose="020F0502020204030204" pitchFamily="34" charset="0"/>
                          <a:cs typeface="+mn-cs"/>
                        </a:rPr>
                        <a:t>تم استلام كمبيالة من التاجر حسن تكون </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1/1</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5000          المدينون (حسن)</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5000       المبيعات</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بيع بضاعة على الحساب  </a:t>
                      </a:r>
                      <a:endParaRPr lang="en-US" sz="1800" b="1" dirty="0">
                        <a:effectLst/>
                        <a:latin typeface="Calibri" panose="020F0502020204030204" pitchFamily="34" charset="0"/>
                        <a:ea typeface="Calibri" panose="020F0502020204030204" pitchFamily="34" charset="0"/>
                        <a:cs typeface="+mn-cs"/>
                      </a:endParaRPr>
                    </a:p>
                    <a:p>
                      <a:pPr marL="228600" algn="r" rtl="1">
                        <a:lnSpc>
                          <a:spcPct val="107000"/>
                        </a:lnSpc>
                        <a:spcAft>
                          <a:spcPts val="0"/>
                        </a:spcAft>
                        <a:tabLst>
                          <a:tab pos="3551555" algn="ctr"/>
                        </a:tabLst>
                      </a:pPr>
                      <a:r>
                        <a:rPr lang="en-US" sz="1800" b="1" dirty="0">
                          <a:effectLst/>
                          <a:latin typeface="Times New Roman" panose="02020603050405020304" pitchFamily="18"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smtClean="0">
                          <a:effectLst/>
                          <a:latin typeface="Calibri" panose="020F0502020204030204" pitchFamily="34" charset="0"/>
                          <a:ea typeface="Calibri" panose="020F0502020204030204" pitchFamily="34" charset="0"/>
                          <a:cs typeface="+mn-cs"/>
                        </a:rPr>
                        <a:t>1/5</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5000         اوراق قبض (حسن)</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5000       المدينون (حسن)</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استلام كمبيالة من التاجر حسن</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1/1</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5000          المشتريات</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5000       الدائنون (احمد)</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شراء بضاعة على الحساب  </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smtClean="0">
                          <a:effectLst/>
                          <a:latin typeface="Calibri" panose="020F0502020204030204" pitchFamily="34" charset="0"/>
                          <a:ea typeface="Calibri" panose="020F0502020204030204" pitchFamily="34" charset="0"/>
                          <a:cs typeface="+mn-cs"/>
                        </a:rPr>
                        <a:t>1/5</a:t>
                      </a:r>
                      <a:endParaRPr lang="en-US" sz="18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smtClean="0">
                          <a:effectLst/>
                          <a:latin typeface="Calibri" panose="020F0502020204030204" pitchFamily="34" charset="0"/>
                          <a:ea typeface="Calibri" panose="020F0502020204030204" pitchFamily="34" charset="0"/>
                          <a:cs typeface="+mn-cs"/>
                        </a:rPr>
                        <a:t>5000         الدائنون (احمد)</a:t>
                      </a:r>
                      <a:endParaRPr lang="en-US" sz="18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smtClean="0">
                          <a:effectLst/>
                          <a:latin typeface="Calibri" panose="020F0502020204030204" pitchFamily="34" charset="0"/>
                          <a:ea typeface="Calibri" panose="020F0502020204030204" pitchFamily="34" charset="0"/>
                          <a:cs typeface="+mn-cs"/>
                        </a:rPr>
                        <a:t>       </a:t>
                      </a:r>
                      <a:r>
                        <a:rPr lang="ar-IQ" sz="1800" b="1" dirty="0">
                          <a:effectLst/>
                          <a:latin typeface="Calibri" panose="020F0502020204030204" pitchFamily="34" charset="0"/>
                          <a:ea typeface="Calibri" panose="020F0502020204030204" pitchFamily="34" charset="0"/>
                          <a:cs typeface="+mn-cs"/>
                        </a:rPr>
                        <a:t>5000       اوراق دفع (احمد)</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pPr>
                      <a:r>
                        <a:rPr lang="ar-IQ" sz="1800" b="1" dirty="0">
                          <a:effectLst/>
                          <a:latin typeface="Calibri" panose="020F0502020204030204" pitchFamily="34" charset="0"/>
                          <a:ea typeface="Calibri" panose="020F0502020204030204" pitchFamily="34" charset="0"/>
                          <a:cs typeface="+mn-cs"/>
                        </a:rPr>
                        <a:t>تحرير كمبيالة الى محلات احمد</a:t>
                      </a:r>
                      <a:endParaRPr lang="en-US" sz="1800" b="1" dirty="0">
                        <a:effectLst/>
                        <a:latin typeface="Calibri" panose="020F0502020204030204" pitchFamily="34" charset="0"/>
                        <a:ea typeface="Calibri" panose="020F0502020204030204" pitchFamily="34" charset="0"/>
                        <a:cs typeface="+mn-cs"/>
                      </a:endParaRPr>
                    </a:p>
                  </a:txBody>
                  <a:tcPr marL="66323" marR="66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10845"/>
                  </a:ext>
                </a:extLst>
              </a:tr>
            </a:tbl>
          </a:graphicData>
        </a:graphic>
      </p:graphicFrame>
      <p:cxnSp>
        <p:nvCxnSpPr>
          <p:cNvPr id="3" name="رابط مستقيم 2"/>
          <p:cNvCxnSpPr/>
          <p:nvPr/>
        </p:nvCxnSpPr>
        <p:spPr>
          <a:xfrm flipV="1">
            <a:off x="10260013" y="10699750"/>
            <a:ext cx="1847850" cy="28575"/>
          </a:xfrm>
          <a:prstGeom prst="line">
            <a:avLst/>
          </a:prstGeom>
          <a:noFill/>
          <a:ln w="6350" cap="flat" cmpd="sng" algn="ctr">
            <a:solidFill>
              <a:sysClr val="windowText" lastClr="000000"/>
            </a:solidFill>
            <a:prstDash val="solid"/>
            <a:miter lim="800000"/>
          </a:ln>
          <a:effectLst/>
        </p:spPr>
      </p:cxnSp>
      <p:cxnSp>
        <p:nvCxnSpPr>
          <p:cNvPr id="4" name="رابط مستقيم 3"/>
          <p:cNvCxnSpPr/>
          <p:nvPr/>
        </p:nvCxnSpPr>
        <p:spPr>
          <a:xfrm flipV="1">
            <a:off x="5759450" y="10723563"/>
            <a:ext cx="1828800" cy="0"/>
          </a:xfrm>
          <a:prstGeom prst="line">
            <a:avLst/>
          </a:prstGeom>
          <a:noFill/>
          <a:ln w="6350" cap="flat" cmpd="sng" algn="ctr">
            <a:solidFill>
              <a:sysClr val="windowText" lastClr="000000"/>
            </a:solidFill>
            <a:prstDash val="solid"/>
            <a:miter lim="800000"/>
          </a:ln>
          <a:effectLst/>
        </p:spPr>
      </p:cxnSp>
      <p:cxnSp>
        <p:nvCxnSpPr>
          <p:cNvPr id="5" name="رابط مستقيم 4"/>
          <p:cNvCxnSpPr/>
          <p:nvPr/>
        </p:nvCxnSpPr>
        <p:spPr>
          <a:xfrm flipV="1">
            <a:off x="3606800" y="10734675"/>
            <a:ext cx="1828800" cy="0"/>
          </a:xfrm>
          <a:prstGeom prst="line">
            <a:avLst/>
          </a:prstGeom>
          <a:noFill/>
          <a:ln w="6350" cap="flat" cmpd="sng" algn="ctr">
            <a:solidFill>
              <a:sysClr val="windowText" lastClr="000000"/>
            </a:solidFill>
            <a:prstDash val="solid"/>
            <a:miter lim="800000"/>
          </a:ln>
          <a:effectLst/>
        </p:spPr>
      </p:cxnSp>
      <p:cxnSp>
        <p:nvCxnSpPr>
          <p:cNvPr id="7" name="رابط مستقيم 6"/>
          <p:cNvCxnSpPr/>
          <p:nvPr/>
        </p:nvCxnSpPr>
        <p:spPr>
          <a:xfrm>
            <a:off x="5322284" y="3374265"/>
            <a:ext cx="2265966" cy="25758"/>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p:cNvCxnSpPr/>
          <p:nvPr/>
        </p:nvCxnSpPr>
        <p:spPr>
          <a:xfrm>
            <a:off x="2255234" y="3348507"/>
            <a:ext cx="2265966" cy="2575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6446535"/>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2700" dirty="0" smtClean="0"/>
              <a:t>2. </a:t>
            </a:r>
            <a:r>
              <a:rPr lang="ar-IQ" sz="2700" b="1" dirty="0" smtClean="0"/>
              <a:t>الاحتفاظ </a:t>
            </a:r>
            <a:r>
              <a:rPr lang="ar-IQ" sz="2700" b="1" dirty="0"/>
              <a:t>بالكمبيالة وتحصيلها بتاريخ الاستحقاق</a:t>
            </a:r>
            <a:r>
              <a:rPr lang="ar-IQ" sz="2700" dirty="0"/>
              <a:t>: عندما يحين مبلغ الكمبيالة ينبغي على المشتري سداد قيمتها ويحصل البائع على امواله المستحقة في الكمبيالة.</a:t>
            </a:r>
          </a:p>
        </p:txBody>
      </p:sp>
      <p:graphicFrame>
        <p:nvGraphicFramePr>
          <p:cNvPr id="3" name="جدول 2"/>
          <p:cNvGraphicFramePr>
            <a:graphicFrameLocks noGrp="1"/>
          </p:cNvGraphicFramePr>
          <p:nvPr>
            <p:extLst>
              <p:ext uri="{D42A27DB-BD31-4B8C-83A1-F6EECF244321}">
                <p14:modId xmlns:p14="http://schemas.microsoft.com/office/powerpoint/2010/main" val="720501309"/>
              </p:ext>
            </p:extLst>
          </p:nvPr>
        </p:nvGraphicFramePr>
        <p:xfrm>
          <a:off x="1687131" y="1931832"/>
          <a:ext cx="8603087" cy="2394798"/>
        </p:xfrm>
        <a:graphic>
          <a:graphicData uri="http://schemas.openxmlformats.org/drawingml/2006/table">
            <a:tbl>
              <a:tblPr rtl="1" firstRow="1" firstCol="1" bandRow="1"/>
              <a:tblGrid>
                <a:gridCol w="2485621">
                  <a:extLst>
                    <a:ext uri="{9D8B030D-6E8A-4147-A177-3AD203B41FA5}">
                      <a16:colId xmlns:a16="http://schemas.microsoft.com/office/drawing/2014/main" val="499203290"/>
                    </a:ext>
                  </a:extLst>
                </a:gridCol>
                <a:gridCol w="3091292">
                  <a:extLst>
                    <a:ext uri="{9D8B030D-6E8A-4147-A177-3AD203B41FA5}">
                      <a16:colId xmlns:a16="http://schemas.microsoft.com/office/drawing/2014/main" val="2813550934"/>
                    </a:ext>
                  </a:extLst>
                </a:gridCol>
                <a:gridCol w="3026174">
                  <a:extLst>
                    <a:ext uri="{9D8B030D-6E8A-4147-A177-3AD203B41FA5}">
                      <a16:colId xmlns:a16="http://schemas.microsoft.com/office/drawing/2014/main" val="1037267832"/>
                    </a:ext>
                  </a:extLst>
                </a:gridCol>
              </a:tblGrid>
              <a:tr h="352913">
                <a:tc>
                  <a:txBody>
                    <a:bodyPr/>
                    <a:lstStyle/>
                    <a:p>
                      <a:pPr algn="ctr" rtl="1">
                        <a:lnSpc>
                          <a:spcPct val="107000"/>
                        </a:lnSpc>
                        <a:spcAft>
                          <a:spcPts val="0"/>
                        </a:spcAft>
                        <a:tabLst>
                          <a:tab pos="1883410" algn="l"/>
                        </a:tabLst>
                      </a:pPr>
                      <a:r>
                        <a:rPr lang="ar-IQ" sz="2000" b="1" dirty="0">
                          <a:effectLst/>
                          <a:latin typeface="Calibri" panose="020F0502020204030204" pitchFamily="34" charset="0"/>
                          <a:ea typeface="Calibri" panose="020F0502020204030204" pitchFamily="34" charset="0"/>
                          <a:cs typeface="+mn-cs"/>
                        </a:rPr>
                        <a:t>الحالة</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2000" b="1">
                          <a:effectLst/>
                          <a:latin typeface="Calibri" panose="020F0502020204030204" pitchFamily="34" charset="0"/>
                          <a:ea typeface="Calibri" panose="020F0502020204030204" pitchFamily="34" charset="0"/>
                          <a:cs typeface="+mn-cs"/>
                        </a:rPr>
                        <a:t>سجلات البائع</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2000" b="1">
                          <a:effectLst/>
                          <a:latin typeface="Calibri" panose="020F0502020204030204" pitchFamily="34" charset="0"/>
                          <a:ea typeface="Calibri" panose="020F0502020204030204" pitchFamily="34" charset="0"/>
                          <a:cs typeface="+mn-cs"/>
                        </a:rPr>
                        <a:t>سجلات المشتري</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577362"/>
                  </a:ext>
                </a:extLst>
              </a:tr>
              <a:tr h="2041885">
                <a:tc>
                  <a:txBody>
                    <a:bodyPr/>
                    <a:lstStyle/>
                    <a:p>
                      <a:pPr algn="r" rtl="1">
                        <a:lnSpc>
                          <a:spcPct val="107000"/>
                        </a:lnSpc>
                        <a:spcAft>
                          <a:spcPts val="0"/>
                        </a:spcAft>
                        <a:tabLst>
                          <a:tab pos="1883410" algn="l"/>
                        </a:tabLst>
                      </a:pPr>
                      <a:r>
                        <a:rPr lang="ar-IQ" sz="2000" b="1" dirty="0">
                          <a:effectLst/>
                          <a:latin typeface="Calibri" panose="020F0502020204030204" pitchFamily="34" charset="0"/>
                          <a:ea typeface="Calibri" panose="020F0502020204030204" pitchFamily="34" charset="0"/>
                          <a:cs typeface="+mn-cs"/>
                        </a:rPr>
                        <a:t>مثلا/ كان موعد الكمبيالة التي حررها التاجر حسن الى البائع احمد شهر واحد ففي تاريخ </a:t>
                      </a:r>
                      <a:r>
                        <a:rPr lang="ar-IQ" sz="2000" b="1" dirty="0" smtClean="0">
                          <a:effectLst/>
                          <a:latin typeface="Calibri" panose="020F0502020204030204" pitchFamily="34" charset="0"/>
                          <a:ea typeface="Calibri" panose="020F0502020204030204" pitchFamily="34" charset="0"/>
                          <a:cs typeface="+mn-cs"/>
                        </a:rPr>
                        <a:t>2/5 </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1883410" algn="l"/>
                        </a:tabLst>
                      </a:pPr>
                      <a:r>
                        <a:rPr lang="ar-IQ" sz="2000" b="1" dirty="0">
                          <a:effectLst/>
                          <a:latin typeface="Calibri" panose="020F0502020204030204" pitchFamily="34" charset="0"/>
                          <a:ea typeface="Calibri" panose="020F0502020204030204" pitchFamily="34" charset="0"/>
                          <a:cs typeface="+mn-cs"/>
                        </a:rPr>
                        <a:t> </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1883410" algn="l"/>
                        </a:tabLst>
                      </a:pPr>
                      <a:r>
                        <a:rPr lang="ar-IQ" sz="2000" b="1" dirty="0">
                          <a:effectLst/>
                          <a:latin typeface="Calibri" panose="020F0502020204030204" pitchFamily="34" charset="0"/>
                          <a:ea typeface="Calibri" panose="020F0502020204030204" pitchFamily="34" charset="0"/>
                          <a:cs typeface="+mn-cs"/>
                        </a:rPr>
                        <a:t> </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2000" b="1" dirty="0" smtClean="0">
                          <a:effectLst/>
                          <a:latin typeface="Calibri" panose="020F0502020204030204" pitchFamily="34" charset="0"/>
                          <a:cs typeface="+mn-cs"/>
                        </a:rPr>
                        <a:t>2</a:t>
                      </a:r>
                      <a:r>
                        <a:rPr lang="ar-IQ" sz="2000" b="1" dirty="0" smtClean="0">
                          <a:effectLst/>
                          <a:latin typeface="Calibri" panose="020F0502020204030204" pitchFamily="34" charset="0"/>
                          <a:ea typeface="Calibri" panose="020F0502020204030204" pitchFamily="34" charset="0"/>
                          <a:cs typeface="+mn-cs"/>
                        </a:rPr>
                        <a:t>/5</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a:effectLst/>
                          <a:latin typeface="Calibri" panose="020F0502020204030204" pitchFamily="34" charset="0"/>
                          <a:ea typeface="Calibri" panose="020F0502020204030204" pitchFamily="34" charset="0"/>
                          <a:cs typeface="+mn-cs"/>
                        </a:rPr>
                        <a:t>5000         الصندوق</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a:effectLst/>
                          <a:latin typeface="Calibri" panose="020F0502020204030204" pitchFamily="34" charset="0"/>
                          <a:ea typeface="Calibri" panose="020F0502020204030204" pitchFamily="34" charset="0"/>
                          <a:cs typeface="+mn-cs"/>
                        </a:rPr>
                        <a:t>     </a:t>
                      </a:r>
                      <a:r>
                        <a:rPr lang="ar-IQ" sz="2000" b="1" dirty="0" smtClean="0">
                          <a:effectLst/>
                          <a:latin typeface="Calibri" panose="020F0502020204030204" pitchFamily="34" charset="0"/>
                          <a:ea typeface="Calibri" panose="020F0502020204030204" pitchFamily="34" charset="0"/>
                          <a:cs typeface="+mn-cs"/>
                        </a:rPr>
                        <a:t> </a:t>
                      </a:r>
                      <a:r>
                        <a:rPr lang="ar-IQ" sz="2000" b="1" dirty="0">
                          <a:effectLst/>
                          <a:latin typeface="Calibri" panose="020F0502020204030204" pitchFamily="34" charset="0"/>
                          <a:ea typeface="Calibri" panose="020F0502020204030204" pitchFamily="34" charset="0"/>
                          <a:cs typeface="+mn-cs"/>
                        </a:rPr>
                        <a:t>5000   </a:t>
                      </a:r>
                      <a:r>
                        <a:rPr lang="ar-IQ" sz="2000" b="1" dirty="0" smtClean="0">
                          <a:effectLst/>
                          <a:latin typeface="Calibri" panose="020F0502020204030204" pitchFamily="34" charset="0"/>
                          <a:ea typeface="Calibri" panose="020F0502020204030204" pitchFamily="34" charset="0"/>
                          <a:cs typeface="+mn-cs"/>
                        </a:rPr>
                        <a:t> </a:t>
                      </a:r>
                      <a:r>
                        <a:rPr lang="ar-IQ" sz="2000" b="1" dirty="0">
                          <a:effectLst/>
                          <a:latin typeface="Calibri" panose="020F0502020204030204" pitchFamily="34" charset="0"/>
                          <a:ea typeface="Calibri" panose="020F0502020204030204" pitchFamily="34" charset="0"/>
                          <a:cs typeface="+mn-cs"/>
                        </a:rPr>
                        <a:t>اوراق قبض (حسن)</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a:effectLst/>
                          <a:latin typeface="Calibri" panose="020F0502020204030204" pitchFamily="34" charset="0"/>
                          <a:ea typeface="Calibri" panose="020F0502020204030204" pitchFamily="34" charset="0"/>
                          <a:cs typeface="+mn-cs"/>
                        </a:rPr>
                        <a:t>استلام قيمة الكمبيالة من التاجر حسن نقدا</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2000" b="1" dirty="0" smtClean="0">
                          <a:effectLst/>
                          <a:latin typeface="Calibri" panose="020F0502020204030204" pitchFamily="34" charset="0"/>
                          <a:ea typeface="Calibri" panose="020F0502020204030204" pitchFamily="34" charset="0"/>
                          <a:cs typeface="+mn-cs"/>
                        </a:rPr>
                        <a:t>2/5</a:t>
                      </a:r>
                      <a:endParaRPr lang="en-US" sz="20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smtClean="0">
                          <a:effectLst/>
                          <a:latin typeface="Calibri" panose="020F0502020204030204" pitchFamily="34" charset="0"/>
                          <a:ea typeface="Calibri" panose="020F0502020204030204" pitchFamily="34" charset="0"/>
                          <a:cs typeface="+mn-cs"/>
                        </a:rPr>
                        <a:t>5000         اوراق دفع (احمد)   </a:t>
                      </a:r>
                      <a:endParaRPr lang="en-US" sz="20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smtClean="0">
                          <a:effectLst/>
                          <a:latin typeface="Calibri" panose="020F0502020204030204" pitchFamily="34" charset="0"/>
                          <a:ea typeface="Calibri" panose="020F0502020204030204" pitchFamily="34" charset="0"/>
                          <a:cs typeface="+mn-cs"/>
                        </a:rPr>
                        <a:t>       </a:t>
                      </a:r>
                      <a:r>
                        <a:rPr lang="ar-IQ" sz="2000" b="1" dirty="0">
                          <a:effectLst/>
                          <a:latin typeface="Calibri" panose="020F0502020204030204" pitchFamily="34" charset="0"/>
                          <a:ea typeface="Calibri" panose="020F0502020204030204" pitchFamily="34" charset="0"/>
                          <a:cs typeface="+mn-cs"/>
                        </a:rPr>
                        <a:t>5000      الصندوق</a:t>
                      </a:r>
                      <a:endParaRPr lang="en-US" sz="20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2000" b="1" dirty="0">
                          <a:effectLst/>
                          <a:latin typeface="Calibri" panose="020F0502020204030204" pitchFamily="34" charset="0"/>
                          <a:ea typeface="Calibri" panose="020F0502020204030204" pitchFamily="34" charset="0"/>
                          <a:cs typeface="+mn-cs"/>
                        </a:rPr>
                        <a:t>دفع قيمة الكمبيالة الى محلات احمد نقدا</a:t>
                      </a:r>
                      <a:endParaRPr lang="en-US" sz="20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2000" b="1" dirty="0">
                          <a:effectLst/>
                          <a:latin typeface="Calibri" panose="020F0502020204030204" pitchFamily="34" charset="0"/>
                          <a:ea typeface="Calibri" panose="020F0502020204030204" pitchFamily="34" charset="0"/>
                          <a:cs typeface="+mn-cs"/>
                        </a:rPr>
                        <a:t> </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008087"/>
                  </a:ext>
                </a:extLst>
              </a:tr>
            </a:tbl>
          </a:graphicData>
        </a:graphic>
      </p:graphicFrame>
      <p:cxnSp>
        <p:nvCxnSpPr>
          <p:cNvPr id="4" name="رابط كسهم مستقيم 3"/>
          <p:cNvCxnSpPr/>
          <p:nvPr/>
        </p:nvCxnSpPr>
        <p:spPr>
          <a:xfrm flipH="1">
            <a:off x="7933386" y="3812146"/>
            <a:ext cx="20863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284461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1722549"/>
          </a:xfrm>
        </p:spPr>
        <p:txBody>
          <a:bodyPr>
            <a:normAutofit fontScale="90000"/>
          </a:bodyPr>
          <a:lstStyle/>
          <a:p>
            <a:pPr algn="ctr">
              <a:lnSpc>
                <a:spcPct val="100000"/>
              </a:lnSpc>
            </a:pPr>
            <a:r>
              <a:rPr lang="ar-IQ" sz="2700" dirty="0" smtClean="0"/>
              <a:t>3</a:t>
            </a:r>
            <a:r>
              <a:rPr lang="ar-IQ" sz="2200" b="1" dirty="0" smtClean="0"/>
              <a:t>. ارسال </a:t>
            </a:r>
            <a:r>
              <a:rPr lang="ar-IQ" sz="2200" b="1" dirty="0"/>
              <a:t>الكمبيالة الى المصرف في تاريخ الاستحقاق</a:t>
            </a:r>
            <a:r>
              <a:rPr lang="ar-IQ" sz="2200" dirty="0"/>
              <a:t>: عند ارسال الكمبيالة الى المصرف لغرض التحصيل يتم فتح حساب وسيط يسمى اوراق قبض برسم التحصيل بالنسبة للبائع اما المشتري فلا يسجل قيد، وعندما يتم تحصيل قيمة الورقة وايداع المبلغ في </a:t>
            </a:r>
            <a:r>
              <a:rPr lang="ar-IQ" sz="2200" dirty="0" smtClean="0"/>
              <a:t>لحساب </a:t>
            </a:r>
            <a:r>
              <a:rPr lang="ar-IQ" sz="2200" dirty="0"/>
              <a:t>الجاري يتم استقطاع عمولة تسمى عمولة التحصيل يستقطعها المصرف مقابل عملية التحصيل.</a:t>
            </a:r>
            <a:br>
              <a:rPr lang="ar-IQ" sz="2200" dirty="0"/>
            </a:br>
            <a:endParaRPr lang="ar-IQ" sz="2200" dirty="0"/>
          </a:p>
        </p:txBody>
      </p:sp>
      <p:graphicFrame>
        <p:nvGraphicFramePr>
          <p:cNvPr id="3" name="جدول 2"/>
          <p:cNvGraphicFramePr>
            <a:graphicFrameLocks noGrp="1"/>
          </p:cNvGraphicFramePr>
          <p:nvPr>
            <p:extLst>
              <p:ext uri="{D42A27DB-BD31-4B8C-83A1-F6EECF244321}">
                <p14:modId xmlns:p14="http://schemas.microsoft.com/office/powerpoint/2010/main" val="257103030"/>
              </p:ext>
            </p:extLst>
          </p:nvPr>
        </p:nvGraphicFramePr>
        <p:xfrm>
          <a:off x="627911" y="2047742"/>
          <a:ext cx="9765339" cy="3638082"/>
        </p:xfrm>
        <a:graphic>
          <a:graphicData uri="http://schemas.openxmlformats.org/drawingml/2006/table">
            <a:tbl>
              <a:tblPr rtl="1" firstRow="1" firstCol="1" bandRow="1"/>
              <a:tblGrid>
                <a:gridCol w="3065171">
                  <a:extLst>
                    <a:ext uri="{9D8B030D-6E8A-4147-A177-3AD203B41FA5}">
                      <a16:colId xmlns:a16="http://schemas.microsoft.com/office/drawing/2014/main" val="276935425"/>
                    </a:ext>
                  </a:extLst>
                </a:gridCol>
                <a:gridCol w="3531240">
                  <a:extLst>
                    <a:ext uri="{9D8B030D-6E8A-4147-A177-3AD203B41FA5}">
                      <a16:colId xmlns:a16="http://schemas.microsoft.com/office/drawing/2014/main" val="138098306"/>
                    </a:ext>
                  </a:extLst>
                </a:gridCol>
                <a:gridCol w="3168928">
                  <a:extLst>
                    <a:ext uri="{9D8B030D-6E8A-4147-A177-3AD203B41FA5}">
                      <a16:colId xmlns:a16="http://schemas.microsoft.com/office/drawing/2014/main" val="2974487105"/>
                    </a:ext>
                  </a:extLst>
                </a:gridCol>
              </a:tblGrid>
              <a:tr h="281293">
                <a:tc>
                  <a:txBody>
                    <a:bodyPr/>
                    <a:lstStyle/>
                    <a:p>
                      <a:pPr algn="ct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الحالة</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سجلات البائع</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mn-cs"/>
                        </a:rPr>
                        <a:t>سجلات المشتري</a:t>
                      </a:r>
                      <a:endParaRPr lang="en-US" sz="18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531315"/>
                  </a:ext>
                </a:extLst>
              </a:tr>
              <a:tr h="1317105">
                <a:tc>
                  <a:txBody>
                    <a:bodyPr/>
                    <a:lstStyle/>
                    <a:p>
                      <a:pPr algn="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أ) عندما يتم ارسال الورقة الى المصرف للتحصيل مثلا"/ ارسلت محلات احمد الكمبيالة الخاصة بالتاجر حسن بتاريخ </a:t>
                      </a:r>
                      <a:r>
                        <a:rPr lang="ar-IQ" sz="1800" b="1" dirty="0" smtClean="0">
                          <a:effectLst/>
                          <a:latin typeface="Calibri" panose="020F0502020204030204" pitchFamily="34" charset="0"/>
                          <a:ea typeface="Calibri" panose="020F0502020204030204" pitchFamily="34" charset="0"/>
                          <a:cs typeface="+mn-cs"/>
                        </a:rPr>
                        <a:t>2/5 </a:t>
                      </a:r>
                      <a:r>
                        <a:rPr lang="ar-IQ" sz="1800" b="1" dirty="0">
                          <a:effectLst/>
                          <a:latin typeface="Calibri" panose="020F0502020204030204" pitchFamily="34" charset="0"/>
                          <a:ea typeface="Calibri" panose="020F0502020204030204" pitchFamily="34" charset="0"/>
                          <a:cs typeface="+mn-cs"/>
                        </a:rPr>
                        <a:t>الى المصرف للتحصيل  </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5000     اوراق قبض برسم التحصيل </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5000       اوراق قبض (حسن)</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ارسال كمبيالة حسن الى المصرف للتحصيل  </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tabLst>
                          <a:tab pos="3551555" algn="ctr"/>
                        </a:tabLst>
                      </a:pPr>
                      <a:r>
                        <a:rPr lang="ar-IQ" sz="1800" b="1">
                          <a:effectLst/>
                          <a:latin typeface="Calibri" panose="020F0502020204030204" pitchFamily="34" charset="0"/>
                          <a:ea typeface="Calibri" panose="020F0502020204030204" pitchFamily="34" charset="0"/>
                          <a:cs typeface="+mn-cs"/>
                        </a:rPr>
                        <a:t>لا يسجل قيد</a:t>
                      </a:r>
                      <a:endParaRPr lang="en-US" sz="1800" b="1">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a:effectLst/>
                          <a:latin typeface="Calibri" panose="020F0502020204030204" pitchFamily="34" charset="0"/>
                          <a:ea typeface="Calibri" panose="020F0502020204030204" pitchFamily="34" charset="0"/>
                          <a:cs typeface="+mn-cs"/>
                        </a:rPr>
                        <a:t> </a:t>
                      </a:r>
                      <a:endParaRPr lang="en-US" sz="18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208789"/>
                  </a:ext>
                </a:extLst>
              </a:tr>
              <a:tr h="1969050">
                <a:tc>
                  <a:txBody>
                    <a:bodyPr/>
                    <a:lstStyle/>
                    <a:p>
                      <a:pPr algn="r"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ب) عندما يتم تحصيل قيمة الورقة واستقطاع عمولة المصرف مثلا": بتاريخ </a:t>
                      </a:r>
                      <a:r>
                        <a:rPr lang="ar-IQ" sz="1800" b="1" dirty="0" smtClean="0">
                          <a:effectLst/>
                          <a:latin typeface="Calibri" panose="020F0502020204030204" pitchFamily="34" charset="0"/>
                          <a:ea typeface="Calibri" panose="020F0502020204030204" pitchFamily="34" charset="0"/>
                          <a:cs typeface="+mn-cs"/>
                        </a:rPr>
                        <a:t>2/7تم </a:t>
                      </a:r>
                      <a:r>
                        <a:rPr lang="ar-IQ" sz="1800" b="1" dirty="0">
                          <a:effectLst/>
                          <a:latin typeface="Calibri" panose="020F0502020204030204" pitchFamily="34" charset="0"/>
                          <a:ea typeface="Calibri" panose="020F0502020204030204" pitchFamily="34" charset="0"/>
                          <a:cs typeface="+mn-cs"/>
                        </a:rPr>
                        <a:t>تحصيل قيمة الكمبيالة واستقطاع نسبة 10% كعمولة تحصيل  </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800" b="1" dirty="0" smtClean="0">
                          <a:effectLst/>
                          <a:latin typeface="Calibri" panose="020F0502020204030204" pitchFamily="34" charset="0"/>
                          <a:ea typeface="Calibri" panose="020F0502020204030204" pitchFamily="34" charset="0"/>
                          <a:cs typeface="+mn-cs"/>
                        </a:rPr>
                        <a:t>2/7</a:t>
                      </a:r>
                      <a:endParaRPr lang="en-US" sz="1800" b="1" dirty="0" smtClean="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smtClean="0">
                          <a:effectLst/>
                          <a:latin typeface="Calibri" panose="020F0502020204030204" pitchFamily="34" charset="0"/>
                          <a:ea typeface="Calibri" panose="020F0502020204030204" pitchFamily="34" charset="0"/>
                          <a:cs typeface="+mn-cs"/>
                        </a:rPr>
                        <a:t>5000×10% = 500   </a:t>
                      </a:r>
                      <a:endParaRPr lang="en-US" sz="18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smtClean="0">
                          <a:effectLst/>
                          <a:latin typeface="Calibri" panose="020F0502020204030204" pitchFamily="34" charset="0"/>
                          <a:ea typeface="Calibri" panose="020F0502020204030204" pitchFamily="34" charset="0"/>
                          <a:cs typeface="+mn-cs"/>
                        </a:rPr>
                        <a:t>4500      </a:t>
                      </a:r>
                      <a:r>
                        <a:rPr lang="ar-IQ" sz="1800" b="1" dirty="0">
                          <a:effectLst/>
                          <a:latin typeface="Calibri" panose="020F0502020204030204" pitchFamily="34" charset="0"/>
                          <a:ea typeface="Calibri" panose="020F0502020204030204" pitchFamily="34" charset="0"/>
                          <a:cs typeface="+mn-cs"/>
                        </a:rPr>
                        <a:t>المصرف ... (5000- 500)</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500       عمولة تحصيل</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     5000     اوراق قبض برسم التحصيل</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تحصيل قيمة الكمبيالة ودفع عمولة تحصيل</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tabLst>
                          <a:tab pos="1883410" algn="l"/>
                        </a:tabLst>
                      </a:pPr>
                      <a:r>
                        <a:rPr lang="ar-IQ" sz="1800" b="1" dirty="0" smtClean="0">
                          <a:effectLst/>
                          <a:latin typeface="Calibri" panose="020F0502020204030204" pitchFamily="34" charset="0"/>
                          <a:ea typeface="Calibri" panose="020F0502020204030204" pitchFamily="34" charset="0"/>
                          <a:cs typeface="+mn-cs"/>
                        </a:rPr>
                        <a:t>2/7</a:t>
                      </a:r>
                      <a:endParaRPr lang="en-US" sz="18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smtClean="0">
                          <a:effectLst/>
                          <a:latin typeface="Calibri" panose="020F0502020204030204" pitchFamily="34" charset="0"/>
                          <a:ea typeface="Calibri" panose="020F0502020204030204" pitchFamily="34" charset="0"/>
                          <a:cs typeface="+mn-cs"/>
                        </a:rPr>
                        <a:t>5000         اوراق دفع (احمد)   </a:t>
                      </a:r>
                      <a:endParaRPr lang="en-US" sz="1800" b="1" dirty="0" smtClean="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smtClean="0">
                          <a:effectLst/>
                          <a:latin typeface="Calibri" panose="020F0502020204030204" pitchFamily="34" charset="0"/>
                          <a:ea typeface="Calibri" panose="020F0502020204030204" pitchFamily="34" charset="0"/>
                          <a:cs typeface="+mn-cs"/>
                        </a:rPr>
                        <a:t>       </a:t>
                      </a:r>
                      <a:r>
                        <a:rPr lang="ar-IQ" sz="1800" b="1" dirty="0">
                          <a:effectLst/>
                          <a:latin typeface="Calibri" panose="020F0502020204030204" pitchFamily="34" charset="0"/>
                          <a:ea typeface="Calibri" panose="020F0502020204030204" pitchFamily="34" charset="0"/>
                          <a:cs typeface="+mn-cs"/>
                        </a:rPr>
                        <a:t>5000      المصرف</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tabLst>
                          <a:tab pos="3551555" algn="ctr"/>
                        </a:tabLst>
                      </a:pPr>
                      <a:r>
                        <a:rPr lang="ar-IQ" sz="1800" b="1" dirty="0">
                          <a:effectLst/>
                          <a:latin typeface="Calibri" panose="020F0502020204030204" pitchFamily="34" charset="0"/>
                          <a:ea typeface="Calibri" panose="020F0502020204030204" pitchFamily="34" charset="0"/>
                          <a:cs typeface="+mn-cs"/>
                        </a:rPr>
                        <a:t>دفع قيمة الكمبيالة الى محلات احمد عن طريق المصرف</a:t>
                      </a:r>
                      <a:endParaRPr lang="en-US" sz="1800" b="1" dirty="0">
                        <a:effectLst/>
                        <a:latin typeface="Calibri" panose="020F0502020204030204" pitchFamily="34" charset="0"/>
                        <a:ea typeface="Calibri" panose="020F0502020204030204" pitchFamily="34" charset="0"/>
                        <a:cs typeface="+mn-cs"/>
                      </a:endParaRPr>
                    </a:p>
                    <a:p>
                      <a:pPr algn="r" rtl="1">
                        <a:lnSpc>
                          <a:spcPct val="107000"/>
                        </a:lnSpc>
                        <a:spcAft>
                          <a:spcPts val="0"/>
                        </a:spcAf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p>
                      <a:pPr algn="just" rtl="1">
                        <a:lnSpc>
                          <a:spcPct val="107000"/>
                        </a:lnSpc>
                        <a:spcAft>
                          <a:spcPts val="0"/>
                        </a:spcAft>
                        <a:tabLst>
                          <a:tab pos="1883410" algn="l"/>
                        </a:tabLst>
                      </a:pPr>
                      <a:r>
                        <a:rPr lang="ar-IQ" sz="1800" b="1" dirty="0">
                          <a:effectLst/>
                          <a:latin typeface="Calibri" panose="020F0502020204030204" pitchFamily="34" charset="0"/>
                          <a:ea typeface="Calibri" panose="020F0502020204030204" pitchFamily="34" charset="0"/>
                          <a:cs typeface="+mn-cs"/>
                        </a:rPr>
                        <a:t> </a:t>
                      </a:r>
                      <a:endParaRPr lang="en-US" sz="18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895597"/>
                  </a:ext>
                </a:extLst>
              </a:tr>
            </a:tbl>
          </a:graphicData>
        </a:graphic>
      </p:graphicFrame>
    </p:spTree>
    <p:extLst>
      <p:ext uri="{BB962C8B-B14F-4D97-AF65-F5344CB8AC3E}">
        <p14:creationId xmlns:p14="http://schemas.microsoft.com/office/powerpoint/2010/main" val="251274949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بنفسجي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75</TotalTime>
  <Words>1412</Words>
  <Application>Microsoft Office PowerPoint</Application>
  <PresentationFormat>شاشة عريضة</PresentationFormat>
  <Paragraphs>192</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vt:lpstr>
      <vt:lpstr>Impact</vt:lpstr>
      <vt:lpstr>Times New Roman</vt:lpstr>
      <vt:lpstr>الحدث الرئيسي</vt:lpstr>
      <vt:lpstr>الاوراق التجارية المدرس الدكتور: احمد سعد جاري  قسم المحاسبة / كلية الادارة والاقتصاد/ الجامعة المستنصرية  </vt:lpstr>
      <vt:lpstr>الاوراق التجارية</vt:lpstr>
      <vt:lpstr>مزايا وفوائد الاوراق التجارية</vt:lpstr>
      <vt:lpstr>انواع الاوراق التجارية</vt:lpstr>
      <vt:lpstr>اوراق القبض واوراق الدفع (الكمبيالة)</vt:lpstr>
      <vt:lpstr>حالات التصرف بالأوراق التجارية والمعالجة المحاسبية لها </vt:lpstr>
      <vt:lpstr>عرض تقديمي في PowerPoint</vt:lpstr>
      <vt:lpstr>2. الاحتفاظ بالكمبيالة وتحصيلها بتاريخ الاستحقاق: عندما يحين مبلغ الكمبيالة ينبغي على المشتري سداد قيمتها ويحصل البائع على امواله المستحقة في الكمبيالة.</vt:lpstr>
      <vt:lpstr>3. ارسال الكمبيالة الى المصرف في تاريخ الاستحقاق: عند ارسال الكمبيالة الى المصرف لغرض التحصيل يتم فتح حساب وسيط يسمى اوراق قبض برسم التحصيل بالنسبة للبائع اما المشتري فلا يسجل قيد، وعندما يتم تحصيل قيمة الورقة وايداع المبلغ في لحساب الجاري يتم استقطاع عمولة تسمى عمولة التحصيل يستقطعها المصرف مقابل عملية التحصيل. </vt:lpstr>
      <vt:lpstr>4. ارسال الكمبيالة الى المصرف لخصمها قبل تاريخ الاستحقاق: قد يحتاج البائع الى السيولة النقدية فيقوم بأرسال الكمبيالة الى المصرف لتحصيل قيمتها قبل تاريخ استحقاقها ويستقطع المصرف نسبة معينة من قيمة الكمبيالة ويقوم المصرف بتحصيل الكمبيالة بالنيابة عن البائع </vt:lpstr>
      <vt:lpstr> 5. تظهير الكمبيالة: قد يقوم حامل الكمبيالة بتظهير الكمبيالة الى شخص اخر وذلك لتسديد التزام مثلا" او شراء موجودات  </vt:lpstr>
      <vt:lpstr>6. تجديد الكمبيالة بأخرى تستحق بتاريخ لاحق: قد لا يتمكن المدين من سداد قيمة الكمبيالة بتاريخها المحدد فيطلب التأجيل مقابل فوائد تأخيرية وهذه الفوائد التأخيرية تعتبر مصروف بالنسبة للمدين (المشتري) وايراد بالنسبة للبائع فمبلغ الكمبيالة الجديد = مبلغ الكمبيالة القديم + الفوائد التأخيرية </vt:lpstr>
      <vt:lpstr>7. رفض سداد الكمبيالة: عندما يرفض المدين سداد قيمة الكمبيالة يقوم البائع برفع دعوى قضائية على المشتري وهنا يدفع المشتري مصروفات تسمى مصروفات قضائية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الاوراق التجارية المدرس الدكتور: احمد سعد جاري  قسم المحاسبة / كلية الادارة والاقتصاد/ الجامعة المستنصرية</dc:title>
  <dc:creator>ahmad jari</dc:creator>
  <cp:lastModifiedBy>ahmad jari</cp:lastModifiedBy>
  <cp:revision>9</cp:revision>
  <dcterms:created xsi:type="dcterms:W3CDTF">2020-05-12T21:04:48Z</dcterms:created>
  <dcterms:modified xsi:type="dcterms:W3CDTF">2020-05-12T22:19:50Z</dcterms:modified>
</cp:coreProperties>
</file>