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D4DA-741B-4FE7-81E6-3A1DDC177FFB}" type="datetimeFigureOut">
              <a:rPr lang="ar-IQ" smtClean="0"/>
              <a:pPr/>
              <a:t>20/10/1441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099C-E96A-485C-8889-0A5BE4FF9AF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ar-IQ" dirty="0" smtClean="0"/>
              <a:t>اسئلة عن دالة التغاير ودالة الارتباط الذاتي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قسم الاحصاء/ المرحلة الرابعة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الدراسة الصباحية والمسائية 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المحاضرة الخامسة / الكورس الثاني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r-IQ" dirty="0" smtClean="0"/>
              <a:t>وماهو رمز دالة التغاير ماهي صيغتها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ar-IQ" dirty="0" smtClean="0">
                <a:cs typeface="+mj-cs"/>
              </a:rPr>
              <a:t>يرمز لدالة التغاير بالرمز          أما صيغتها:</a:t>
            </a:r>
          </a:p>
          <a:p>
            <a:endParaRPr lang="ar-IQ" dirty="0"/>
          </a:p>
          <a:p>
            <a:pPr>
              <a:buNone/>
            </a:pPr>
            <a:r>
              <a:rPr lang="ar-IQ" dirty="0" smtClean="0">
                <a:cs typeface="+mj-cs"/>
              </a:rPr>
              <a:t>حيث ان:</a:t>
            </a:r>
          </a:p>
          <a:p>
            <a:pPr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       :يمثل متوسط السلسلة الزمنية.</a:t>
            </a:r>
          </a:p>
          <a:p>
            <a:pPr>
              <a:buNone/>
            </a:pPr>
            <a:r>
              <a:rPr lang="ar-IQ" dirty="0" smtClean="0">
                <a:cs typeface="+mj-cs"/>
              </a:rPr>
              <a:t>   </a:t>
            </a:r>
            <a:r>
              <a:rPr lang="en-US" dirty="0" smtClean="0">
                <a:cs typeface="+mj-cs"/>
              </a:rPr>
              <a:t>k </a:t>
            </a:r>
            <a:r>
              <a:rPr lang="ar-IQ" dirty="0" smtClean="0">
                <a:cs typeface="+mj-cs"/>
              </a:rPr>
              <a:t>   :الازاحة </a:t>
            </a:r>
            <a:r>
              <a:rPr lang="en-US" dirty="0" smtClean="0">
                <a:cs typeface="+mj-cs"/>
              </a:rPr>
              <a:t>(Lag)</a:t>
            </a:r>
            <a:r>
              <a:rPr lang="ar-IQ" dirty="0" smtClean="0">
                <a:cs typeface="+mj-cs"/>
              </a:rPr>
              <a:t> </a:t>
            </a:r>
          </a:p>
          <a:p>
            <a:pPr>
              <a:buNone/>
            </a:pPr>
            <a:r>
              <a:rPr lang="ar-IQ" dirty="0" smtClean="0">
                <a:cs typeface="+mj-cs"/>
              </a:rPr>
              <a:t> وعندما </a:t>
            </a:r>
            <a:r>
              <a:rPr lang="en-US" dirty="0" smtClean="0">
                <a:cs typeface="+mj-cs"/>
              </a:rPr>
              <a:t>k=1</a:t>
            </a:r>
            <a:r>
              <a:rPr lang="ar-IQ" dirty="0" smtClean="0">
                <a:cs typeface="+mj-cs"/>
              </a:rPr>
              <a:t> يصبح القانون </a:t>
            </a: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14810" y="1643050"/>
          <a:ext cx="422277" cy="542928"/>
        </p:xfrm>
        <a:graphic>
          <a:graphicData uri="http://schemas.openxmlformats.org/presentationml/2006/ole">
            <p:oleObj spid="_x0000_s1026" name="Equation" r:id="rId4" imgW="1774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57554" y="2281999"/>
          <a:ext cx="3070940" cy="648521"/>
        </p:xfrm>
        <a:graphic>
          <a:graphicData uri="http://schemas.openxmlformats.org/presentationml/2006/ole">
            <p:oleObj spid="_x0000_s1027" name="Equation" r:id="rId5" imgW="204444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858148" y="3429000"/>
          <a:ext cx="422277" cy="452440"/>
        </p:xfrm>
        <a:graphic>
          <a:graphicData uri="http://schemas.openxmlformats.org/presentationml/2006/ole">
            <p:oleObj spid="_x0000_s1028" name="Equation" r:id="rId6" imgW="177480" imgH="1904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86116" y="5072074"/>
          <a:ext cx="3589636" cy="787404"/>
        </p:xfrm>
        <a:graphic>
          <a:graphicData uri="http://schemas.openxmlformats.org/presentationml/2006/ole">
            <p:oleObj spid="_x0000_s1029" name="Equation" r:id="rId7" imgW="1968480" imgH="43164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8"/>
    <p:sndAc>
      <p:stSnd>
        <p:snd r:embed="rId3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591187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r-IQ" dirty="0" smtClean="0">
                <a:cs typeface="+mj-cs"/>
              </a:rPr>
              <a:t>أما عندما </a:t>
            </a:r>
            <a:r>
              <a:rPr lang="en-US" dirty="0" smtClean="0">
                <a:cs typeface="+mj-cs"/>
              </a:rPr>
              <a:t>K=2</a:t>
            </a:r>
            <a:r>
              <a:rPr lang="ar-IQ" dirty="0" smtClean="0">
                <a:cs typeface="+mj-cs"/>
              </a:rPr>
              <a:t> يصبح القانون</a:t>
            </a:r>
          </a:p>
          <a:p>
            <a:endParaRPr lang="ar-IQ" dirty="0">
              <a:cs typeface="+mj-cs"/>
            </a:endParaRP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endParaRPr lang="ar-IQ" dirty="0">
              <a:cs typeface="+mj-cs"/>
            </a:endParaRPr>
          </a:p>
          <a:p>
            <a:pPr>
              <a:buNone/>
            </a:pPr>
            <a:r>
              <a:rPr lang="ar-IQ" dirty="0" smtClean="0">
                <a:cs typeface="+mj-cs"/>
              </a:rPr>
              <a:t> وهكذا لكل الازاحات المطلوبة.</a:t>
            </a:r>
          </a:p>
          <a:p>
            <a:pPr>
              <a:buNone/>
            </a:pPr>
            <a:r>
              <a:rPr lang="ar-IQ" dirty="0" smtClean="0">
                <a:cs typeface="+mj-cs"/>
              </a:rPr>
              <a:t>مثال / جد دالة التغاير للبيانات التالية عند الازاحة الاولى.</a:t>
            </a:r>
          </a:p>
          <a:p>
            <a:pPr>
              <a:buNone/>
            </a:pPr>
            <a:endParaRPr lang="ar-IQ" dirty="0" smtClean="0">
              <a:cs typeface="+mj-cs"/>
            </a:endParaRPr>
          </a:p>
          <a:p>
            <a:pPr>
              <a:buNone/>
            </a:pP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1000108"/>
          <a:ext cx="5050146" cy="1073156"/>
        </p:xfrm>
        <a:graphic>
          <a:graphicData uri="http://schemas.openxmlformats.org/presentationml/2006/ole">
            <p:oleObj spid="_x0000_s2050" name="Equation" r:id="rId4" imgW="2031840" imgH="4316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71670" y="4143380"/>
          <a:ext cx="6071975" cy="6656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7425"/>
                <a:gridCol w="867425"/>
                <a:gridCol w="867425"/>
                <a:gridCol w="867425"/>
                <a:gridCol w="867425"/>
                <a:gridCol w="867425"/>
                <a:gridCol w="867425"/>
              </a:tblGrid>
              <a:tr h="66566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8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5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7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3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4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9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cs typeface="+mj-cs"/>
                        </a:rPr>
                        <a:t>Xt</a:t>
                      </a:r>
                      <a:endParaRPr lang="ar-IQ" sz="32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76200">
            <a:solidFill>
              <a:schemeClr val="accent3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ar-IQ" dirty="0" smtClean="0"/>
              <a:t>الحل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ar-IQ" dirty="0" smtClean="0"/>
              <a:t>قانون التغاير عندما </a:t>
            </a:r>
            <a:r>
              <a:rPr lang="en-US" dirty="0" smtClean="0"/>
              <a:t>k=1</a:t>
            </a:r>
            <a:r>
              <a:rPr lang="ar-IQ" dirty="0" smtClean="0"/>
              <a:t> هو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10" y="2143116"/>
          <a:ext cx="4508647" cy="4302144"/>
        </p:xfrm>
        <a:graphic>
          <a:graphicData uri="http://schemas.openxmlformats.org/presentationml/2006/ole">
            <p:oleObj spid="_x0000_s16386" name="Equation" r:id="rId4" imgW="3327120" imgH="31748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12" y="2500306"/>
          <a:ext cx="1976430" cy="3627120"/>
        </p:xfrm>
        <a:graphic>
          <a:graphicData uri="http://schemas.openxmlformats.org/drawingml/2006/table">
            <a:tbl>
              <a:tblPr rtl="1"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988215"/>
                <a:gridCol w="988215"/>
              </a:tblGrid>
              <a:tr h="36630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Xt+k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Xt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33758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4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9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630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3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4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630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7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3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630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5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7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6306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8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5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6306">
                <a:tc>
                  <a:txBody>
                    <a:bodyPr/>
                    <a:lstStyle/>
                    <a:p>
                      <a:pPr algn="ctr" rtl="1"/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cs typeface="+mj-cs"/>
                        </a:rPr>
                        <a:t>8</a:t>
                      </a:r>
                      <a:endParaRPr lang="ar-IQ" sz="2800" dirty="0"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ar-IQ" dirty="0" smtClean="0"/>
              <a:t>ماهي دالة الارتباط الذاتي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ar-IQ" dirty="0" smtClean="0">
                <a:cs typeface="+mj-cs"/>
              </a:rPr>
              <a:t>دالة الارتباط الذاتي </a:t>
            </a:r>
            <a:r>
              <a:rPr lang="en-US" dirty="0" smtClean="0">
                <a:cs typeface="+mj-cs"/>
              </a:rPr>
              <a:t>(ACF)</a:t>
            </a:r>
            <a:r>
              <a:rPr lang="ar-IQ" dirty="0" smtClean="0">
                <a:cs typeface="+mj-cs"/>
              </a:rPr>
              <a:t> تعرف من علاقتها بالتغاير</a:t>
            </a:r>
          </a:p>
          <a:p>
            <a:endParaRPr lang="ar-IQ" dirty="0" smtClean="0">
              <a:cs typeface="+mj-cs"/>
            </a:endParaRPr>
          </a:p>
          <a:p>
            <a:endParaRPr lang="ar-IQ" dirty="0" smtClean="0">
              <a:cs typeface="+mj-cs"/>
            </a:endParaRPr>
          </a:p>
          <a:p>
            <a:pPr algn="just">
              <a:buNone/>
            </a:pPr>
            <a:r>
              <a:rPr lang="ar-IQ" dirty="0" smtClean="0">
                <a:cs typeface="+mj-cs"/>
              </a:rPr>
              <a:t> </a:t>
            </a:r>
            <a:r>
              <a:rPr lang="ar-IQ" dirty="0" smtClean="0">
                <a:cs typeface="+mj-cs"/>
              </a:rPr>
              <a:t>حيث ان     تباين السلسلة الزمنية ويقدر من بيانات العينة للسلسلة الزمنية  </a:t>
            </a:r>
          </a:p>
          <a:p>
            <a:pPr algn="just">
              <a:buNone/>
            </a:pPr>
            <a:endParaRPr lang="ar-IQ" dirty="0" smtClean="0">
              <a:cs typeface="+mj-cs"/>
            </a:endParaRPr>
          </a:p>
          <a:p>
            <a:pPr algn="just">
              <a:buNone/>
            </a:pPr>
            <a:r>
              <a:rPr lang="ar-IQ" dirty="0" smtClean="0">
                <a:cs typeface="+mj-cs"/>
              </a:rPr>
              <a:t>          الارتباط الذاتي عند الازاحة </a:t>
            </a:r>
            <a:r>
              <a:rPr lang="en-US" dirty="0" smtClean="0">
                <a:cs typeface="+mj-cs"/>
              </a:rPr>
              <a:t>(Lag)</a:t>
            </a:r>
            <a:r>
              <a:rPr lang="ar-IQ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k</a:t>
            </a:r>
            <a:r>
              <a:rPr lang="ar-IQ" dirty="0" smtClean="0">
                <a:cs typeface="+mj-cs"/>
              </a:rPr>
              <a:t> .</a:t>
            </a:r>
          </a:p>
          <a:p>
            <a:pPr algn="just">
              <a:buNone/>
            </a:pPr>
            <a:endParaRPr lang="ar-IQ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2285992"/>
          <a:ext cx="3977410" cy="1001718"/>
        </p:xfrm>
        <a:graphic>
          <a:graphicData uri="http://schemas.openxmlformats.org/presentationml/2006/ole">
            <p:oleObj spid="_x0000_s17410" name="Equation" r:id="rId4" imgW="171432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15140" y="3429000"/>
          <a:ext cx="340521" cy="471490"/>
        </p:xfrm>
        <a:graphic>
          <a:graphicData uri="http://schemas.openxmlformats.org/presentationml/2006/ole">
            <p:oleObj spid="_x0000_s17411" name="Equation" r:id="rId5" imgW="1648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5984" y="4286256"/>
          <a:ext cx="3912648" cy="930280"/>
        </p:xfrm>
        <a:graphic>
          <a:graphicData uri="http://schemas.openxmlformats.org/presentationml/2006/ole">
            <p:oleObj spid="_x0000_s17412" name="Equation" r:id="rId6" imgW="181584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15272" y="5072074"/>
          <a:ext cx="284164" cy="464996"/>
        </p:xfrm>
        <a:graphic>
          <a:graphicData uri="http://schemas.openxmlformats.org/presentationml/2006/ole">
            <p:oleObj spid="_x0000_s17413" name="Equation" r:id="rId7" imgW="13968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1"/>
    <p:sndAc>
      <p:stSnd>
        <p:snd r:embed="rId3" name="typ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Microsoft Equation 3.0</vt:lpstr>
      <vt:lpstr>اسئلة عن دالة التغاير ودالة الارتباط الذاتي</vt:lpstr>
      <vt:lpstr>وماهو رمز دالة التغاير ماهي صيغتها</vt:lpstr>
      <vt:lpstr>Slide 3</vt:lpstr>
      <vt:lpstr>الحل</vt:lpstr>
      <vt:lpstr>ماهي دالة الارتباط الذاتي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دالة التغاير</dc:title>
  <dc:creator>DELL</dc:creator>
  <cp:lastModifiedBy>DELL</cp:lastModifiedBy>
  <cp:revision>13</cp:revision>
  <dcterms:created xsi:type="dcterms:W3CDTF">2020-06-10T23:27:11Z</dcterms:created>
  <dcterms:modified xsi:type="dcterms:W3CDTF">2020-06-11T07:41:44Z</dcterms:modified>
</cp:coreProperties>
</file>