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0" r:id="rId10"/>
    <p:sldId id="258"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FFF"/>
    <a:srgbClr val="D68B1C"/>
    <a:srgbClr val="2D1DFF"/>
    <a:srgbClr val="F7E289"/>
    <a:srgbClr val="FF9E1D"/>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5414165"/>
            <a:ext cx="7778805" cy="763525"/>
          </a:xfrm>
          <a:noFill/>
          <a:effectLst>
            <a:outerShdw blurRad="88900" dist="38100" dir="5400000" algn="ctr" rotWithShape="0">
              <a:schemeClr val="tx1">
                <a:alpha val="83000"/>
              </a:schemeClr>
            </a:outerShdw>
          </a:effectLst>
        </p:spPr>
        <p:txBody>
          <a:bodyPr>
            <a:normAutofit/>
          </a:bodyPr>
          <a:lstStyle>
            <a:lvl1pPr algn="r">
              <a:defRPr sz="3600">
                <a:solidFill>
                  <a:srgbClr val="FFFF00"/>
                </a:solidFill>
              </a:defRPr>
            </a:lvl1pPr>
          </a:lstStyle>
          <a:p>
            <a:r>
              <a:rPr lang="en-US" dirty="0"/>
              <a:t> Click to edit Master title style</a:t>
            </a:r>
          </a:p>
        </p:txBody>
      </p:sp>
      <p:sp>
        <p:nvSpPr>
          <p:cNvPr id="3" name="Subtitle 2"/>
          <p:cNvSpPr>
            <a:spLocks noGrp="1"/>
          </p:cNvSpPr>
          <p:nvPr>
            <p:ph type="subTitle" idx="1"/>
          </p:nvPr>
        </p:nvSpPr>
        <p:spPr>
          <a:xfrm>
            <a:off x="448965" y="222195"/>
            <a:ext cx="5650085" cy="1068935"/>
          </a:xfrm>
        </p:spPr>
        <p:txBody>
          <a:bodyPr>
            <a:norm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985720"/>
            <a:ext cx="8246070" cy="458115"/>
          </a:xfrm>
        </p:spPr>
        <p:txBody>
          <a:bodyPr>
            <a:normAutofit/>
          </a:bodyPr>
          <a:lstStyle>
            <a:lvl1pPr algn="r">
              <a:defRPr sz="3600">
                <a:solidFill>
                  <a:srgbClr val="157FFF"/>
                </a:solidFill>
              </a:defRPr>
            </a:lvl1pPr>
          </a:lstStyle>
          <a:p>
            <a:r>
              <a:rPr lang="en-US" dirty="0"/>
              <a:t>Click to edit Master title style</a:t>
            </a:r>
          </a:p>
        </p:txBody>
      </p:sp>
      <p:sp>
        <p:nvSpPr>
          <p:cNvPr id="3" name="Content Placeholder 2"/>
          <p:cNvSpPr>
            <a:spLocks noGrp="1"/>
          </p:cNvSpPr>
          <p:nvPr>
            <p:ph idx="1"/>
          </p:nvPr>
        </p:nvSpPr>
        <p:spPr>
          <a:xfrm>
            <a:off x="601670" y="1443835"/>
            <a:ext cx="8246070" cy="442844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24430" cy="684885"/>
          </a:xfrm>
        </p:spPr>
        <p:txBody>
          <a:bodyPr>
            <a:normAutofit/>
          </a:bodyPr>
          <a:lstStyle>
            <a:lvl1pPr algn="l">
              <a:defRPr sz="3600">
                <a:solidFill>
                  <a:srgbClr val="157FFF"/>
                </a:solidFill>
              </a:defRPr>
            </a:lvl1pPr>
          </a:lstStyle>
          <a:p>
            <a:r>
              <a:rPr lang="en-US" dirty="0"/>
              <a:t>Click to edit Master title style</a:t>
            </a:r>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382305" cy="532180"/>
          </a:xfrm>
        </p:spPr>
        <p:txBody>
          <a:bodyPr>
            <a:normAutofit/>
          </a:bodyPr>
          <a:lstStyle>
            <a:lvl1pPr algn="r">
              <a:defRPr sz="3600">
                <a:solidFill>
                  <a:srgbClr val="157FFF"/>
                </a:solidFill>
              </a:defRPr>
            </a:lvl1pPr>
          </a:lstStyle>
          <a:p>
            <a:r>
              <a:rPr lang="en-US" dirty="0"/>
              <a:t>Click to edit Master title style</a:t>
            </a:r>
          </a:p>
        </p:txBody>
      </p:sp>
      <p:sp>
        <p:nvSpPr>
          <p:cNvPr id="3" name="Text Placeholder 2"/>
          <p:cNvSpPr>
            <a:spLocks noGrp="1"/>
          </p:cNvSpPr>
          <p:nvPr>
            <p:ph type="body" idx="1"/>
          </p:nvPr>
        </p:nvSpPr>
        <p:spPr>
          <a:xfrm>
            <a:off x="448965" y="1596539"/>
            <a:ext cx="4275740" cy="620719"/>
          </a:xfrm>
        </p:spPr>
        <p:txBody>
          <a:bodyPr anchor="b"/>
          <a:lstStyle>
            <a:lvl1pPr marL="0" indent="0">
              <a:buNone/>
              <a:defRPr sz="2400" b="1" baseline="0">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207360"/>
            <a:ext cx="4275740" cy="31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4" y="1596539"/>
            <a:ext cx="4123035" cy="620719"/>
          </a:xfrm>
        </p:spPr>
        <p:txBody>
          <a:bodyPr anchor="b"/>
          <a:lstStyle>
            <a:lvl1pPr marL="0" indent="0">
              <a:buNone/>
              <a:defRPr sz="2400" b="1">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4" y="2207360"/>
            <a:ext cx="4123035" cy="31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6.sv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2091" y="4956050"/>
            <a:ext cx="7778805" cy="1679755"/>
          </a:xfrm>
        </p:spPr>
        <p:txBody>
          <a:bodyPr>
            <a:normAutofit/>
          </a:bodyPr>
          <a:lstStyle/>
          <a:p>
            <a:r>
              <a:rPr lang="en-US" dirty="0"/>
              <a:t> </a:t>
            </a:r>
            <a:r>
              <a:rPr lang="ar-IQ" dirty="0"/>
              <a:t>الفلسفة الحديثة لإدارة الموارد </a:t>
            </a:r>
            <a:r>
              <a:rPr lang="ar-IQ" dirty="0" smtClean="0"/>
              <a:t>البشرية</a:t>
            </a:r>
            <a:endParaRPr lang="en-US" dirty="0"/>
          </a:p>
        </p:txBody>
      </p:sp>
      <p:sp>
        <p:nvSpPr>
          <p:cNvPr id="3" name="Subtitle 2"/>
          <p:cNvSpPr>
            <a:spLocks noGrp="1"/>
          </p:cNvSpPr>
          <p:nvPr>
            <p:ph type="subTitle" idx="1"/>
          </p:nvPr>
        </p:nvSpPr>
        <p:spPr>
          <a:xfrm>
            <a:off x="143555" y="222195"/>
            <a:ext cx="2748690" cy="1679755"/>
          </a:xfrm>
        </p:spPr>
        <p:txBody>
          <a:bodyPr>
            <a:noAutofit/>
          </a:bodyPr>
          <a:lstStyle/>
          <a:p>
            <a:pPr algn="r"/>
            <a:r>
              <a:rPr lang="ar-IQ" sz="2800" b="1" dirty="0">
                <a:solidFill>
                  <a:srgbClr val="FFFF00"/>
                </a:solidFill>
                <a:latin typeface="Calibri" panose="020F0502020204030204" pitchFamily="34" charset="0"/>
                <a:cs typeface="Calibri" panose="020F0502020204030204" pitchFamily="34" charset="0"/>
              </a:rPr>
              <a:t>ادارة الموارد البشرية</a:t>
            </a:r>
          </a:p>
          <a:p>
            <a:pPr algn="r"/>
            <a:r>
              <a:rPr lang="ar-IQ" sz="2800" b="1" smtClean="0">
                <a:solidFill>
                  <a:srgbClr val="FFFF00"/>
                </a:solidFill>
                <a:latin typeface="Calibri" panose="020F0502020204030204" pitchFamily="34" charset="0"/>
                <a:cs typeface="Calibri" panose="020F0502020204030204" pitchFamily="34" charset="0"/>
              </a:rPr>
              <a:t>أ.م.د</a:t>
            </a:r>
            <a:r>
              <a:rPr lang="ar-IQ" sz="2800" b="1" dirty="0">
                <a:solidFill>
                  <a:srgbClr val="FFFF00"/>
                </a:solidFill>
                <a:latin typeface="Calibri" panose="020F0502020204030204" pitchFamily="34" charset="0"/>
                <a:cs typeface="Calibri" panose="020F0502020204030204" pitchFamily="34" charset="0"/>
              </a:rPr>
              <a:t>. سمية عباس </a:t>
            </a:r>
            <a:endParaRPr lang="en-US" sz="28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847" y="520843"/>
            <a:ext cx="8382305" cy="532180"/>
          </a:xfrm>
        </p:spPr>
        <p:txBody>
          <a:bodyPr>
            <a:normAutofit/>
          </a:bodyPr>
          <a:lstStyle/>
          <a:p>
            <a:r>
              <a:rPr lang="ar-IQ" sz="2000" b="1" u="sng" dirty="0">
                <a:solidFill>
                  <a:srgbClr val="FF0000"/>
                </a:solidFill>
              </a:rPr>
              <a:t>مراحل تطور ادارة الموارد البشرية</a:t>
            </a:r>
            <a:endParaRPr lang="en-US" sz="2000" b="1" u="sng" dirty="0">
              <a:solidFill>
                <a:srgbClr val="FF0000"/>
              </a:solidFill>
            </a:endParaRPr>
          </a:p>
        </p:txBody>
      </p:sp>
      <p:sp>
        <p:nvSpPr>
          <p:cNvPr id="2" name="Oval 1">
            <a:extLst>
              <a:ext uri="{FF2B5EF4-FFF2-40B4-BE49-F238E27FC236}">
                <a16:creationId xmlns:a16="http://schemas.microsoft.com/office/drawing/2014/main" id="{988EE705-99D6-4766-96F8-0B7D6303960D}"/>
              </a:ext>
            </a:extLst>
          </p:cNvPr>
          <p:cNvSpPr/>
          <p:nvPr/>
        </p:nvSpPr>
        <p:spPr>
          <a:xfrm>
            <a:off x="3885741" y="2760774"/>
            <a:ext cx="1372516" cy="11538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b="1" dirty="0"/>
              <a:t>المراحل</a:t>
            </a:r>
            <a:endParaRPr lang="en-US" b="1" dirty="0"/>
          </a:p>
        </p:txBody>
      </p:sp>
      <p:cxnSp>
        <p:nvCxnSpPr>
          <p:cNvPr id="15" name="Straight Arrow Connector 14">
            <a:extLst>
              <a:ext uri="{FF2B5EF4-FFF2-40B4-BE49-F238E27FC236}">
                <a16:creationId xmlns:a16="http://schemas.microsoft.com/office/drawing/2014/main" id="{DFDBE936-435B-42C7-9383-0799384BB8A7}"/>
              </a:ext>
            </a:extLst>
          </p:cNvPr>
          <p:cNvCxnSpPr>
            <a:stCxn id="2" idx="7"/>
          </p:cNvCxnSpPr>
          <p:nvPr/>
        </p:nvCxnSpPr>
        <p:spPr>
          <a:xfrm flipV="1">
            <a:off x="5057257" y="2360065"/>
            <a:ext cx="736383" cy="56969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Pentagon 15">
            <a:extLst>
              <a:ext uri="{FF2B5EF4-FFF2-40B4-BE49-F238E27FC236}">
                <a16:creationId xmlns:a16="http://schemas.microsoft.com/office/drawing/2014/main" id="{CBB93155-D7F4-4828-B244-D0C46F5AB727}"/>
              </a:ext>
            </a:extLst>
          </p:cNvPr>
          <p:cNvSpPr/>
          <p:nvPr/>
        </p:nvSpPr>
        <p:spPr>
          <a:xfrm>
            <a:off x="5640935" y="1233257"/>
            <a:ext cx="2290575" cy="152751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dirty="0"/>
              <a:t>1- مرحلة العبودية</a:t>
            </a:r>
            <a:endParaRPr lang="en-US" sz="1600" dirty="0"/>
          </a:p>
        </p:txBody>
      </p:sp>
      <p:cxnSp>
        <p:nvCxnSpPr>
          <p:cNvPr id="18" name="Straight Arrow Connector 17">
            <a:extLst>
              <a:ext uri="{FF2B5EF4-FFF2-40B4-BE49-F238E27FC236}">
                <a16:creationId xmlns:a16="http://schemas.microsoft.com/office/drawing/2014/main" id="{CF5C3AD8-468E-44C4-B931-260EC7A14B90}"/>
              </a:ext>
            </a:extLst>
          </p:cNvPr>
          <p:cNvCxnSpPr>
            <a:cxnSpLocks/>
            <a:stCxn id="2" idx="5"/>
          </p:cNvCxnSpPr>
          <p:nvPr/>
        </p:nvCxnSpPr>
        <p:spPr>
          <a:xfrm>
            <a:off x="5057257" y="3745684"/>
            <a:ext cx="736383" cy="5696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Oval 19">
            <a:extLst>
              <a:ext uri="{FF2B5EF4-FFF2-40B4-BE49-F238E27FC236}">
                <a16:creationId xmlns:a16="http://schemas.microsoft.com/office/drawing/2014/main" id="{E5FB731F-BC4A-4C7D-9F90-39C26FFB7C09}"/>
              </a:ext>
            </a:extLst>
          </p:cNvPr>
          <p:cNvSpPr/>
          <p:nvPr/>
        </p:nvSpPr>
        <p:spPr>
          <a:xfrm>
            <a:off x="5640935" y="3997503"/>
            <a:ext cx="2443280" cy="1387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2- مرحلة الطوائف والصناعات المنزلية</a:t>
            </a:r>
            <a:endParaRPr lang="en-US" dirty="0"/>
          </a:p>
        </p:txBody>
      </p:sp>
      <p:sp>
        <p:nvSpPr>
          <p:cNvPr id="21" name="Arrow: Down 20">
            <a:extLst>
              <a:ext uri="{FF2B5EF4-FFF2-40B4-BE49-F238E27FC236}">
                <a16:creationId xmlns:a16="http://schemas.microsoft.com/office/drawing/2014/main" id="{F3B84EC4-7A78-43CD-9F05-7E901B06D4AA}"/>
              </a:ext>
            </a:extLst>
          </p:cNvPr>
          <p:cNvSpPr/>
          <p:nvPr/>
        </p:nvSpPr>
        <p:spPr>
          <a:xfrm>
            <a:off x="6461532" y="2897095"/>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2" name="Flowchart: Alternate Process 21">
            <a:extLst>
              <a:ext uri="{FF2B5EF4-FFF2-40B4-BE49-F238E27FC236}">
                <a16:creationId xmlns:a16="http://schemas.microsoft.com/office/drawing/2014/main" id="{0BDB1BE8-2CA6-42A3-8FE5-27A85C82E7B3}"/>
              </a:ext>
            </a:extLst>
          </p:cNvPr>
          <p:cNvSpPr/>
          <p:nvPr/>
        </p:nvSpPr>
        <p:spPr>
          <a:xfrm>
            <a:off x="3350360" y="5420927"/>
            <a:ext cx="2137870" cy="91623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3- مرحلة الثورة الصناعية</a:t>
            </a:r>
            <a:endParaRPr lang="en-US" dirty="0"/>
          </a:p>
        </p:txBody>
      </p:sp>
      <p:cxnSp>
        <p:nvCxnSpPr>
          <p:cNvPr id="23" name="Straight Arrow Connector 22">
            <a:extLst>
              <a:ext uri="{FF2B5EF4-FFF2-40B4-BE49-F238E27FC236}">
                <a16:creationId xmlns:a16="http://schemas.microsoft.com/office/drawing/2014/main" id="{A62672C1-DD86-4E27-9F07-9314BC71603C}"/>
              </a:ext>
            </a:extLst>
          </p:cNvPr>
          <p:cNvCxnSpPr>
            <a:cxnSpLocks/>
            <a:stCxn id="2" idx="4"/>
            <a:endCxn id="22" idx="0"/>
          </p:cNvCxnSpPr>
          <p:nvPr/>
        </p:nvCxnSpPr>
        <p:spPr>
          <a:xfrm flipH="1">
            <a:off x="4419295" y="3914668"/>
            <a:ext cx="152704" cy="150625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5" name="Rectangle: Diagonal Corners Rounded 24">
            <a:extLst>
              <a:ext uri="{FF2B5EF4-FFF2-40B4-BE49-F238E27FC236}">
                <a16:creationId xmlns:a16="http://schemas.microsoft.com/office/drawing/2014/main" id="{D4E4E9C4-2943-4078-AAD9-69CCD3BE44F7}"/>
              </a:ext>
            </a:extLst>
          </p:cNvPr>
          <p:cNvSpPr/>
          <p:nvPr/>
        </p:nvSpPr>
        <p:spPr>
          <a:xfrm>
            <a:off x="444771" y="4378494"/>
            <a:ext cx="1764126" cy="94608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4- مرحلة الادارة العلمية</a:t>
            </a:r>
            <a:endParaRPr lang="en-US" dirty="0"/>
          </a:p>
        </p:txBody>
      </p:sp>
      <p:cxnSp>
        <p:nvCxnSpPr>
          <p:cNvPr id="26" name="Straight Arrow Connector 25">
            <a:extLst>
              <a:ext uri="{FF2B5EF4-FFF2-40B4-BE49-F238E27FC236}">
                <a16:creationId xmlns:a16="http://schemas.microsoft.com/office/drawing/2014/main" id="{668E8EC8-AE74-4A86-9E6A-5DE9B80CA92D}"/>
              </a:ext>
            </a:extLst>
          </p:cNvPr>
          <p:cNvCxnSpPr>
            <a:cxnSpLocks/>
          </p:cNvCxnSpPr>
          <p:nvPr/>
        </p:nvCxnSpPr>
        <p:spPr>
          <a:xfrm flipH="1">
            <a:off x="2232983" y="3745684"/>
            <a:ext cx="1867125" cy="64999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Flowchart: Preparation 27">
            <a:extLst>
              <a:ext uri="{FF2B5EF4-FFF2-40B4-BE49-F238E27FC236}">
                <a16:creationId xmlns:a16="http://schemas.microsoft.com/office/drawing/2014/main" id="{A4FA19A7-CD37-44D6-BE41-2B2F336AA1D9}"/>
              </a:ext>
            </a:extLst>
          </p:cNvPr>
          <p:cNvSpPr/>
          <p:nvPr/>
        </p:nvSpPr>
        <p:spPr>
          <a:xfrm>
            <a:off x="461564" y="2770265"/>
            <a:ext cx="1764126" cy="100487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a:t>5- مرحلة العلاقات الانسانية</a:t>
            </a:r>
            <a:endParaRPr lang="en-US" sz="1400" dirty="0"/>
          </a:p>
        </p:txBody>
      </p:sp>
      <p:sp>
        <p:nvSpPr>
          <p:cNvPr id="29" name="Rectangle 28">
            <a:extLst>
              <a:ext uri="{FF2B5EF4-FFF2-40B4-BE49-F238E27FC236}">
                <a16:creationId xmlns:a16="http://schemas.microsoft.com/office/drawing/2014/main" id="{FADB4B53-D409-4F04-8A0F-50AA3D710243}"/>
              </a:ext>
            </a:extLst>
          </p:cNvPr>
          <p:cNvSpPr/>
          <p:nvPr/>
        </p:nvSpPr>
        <p:spPr>
          <a:xfrm>
            <a:off x="1059785" y="850609"/>
            <a:ext cx="1859602" cy="889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6- مرحلة ادارة الموارد البشرية</a:t>
            </a:r>
            <a:endParaRPr lang="en-US" dirty="0"/>
          </a:p>
        </p:txBody>
      </p:sp>
      <p:cxnSp>
        <p:nvCxnSpPr>
          <p:cNvPr id="30" name="Straight Arrow Connector 29">
            <a:extLst>
              <a:ext uri="{FF2B5EF4-FFF2-40B4-BE49-F238E27FC236}">
                <a16:creationId xmlns:a16="http://schemas.microsoft.com/office/drawing/2014/main" id="{939B7A74-86C0-4B42-84C9-E8089B64E87B}"/>
              </a:ext>
            </a:extLst>
          </p:cNvPr>
          <p:cNvCxnSpPr>
            <a:cxnSpLocks/>
            <a:stCxn id="2" idx="1"/>
          </p:cNvCxnSpPr>
          <p:nvPr/>
        </p:nvCxnSpPr>
        <p:spPr>
          <a:xfrm flipH="1" flipV="1">
            <a:off x="2919389" y="1738786"/>
            <a:ext cx="1167352" cy="11909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01677070-63C6-4AD5-9436-0336284CC750}"/>
              </a:ext>
            </a:extLst>
          </p:cNvPr>
          <p:cNvCxnSpPr>
            <a:cxnSpLocks/>
            <a:endCxn id="28" idx="3"/>
          </p:cNvCxnSpPr>
          <p:nvPr/>
        </p:nvCxnSpPr>
        <p:spPr>
          <a:xfrm flipH="1" flipV="1">
            <a:off x="2225690" y="3272700"/>
            <a:ext cx="1659138" cy="650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Arrow: Bent 37">
            <a:extLst>
              <a:ext uri="{FF2B5EF4-FFF2-40B4-BE49-F238E27FC236}">
                <a16:creationId xmlns:a16="http://schemas.microsoft.com/office/drawing/2014/main" id="{32E8ADC5-6F84-46E6-8E12-1D3743BC3C37}"/>
              </a:ext>
            </a:extLst>
          </p:cNvPr>
          <p:cNvSpPr/>
          <p:nvPr/>
        </p:nvSpPr>
        <p:spPr>
          <a:xfrm rot="10800000">
            <a:off x="5870063" y="5507446"/>
            <a:ext cx="916159" cy="886321"/>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39" name="Arrow: Bent 38">
            <a:extLst>
              <a:ext uri="{FF2B5EF4-FFF2-40B4-BE49-F238E27FC236}">
                <a16:creationId xmlns:a16="http://schemas.microsoft.com/office/drawing/2014/main" id="{64606956-A596-47E1-9C17-4A69A74237DF}"/>
              </a:ext>
            </a:extLst>
          </p:cNvPr>
          <p:cNvSpPr/>
          <p:nvPr/>
        </p:nvSpPr>
        <p:spPr>
          <a:xfrm rot="16200000">
            <a:off x="1600963" y="4846177"/>
            <a:ext cx="807325" cy="1764126"/>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42" name="Arrow: Down 41">
            <a:extLst>
              <a:ext uri="{FF2B5EF4-FFF2-40B4-BE49-F238E27FC236}">
                <a16:creationId xmlns:a16="http://schemas.microsoft.com/office/drawing/2014/main" id="{60F59A52-ADCE-45B9-9C19-93BABD121277}"/>
              </a:ext>
            </a:extLst>
          </p:cNvPr>
          <p:cNvSpPr/>
          <p:nvPr/>
        </p:nvSpPr>
        <p:spPr>
          <a:xfrm rot="10800000">
            <a:off x="1171556" y="1842297"/>
            <a:ext cx="344141" cy="84340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3" name="Arrow: Down 42">
            <a:extLst>
              <a:ext uri="{FF2B5EF4-FFF2-40B4-BE49-F238E27FC236}">
                <a16:creationId xmlns:a16="http://schemas.microsoft.com/office/drawing/2014/main" id="{8B3A606B-83A9-48A1-9B73-B000E776428A}"/>
              </a:ext>
            </a:extLst>
          </p:cNvPr>
          <p:cNvSpPr/>
          <p:nvPr/>
        </p:nvSpPr>
        <p:spPr>
          <a:xfrm rot="10800000">
            <a:off x="1230531" y="3804691"/>
            <a:ext cx="305410" cy="54424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80">
                                          <p:stCondLst>
                                            <p:cond delay="0"/>
                                          </p:stCondLst>
                                        </p:cTn>
                                        <p:tgtEl>
                                          <p:spTgt spid="16"/>
                                        </p:tgtEl>
                                      </p:cBhvr>
                                    </p:animEffect>
                                    <p:anim calcmode="lin" valueType="num">
                                      <p:cBhvr>
                                        <p:cTn id="1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3" dur="26">
                                          <p:stCondLst>
                                            <p:cond delay="650"/>
                                          </p:stCondLst>
                                        </p:cTn>
                                        <p:tgtEl>
                                          <p:spTgt spid="16"/>
                                        </p:tgtEl>
                                      </p:cBhvr>
                                      <p:to x="100000" y="60000"/>
                                    </p:animScale>
                                    <p:animScale>
                                      <p:cBhvr>
                                        <p:cTn id="24" dur="166" decel="50000">
                                          <p:stCondLst>
                                            <p:cond delay="676"/>
                                          </p:stCondLst>
                                        </p:cTn>
                                        <p:tgtEl>
                                          <p:spTgt spid="16"/>
                                        </p:tgtEl>
                                      </p:cBhvr>
                                      <p:to x="100000" y="100000"/>
                                    </p:animScale>
                                    <p:animScale>
                                      <p:cBhvr>
                                        <p:cTn id="25" dur="26">
                                          <p:stCondLst>
                                            <p:cond delay="1312"/>
                                          </p:stCondLst>
                                        </p:cTn>
                                        <p:tgtEl>
                                          <p:spTgt spid="16"/>
                                        </p:tgtEl>
                                      </p:cBhvr>
                                      <p:to x="100000" y="80000"/>
                                    </p:animScale>
                                    <p:animScale>
                                      <p:cBhvr>
                                        <p:cTn id="26" dur="166" decel="50000">
                                          <p:stCondLst>
                                            <p:cond delay="1338"/>
                                          </p:stCondLst>
                                        </p:cTn>
                                        <p:tgtEl>
                                          <p:spTgt spid="16"/>
                                        </p:tgtEl>
                                      </p:cBhvr>
                                      <p:to x="100000" y="100000"/>
                                    </p:animScale>
                                    <p:animScale>
                                      <p:cBhvr>
                                        <p:cTn id="27" dur="26">
                                          <p:stCondLst>
                                            <p:cond delay="1642"/>
                                          </p:stCondLst>
                                        </p:cTn>
                                        <p:tgtEl>
                                          <p:spTgt spid="16"/>
                                        </p:tgtEl>
                                      </p:cBhvr>
                                      <p:to x="100000" y="90000"/>
                                    </p:animScale>
                                    <p:animScale>
                                      <p:cBhvr>
                                        <p:cTn id="28" dur="166" decel="50000">
                                          <p:stCondLst>
                                            <p:cond delay="1668"/>
                                          </p:stCondLst>
                                        </p:cTn>
                                        <p:tgtEl>
                                          <p:spTgt spid="16"/>
                                        </p:tgtEl>
                                      </p:cBhvr>
                                      <p:to x="100000" y="100000"/>
                                    </p:animScale>
                                    <p:animScale>
                                      <p:cBhvr>
                                        <p:cTn id="29" dur="26">
                                          <p:stCondLst>
                                            <p:cond delay="1808"/>
                                          </p:stCondLst>
                                        </p:cTn>
                                        <p:tgtEl>
                                          <p:spTgt spid="16"/>
                                        </p:tgtEl>
                                      </p:cBhvr>
                                      <p:to x="100000" y="95000"/>
                                    </p:animScale>
                                    <p:animScale>
                                      <p:cBhvr>
                                        <p:cTn id="30" dur="166" decel="50000">
                                          <p:stCondLst>
                                            <p:cond delay="1834"/>
                                          </p:stCondLst>
                                        </p:cTn>
                                        <p:tgtEl>
                                          <p:spTgt spid="1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80">
                                          <p:stCondLst>
                                            <p:cond delay="0"/>
                                          </p:stCondLst>
                                        </p:cTn>
                                        <p:tgtEl>
                                          <p:spTgt spid="20"/>
                                        </p:tgtEl>
                                      </p:cBhvr>
                                    </p:animEffect>
                                    <p:anim calcmode="lin" valueType="num">
                                      <p:cBhvr>
                                        <p:cTn id="3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1" dur="26">
                                          <p:stCondLst>
                                            <p:cond delay="650"/>
                                          </p:stCondLst>
                                        </p:cTn>
                                        <p:tgtEl>
                                          <p:spTgt spid="20"/>
                                        </p:tgtEl>
                                      </p:cBhvr>
                                      <p:to x="100000" y="60000"/>
                                    </p:animScale>
                                    <p:animScale>
                                      <p:cBhvr>
                                        <p:cTn id="42" dur="166" decel="50000">
                                          <p:stCondLst>
                                            <p:cond delay="676"/>
                                          </p:stCondLst>
                                        </p:cTn>
                                        <p:tgtEl>
                                          <p:spTgt spid="20"/>
                                        </p:tgtEl>
                                      </p:cBhvr>
                                      <p:to x="100000" y="100000"/>
                                    </p:animScale>
                                    <p:animScale>
                                      <p:cBhvr>
                                        <p:cTn id="43" dur="26">
                                          <p:stCondLst>
                                            <p:cond delay="1312"/>
                                          </p:stCondLst>
                                        </p:cTn>
                                        <p:tgtEl>
                                          <p:spTgt spid="20"/>
                                        </p:tgtEl>
                                      </p:cBhvr>
                                      <p:to x="100000" y="80000"/>
                                    </p:animScale>
                                    <p:animScale>
                                      <p:cBhvr>
                                        <p:cTn id="44" dur="166" decel="50000">
                                          <p:stCondLst>
                                            <p:cond delay="1338"/>
                                          </p:stCondLst>
                                        </p:cTn>
                                        <p:tgtEl>
                                          <p:spTgt spid="20"/>
                                        </p:tgtEl>
                                      </p:cBhvr>
                                      <p:to x="100000" y="100000"/>
                                    </p:animScale>
                                    <p:animScale>
                                      <p:cBhvr>
                                        <p:cTn id="45" dur="26">
                                          <p:stCondLst>
                                            <p:cond delay="1642"/>
                                          </p:stCondLst>
                                        </p:cTn>
                                        <p:tgtEl>
                                          <p:spTgt spid="20"/>
                                        </p:tgtEl>
                                      </p:cBhvr>
                                      <p:to x="100000" y="90000"/>
                                    </p:animScale>
                                    <p:animScale>
                                      <p:cBhvr>
                                        <p:cTn id="46" dur="166" decel="50000">
                                          <p:stCondLst>
                                            <p:cond delay="1668"/>
                                          </p:stCondLst>
                                        </p:cTn>
                                        <p:tgtEl>
                                          <p:spTgt spid="20"/>
                                        </p:tgtEl>
                                      </p:cBhvr>
                                      <p:to x="100000" y="100000"/>
                                    </p:animScale>
                                    <p:animScale>
                                      <p:cBhvr>
                                        <p:cTn id="47" dur="26">
                                          <p:stCondLst>
                                            <p:cond delay="1808"/>
                                          </p:stCondLst>
                                        </p:cTn>
                                        <p:tgtEl>
                                          <p:spTgt spid="20"/>
                                        </p:tgtEl>
                                      </p:cBhvr>
                                      <p:to x="100000" y="95000"/>
                                    </p:animScale>
                                    <p:animScale>
                                      <p:cBhvr>
                                        <p:cTn id="48" dur="166" decel="50000">
                                          <p:stCondLst>
                                            <p:cond delay="1834"/>
                                          </p:stCondLst>
                                        </p:cTn>
                                        <p:tgtEl>
                                          <p:spTgt spid="2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80">
                                          <p:stCondLst>
                                            <p:cond delay="0"/>
                                          </p:stCondLst>
                                        </p:cTn>
                                        <p:tgtEl>
                                          <p:spTgt spid="22"/>
                                        </p:tgtEl>
                                      </p:cBhvr>
                                    </p:animEffect>
                                    <p:anim calcmode="lin" valueType="num">
                                      <p:cBhvr>
                                        <p:cTn id="5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9" dur="26">
                                          <p:stCondLst>
                                            <p:cond delay="650"/>
                                          </p:stCondLst>
                                        </p:cTn>
                                        <p:tgtEl>
                                          <p:spTgt spid="22"/>
                                        </p:tgtEl>
                                      </p:cBhvr>
                                      <p:to x="100000" y="60000"/>
                                    </p:animScale>
                                    <p:animScale>
                                      <p:cBhvr>
                                        <p:cTn id="60" dur="166" decel="50000">
                                          <p:stCondLst>
                                            <p:cond delay="676"/>
                                          </p:stCondLst>
                                        </p:cTn>
                                        <p:tgtEl>
                                          <p:spTgt spid="22"/>
                                        </p:tgtEl>
                                      </p:cBhvr>
                                      <p:to x="100000" y="100000"/>
                                    </p:animScale>
                                    <p:animScale>
                                      <p:cBhvr>
                                        <p:cTn id="61" dur="26">
                                          <p:stCondLst>
                                            <p:cond delay="1312"/>
                                          </p:stCondLst>
                                        </p:cTn>
                                        <p:tgtEl>
                                          <p:spTgt spid="22"/>
                                        </p:tgtEl>
                                      </p:cBhvr>
                                      <p:to x="100000" y="80000"/>
                                    </p:animScale>
                                    <p:animScale>
                                      <p:cBhvr>
                                        <p:cTn id="62" dur="166" decel="50000">
                                          <p:stCondLst>
                                            <p:cond delay="1338"/>
                                          </p:stCondLst>
                                        </p:cTn>
                                        <p:tgtEl>
                                          <p:spTgt spid="22"/>
                                        </p:tgtEl>
                                      </p:cBhvr>
                                      <p:to x="100000" y="100000"/>
                                    </p:animScale>
                                    <p:animScale>
                                      <p:cBhvr>
                                        <p:cTn id="63" dur="26">
                                          <p:stCondLst>
                                            <p:cond delay="1642"/>
                                          </p:stCondLst>
                                        </p:cTn>
                                        <p:tgtEl>
                                          <p:spTgt spid="22"/>
                                        </p:tgtEl>
                                      </p:cBhvr>
                                      <p:to x="100000" y="90000"/>
                                    </p:animScale>
                                    <p:animScale>
                                      <p:cBhvr>
                                        <p:cTn id="64" dur="166" decel="50000">
                                          <p:stCondLst>
                                            <p:cond delay="1668"/>
                                          </p:stCondLst>
                                        </p:cTn>
                                        <p:tgtEl>
                                          <p:spTgt spid="22"/>
                                        </p:tgtEl>
                                      </p:cBhvr>
                                      <p:to x="100000" y="100000"/>
                                    </p:animScale>
                                    <p:animScale>
                                      <p:cBhvr>
                                        <p:cTn id="65" dur="26">
                                          <p:stCondLst>
                                            <p:cond delay="1808"/>
                                          </p:stCondLst>
                                        </p:cTn>
                                        <p:tgtEl>
                                          <p:spTgt spid="22"/>
                                        </p:tgtEl>
                                      </p:cBhvr>
                                      <p:to x="100000" y="95000"/>
                                    </p:animScale>
                                    <p:animScale>
                                      <p:cBhvr>
                                        <p:cTn id="66" dur="166" decel="50000">
                                          <p:stCondLst>
                                            <p:cond delay="1834"/>
                                          </p:stCondLst>
                                        </p:cTn>
                                        <p:tgtEl>
                                          <p:spTgt spid="2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80">
                                          <p:stCondLst>
                                            <p:cond delay="0"/>
                                          </p:stCondLst>
                                        </p:cTn>
                                        <p:tgtEl>
                                          <p:spTgt spid="25"/>
                                        </p:tgtEl>
                                      </p:cBhvr>
                                    </p:animEffect>
                                    <p:anim calcmode="lin" valueType="num">
                                      <p:cBhvr>
                                        <p:cTn id="7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7" dur="26">
                                          <p:stCondLst>
                                            <p:cond delay="650"/>
                                          </p:stCondLst>
                                        </p:cTn>
                                        <p:tgtEl>
                                          <p:spTgt spid="25"/>
                                        </p:tgtEl>
                                      </p:cBhvr>
                                      <p:to x="100000" y="60000"/>
                                    </p:animScale>
                                    <p:animScale>
                                      <p:cBhvr>
                                        <p:cTn id="78" dur="166" decel="50000">
                                          <p:stCondLst>
                                            <p:cond delay="676"/>
                                          </p:stCondLst>
                                        </p:cTn>
                                        <p:tgtEl>
                                          <p:spTgt spid="25"/>
                                        </p:tgtEl>
                                      </p:cBhvr>
                                      <p:to x="100000" y="100000"/>
                                    </p:animScale>
                                    <p:animScale>
                                      <p:cBhvr>
                                        <p:cTn id="79" dur="26">
                                          <p:stCondLst>
                                            <p:cond delay="1312"/>
                                          </p:stCondLst>
                                        </p:cTn>
                                        <p:tgtEl>
                                          <p:spTgt spid="25"/>
                                        </p:tgtEl>
                                      </p:cBhvr>
                                      <p:to x="100000" y="80000"/>
                                    </p:animScale>
                                    <p:animScale>
                                      <p:cBhvr>
                                        <p:cTn id="80" dur="166" decel="50000">
                                          <p:stCondLst>
                                            <p:cond delay="1338"/>
                                          </p:stCondLst>
                                        </p:cTn>
                                        <p:tgtEl>
                                          <p:spTgt spid="25"/>
                                        </p:tgtEl>
                                      </p:cBhvr>
                                      <p:to x="100000" y="100000"/>
                                    </p:animScale>
                                    <p:animScale>
                                      <p:cBhvr>
                                        <p:cTn id="81" dur="26">
                                          <p:stCondLst>
                                            <p:cond delay="1642"/>
                                          </p:stCondLst>
                                        </p:cTn>
                                        <p:tgtEl>
                                          <p:spTgt spid="25"/>
                                        </p:tgtEl>
                                      </p:cBhvr>
                                      <p:to x="100000" y="90000"/>
                                    </p:animScale>
                                    <p:animScale>
                                      <p:cBhvr>
                                        <p:cTn id="82" dur="166" decel="50000">
                                          <p:stCondLst>
                                            <p:cond delay="1668"/>
                                          </p:stCondLst>
                                        </p:cTn>
                                        <p:tgtEl>
                                          <p:spTgt spid="25"/>
                                        </p:tgtEl>
                                      </p:cBhvr>
                                      <p:to x="100000" y="100000"/>
                                    </p:animScale>
                                    <p:animScale>
                                      <p:cBhvr>
                                        <p:cTn id="83" dur="26">
                                          <p:stCondLst>
                                            <p:cond delay="1808"/>
                                          </p:stCondLst>
                                        </p:cTn>
                                        <p:tgtEl>
                                          <p:spTgt spid="25"/>
                                        </p:tgtEl>
                                      </p:cBhvr>
                                      <p:to x="100000" y="95000"/>
                                    </p:animScale>
                                    <p:animScale>
                                      <p:cBhvr>
                                        <p:cTn id="84" dur="166" decel="50000">
                                          <p:stCondLst>
                                            <p:cond delay="1834"/>
                                          </p:stCondLst>
                                        </p:cTn>
                                        <p:tgtEl>
                                          <p:spTgt spid="25"/>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down)">
                                      <p:cBhvr>
                                        <p:cTn id="89" dur="580">
                                          <p:stCondLst>
                                            <p:cond delay="0"/>
                                          </p:stCondLst>
                                        </p:cTn>
                                        <p:tgtEl>
                                          <p:spTgt spid="28"/>
                                        </p:tgtEl>
                                      </p:cBhvr>
                                    </p:animEffect>
                                    <p:anim calcmode="lin" valueType="num">
                                      <p:cBhvr>
                                        <p:cTn id="9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95" dur="26">
                                          <p:stCondLst>
                                            <p:cond delay="650"/>
                                          </p:stCondLst>
                                        </p:cTn>
                                        <p:tgtEl>
                                          <p:spTgt spid="28"/>
                                        </p:tgtEl>
                                      </p:cBhvr>
                                      <p:to x="100000" y="60000"/>
                                    </p:animScale>
                                    <p:animScale>
                                      <p:cBhvr>
                                        <p:cTn id="96" dur="166" decel="50000">
                                          <p:stCondLst>
                                            <p:cond delay="676"/>
                                          </p:stCondLst>
                                        </p:cTn>
                                        <p:tgtEl>
                                          <p:spTgt spid="28"/>
                                        </p:tgtEl>
                                      </p:cBhvr>
                                      <p:to x="100000" y="100000"/>
                                    </p:animScale>
                                    <p:animScale>
                                      <p:cBhvr>
                                        <p:cTn id="97" dur="26">
                                          <p:stCondLst>
                                            <p:cond delay="1312"/>
                                          </p:stCondLst>
                                        </p:cTn>
                                        <p:tgtEl>
                                          <p:spTgt spid="28"/>
                                        </p:tgtEl>
                                      </p:cBhvr>
                                      <p:to x="100000" y="80000"/>
                                    </p:animScale>
                                    <p:animScale>
                                      <p:cBhvr>
                                        <p:cTn id="98" dur="166" decel="50000">
                                          <p:stCondLst>
                                            <p:cond delay="1338"/>
                                          </p:stCondLst>
                                        </p:cTn>
                                        <p:tgtEl>
                                          <p:spTgt spid="28"/>
                                        </p:tgtEl>
                                      </p:cBhvr>
                                      <p:to x="100000" y="100000"/>
                                    </p:animScale>
                                    <p:animScale>
                                      <p:cBhvr>
                                        <p:cTn id="99" dur="26">
                                          <p:stCondLst>
                                            <p:cond delay="1642"/>
                                          </p:stCondLst>
                                        </p:cTn>
                                        <p:tgtEl>
                                          <p:spTgt spid="28"/>
                                        </p:tgtEl>
                                      </p:cBhvr>
                                      <p:to x="100000" y="90000"/>
                                    </p:animScale>
                                    <p:animScale>
                                      <p:cBhvr>
                                        <p:cTn id="100" dur="166" decel="50000">
                                          <p:stCondLst>
                                            <p:cond delay="1668"/>
                                          </p:stCondLst>
                                        </p:cTn>
                                        <p:tgtEl>
                                          <p:spTgt spid="28"/>
                                        </p:tgtEl>
                                      </p:cBhvr>
                                      <p:to x="100000" y="100000"/>
                                    </p:animScale>
                                    <p:animScale>
                                      <p:cBhvr>
                                        <p:cTn id="101" dur="26">
                                          <p:stCondLst>
                                            <p:cond delay="1808"/>
                                          </p:stCondLst>
                                        </p:cTn>
                                        <p:tgtEl>
                                          <p:spTgt spid="28"/>
                                        </p:tgtEl>
                                      </p:cBhvr>
                                      <p:to x="100000" y="95000"/>
                                    </p:animScale>
                                    <p:animScale>
                                      <p:cBhvr>
                                        <p:cTn id="102" dur="166" decel="50000">
                                          <p:stCondLst>
                                            <p:cond delay="1834"/>
                                          </p:stCondLst>
                                        </p:cTn>
                                        <p:tgtEl>
                                          <p:spTgt spid="28"/>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down)">
                                      <p:cBhvr>
                                        <p:cTn id="107" dur="580">
                                          <p:stCondLst>
                                            <p:cond delay="0"/>
                                          </p:stCondLst>
                                        </p:cTn>
                                        <p:tgtEl>
                                          <p:spTgt spid="29"/>
                                        </p:tgtEl>
                                      </p:cBhvr>
                                    </p:animEffect>
                                    <p:anim calcmode="lin" valueType="num">
                                      <p:cBhvr>
                                        <p:cTn id="10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3" dur="26">
                                          <p:stCondLst>
                                            <p:cond delay="650"/>
                                          </p:stCondLst>
                                        </p:cTn>
                                        <p:tgtEl>
                                          <p:spTgt spid="29"/>
                                        </p:tgtEl>
                                      </p:cBhvr>
                                      <p:to x="100000" y="60000"/>
                                    </p:animScale>
                                    <p:animScale>
                                      <p:cBhvr>
                                        <p:cTn id="114" dur="166" decel="50000">
                                          <p:stCondLst>
                                            <p:cond delay="676"/>
                                          </p:stCondLst>
                                        </p:cTn>
                                        <p:tgtEl>
                                          <p:spTgt spid="29"/>
                                        </p:tgtEl>
                                      </p:cBhvr>
                                      <p:to x="100000" y="100000"/>
                                    </p:animScale>
                                    <p:animScale>
                                      <p:cBhvr>
                                        <p:cTn id="115" dur="26">
                                          <p:stCondLst>
                                            <p:cond delay="1312"/>
                                          </p:stCondLst>
                                        </p:cTn>
                                        <p:tgtEl>
                                          <p:spTgt spid="29"/>
                                        </p:tgtEl>
                                      </p:cBhvr>
                                      <p:to x="100000" y="80000"/>
                                    </p:animScale>
                                    <p:animScale>
                                      <p:cBhvr>
                                        <p:cTn id="116" dur="166" decel="50000">
                                          <p:stCondLst>
                                            <p:cond delay="1338"/>
                                          </p:stCondLst>
                                        </p:cTn>
                                        <p:tgtEl>
                                          <p:spTgt spid="29"/>
                                        </p:tgtEl>
                                      </p:cBhvr>
                                      <p:to x="100000" y="100000"/>
                                    </p:animScale>
                                    <p:animScale>
                                      <p:cBhvr>
                                        <p:cTn id="117" dur="26">
                                          <p:stCondLst>
                                            <p:cond delay="1642"/>
                                          </p:stCondLst>
                                        </p:cTn>
                                        <p:tgtEl>
                                          <p:spTgt spid="29"/>
                                        </p:tgtEl>
                                      </p:cBhvr>
                                      <p:to x="100000" y="90000"/>
                                    </p:animScale>
                                    <p:animScale>
                                      <p:cBhvr>
                                        <p:cTn id="118" dur="166" decel="50000">
                                          <p:stCondLst>
                                            <p:cond delay="1668"/>
                                          </p:stCondLst>
                                        </p:cTn>
                                        <p:tgtEl>
                                          <p:spTgt spid="29"/>
                                        </p:tgtEl>
                                      </p:cBhvr>
                                      <p:to x="100000" y="100000"/>
                                    </p:animScale>
                                    <p:animScale>
                                      <p:cBhvr>
                                        <p:cTn id="119" dur="26">
                                          <p:stCondLst>
                                            <p:cond delay="1808"/>
                                          </p:stCondLst>
                                        </p:cTn>
                                        <p:tgtEl>
                                          <p:spTgt spid="29"/>
                                        </p:tgtEl>
                                      </p:cBhvr>
                                      <p:to x="100000" y="95000"/>
                                    </p:animScale>
                                    <p:animScale>
                                      <p:cBhvr>
                                        <p:cTn id="120" dur="166" decel="50000">
                                          <p:stCondLst>
                                            <p:cond delay="1834"/>
                                          </p:stCondLst>
                                        </p:cTn>
                                        <p:tgtEl>
                                          <p:spTgt spid="29"/>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500" fill="hold"/>
                                        <p:tgtEl>
                                          <p:spTgt spid="38"/>
                                        </p:tgtEl>
                                        <p:attrNameLst>
                                          <p:attrName>ppt_w</p:attrName>
                                        </p:attrNameLst>
                                      </p:cBhvr>
                                      <p:tavLst>
                                        <p:tav tm="0">
                                          <p:val>
                                            <p:fltVal val="0"/>
                                          </p:val>
                                        </p:tav>
                                        <p:tav tm="100000">
                                          <p:val>
                                            <p:strVal val="#ppt_w"/>
                                          </p:val>
                                        </p:tav>
                                      </p:tavLst>
                                    </p:anim>
                                    <p:anim calcmode="lin" valueType="num">
                                      <p:cBhvr>
                                        <p:cTn id="131" dur="500" fill="hold"/>
                                        <p:tgtEl>
                                          <p:spTgt spid="38"/>
                                        </p:tgtEl>
                                        <p:attrNameLst>
                                          <p:attrName>ppt_h</p:attrName>
                                        </p:attrNameLst>
                                      </p:cBhvr>
                                      <p:tavLst>
                                        <p:tav tm="0">
                                          <p:val>
                                            <p:fltVal val="0"/>
                                          </p:val>
                                        </p:tav>
                                        <p:tav tm="100000">
                                          <p:val>
                                            <p:strVal val="#ppt_h"/>
                                          </p:val>
                                        </p:tav>
                                      </p:tavLst>
                                    </p:anim>
                                    <p:animEffect transition="in" filter="fade">
                                      <p:cBhvr>
                                        <p:cTn id="132" dur="500"/>
                                        <p:tgtEl>
                                          <p:spTgt spid="38"/>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p:cTn id="135" dur="500" fill="hold"/>
                                        <p:tgtEl>
                                          <p:spTgt spid="39"/>
                                        </p:tgtEl>
                                        <p:attrNameLst>
                                          <p:attrName>ppt_w</p:attrName>
                                        </p:attrNameLst>
                                      </p:cBhvr>
                                      <p:tavLst>
                                        <p:tav tm="0">
                                          <p:val>
                                            <p:fltVal val="0"/>
                                          </p:val>
                                        </p:tav>
                                        <p:tav tm="100000">
                                          <p:val>
                                            <p:strVal val="#ppt_w"/>
                                          </p:val>
                                        </p:tav>
                                      </p:tavLst>
                                    </p:anim>
                                    <p:anim calcmode="lin" valueType="num">
                                      <p:cBhvr>
                                        <p:cTn id="136" dur="500" fill="hold"/>
                                        <p:tgtEl>
                                          <p:spTgt spid="39"/>
                                        </p:tgtEl>
                                        <p:attrNameLst>
                                          <p:attrName>ppt_h</p:attrName>
                                        </p:attrNameLst>
                                      </p:cBhvr>
                                      <p:tavLst>
                                        <p:tav tm="0">
                                          <p:val>
                                            <p:fltVal val="0"/>
                                          </p:val>
                                        </p:tav>
                                        <p:tav tm="100000">
                                          <p:val>
                                            <p:strVal val="#ppt_h"/>
                                          </p:val>
                                        </p:tav>
                                      </p:tavLst>
                                    </p:anim>
                                    <p:animEffect transition="in" filter="fade">
                                      <p:cBhvr>
                                        <p:cTn id="137" dur="500"/>
                                        <p:tgtEl>
                                          <p:spTgt spid="39"/>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 calcmode="lin" valueType="num">
                                      <p:cBhvr>
                                        <p:cTn id="140" dur="500" fill="hold"/>
                                        <p:tgtEl>
                                          <p:spTgt spid="43"/>
                                        </p:tgtEl>
                                        <p:attrNameLst>
                                          <p:attrName>ppt_w</p:attrName>
                                        </p:attrNameLst>
                                      </p:cBhvr>
                                      <p:tavLst>
                                        <p:tav tm="0">
                                          <p:val>
                                            <p:fltVal val="0"/>
                                          </p:val>
                                        </p:tav>
                                        <p:tav tm="100000">
                                          <p:val>
                                            <p:strVal val="#ppt_w"/>
                                          </p:val>
                                        </p:tav>
                                      </p:tavLst>
                                    </p:anim>
                                    <p:anim calcmode="lin" valueType="num">
                                      <p:cBhvr>
                                        <p:cTn id="141" dur="500" fill="hold"/>
                                        <p:tgtEl>
                                          <p:spTgt spid="43"/>
                                        </p:tgtEl>
                                        <p:attrNameLst>
                                          <p:attrName>ppt_h</p:attrName>
                                        </p:attrNameLst>
                                      </p:cBhvr>
                                      <p:tavLst>
                                        <p:tav tm="0">
                                          <p:val>
                                            <p:fltVal val="0"/>
                                          </p:val>
                                        </p:tav>
                                        <p:tav tm="100000">
                                          <p:val>
                                            <p:strVal val="#ppt_h"/>
                                          </p:val>
                                        </p:tav>
                                      </p:tavLst>
                                    </p:anim>
                                    <p:animEffect transition="in" filter="fade">
                                      <p:cBhvr>
                                        <p:cTn id="142" dur="500"/>
                                        <p:tgtEl>
                                          <p:spTgt spid="4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2"/>
                                        </p:tgtEl>
                                        <p:attrNameLst>
                                          <p:attrName>style.visibility</p:attrName>
                                        </p:attrNameLst>
                                      </p:cBhvr>
                                      <p:to>
                                        <p:strVal val="visible"/>
                                      </p:to>
                                    </p:set>
                                    <p:anim calcmode="lin" valueType="num">
                                      <p:cBhvr>
                                        <p:cTn id="145" dur="500" fill="hold"/>
                                        <p:tgtEl>
                                          <p:spTgt spid="42"/>
                                        </p:tgtEl>
                                        <p:attrNameLst>
                                          <p:attrName>ppt_w</p:attrName>
                                        </p:attrNameLst>
                                      </p:cBhvr>
                                      <p:tavLst>
                                        <p:tav tm="0">
                                          <p:val>
                                            <p:fltVal val="0"/>
                                          </p:val>
                                        </p:tav>
                                        <p:tav tm="100000">
                                          <p:val>
                                            <p:strVal val="#ppt_w"/>
                                          </p:val>
                                        </p:tav>
                                      </p:tavLst>
                                    </p:anim>
                                    <p:anim calcmode="lin" valueType="num">
                                      <p:cBhvr>
                                        <p:cTn id="146" dur="500" fill="hold"/>
                                        <p:tgtEl>
                                          <p:spTgt spid="42"/>
                                        </p:tgtEl>
                                        <p:attrNameLst>
                                          <p:attrName>ppt_h</p:attrName>
                                        </p:attrNameLst>
                                      </p:cBhvr>
                                      <p:tavLst>
                                        <p:tav tm="0">
                                          <p:val>
                                            <p:fltVal val="0"/>
                                          </p:val>
                                        </p:tav>
                                        <p:tav tm="100000">
                                          <p:val>
                                            <p:strVal val="#ppt_h"/>
                                          </p:val>
                                        </p:tav>
                                      </p:tavLst>
                                    </p:anim>
                                    <p:animEffect transition="in" filter="fade">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31" presetClass="entr" presetSubtype="0" fill="hold" nodeType="clickEffect">
                                  <p:stCondLst>
                                    <p:cond delay="0"/>
                                  </p:stCondLst>
                                  <p:childTnLst>
                                    <p:set>
                                      <p:cBhvr>
                                        <p:cTn id="151" dur="1" fill="hold">
                                          <p:stCondLst>
                                            <p:cond delay="0"/>
                                          </p:stCondLst>
                                        </p:cTn>
                                        <p:tgtEl>
                                          <p:spTgt spid="15"/>
                                        </p:tgtEl>
                                        <p:attrNameLst>
                                          <p:attrName>style.visibility</p:attrName>
                                        </p:attrNameLst>
                                      </p:cBhvr>
                                      <p:to>
                                        <p:strVal val="visible"/>
                                      </p:to>
                                    </p:set>
                                    <p:anim calcmode="lin" valueType="num">
                                      <p:cBhvr>
                                        <p:cTn id="152" dur="1000" fill="hold"/>
                                        <p:tgtEl>
                                          <p:spTgt spid="15"/>
                                        </p:tgtEl>
                                        <p:attrNameLst>
                                          <p:attrName>ppt_w</p:attrName>
                                        </p:attrNameLst>
                                      </p:cBhvr>
                                      <p:tavLst>
                                        <p:tav tm="0">
                                          <p:val>
                                            <p:fltVal val="0"/>
                                          </p:val>
                                        </p:tav>
                                        <p:tav tm="100000">
                                          <p:val>
                                            <p:strVal val="#ppt_w"/>
                                          </p:val>
                                        </p:tav>
                                      </p:tavLst>
                                    </p:anim>
                                    <p:anim calcmode="lin" valueType="num">
                                      <p:cBhvr>
                                        <p:cTn id="153" dur="1000" fill="hold"/>
                                        <p:tgtEl>
                                          <p:spTgt spid="15"/>
                                        </p:tgtEl>
                                        <p:attrNameLst>
                                          <p:attrName>ppt_h</p:attrName>
                                        </p:attrNameLst>
                                      </p:cBhvr>
                                      <p:tavLst>
                                        <p:tav tm="0">
                                          <p:val>
                                            <p:fltVal val="0"/>
                                          </p:val>
                                        </p:tav>
                                        <p:tav tm="100000">
                                          <p:val>
                                            <p:strVal val="#ppt_h"/>
                                          </p:val>
                                        </p:tav>
                                      </p:tavLst>
                                    </p:anim>
                                    <p:anim calcmode="lin" valueType="num">
                                      <p:cBhvr>
                                        <p:cTn id="154" dur="1000" fill="hold"/>
                                        <p:tgtEl>
                                          <p:spTgt spid="15"/>
                                        </p:tgtEl>
                                        <p:attrNameLst>
                                          <p:attrName>style.rotation</p:attrName>
                                        </p:attrNameLst>
                                      </p:cBhvr>
                                      <p:tavLst>
                                        <p:tav tm="0">
                                          <p:val>
                                            <p:fltVal val="90"/>
                                          </p:val>
                                        </p:tav>
                                        <p:tav tm="100000">
                                          <p:val>
                                            <p:fltVal val="0"/>
                                          </p:val>
                                        </p:tav>
                                      </p:tavLst>
                                    </p:anim>
                                    <p:animEffect transition="in" filter="fade">
                                      <p:cBhvr>
                                        <p:cTn id="155" dur="1000"/>
                                        <p:tgtEl>
                                          <p:spTgt spid="15"/>
                                        </p:tgtEl>
                                      </p:cBhvr>
                                    </p:animEffect>
                                  </p:childTnLst>
                                </p:cTn>
                              </p:par>
                              <p:par>
                                <p:cTn id="156" presetID="31" presetClass="entr" presetSubtype="0" fill="hold" nodeType="withEffect">
                                  <p:stCondLst>
                                    <p:cond delay="0"/>
                                  </p:stCondLst>
                                  <p:childTnLst>
                                    <p:set>
                                      <p:cBhvr>
                                        <p:cTn id="157" dur="1" fill="hold">
                                          <p:stCondLst>
                                            <p:cond delay="0"/>
                                          </p:stCondLst>
                                        </p:cTn>
                                        <p:tgtEl>
                                          <p:spTgt spid="18"/>
                                        </p:tgtEl>
                                        <p:attrNameLst>
                                          <p:attrName>style.visibility</p:attrName>
                                        </p:attrNameLst>
                                      </p:cBhvr>
                                      <p:to>
                                        <p:strVal val="visible"/>
                                      </p:to>
                                    </p:set>
                                    <p:anim calcmode="lin" valueType="num">
                                      <p:cBhvr>
                                        <p:cTn id="158" dur="1000" fill="hold"/>
                                        <p:tgtEl>
                                          <p:spTgt spid="18"/>
                                        </p:tgtEl>
                                        <p:attrNameLst>
                                          <p:attrName>ppt_w</p:attrName>
                                        </p:attrNameLst>
                                      </p:cBhvr>
                                      <p:tavLst>
                                        <p:tav tm="0">
                                          <p:val>
                                            <p:fltVal val="0"/>
                                          </p:val>
                                        </p:tav>
                                        <p:tav tm="100000">
                                          <p:val>
                                            <p:strVal val="#ppt_w"/>
                                          </p:val>
                                        </p:tav>
                                      </p:tavLst>
                                    </p:anim>
                                    <p:anim calcmode="lin" valueType="num">
                                      <p:cBhvr>
                                        <p:cTn id="159" dur="1000" fill="hold"/>
                                        <p:tgtEl>
                                          <p:spTgt spid="18"/>
                                        </p:tgtEl>
                                        <p:attrNameLst>
                                          <p:attrName>ppt_h</p:attrName>
                                        </p:attrNameLst>
                                      </p:cBhvr>
                                      <p:tavLst>
                                        <p:tav tm="0">
                                          <p:val>
                                            <p:fltVal val="0"/>
                                          </p:val>
                                        </p:tav>
                                        <p:tav tm="100000">
                                          <p:val>
                                            <p:strVal val="#ppt_h"/>
                                          </p:val>
                                        </p:tav>
                                      </p:tavLst>
                                    </p:anim>
                                    <p:anim calcmode="lin" valueType="num">
                                      <p:cBhvr>
                                        <p:cTn id="160" dur="1000" fill="hold"/>
                                        <p:tgtEl>
                                          <p:spTgt spid="18"/>
                                        </p:tgtEl>
                                        <p:attrNameLst>
                                          <p:attrName>style.rotation</p:attrName>
                                        </p:attrNameLst>
                                      </p:cBhvr>
                                      <p:tavLst>
                                        <p:tav tm="0">
                                          <p:val>
                                            <p:fltVal val="90"/>
                                          </p:val>
                                        </p:tav>
                                        <p:tav tm="100000">
                                          <p:val>
                                            <p:fltVal val="0"/>
                                          </p:val>
                                        </p:tav>
                                      </p:tavLst>
                                    </p:anim>
                                    <p:animEffect transition="in" filter="fade">
                                      <p:cBhvr>
                                        <p:cTn id="161" dur="1000"/>
                                        <p:tgtEl>
                                          <p:spTgt spid="18"/>
                                        </p:tgtEl>
                                      </p:cBhvr>
                                    </p:animEffect>
                                  </p:childTnLst>
                                </p:cTn>
                              </p:par>
                              <p:par>
                                <p:cTn id="162" presetID="31" presetClass="entr" presetSubtype="0" fill="hold" nodeType="withEffect">
                                  <p:stCondLst>
                                    <p:cond delay="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1000" fill="hold"/>
                                        <p:tgtEl>
                                          <p:spTgt spid="23"/>
                                        </p:tgtEl>
                                        <p:attrNameLst>
                                          <p:attrName>ppt_w</p:attrName>
                                        </p:attrNameLst>
                                      </p:cBhvr>
                                      <p:tavLst>
                                        <p:tav tm="0">
                                          <p:val>
                                            <p:fltVal val="0"/>
                                          </p:val>
                                        </p:tav>
                                        <p:tav tm="100000">
                                          <p:val>
                                            <p:strVal val="#ppt_w"/>
                                          </p:val>
                                        </p:tav>
                                      </p:tavLst>
                                    </p:anim>
                                    <p:anim calcmode="lin" valueType="num">
                                      <p:cBhvr>
                                        <p:cTn id="165" dur="1000" fill="hold"/>
                                        <p:tgtEl>
                                          <p:spTgt spid="23"/>
                                        </p:tgtEl>
                                        <p:attrNameLst>
                                          <p:attrName>ppt_h</p:attrName>
                                        </p:attrNameLst>
                                      </p:cBhvr>
                                      <p:tavLst>
                                        <p:tav tm="0">
                                          <p:val>
                                            <p:fltVal val="0"/>
                                          </p:val>
                                        </p:tav>
                                        <p:tav tm="100000">
                                          <p:val>
                                            <p:strVal val="#ppt_h"/>
                                          </p:val>
                                        </p:tav>
                                      </p:tavLst>
                                    </p:anim>
                                    <p:anim calcmode="lin" valueType="num">
                                      <p:cBhvr>
                                        <p:cTn id="166" dur="1000" fill="hold"/>
                                        <p:tgtEl>
                                          <p:spTgt spid="23"/>
                                        </p:tgtEl>
                                        <p:attrNameLst>
                                          <p:attrName>style.rotation</p:attrName>
                                        </p:attrNameLst>
                                      </p:cBhvr>
                                      <p:tavLst>
                                        <p:tav tm="0">
                                          <p:val>
                                            <p:fltVal val="90"/>
                                          </p:val>
                                        </p:tav>
                                        <p:tav tm="100000">
                                          <p:val>
                                            <p:fltVal val="0"/>
                                          </p:val>
                                        </p:tav>
                                      </p:tavLst>
                                    </p:anim>
                                    <p:animEffect transition="in" filter="fade">
                                      <p:cBhvr>
                                        <p:cTn id="167" dur="1000"/>
                                        <p:tgtEl>
                                          <p:spTgt spid="23"/>
                                        </p:tgtEl>
                                      </p:cBhvr>
                                    </p:animEffect>
                                  </p:childTnLst>
                                </p:cTn>
                              </p:par>
                              <p:par>
                                <p:cTn id="168" presetID="31" presetClass="entr" presetSubtype="0" fill="hold" nodeType="withEffect">
                                  <p:stCondLst>
                                    <p:cond delay="0"/>
                                  </p:stCondLst>
                                  <p:childTnLst>
                                    <p:set>
                                      <p:cBhvr>
                                        <p:cTn id="169" dur="1" fill="hold">
                                          <p:stCondLst>
                                            <p:cond delay="0"/>
                                          </p:stCondLst>
                                        </p:cTn>
                                        <p:tgtEl>
                                          <p:spTgt spid="26"/>
                                        </p:tgtEl>
                                        <p:attrNameLst>
                                          <p:attrName>style.visibility</p:attrName>
                                        </p:attrNameLst>
                                      </p:cBhvr>
                                      <p:to>
                                        <p:strVal val="visible"/>
                                      </p:to>
                                    </p:set>
                                    <p:anim calcmode="lin" valueType="num">
                                      <p:cBhvr>
                                        <p:cTn id="170" dur="1000" fill="hold"/>
                                        <p:tgtEl>
                                          <p:spTgt spid="26"/>
                                        </p:tgtEl>
                                        <p:attrNameLst>
                                          <p:attrName>ppt_w</p:attrName>
                                        </p:attrNameLst>
                                      </p:cBhvr>
                                      <p:tavLst>
                                        <p:tav tm="0">
                                          <p:val>
                                            <p:fltVal val="0"/>
                                          </p:val>
                                        </p:tav>
                                        <p:tav tm="100000">
                                          <p:val>
                                            <p:strVal val="#ppt_w"/>
                                          </p:val>
                                        </p:tav>
                                      </p:tavLst>
                                    </p:anim>
                                    <p:anim calcmode="lin" valueType="num">
                                      <p:cBhvr>
                                        <p:cTn id="171" dur="1000" fill="hold"/>
                                        <p:tgtEl>
                                          <p:spTgt spid="26"/>
                                        </p:tgtEl>
                                        <p:attrNameLst>
                                          <p:attrName>ppt_h</p:attrName>
                                        </p:attrNameLst>
                                      </p:cBhvr>
                                      <p:tavLst>
                                        <p:tav tm="0">
                                          <p:val>
                                            <p:fltVal val="0"/>
                                          </p:val>
                                        </p:tav>
                                        <p:tav tm="100000">
                                          <p:val>
                                            <p:strVal val="#ppt_h"/>
                                          </p:val>
                                        </p:tav>
                                      </p:tavLst>
                                    </p:anim>
                                    <p:anim calcmode="lin" valueType="num">
                                      <p:cBhvr>
                                        <p:cTn id="172" dur="1000" fill="hold"/>
                                        <p:tgtEl>
                                          <p:spTgt spid="26"/>
                                        </p:tgtEl>
                                        <p:attrNameLst>
                                          <p:attrName>style.rotation</p:attrName>
                                        </p:attrNameLst>
                                      </p:cBhvr>
                                      <p:tavLst>
                                        <p:tav tm="0">
                                          <p:val>
                                            <p:fltVal val="90"/>
                                          </p:val>
                                        </p:tav>
                                        <p:tav tm="100000">
                                          <p:val>
                                            <p:fltVal val="0"/>
                                          </p:val>
                                        </p:tav>
                                      </p:tavLst>
                                    </p:anim>
                                    <p:animEffect transition="in" filter="fade">
                                      <p:cBhvr>
                                        <p:cTn id="173" dur="1000"/>
                                        <p:tgtEl>
                                          <p:spTgt spid="26"/>
                                        </p:tgtEl>
                                      </p:cBhvr>
                                    </p:animEffect>
                                  </p:childTnLst>
                                </p:cTn>
                              </p:par>
                              <p:par>
                                <p:cTn id="174" presetID="31" presetClass="entr" presetSubtype="0" fill="hold" nodeType="withEffect">
                                  <p:stCondLst>
                                    <p:cond delay="0"/>
                                  </p:stCondLst>
                                  <p:childTnLst>
                                    <p:set>
                                      <p:cBhvr>
                                        <p:cTn id="175" dur="1" fill="hold">
                                          <p:stCondLst>
                                            <p:cond delay="0"/>
                                          </p:stCondLst>
                                        </p:cTn>
                                        <p:tgtEl>
                                          <p:spTgt spid="31"/>
                                        </p:tgtEl>
                                        <p:attrNameLst>
                                          <p:attrName>style.visibility</p:attrName>
                                        </p:attrNameLst>
                                      </p:cBhvr>
                                      <p:to>
                                        <p:strVal val="visible"/>
                                      </p:to>
                                    </p:set>
                                    <p:anim calcmode="lin" valueType="num">
                                      <p:cBhvr>
                                        <p:cTn id="176" dur="1000" fill="hold"/>
                                        <p:tgtEl>
                                          <p:spTgt spid="31"/>
                                        </p:tgtEl>
                                        <p:attrNameLst>
                                          <p:attrName>ppt_w</p:attrName>
                                        </p:attrNameLst>
                                      </p:cBhvr>
                                      <p:tavLst>
                                        <p:tav tm="0">
                                          <p:val>
                                            <p:fltVal val="0"/>
                                          </p:val>
                                        </p:tav>
                                        <p:tav tm="100000">
                                          <p:val>
                                            <p:strVal val="#ppt_w"/>
                                          </p:val>
                                        </p:tav>
                                      </p:tavLst>
                                    </p:anim>
                                    <p:anim calcmode="lin" valueType="num">
                                      <p:cBhvr>
                                        <p:cTn id="177" dur="1000" fill="hold"/>
                                        <p:tgtEl>
                                          <p:spTgt spid="31"/>
                                        </p:tgtEl>
                                        <p:attrNameLst>
                                          <p:attrName>ppt_h</p:attrName>
                                        </p:attrNameLst>
                                      </p:cBhvr>
                                      <p:tavLst>
                                        <p:tav tm="0">
                                          <p:val>
                                            <p:fltVal val="0"/>
                                          </p:val>
                                        </p:tav>
                                        <p:tav tm="100000">
                                          <p:val>
                                            <p:strVal val="#ppt_h"/>
                                          </p:val>
                                        </p:tav>
                                      </p:tavLst>
                                    </p:anim>
                                    <p:anim calcmode="lin" valueType="num">
                                      <p:cBhvr>
                                        <p:cTn id="178" dur="1000" fill="hold"/>
                                        <p:tgtEl>
                                          <p:spTgt spid="31"/>
                                        </p:tgtEl>
                                        <p:attrNameLst>
                                          <p:attrName>style.rotation</p:attrName>
                                        </p:attrNameLst>
                                      </p:cBhvr>
                                      <p:tavLst>
                                        <p:tav tm="0">
                                          <p:val>
                                            <p:fltVal val="90"/>
                                          </p:val>
                                        </p:tav>
                                        <p:tav tm="100000">
                                          <p:val>
                                            <p:fltVal val="0"/>
                                          </p:val>
                                        </p:tav>
                                      </p:tavLst>
                                    </p:anim>
                                    <p:animEffect transition="in" filter="fade">
                                      <p:cBhvr>
                                        <p:cTn id="179" dur="1000"/>
                                        <p:tgtEl>
                                          <p:spTgt spid="31"/>
                                        </p:tgtEl>
                                      </p:cBhvr>
                                    </p:animEffect>
                                  </p:childTnLst>
                                </p:cTn>
                              </p:par>
                              <p:par>
                                <p:cTn id="180" presetID="31" presetClass="entr" presetSubtype="0" fill="hold" nodeType="withEffect">
                                  <p:stCondLst>
                                    <p:cond delay="0"/>
                                  </p:stCondLst>
                                  <p:childTnLst>
                                    <p:set>
                                      <p:cBhvr>
                                        <p:cTn id="181" dur="1" fill="hold">
                                          <p:stCondLst>
                                            <p:cond delay="0"/>
                                          </p:stCondLst>
                                        </p:cTn>
                                        <p:tgtEl>
                                          <p:spTgt spid="30"/>
                                        </p:tgtEl>
                                        <p:attrNameLst>
                                          <p:attrName>style.visibility</p:attrName>
                                        </p:attrNameLst>
                                      </p:cBhvr>
                                      <p:to>
                                        <p:strVal val="visible"/>
                                      </p:to>
                                    </p:set>
                                    <p:anim calcmode="lin" valueType="num">
                                      <p:cBhvr>
                                        <p:cTn id="182" dur="1000" fill="hold"/>
                                        <p:tgtEl>
                                          <p:spTgt spid="30"/>
                                        </p:tgtEl>
                                        <p:attrNameLst>
                                          <p:attrName>ppt_w</p:attrName>
                                        </p:attrNameLst>
                                      </p:cBhvr>
                                      <p:tavLst>
                                        <p:tav tm="0">
                                          <p:val>
                                            <p:fltVal val="0"/>
                                          </p:val>
                                        </p:tav>
                                        <p:tav tm="100000">
                                          <p:val>
                                            <p:strVal val="#ppt_w"/>
                                          </p:val>
                                        </p:tav>
                                      </p:tavLst>
                                    </p:anim>
                                    <p:anim calcmode="lin" valueType="num">
                                      <p:cBhvr>
                                        <p:cTn id="183" dur="1000" fill="hold"/>
                                        <p:tgtEl>
                                          <p:spTgt spid="30"/>
                                        </p:tgtEl>
                                        <p:attrNameLst>
                                          <p:attrName>ppt_h</p:attrName>
                                        </p:attrNameLst>
                                      </p:cBhvr>
                                      <p:tavLst>
                                        <p:tav tm="0">
                                          <p:val>
                                            <p:fltVal val="0"/>
                                          </p:val>
                                        </p:tav>
                                        <p:tav tm="100000">
                                          <p:val>
                                            <p:strVal val="#ppt_h"/>
                                          </p:val>
                                        </p:tav>
                                      </p:tavLst>
                                    </p:anim>
                                    <p:anim calcmode="lin" valueType="num">
                                      <p:cBhvr>
                                        <p:cTn id="184" dur="1000" fill="hold"/>
                                        <p:tgtEl>
                                          <p:spTgt spid="30"/>
                                        </p:tgtEl>
                                        <p:attrNameLst>
                                          <p:attrName>style.rotation</p:attrName>
                                        </p:attrNameLst>
                                      </p:cBhvr>
                                      <p:tavLst>
                                        <p:tav tm="0">
                                          <p:val>
                                            <p:fltVal val="90"/>
                                          </p:val>
                                        </p:tav>
                                        <p:tav tm="100000">
                                          <p:val>
                                            <p:fltVal val="0"/>
                                          </p:val>
                                        </p:tav>
                                      </p:tavLst>
                                    </p:anim>
                                    <p:animEffect transition="in" filter="fade">
                                      <p:cBhvr>
                                        <p:cTn id="18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6" grpId="0" animBg="1"/>
      <p:bldP spid="20" grpId="0" animBg="1"/>
      <p:bldP spid="21" grpId="0" animBg="1"/>
      <p:bldP spid="22" grpId="0" animBg="1"/>
      <p:bldP spid="25" grpId="0" animBg="1"/>
      <p:bldP spid="28" grpId="0" animBg="1"/>
      <p:bldP spid="29" grpId="0" animBg="1"/>
      <p:bldP spid="38" grpId="0" animBg="1"/>
      <p:bldP spid="39"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8A13-3A3D-4279-A253-38E2FBF5A3B6}"/>
              </a:ext>
            </a:extLst>
          </p:cNvPr>
          <p:cNvSpPr>
            <a:spLocks noGrp="1"/>
          </p:cNvSpPr>
          <p:nvPr>
            <p:ph type="title"/>
          </p:nvPr>
        </p:nvSpPr>
        <p:spPr>
          <a:xfrm>
            <a:off x="601670" y="527605"/>
            <a:ext cx="8246070" cy="458115"/>
          </a:xfrm>
        </p:spPr>
        <p:txBody>
          <a:bodyPr>
            <a:normAutofit fontScale="90000"/>
          </a:bodyPr>
          <a:lstStyle/>
          <a:p>
            <a:r>
              <a:rPr lang="ar-IQ" b="1" u="sng" dirty="0"/>
              <a:t>فلسفة إدارة الموارد البشرية</a:t>
            </a:r>
            <a:r>
              <a:rPr lang="ar-IQ" dirty="0"/>
              <a:t> </a:t>
            </a:r>
            <a:endParaRPr lang="en-US" dirty="0"/>
          </a:p>
        </p:txBody>
      </p:sp>
      <p:sp>
        <p:nvSpPr>
          <p:cNvPr id="3" name="Content Placeholder 2">
            <a:extLst>
              <a:ext uri="{FF2B5EF4-FFF2-40B4-BE49-F238E27FC236}">
                <a16:creationId xmlns:a16="http://schemas.microsoft.com/office/drawing/2014/main" id="{143684BE-1005-468C-B842-E4C4DEFA8B22}"/>
              </a:ext>
            </a:extLst>
          </p:cNvPr>
          <p:cNvSpPr>
            <a:spLocks noGrp="1"/>
          </p:cNvSpPr>
          <p:nvPr>
            <p:ph idx="1"/>
          </p:nvPr>
        </p:nvSpPr>
        <p:spPr>
          <a:xfrm>
            <a:off x="143555" y="1138425"/>
            <a:ext cx="8704185" cy="5497380"/>
          </a:xfrm>
        </p:spPr>
        <p:txBody>
          <a:bodyPr>
            <a:normAutofit fontScale="62500" lnSpcReduction="20000"/>
          </a:bodyPr>
          <a:lstStyle/>
          <a:p>
            <a:pPr algn="just" rtl="1"/>
            <a:r>
              <a:rPr lang="ar-IQ" dirty="0"/>
              <a:t>أبدى </a:t>
            </a:r>
            <a:r>
              <a:rPr lang="en-US" dirty="0"/>
              <a:t>Noon</a:t>
            </a:r>
            <a:r>
              <a:rPr lang="ar-IQ" dirty="0"/>
              <a:t> (1992) شكوكًا حول ما إذا كانت إدارة الموارد البشرية عبارة عن خريطة أو نموذج أو نظرية. ولكن من الواضح أن المفهوم الأصلي يمكن تفسيره على أنه فلسفة لإدارة الناس من حيث أنه يحتوي على عدد من المبادئ والمعتقدات العامة حول كيفية القيام بذلك. قدم (</a:t>
            </a:r>
            <a:r>
              <a:rPr lang="en-US" dirty="0" err="1"/>
              <a:t>Legge</a:t>
            </a:r>
            <a:r>
              <a:rPr lang="en-US" dirty="0"/>
              <a:t> (1989: 25</a:t>
            </a:r>
            <a:r>
              <a:rPr lang="ar-IQ" dirty="0"/>
              <a:t>التفسير التالي لفلسفة إدارة الموارد البشرية الذي حدد تحليله لعدد من نماذج إدارة الموارد البشرية الموضوعات المشتركة التالية:</a:t>
            </a:r>
            <a:endParaRPr lang="en-US" dirty="0"/>
          </a:p>
          <a:p>
            <a:pPr algn="just" rtl="1"/>
            <a:r>
              <a:rPr lang="ar-IQ" b="1" dirty="0"/>
              <a:t>يجب دمج سياسات الموارد البشرية مع التخطيط الاستراتيجي للأعمال واستخدامها لتعزيز ثقافة تنظيمية مناسبة (أو تغيير ثقافة غير مناسبة) ، والتي تعتبر الموارد البشرية ذات قيمة ومصدرًا للميزة التنافسية ، والتي يمكن استغلالها بشكل أكثر فاعلية من خلال سياسات متسقة بشكل متبادل تعزيز الالتزام والذي ، نتيجة لذلك ، يعزز رغبة الموظفين في التصرف بمرونة من أجل تحقيق "المنظمة التكيفية" السعي لتحقيق التميز.</a:t>
            </a:r>
            <a:endParaRPr lang="en-US" dirty="0"/>
          </a:p>
          <a:p>
            <a:pPr algn="just" rtl="1"/>
            <a:r>
              <a:rPr lang="ar-IQ" dirty="0"/>
              <a:t>لاحظ </a:t>
            </a:r>
            <a:r>
              <a:rPr lang="en-US" dirty="0" err="1"/>
              <a:t>Storey</a:t>
            </a:r>
            <a:r>
              <a:rPr lang="ar-IQ" dirty="0"/>
              <a:t> (2001: 7) أن معتقدات إدارة الموارد البشرية تضمنت الافتراضات بأن المورد البشري هو الذي يمنح ميزة تنافسية ، وأن الهدف هو تعزيز التزام الموظفين ، وأن قرارات الموارد البشرية لها أهمية استراتيجية ، وبالتالي يجب على سياسات الموارد البشرية أن تكون متكاملة في استراتيجية العمل.</a:t>
            </a:r>
          </a:p>
          <a:p>
            <a:pPr algn="just" rtl="1"/>
            <a:r>
              <a:rPr lang="ar-IQ" b="1" u="sng" dirty="0"/>
              <a:t>وقد اوضح (العنزي) </a:t>
            </a:r>
            <a:r>
              <a:rPr lang="ar-IQ" dirty="0"/>
              <a:t>في فسلفة ادارة الموارد البشرية بشكل اخر, حيث رأى اختلاف وجهات النظر للمفكرين والمدراء الممارسين في الحياة العملية بمجال تحديد منظق متفق عليه لادارة الموارد البشرية, اذ كانت ولاتزال هنالك فلسفتين هما (</a:t>
            </a:r>
            <a:r>
              <a:rPr lang="en-US" dirty="0"/>
              <a:t>Ivancevich and Mathis and Jackson</a:t>
            </a:r>
            <a:r>
              <a:rPr lang="ar-IQ" dirty="0"/>
              <a:t>)</a:t>
            </a:r>
            <a:endParaRPr lang="en-US" dirty="0"/>
          </a:p>
          <a:p>
            <a:pPr lvl="0" algn="just" rtl="1"/>
            <a:r>
              <a:rPr lang="ar-IQ" u="sng" dirty="0"/>
              <a:t>المنظور التقليدي:</a:t>
            </a:r>
            <a:r>
              <a:rPr lang="ar-IQ" dirty="0"/>
              <a:t> يرى بعض المدراء ان ادارة الموارد البشرية وظيفة قليلة الاهمية في منظمات الاعمال تقتصر مهامها على القيام باعمال روتينية تنفيذية, مثل حفظ الملفات للعاملين وضبط اوقات الحضور والانصراف وتنظيم الاجازات ولم تحظ ادارة الموارد البشرية باهتمام هؤلاء المدراء حيث يرون ان تأثيرها ضئيل على نجاح وكفاءة المنظمات.</a:t>
            </a:r>
            <a:endParaRPr lang="en-US" dirty="0"/>
          </a:p>
          <a:p>
            <a:pPr lvl="0" algn="just" rtl="1"/>
            <a:r>
              <a:rPr lang="ar-IQ" u="sng" dirty="0"/>
              <a:t>المنظور الحديث: </a:t>
            </a:r>
            <a:r>
              <a:rPr lang="ar-IQ" dirty="0"/>
              <a:t>يرى البعض من المدراء والمهتمين ان ادارة الموارد البشرية تعد من اهم وظائف المنظمة, وهي لاتقل اهمية عن باقي الوظائف مثل التسويق والانتاج والمالية والبحث التطوير لاهمية المورد البشري وتأثيره في كفاءة المنظمة, وتشتمل على انشطة رئيسة اهمها تحليل وتوصيف الوظائف, تخطيط الموارد البشرية, وجذب واستقطاب العاملين المناسبين للعمل, وتدريب وتطوير الموارد البشرية وتقييم الاداء الوظيفي فضلا عن النشاط التقليدي المتعلق بالقضايا القانونية والادارية المتعلقة بشؤون وقضايا العاملين.</a:t>
            </a:r>
            <a:endParaRPr lang="en-US" dirty="0"/>
          </a:p>
          <a:p>
            <a:pPr algn="just" rtl="1"/>
            <a:endParaRPr lang="en-US" dirty="0"/>
          </a:p>
          <a:p>
            <a:pPr algn="just"/>
            <a:endParaRPr lang="en-US" dirty="0"/>
          </a:p>
        </p:txBody>
      </p:sp>
    </p:spTree>
    <p:extLst>
      <p:ext uri="{BB962C8B-B14F-4D97-AF65-F5344CB8AC3E}">
        <p14:creationId xmlns:p14="http://schemas.microsoft.com/office/powerpoint/2010/main" val="3027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1FF19-C48B-42A6-971A-34A777A2F3EE}"/>
              </a:ext>
            </a:extLst>
          </p:cNvPr>
          <p:cNvSpPr>
            <a:spLocks noGrp="1"/>
          </p:cNvSpPr>
          <p:nvPr>
            <p:ph idx="1"/>
          </p:nvPr>
        </p:nvSpPr>
        <p:spPr>
          <a:xfrm>
            <a:off x="448965" y="1138425"/>
            <a:ext cx="8551480" cy="5650084"/>
          </a:xfrm>
        </p:spPr>
        <p:txBody>
          <a:bodyPr>
            <a:normAutofit fontScale="77500" lnSpcReduction="20000"/>
          </a:bodyPr>
          <a:lstStyle/>
          <a:p>
            <a:pPr algn="just" rtl="1"/>
            <a:r>
              <a:rPr lang="ar-IQ" dirty="0"/>
              <a:t>وتنوعت انشطة الموارد البشرية ووظائفها ومجالاتها وبما جعل منطقها العلمي والرسمي يتغير ويتصف بالحداثة والمعاصرة والتجديد, ومن هذه الانشطة الجديدة مايأتي:</a:t>
            </a:r>
            <a:endParaRPr lang="en-US" dirty="0"/>
          </a:p>
          <a:p>
            <a:pPr lvl="0" algn="just" rtl="1"/>
            <a:r>
              <a:rPr lang="ar-IQ" dirty="0"/>
              <a:t>تطوير وتخطيط المسار الوظيفي والمهني للعاملين وبما يحقق الافادة من خبراتهم ومعارفهم في تحقيق التقدم في الاداء المؤسسي للمنظمة.</a:t>
            </a:r>
            <a:endParaRPr lang="en-US" dirty="0"/>
          </a:p>
          <a:p>
            <a:pPr lvl="0" algn="just" rtl="1"/>
            <a:r>
              <a:rPr lang="ar-IQ" dirty="0"/>
              <a:t>التطوير التنظيمي وتحسين مجالات الاداء المؤسسي الكلي للمنظمة وذلك بوضع قواعد عمل وانظمة وهياكل ونظم اتصالات تفيد ان يقدم العاملين ما لديهم من معارف ومهارات لصالحها ككل.</a:t>
            </a:r>
            <a:endParaRPr lang="en-US" dirty="0"/>
          </a:p>
          <a:p>
            <a:pPr lvl="0" algn="just" rtl="1"/>
            <a:r>
              <a:rPr lang="ar-IQ" dirty="0"/>
              <a:t>تصميم واعادة الوظائف من خلال اثرائها وتوسيعها وتدويرها للحصول على اقصى انتاجية والاستفادة من قدرات العاملين باحسن احوالها.</a:t>
            </a:r>
            <a:endParaRPr lang="en-US" dirty="0"/>
          </a:p>
          <a:p>
            <a:pPr lvl="0" algn="just" rtl="1"/>
            <a:r>
              <a:rPr lang="ar-IQ" dirty="0"/>
              <a:t>تقديم الخدمات والمنافع المتنوعة للمحافظة على استقرار العاملين وادامة جهودهم وتطوير قدراتهم بالاتجاه الذي يصب في تحقيق مطالبهم واحتياجاتهم المتزايدة.</a:t>
            </a:r>
            <a:endParaRPr lang="en-US" dirty="0"/>
          </a:p>
          <a:p>
            <a:pPr lvl="0" algn="just" rtl="1"/>
            <a:r>
              <a:rPr lang="ar-IQ" dirty="0"/>
              <a:t>تقديم المشورة والنصح في تحسين عمل الادارة ككل من خلال الاسهام في كتابة البحوث والدراسات التي تقدم التوصيات والمقترحات التي تصب في تحسين عمل ادارة الموارد البشرية وتنظيم علاقاتهم الانسانية.</a:t>
            </a:r>
            <a:endParaRPr lang="en-US" dirty="0"/>
          </a:p>
          <a:p>
            <a:pPr lvl="0" algn="just" rtl="1"/>
            <a:r>
              <a:rPr lang="ar-IQ" dirty="0"/>
              <a:t>محاسبة الاستثمار في رأس المال البشري والفكري والاجتماعي, وعد الموارد البشرية موجودات وليس بكونهم مراكز نفقات ورواتب, وهذا يعني جعل ادارة الموارد البشرية في الهيكل التنظيمي مركز مسؤولية وليس مركز كلفة فحسب.</a:t>
            </a:r>
            <a:endParaRPr lang="en-US" dirty="0"/>
          </a:p>
          <a:p>
            <a:pPr algn="just"/>
            <a:endParaRPr lang="en-US" dirty="0"/>
          </a:p>
        </p:txBody>
      </p:sp>
    </p:spTree>
    <p:extLst>
      <p:ext uri="{BB962C8B-B14F-4D97-AF65-F5344CB8AC3E}">
        <p14:creationId xmlns:p14="http://schemas.microsoft.com/office/powerpoint/2010/main" val="28024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9881-8F2A-45D2-B3BF-57252B6F325F}"/>
              </a:ext>
            </a:extLst>
          </p:cNvPr>
          <p:cNvSpPr>
            <a:spLocks noGrp="1"/>
          </p:cNvSpPr>
          <p:nvPr>
            <p:ph type="title"/>
          </p:nvPr>
        </p:nvSpPr>
        <p:spPr>
          <a:xfrm>
            <a:off x="448965" y="680310"/>
            <a:ext cx="8246070" cy="458115"/>
          </a:xfrm>
        </p:spPr>
        <p:txBody>
          <a:bodyPr>
            <a:normAutofit/>
          </a:bodyPr>
          <a:lstStyle/>
          <a:p>
            <a:r>
              <a:rPr lang="ar-IQ" sz="2000" b="1" u="sng" dirty="0"/>
              <a:t>نظريات إدارة الموارد البشرية</a:t>
            </a:r>
            <a:r>
              <a:rPr lang="ar-IQ" sz="2000" dirty="0"/>
              <a:t> </a:t>
            </a:r>
            <a:endParaRPr lang="en-US" sz="2000" dirty="0"/>
          </a:p>
        </p:txBody>
      </p:sp>
      <p:sp>
        <p:nvSpPr>
          <p:cNvPr id="3" name="Content Placeholder 2">
            <a:extLst>
              <a:ext uri="{FF2B5EF4-FFF2-40B4-BE49-F238E27FC236}">
                <a16:creationId xmlns:a16="http://schemas.microsoft.com/office/drawing/2014/main" id="{A4E651AE-5C8E-4F4E-A0A1-3C9B1663084A}"/>
              </a:ext>
            </a:extLst>
          </p:cNvPr>
          <p:cNvSpPr>
            <a:spLocks noGrp="1"/>
          </p:cNvSpPr>
          <p:nvPr>
            <p:ph idx="1"/>
          </p:nvPr>
        </p:nvSpPr>
        <p:spPr>
          <a:xfrm>
            <a:off x="143555" y="1138425"/>
            <a:ext cx="8856889" cy="5344675"/>
          </a:xfrm>
        </p:spPr>
        <p:txBody>
          <a:bodyPr>
            <a:normAutofit fontScale="47500" lnSpcReduction="20000"/>
          </a:bodyPr>
          <a:lstStyle/>
          <a:p>
            <a:pPr algn="just" rtl="1"/>
            <a:r>
              <a:rPr lang="ar-IQ" dirty="0"/>
              <a:t>كانت الفكرة الأصلية لإدارة الموارد البشرية لها قاعدة نظرية قوية. "يبدو أن إدارة الموارد البشرية تعتمد بشكل كبير على نظريات الالتزام والتحفيز والأفكار الأخرى المستمدة من مجال السلوك التنظيمي." ساهم عدد من النظريات الأخرى ، وخاصة النظرة القائمة على الموارد ، في لفهم الغرض ومعنى إدارة الموارد البشرية. هذه النظريات ملخصة أدناه.</a:t>
            </a:r>
            <a:endParaRPr lang="en-US" dirty="0"/>
          </a:p>
          <a:p>
            <a:pPr algn="just" rtl="1"/>
            <a:r>
              <a:rPr lang="ar-IQ" b="1" dirty="0"/>
              <a:t>التزام</a:t>
            </a:r>
            <a:endParaRPr lang="en-US" dirty="0"/>
          </a:p>
          <a:p>
            <a:pPr algn="just" rtl="1"/>
            <a:r>
              <a:rPr lang="ar-IQ" dirty="0"/>
              <a:t>تم إبراز أهمية الالتزام التنظيمي في نظرية إدارة الموارد البشرية (قوة تمايز الفرد مع منظمة معينة والمشاركة فيها) في مقالة هارفارد بيزنس ريفيو التي كتبها ريتشارد والتون (1985).</a:t>
            </a:r>
            <a:endParaRPr lang="en-US" dirty="0"/>
          </a:p>
          <a:p>
            <a:pPr algn="just" rtl="1"/>
            <a:r>
              <a:rPr lang="ar-IQ" dirty="0"/>
              <a:t>يستجيب العمال بشكل أفضل - والأكثر إبداعًا - ليس عندما يتم التحكم بهم بإحكام من قبل الإدارة ، والذين يتم تعيينهم في وظائف محددة بدقة ويعاملون كضرورة غير مرحب بها ، ولكن بدلاً من ذلك ، عندما يتم منحهم مسؤوليات أوسع ، يتم تشجيعهم على المساهمة والمساعدة في الارتياح في عملهم. عمل. لا ينبغي أن يكون مفاجأة أن إثارة الالتزام - وتوفير البيئة التي يمكن أن تزدهر فيها - تدفع أرباحًا ملموسة للفرد وللشركة.</a:t>
            </a:r>
          </a:p>
          <a:p>
            <a:pPr algn="just" rtl="1"/>
            <a:r>
              <a:rPr lang="en-US" u="sng" dirty="0"/>
              <a:t>) </a:t>
            </a:r>
            <a:endParaRPr lang="en-US" dirty="0"/>
          </a:p>
          <a:p>
            <a:pPr algn="just" rtl="1"/>
            <a:r>
              <a:rPr lang="ar-IQ" b="1" dirty="0"/>
              <a:t>التحفيز</a:t>
            </a:r>
            <a:endParaRPr lang="en-US" dirty="0"/>
          </a:p>
          <a:p>
            <a:pPr algn="just" rtl="1"/>
            <a:r>
              <a:rPr lang="ar-IQ" dirty="0"/>
              <a:t>تشرح نظرية الحافز العوامل التي تؤثر على السلوك الموجه للأهداف وبالتالي تؤثر على الأساليب المستخدمة في إدارة الموارد البشرية لتعزيز المشاركة (الموقف الذي يلتزم فيه الناس بعملهم والمؤسسة ويكون لديهم الحافز لتحقيق مستويات عالية من الأداء).</a:t>
            </a:r>
            <a:endParaRPr lang="en-US" dirty="0"/>
          </a:p>
          <a:p>
            <a:pPr algn="just" rtl="1"/>
            <a:r>
              <a:rPr lang="ar-IQ" b="1" dirty="0"/>
              <a:t>وجهة نظر تعتمد على الموارد</a:t>
            </a:r>
            <a:endParaRPr lang="en-US" dirty="0"/>
          </a:p>
          <a:p>
            <a:pPr algn="just" rtl="1"/>
            <a:r>
              <a:rPr lang="ar-IQ" dirty="0"/>
              <a:t>تنص النظرية القائمة على الموارد على أنها "وجهة نظر قائمة على الموارد" على أن الميزة التنافسية تتحقق إذا كانت موارد الشركة قيمة ونادرة ومقلدة. يُزعم أن إدارة الموارد البشرية يمكن أن تلعب دوراً رئيسياً في ضمان استيفاء الموارد البشرية للشركة لهذه المعايير.</a:t>
            </a:r>
            <a:endParaRPr lang="en-US" dirty="0"/>
          </a:p>
          <a:p>
            <a:pPr algn="just" rtl="1"/>
            <a:r>
              <a:rPr lang="ar-IQ" b="1" dirty="0"/>
              <a:t>نظرية السلوك التنظيمي</a:t>
            </a:r>
            <a:endParaRPr lang="en-US" dirty="0"/>
          </a:p>
          <a:p>
            <a:pPr algn="just" rtl="1"/>
            <a:r>
              <a:rPr lang="ar-IQ" dirty="0"/>
              <a:t>تصف نظرية السلوك التنظيمي كيف يتصرف الأفراد داخل مؤسساتهم بشكل فردي أو في مجموعات وكيف تعمل المنظمات من حيث هيكلها وعملياتها وثقافتها. وبالتالي ، فهو يؤثر على أساليب إدارة الموارد البشرية في تصميم وتطوير المؤسسة وتعزيز القدرة التنظيمية (قدرة المنظمة على العمل بفعالية من أجل تحقيق النتائج المرجوة).</a:t>
            </a:r>
            <a:endParaRPr lang="en-US" dirty="0"/>
          </a:p>
          <a:p>
            <a:pPr algn="just" rtl="1"/>
            <a:r>
              <a:rPr lang="ar-IQ" b="1" dirty="0"/>
              <a:t>نظرية الموقفية</a:t>
            </a:r>
            <a:endParaRPr lang="en-US" dirty="0"/>
          </a:p>
          <a:p>
            <a:pPr algn="just" rtl="1"/>
            <a:r>
              <a:rPr lang="ar-IQ" dirty="0"/>
              <a:t>تنص نظرية الموقفية على أن ممارسات إدارة الموارد البشرية تعتمد على بيئة المنظمة وظروفها. هذا يعني أنه كما أوضحت "العلاقة بين المتغيرات المستقلة ذات الصلة (مثل سياسات وممارسات إدارة الموارد البشرية) والمتغير التابع (الأداء) ستختلف وفقًا للتأثيرات مثل حجم الشركة وعمرها وتكنولوجيتها ، كثافة رأس المال ، درجة الاتحاد ، ملكية القطاع / القطاع والموقع ".</a:t>
            </a:r>
            <a:endParaRPr lang="en-US" dirty="0"/>
          </a:p>
          <a:p>
            <a:pPr algn="just" rtl="1"/>
            <a:r>
              <a:rPr lang="ar-IQ" dirty="0"/>
              <a:t>ترتبط نظرية الموقفية بفكرة الملاءمة - الحاجة إلى تحقيق التوافق بين استراتيجيات وسياسات وممارسات الموارد البشرية في المنظمة واستراتيجيات أعمالها في سياق بيئتها الخارجية والداخلية. هذا هو المفهوم الرئيسي في إدارة الموارد البشرية الاستراتيجية.</a:t>
            </a:r>
            <a:endParaRPr lang="en-US" dirty="0"/>
          </a:p>
          <a:p>
            <a:pPr algn="just" rtl="1"/>
            <a:endParaRPr lang="en-US" dirty="0"/>
          </a:p>
          <a:p>
            <a:pPr algn="just"/>
            <a:endParaRPr lang="en-US" dirty="0"/>
          </a:p>
        </p:txBody>
      </p:sp>
    </p:spTree>
    <p:extLst>
      <p:ext uri="{BB962C8B-B14F-4D97-AF65-F5344CB8AC3E}">
        <p14:creationId xmlns:p14="http://schemas.microsoft.com/office/powerpoint/2010/main" val="2352133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E8E23-D7A4-429A-8559-E77B19AA2144}"/>
              </a:ext>
            </a:extLst>
          </p:cNvPr>
          <p:cNvSpPr>
            <a:spLocks noGrp="1"/>
          </p:cNvSpPr>
          <p:nvPr>
            <p:ph idx="1"/>
          </p:nvPr>
        </p:nvSpPr>
        <p:spPr>
          <a:xfrm>
            <a:off x="143555" y="833015"/>
            <a:ext cx="8704185" cy="5802790"/>
          </a:xfrm>
        </p:spPr>
        <p:txBody>
          <a:bodyPr>
            <a:normAutofit fontScale="55000" lnSpcReduction="20000"/>
          </a:bodyPr>
          <a:lstStyle/>
          <a:p>
            <a:pPr algn="just" rtl="1"/>
            <a:r>
              <a:rPr lang="ar-IQ" b="1" dirty="0"/>
              <a:t>النظرية المؤسسية</a:t>
            </a:r>
            <a:endParaRPr lang="en-US" dirty="0"/>
          </a:p>
          <a:p>
            <a:pPr algn="just" rtl="1"/>
            <a:r>
              <a:rPr lang="ar-IQ" dirty="0"/>
              <a:t>تتوافق المنظمات مع الضغوط البيئية الداخلية والخارجية من أجل الحصول على الشرعية والقبول.</a:t>
            </a:r>
            <a:endParaRPr lang="en-US" dirty="0"/>
          </a:p>
          <a:p>
            <a:pPr algn="just" rtl="1"/>
            <a:r>
              <a:rPr lang="ar-IQ" b="1" dirty="0"/>
              <a:t>نظرية رأس المال البشري</a:t>
            </a:r>
            <a:endParaRPr lang="en-US" dirty="0"/>
          </a:p>
          <a:p>
            <a:pPr algn="just" rtl="1"/>
            <a:r>
              <a:rPr lang="ar-IQ" dirty="0"/>
              <a:t>تهتم نظرية رأس المال البشري بالكيفية التي يساهم بها الأشخاص في مؤسسة ما بمعارفهم ومهاراتهم وقدراتهم في تعزيز القدرة التنظيمية وأهمية تلك المساهمة.</a:t>
            </a:r>
          </a:p>
          <a:p>
            <a:pPr algn="just" rtl="1"/>
            <a:r>
              <a:rPr lang="ar-IQ" b="1" dirty="0"/>
              <a:t>نظرية الاعتماد على الموارد</a:t>
            </a:r>
            <a:endParaRPr lang="en-US" dirty="0"/>
          </a:p>
          <a:p>
            <a:pPr algn="just" rtl="1"/>
            <a:r>
              <a:rPr lang="ar-IQ" dirty="0"/>
              <a:t>تنص نظرية الاعتماد على الموارد على أن الجماعات والمؤسسات تحصل على السلطة على بعضها البعض من خلال التحكم في الموارد القيمة. من المفترض أن تعكس أنشطة إدارة الموارد البشرية توزيع الطاقة في النظام.</a:t>
            </a:r>
            <a:endParaRPr lang="en-US" dirty="0"/>
          </a:p>
          <a:p>
            <a:pPr algn="just" rtl="1"/>
            <a:r>
              <a:rPr lang="ar-IQ" b="1" dirty="0"/>
              <a:t>نظرية </a:t>
            </a:r>
            <a:r>
              <a:rPr lang="en-US" b="1" dirty="0"/>
              <a:t> AMO </a:t>
            </a:r>
            <a:endParaRPr lang="en-US" dirty="0"/>
          </a:p>
          <a:p>
            <a:pPr algn="just" rtl="1"/>
            <a:r>
              <a:rPr lang="ar-IQ" dirty="0"/>
              <a:t>تنص صيغة "</a:t>
            </a:r>
            <a:r>
              <a:rPr lang="en-US" dirty="0"/>
              <a:t>AMO</a:t>
            </a:r>
            <a:r>
              <a:rPr lang="ar-IQ" dirty="0"/>
              <a:t>" كما حددتها ( </a:t>
            </a:r>
            <a:r>
              <a:rPr lang="en-US" dirty="0"/>
              <a:t>Boxall </a:t>
            </a:r>
            <a:r>
              <a:rPr lang="ar-IQ" dirty="0"/>
              <a:t>و</a:t>
            </a:r>
            <a:r>
              <a:rPr lang="en-US" dirty="0"/>
              <a:t> Purcell 2003</a:t>
            </a:r>
            <a:r>
              <a:rPr lang="ar-IQ" dirty="0"/>
              <a:t>) على أن الأداء هو وظيفة القدرة + المشاركة + فرصة المشاركة. لذلك ، تؤثر ممارسات إدارة الموارد البشرية على الأداء الفردي إذا شجعت الجهد التقديري وتطوير المهارات وتزويد الأشخاص بفرصة الأداء. توفر المعادلة الأساس لتطوير أنظمة الموارد البشرية التي تراعي اهتمامات الموظفين ، وهي متطلبات مهاراتهم ودوافعهم وجودة وظائفهم.</a:t>
            </a:r>
            <a:endParaRPr lang="en-US" dirty="0"/>
          </a:p>
          <a:p>
            <a:pPr algn="just" rtl="1"/>
            <a:r>
              <a:rPr lang="ar-IQ" b="1" dirty="0"/>
              <a:t>نظرية التبادل الاجتماعي</a:t>
            </a:r>
            <a:endParaRPr lang="en-US" dirty="0"/>
          </a:p>
          <a:p>
            <a:pPr algn="just" rtl="1"/>
            <a:r>
              <a:rPr lang="ar-IQ" dirty="0"/>
              <a:t>سيعامل الموظفون بالمثل مساهماتهم في المنظمة إذا أدركوا أن المنظمة قد عاملتهم بشكل جيد.</a:t>
            </a:r>
            <a:endParaRPr lang="en-US" dirty="0"/>
          </a:p>
          <a:p>
            <a:pPr algn="just" rtl="1"/>
            <a:r>
              <a:rPr lang="ar-IQ" b="1" dirty="0"/>
              <a:t>نظرية تكاليف المعاملات</a:t>
            </a:r>
            <a:endParaRPr lang="en-US" dirty="0"/>
          </a:p>
          <a:p>
            <a:pPr algn="just" rtl="1"/>
            <a:r>
              <a:rPr lang="ar-IQ" dirty="0"/>
              <a:t>تفترض اقتصاديات تكاليف المعاملات أن الشركات تقوم بتطوير هياكل وأنظمة تنظيمية تقوم بتوفير تكاليف المعاملات (أنشطة التبادل المترابطة) التي تحدث أثناء عملياتها.</a:t>
            </a:r>
            <a:endParaRPr lang="en-US" dirty="0"/>
          </a:p>
          <a:p>
            <a:pPr algn="just" rtl="1"/>
            <a:r>
              <a:rPr lang="ar-IQ" b="1" dirty="0"/>
              <a:t>نظرية الوكالة</a:t>
            </a:r>
            <a:endParaRPr lang="en-US" dirty="0"/>
          </a:p>
          <a:p>
            <a:pPr algn="just" rtl="1"/>
            <a:r>
              <a:rPr lang="ar-IQ" dirty="0"/>
              <a:t>تنص نظرية الوكالة على أن دور مديري الشركة هو العمل نيابة عن مالكي الشركة كوكلائهم. ولكن يوجد فصل بين المالكين (المديرين) والوكلاء (المديرين) وقد لا يكون للمديرين سيطرة كاملة على عملائهم. وبالتالي ، قد يتصرف الأخير بطرق تتعارض مع مصالح هؤلاء المدراء. تشير نظرية الوكالة إلى أنه من المرغوب فيه تشغيل نظام حوافز للوكلاء ، أي المديرين أو المديرين ، لتحفيز ومكافأة السلوك المقبول.</a:t>
            </a:r>
            <a:endParaRPr lang="en-US" dirty="0"/>
          </a:p>
          <a:p>
            <a:pPr algn="just" rtl="1"/>
            <a:endParaRPr lang="en-US" dirty="0"/>
          </a:p>
          <a:p>
            <a:pPr algn="just"/>
            <a:endParaRPr lang="en-US" dirty="0"/>
          </a:p>
        </p:txBody>
      </p:sp>
    </p:spTree>
    <p:extLst>
      <p:ext uri="{BB962C8B-B14F-4D97-AF65-F5344CB8AC3E}">
        <p14:creationId xmlns:p14="http://schemas.microsoft.com/office/powerpoint/2010/main" val="262819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0A18-46E4-4E0E-B83A-A9C74F1FA55F}"/>
              </a:ext>
            </a:extLst>
          </p:cNvPr>
          <p:cNvSpPr>
            <a:spLocks noGrp="1"/>
          </p:cNvSpPr>
          <p:nvPr>
            <p:ph type="title"/>
          </p:nvPr>
        </p:nvSpPr>
        <p:spPr>
          <a:xfrm>
            <a:off x="754375" y="680310"/>
            <a:ext cx="8246070" cy="458115"/>
          </a:xfrm>
        </p:spPr>
        <p:txBody>
          <a:bodyPr>
            <a:normAutofit/>
          </a:bodyPr>
          <a:lstStyle/>
          <a:p>
            <a:r>
              <a:rPr lang="ar-IQ" sz="2000" b="1" u="sng" dirty="0"/>
              <a:t>اتجاهات ادارة الموارد البشرية </a:t>
            </a:r>
            <a:endParaRPr lang="en-US" sz="2000" dirty="0"/>
          </a:p>
        </p:txBody>
      </p:sp>
      <p:pic>
        <p:nvPicPr>
          <p:cNvPr id="4" name="Content Placeholder 3">
            <a:extLst>
              <a:ext uri="{FF2B5EF4-FFF2-40B4-BE49-F238E27FC236}">
                <a16:creationId xmlns:a16="http://schemas.microsoft.com/office/drawing/2014/main" id="{B086B4A6-F369-42F3-A34C-7964808D3E3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670" y="1291130"/>
            <a:ext cx="7635249" cy="503975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44164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5CAC59-2C95-4203-A8A1-20016FE4EF6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0395" y="1535266"/>
            <a:ext cx="6348010" cy="3787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35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7CE876-DBDC-43E9-A767-062D284FBAF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720" y="-247168"/>
            <a:ext cx="6599492" cy="37341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a:extLst>
              <a:ext uri="{FF2B5EF4-FFF2-40B4-BE49-F238E27FC236}">
                <a16:creationId xmlns:a16="http://schemas.microsoft.com/office/drawing/2014/main" id="{B9FE10A3-1F2F-49C5-A460-82B755B249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685" y="3581705"/>
            <a:ext cx="5955495" cy="22326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529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1B81-7F76-492E-9214-8803C84D14A4}"/>
              </a:ext>
            </a:extLst>
          </p:cNvPr>
          <p:cNvSpPr>
            <a:spLocks noGrp="1"/>
          </p:cNvSpPr>
          <p:nvPr>
            <p:ph type="title"/>
          </p:nvPr>
        </p:nvSpPr>
        <p:spPr>
          <a:xfrm>
            <a:off x="846951" y="374900"/>
            <a:ext cx="8246070" cy="458115"/>
          </a:xfrm>
        </p:spPr>
        <p:txBody>
          <a:bodyPr>
            <a:normAutofit/>
          </a:bodyPr>
          <a:lstStyle/>
          <a:p>
            <a:r>
              <a:rPr lang="ar-IQ" sz="2400" b="1" u="sng" dirty="0"/>
              <a:t>اهداف ادارة الموارد البشرية </a:t>
            </a:r>
            <a:endParaRPr lang="en-US" sz="2400" dirty="0"/>
          </a:p>
        </p:txBody>
      </p:sp>
      <p:sp>
        <p:nvSpPr>
          <p:cNvPr id="3" name="Content Placeholder 2">
            <a:extLst>
              <a:ext uri="{FF2B5EF4-FFF2-40B4-BE49-F238E27FC236}">
                <a16:creationId xmlns:a16="http://schemas.microsoft.com/office/drawing/2014/main" id="{B1EC713E-B4E4-4E9F-97FC-74AB575806AD}"/>
              </a:ext>
            </a:extLst>
          </p:cNvPr>
          <p:cNvSpPr>
            <a:spLocks noGrp="1"/>
          </p:cNvSpPr>
          <p:nvPr>
            <p:ph idx="1"/>
          </p:nvPr>
        </p:nvSpPr>
        <p:spPr>
          <a:xfrm>
            <a:off x="296260" y="985720"/>
            <a:ext cx="8551480" cy="5650085"/>
          </a:xfrm>
        </p:spPr>
        <p:txBody>
          <a:bodyPr>
            <a:normAutofit fontScale="55000" lnSpcReduction="20000"/>
          </a:bodyPr>
          <a:lstStyle/>
          <a:p>
            <a:pPr algn="just" rtl="1"/>
            <a:r>
              <a:rPr lang="ar-IQ" dirty="0"/>
              <a:t>يشكل الافراد عنصرا مهما وحيويا في كل المنظمات على اختلاف انواعها واحجامها ويتوقف نجاح المنظمة في تحقيق اهدافها على الطريقة التي يتم بها الحصول عليهم وادارتهم, لذلك يجب على ادارة المنظمة التعامل مع العاملين من منطلق انهم المصدر الاساسي للابداع والتميز والنجاح, وعند تحليل اهداف المنظمات بصفة عامة نجدها تتمحور في هدفين اساسين مترابطين وهما :</a:t>
            </a:r>
            <a:endParaRPr lang="en-US" dirty="0"/>
          </a:p>
          <a:p>
            <a:pPr algn="just" rtl="1"/>
            <a:r>
              <a:rPr lang="ar-IQ" dirty="0"/>
              <a:t>الكفاءة </a:t>
            </a:r>
            <a:r>
              <a:rPr lang="en-US" dirty="0"/>
              <a:t>Efficiency</a:t>
            </a:r>
          </a:p>
          <a:p>
            <a:pPr algn="just" rtl="1"/>
            <a:r>
              <a:rPr lang="ar-IQ" dirty="0"/>
              <a:t>العدالة </a:t>
            </a:r>
            <a:r>
              <a:rPr lang="en-US" dirty="0"/>
              <a:t>Equity</a:t>
            </a:r>
          </a:p>
          <a:p>
            <a:pPr algn="just" rtl="1"/>
            <a:r>
              <a:rPr lang="ar-IQ" dirty="0"/>
              <a:t>ويمكن التعبير عن كفاءة اداء المنظمة من زاويتين : اداء المنظمة واداء العاملين ويقاس اداء المنظمة بطرق عديدة من بينها العائد على الاستثمار او من خلال تحديد حصتها السوقية او مستوى جدوى الخدمة المقدمة للزبائن اما اداء العاملين فيمكن قياسه هو الاخر بواسطة مؤشرات عديدة كمعدلات الاداء او الانتاجية, او من خلال نسب الغياب والحوادث والاصابات والفصل من العمل ومعدلات دوران العمل ... الخ.</a:t>
            </a:r>
            <a:endParaRPr lang="en-US" dirty="0"/>
          </a:p>
          <a:p>
            <a:pPr algn="just" rtl="1"/>
            <a:r>
              <a:rPr lang="ar-IQ" dirty="0"/>
              <a:t>اما فيما يتعلق بالعدالة فهذا يتوقف على القرارات والاجراءات الخاصة بالتعامل مع الموارد البشرية, اذ كلما روعيت العدالة في امور التوظيف والتدريب والتقييم والحوافز وافساح المجال للعاملين في اتخاذ القرارات الاساسية في المنظمة كلما ادى ذلك في النهاية الى ارضاء العاملين وتكونت في المنظمة بيئة عمل تجذب العاملين نحوها باستمرار, وكذلك يمكن قياس العدالة من زاويتين هما المنظمة والعاملين, اذ تستطيع المنظمة تحقيق العدالة من خلال سياسات واضحة في عدم التحيز او المحابات في كل ما يرتبط بالعاملين وتحقيق رغباتهم وطموحاتهم, وفي الجانب الاخر نستطيع الحكم على عدالة المنظمة من خلال ملاحظة نسب التظلمات والشكاوي ودرجة خطورتها وتأثيرها على معنويات العاملين وتركهم للعمل.</a:t>
            </a:r>
            <a:endParaRPr lang="en-US" dirty="0"/>
          </a:p>
          <a:p>
            <a:pPr algn="just" rtl="1"/>
            <a:r>
              <a:rPr lang="ar-IQ" dirty="0"/>
              <a:t>وفي ضوء ماسبق يمكن بلورة اهداف ادارة الموارد البشرية بالنقاط الاتية :</a:t>
            </a:r>
            <a:endParaRPr lang="en-US" dirty="0"/>
          </a:p>
          <a:p>
            <a:pPr lvl="0" algn="just" rtl="1"/>
            <a:r>
              <a:rPr lang="ar-IQ" dirty="0"/>
              <a:t>الحصول على الافراد الاكفاء لعمل في مختلف الوظائف من اجل انتاج السلع او الخدمات بأحسن الطرق واقل التكاليف.</a:t>
            </a:r>
            <a:endParaRPr lang="en-US" dirty="0"/>
          </a:p>
          <a:p>
            <a:pPr lvl="0" algn="just" rtl="1"/>
            <a:r>
              <a:rPr lang="ar-IQ" dirty="0"/>
              <a:t>الاستفادة القصوى من جهود العاملين في انتاج السلع والخدمات وفق المعايير الكمية والنوعية المحدودة سلفا.</a:t>
            </a:r>
            <a:endParaRPr lang="en-US" dirty="0"/>
          </a:p>
          <a:p>
            <a:pPr lvl="0" algn="just" rtl="1"/>
            <a:r>
              <a:rPr lang="ar-IQ" dirty="0"/>
              <a:t>تحقيق انتماء وولاء العاملين وتنمية علاقات التعاون بينهم والعمل على زيادة رغبتهم في العمل فيها.</a:t>
            </a:r>
            <a:endParaRPr lang="en-US" dirty="0"/>
          </a:p>
          <a:p>
            <a:pPr lvl="0" algn="just" rtl="1"/>
            <a:r>
              <a:rPr lang="ar-IQ" dirty="0"/>
              <a:t>تنمية قدرات العاملين من خلال تدريبهم لمواجهة التغيرات المتلاحقة في البيئة التنافسية.</a:t>
            </a:r>
            <a:endParaRPr lang="en-US" dirty="0"/>
          </a:p>
          <a:p>
            <a:pPr lvl="0" algn="just" rtl="1"/>
            <a:r>
              <a:rPr lang="ar-IQ" dirty="0"/>
              <a:t>توفير بيئة عمل جيدة تمكن العاملين من اداء عملهم بصورة جيدة وتزيد من انتاجيتهم ومكاسبهم المادية.</a:t>
            </a:r>
            <a:endParaRPr lang="en-US" dirty="0"/>
          </a:p>
          <a:p>
            <a:pPr lvl="0" algn="just" rtl="1"/>
            <a:r>
              <a:rPr lang="ar-IQ" dirty="0"/>
              <a:t>ايجاد سياسات موضوعية تمنع سوء استخدام العاملين وتتفادى المهام التي تعرضهم لحوادث العمل الصناعية والامراض المهنية.</a:t>
            </a:r>
            <a:endParaRPr lang="en-US" dirty="0"/>
          </a:p>
          <a:p>
            <a:pPr algn="just"/>
            <a:endParaRPr lang="en-US" dirty="0"/>
          </a:p>
        </p:txBody>
      </p:sp>
    </p:spTree>
    <p:extLst>
      <p:ext uri="{BB962C8B-B14F-4D97-AF65-F5344CB8AC3E}">
        <p14:creationId xmlns:p14="http://schemas.microsoft.com/office/powerpoint/2010/main" val="206602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1CF82-4311-440C-AD1F-DB765E7F8595}"/>
              </a:ext>
            </a:extLst>
          </p:cNvPr>
          <p:cNvSpPr>
            <a:spLocks noGrp="1"/>
          </p:cNvSpPr>
          <p:nvPr>
            <p:ph idx="1"/>
          </p:nvPr>
        </p:nvSpPr>
        <p:spPr>
          <a:xfrm>
            <a:off x="448965" y="2970886"/>
            <a:ext cx="8246070" cy="916230"/>
          </a:xfrm>
        </p:spPr>
        <p:txBody>
          <a:bodyPr>
            <a:normAutofit/>
          </a:bodyPr>
          <a:lstStyle/>
          <a:p>
            <a:pPr marL="0" indent="0" algn="ctr">
              <a:buNone/>
            </a:pPr>
            <a:r>
              <a:rPr lang="ar-IQ" sz="3200" b="1" dirty="0">
                <a:solidFill>
                  <a:srgbClr val="00B050"/>
                </a:solidFill>
                <a:latin typeface="Calibri" panose="020F0502020204030204" pitchFamily="34" charset="0"/>
                <a:cs typeface="Calibri" panose="020F0502020204030204" pitchFamily="34" charset="0"/>
              </a:rPr>
              <a:t>شــــــــــــــكراً لإهتمامكم ...</a:t>
            </a:r>
            <a:endParaRPr lang="en-US" sz="3200" b="1" dirty="0">
              <a:solidFill>
                <a:srgbClr val="00B050"/>
              </a:solidFill>
              <a:latin typeface="Calibri" panose="020F0502020204030204" pitchFamily="34" charset="0"/>
              <a:cs typeface="Calibri" panose="020F0502020204030204" pitchFamily="34" charset="0"/>
            </a:endParaRPr>
          </a:p>
        </p:txBody>
      </p:sp>
      <p:pic>
        <p:nvPicPr>
          <p:cNvPr id="5" name="Graphic 4" descr="Clapping hands">
            <a:extLst>
              <a:ext uri="{FF2B5EF4-FFF2-40B4-BE49-F238E27FC236}">
                <a16:creationId xmlns:a16="http://schemas.microsoft.com/office/drawing/2014/main" id="{0B08C7BC-6B62-40A8-817D-8550401B77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31510" y="527605"/>
            <a:ext cx="914400" cy="914400"/>
          </a:xfrm>
          <a:prstGeom prst="rect">
            <a:avLst/>
          </a:prstGeom>
        </p:spPr>
      </p:pic>
      <p:pic>
        <p:nvPicPr>
          <p:cNvPr id="9" name="Graphic 8" descr="Fireworks">
            <a:extLst>
              <a:ext uri="{FF2B5EF4-FFF2-40B4-BE49-F238E27FC236}">
                <a16:creationId xmlns:a16="http://schemas.microsoft.com/office/drawing/2014/main" id="{AB63A411-EA8F-4488-BA7A-118A79DFB0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099050" y="3887116"/>
            <a:ext cx="914400" cy="914400"/>
          </a:xfrm>
          <a:prstGeom prst="rect">
            <a:avLst/>
          </a:prstGeom>
        </p:spPr>
      </p:pic>
      <p:pic>
        <p:nvPicPr>
          <p:cNvPr id="10" name="Graphic 9" descr="Fireworks">
            <a:extLst>
              <a:ext uri="{FF2B5EF4-FFF2-40B4-BE49-F238E27FC236}">
                <a16:creationId xmlns:a16="http://schemas.microsoft.com/office/drawing/2014/main" id="{84C3D9BE-725C-405C-ADFE-3F3154E417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709870" y="2513686"/>
            <a:ext cx="914400" cy="914400"/>
          </a:xfrm>
          <a:prstGeom prst="rect">
            <a:avLst/>
          </a:prstGeom>
        </p:spPr>
      </p:pic>
      <p:pic>
        <p:nvPicPr>
          <p:cNvPr id="11" name="Graphic 10" descr="Fireworks">
            <a:extLst>
              <a:ext uri="{FF2B5EF4-FFF2-40B4-BE49-F238E27FC236}">
                <a16:creationId xmlns:a16="http://schemas.microsoft.com/office/drawing/2014/main" id="{7E860818-9E14-44CF-9C7A-FBF963321D3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037573" y="1599286"/>
            <a:ext cx="914400" cy="914400"/>
          </a:xfrm>
          <a:prstGeom prst="rect">
            <a:avLst/>
          </a:prstGeom>
        </p:spPr>
      </p:pic>
      <p:pic>
        <p:nvPicPr>
          <p:cNvPr id="12" name="Graphic 11" descr="Fireworks">
            <a:extLst>
              <a:ext uri="{FF2B5EF4-FFF2-40B4-BE49-F238E27FC236}">
                <a16:creationId xmlns:a16="http://schemas.microsoft.com/office/drawing/2014/main" id="{B0C4192E-2F2C-4A15-A9B2-2A87E6A8167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995709" y="1827886"/>
            <a:ext cx="914400" cy="914400"/>
          </a:xfrm>
          <a:prstGeom prst="rect">
            <a:avLst/>
          </a:prstGeom>
        </p:spPr>
      </p:pic>
      <p:pic>
        <p:nvPicPr>
          <p:cNvPr id="13" name="Graphic 12" descr="Fireworks">
            <a:extLst>
              <a:ext uri="{FF2B5EF4-FFF2-40B4-BE49-F238E27FC236}">
                <a16:creationId xmlns:a16="http://schemas.microsoft.com/office/drawing/2014/main" id="{7BA24B84-8694-4E7B-B770-31A60807474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799605" y="2972716"/>
            <a:ext cx="914400" cy="914400"/>
          </a:xfrm>
          <a:prstGeom prst="rect">
            <a:avLst/>
          </a:prstGeom>
        </p:spPr>
      </p:pic>
      <p:pic>
        <p:nvPicPr>
          <p:cNvPr id="14" name="Graphic 13" descr="Fireworks">
            <a:extLst>
              <a:ext uri="{FF2B5EF4-FFF2-40B4-BE49-F238E27FC236}">
                <a16:creationId xmlns:a16="http://schemas.microsoft.com/office/drawing/2014/main" id="{D16E4877-1020-4202-B70F-078A6D0AC22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3712146" y="4039820"/>
            <a:ext cx="914400" cy="914400"/>
          </a:xfrm>
          <a:prstGeom prst="rect">
            <a:avLst/>
          </a:prstGeom>
        </p:spPr>
      </p:pic>
    </p:spTree>
    <p:extLst>
      <p:ext uri="{BB962C8B-B14F-4D97-AF65-F5344CB8AC3E}">
        <p14:creationId xmlns:p14="http://schemas.microsoft.com/office/powerpoint/2010/main" val="21302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ppt_w</p:attrName>
                                        </p:attrNameLst>
                                      </p:cBhvr>
                                      <p:tavLst>
                                        <p:tav tm="0" fmla="#ppt_w*sin(2.5*pi*$)">
                                          <p:val>
                                            <p:fltVal val="0"/>
                                          </p:val>
                                        </p:tav>
                                        <p:tav tm="100000">
                                          <p:val>
                                            <p:fltVal val="1"/>
                                          </p:val>
                                        </p:tav>
                                      </p:tavLst>
                                    </p:anim>
                                    <p:anim calcmode="lin" valueType="num">
                                      <p:cBhvr>
                                        <p:cTn id="13" dur="2000" fill="hold"/>
                                        <p:tgtEl>
                                          <p:spTgt spid="1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anim calcmode="lin" valueType="num">
                                      <p:cBhvr>
                                        <p:cTn id="17" dur="2000" fill="hold"/>
                                        <p:tgtEl>
                                          <p:spTgt spid="10"/>
                                        </p:tgtEl>
                                        <p:attrNameLst>
                                          <p:attrName>ppt_w</p:attrName>
                                        </p:attrNameLst>
                                      </p:cBhvr>
                                      <p:tavLst>
                                        <p:tav tm="0" fmla="#ppt_w*sin(2.5*pi*$)">
                                          <p:val>
                                            <p:fltVal val="0"/>
                                          </p:val>
                                        </p:tav>
                                        <p:tav tm="100000">
                                          <p:val>
                                            <p:fltVal val="1"/>
                                          </p:val>
                                        </p:tav>
                                      </p:tavLst>
                                    </p:anim>
                                    <p:anim calcmode="lin" valueType="num">
                                      <p:cBhvr>
                                        <p:cTn id="18" dur="2000" fill="hold"/>
                                        <p:tgtEl>
                                          <p:spTgt spid="10"/>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ppt_w</p:attrName>
                                        </p:attrNameLst>
                                      </p:cBhvr>
                                      <p:tavLst>
                                        <p:tav tm="0" fmla="#ppt_w*sin(2.5*pi*$)">
                                          <p:val>
                                            <p:fltVal val="0"/>
                                          </p:val>
                                        </p:tav>
                                        <p:tav tm="100000">
                                          <p:val>
                                            <p:fltVal val="1"/>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anim calcmode="lin" valueType="num">
                                      <p:cBhvr>
                                        <p:cTn id="27" dur="2000" fill="hold"/>
                                        <p:tgtEl>
                                          <p:spTgt spid="14"/>
                                        </p:tgtEl>
                                        <p:attrNameLst>
                                          <p:attrName>ppt_w</p:attrName>
                                        </p:attrNameLst>
                                      </p:cBhvr>
                                      <p:tavLst>
                                        <p:tav tm="0" fmla="#ppt_w*sin(2.5*pi*$)">
                                          <p:val>
                                            <p:fltVal val="0"/>
                                          </p:val>
                                        </p:tav>
                                        <p:tav tm="100000">
                                          <p:val>
                                            <p:fltVal val="1"/>
                                          </p:val>
                                        </p:tav>
                                      </p:tavLst>
                                    </p:anim>
                                    <p:anim calcmode="lin" valueType="num">
                                      <p:cBhvr>
                                        <p:cTn id="28" dur="2000" fill="hold"/>
                                        <p:tgtEl>
                                          <p:spTgt spid="14"/>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ppt_w</p:attrName>
                                        </p:attrNameLst>
                                      </p:cBhvr>
                                      <p:tavLst>
                                        <p:tav tm="0" fmla="#ppt_w*sin(2.5*pi*$)">
                                          <p:val>
                                            <p:fltVal val="0"/>
                                          </p:val>
                                        </p:tav>
                                        <p:tav tm="100000">
                                          <p:val>
                                            <p:fltVal val="1"/>
                                          </p:val>
                                        </p:tav>
                                      </p:tavLst>
                                    </p:anim>
                                    <p:anim calcmode="lin" valueType="num">
                                      <p:cBhvr>
                                        <p:cTn id="33" dur="2000" fill="hold"/>
                                        <p:tgtEl>
                                          <p:spTgt spid="13"/>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ppt_w</p:attrName>
                                        </p:attrNameLst>
                                      </p:cBhvr>
                                      <p:tavLst>
                                        <p:tav tm="0" fmla="#ppt_w*sin(2.5*pi*$)">
                                          <p:val>
                                            <p:fltVal val="0"/>
                                          </p:val>
                                        </p:tav>
                                        <p:tav tm="100000">
                                          <p:val>
                                            <p:fltVal val="1"/>
                                          </p:val>
                                        </p:tav>
                                      </p:tavLst>
                                    </p:anim>
                                    <p:anim calcmode="lin" valueType="num">
                                      <p:cBhvr>
                                        <p:cTn id="3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t>اهداف المحاضرة :</a:t>
            </a:r>
            <a:endParaRPr lang="en-US" dirty="0"/>
          </a:p>
        </p:txBody>
      </p:sp>
      <p:sp>
        <p:nvSpPr>
          <p:cNvPr id="3" name="Content Placeholder 2"/>
          <p:cNvSpPr>
            <a:spLocks noGrp="1"/>
          </p:cNvSpPr>
          <p:nvPr>
            <p:ph idx="1"/>
          </p:nvPr>
        </p:nvSpPr>
        <p:spPr/>
        <p:txBody>
          <a:bodyPr/>
          <a:lstStyle/>
          <a:p>
            <a:pPr algn="r" rtl="1"/>
            <a:r>
              <a:rPr lang="ar-IQ" dirty="0"/>
              <a:t>التعرف على مفهوم ادارة الموارد البشرية وتعريفها.</a:t>
            </a:r>
            <a:endParaRPr lang="en-US" dirty="0"/>
          </a:p>
          <a:p>
            <a:pPr algn="r" rtl="1"/>
            <a:r>
              <a:rPr lang="ar-IQ" dirty="0"/>
              <a:t>اهمية ادارة الموارد البشرية في المنظمات.</a:t>
            </a:r>
            <a:endParaRPr lang="en-US" dirty="0"/>
          </a:p>
          <a:p>
            <a:pPr algn="r" rtl="1"/>
            <a:r>
              <a:rPr lang="ar-IQ" dirty="0"/>
              <a:t>التطور التأريخي لادارة الموارد البشرية.</a:t>
            </a:r>
            <a:endParaRPr lang="en-US" dirty="0"/>
          </a:p>
          <a:p>
            <a:pPr algn="r" rtl="1"/>
            <a:r>
              <a:rPr lang="ar-IQ" dirty="0"/>
              <a:t>فلسفة ادارة الموارد البشرية.</a:t>
            </a:r>
          </a:p>
          <a:p>
            <a:pPr algn="r" rtl="1"/>
            <a:r>
              <a:rPr lang="ar-IQ" dirty="0"/>
              <a:t>نظريات ادارة الموارد البشرية.</a:t>
            </a:r>
          </a:p>
          <a:p>
            <a:pPr algn="r" rtl="1"/>
            <a:r>
              <a:rPr lang="ar-IQ" dirty="0"/>
              <a:t>اتجاهات ادارة الموارد البشرية.</a:t>
            </a:r>
          </a:p>
          <a:p>
            <a:pPr algn="r" rtl="1"/>
            <a:r>
              <a:rPr lang="ar-IQ" dirty="0"/>
              <a:t>اهداف ادارة الموارد البشرية.</a:t>
            </a:r>
            <a:endParaRPr lang="en-US" dirty="0"/>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ar-IQ" dirty="0"/>
              <a:t>المقدمة</a:t>
            </a:r>
            <a:endParaRPr lang="en-US" dirty="0"/>
          </a:p>
        </p:txBody>
      </p:sp>
      <p:sp>
        <p:nvSpPr>
          <p:cNvPr id="5" name="Content Placeholder 4"/>
          <p:cNvSpPr>
            <a:spLocks noGrp="1"/>
          </p:cNvSpPr>
          <p:nvPr>
            <p:ph idx="1"/>
          </p:nvPr>
        </p:nvSpPr>
        <p:spPr>
          <a:xfrm>
            <a:off x="1823311" y="1171214"/>
            <a:ext cx="7168900" cy="4701065"/>
          </a:xfrm>
        </p:spPr>
        <p:txBody>
          <a:bodyPr>
            <a:normAutofit lnSpcReduction="10000"/>
          </a:bodyPr>
          <a:lstStyle/>
          <a:p>
            <a:pPr algn="just" rtl="1"/>
            <a:r>
              <a:rPr lang="ar-IQ" dirty="0"/>
              <a:t>ما قيمة الشركات والمؤسسات والوزارات بلا افراد؟ بالتأكيد انها بغيابهم ليست سوى مجموعة من المكائن والمعدات والابنية وبعض الاموال, ان عملية تكوين المنظمات وما يرافقها من جهود مضنية في اطر العمل وتحقيق الاهداف انما تتم بواسطة الافراد المؤهلين معرفيا, فهم سبب وجودها وبهم تحيى وتزدهر. وماكان لاهدافها ان تتحقق من دون وجودهم, كل المنظمات التي تعاملت معها او عملت فيها او ستعمل بها في المستقبل قد انشأها الافراد بما يملكوه من طموحات وموارد ومشاكل. ببساطة ان الافراد وليست المكائن او السلعة او الخدمة هي التي تصنع نجاح المنظمات او فشلها.</a:t>
            </a:r>
            <a:endParaRPr lang="en-US" dirty="0"/>
          </a:p>
          <a:p>
            <a:pPr algn="just" rtl="1"/>
            <a:endParaRPr lang="en-US"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56961" y="300836"/>
            <a:ext cx="7635250" cy="684885"/>
          </a:xfrm>
        </p:spPr>
        <p:txBody>
          <a:bodyPr>
            <a:noAutofit/>
          </a:bodyPr>
          <a:lstStyle/>
          <a:p>
            <a:pPr rtl="1"/>
            <a:r>
              <a:rPr lang="ar-SA" sz="2000" b="1" u="sng" dirty="0"/>
              <a:t>مفهوم إدارة الموارد البشرية</a:t>
            </a:r>
            <a:r>
              <a:rPr lang="ar-SA" sz="2000" dirty="0"/>
              <a:t> </a:t>
            </a:r>
            <a:r>
              <a:rPr lang="en-US" sz="2000" b="1" u="sng" dirty="0"/>
              <a:t>The concept of human resource management </a:t>
            </a:r>
            <a:r>
              <a:rPr lang="ar-SA" sz="2000" b="1" u="sng" dirty="0"/>
              <a:t>:</a:t>
            </a:r>
            <a:endParaRPr lang="en-US" sz="2000" dirty="0"/>
          </a:p>
        </p:txBody>
      </p:sp>
      <p:sp>
        <p:nvSpPr>
          <p:cNvPr id="5" name="Content Placeholder 4"/>
          <p:cNvSpPr>
            <a:spLocks noGrp="1"/>
          </p:cNvSpPr>
          <p:nvPr>
            <p:ph idx="1"/>
          </p:nvPr>
        </p:nvSpPr>
        <p:spPr>
          <a:xfrm>
            <a:off x="1823311" y="1171214"/>
            <a:ext cx="7168900" cy="4701065"/>
          </a:xfrm>
        </p:spPr>
        <p:txBody>
          <a:bodyPr>
            <a:normAutofit/>
          </a:bodyPr>
          <a:lstStyle/>
          <a:p>
            <a:pPr algn="just" rtl="1"/>
            <a:r>
              <a:rPr lang="ar-SA" sz="2000" dirty="0"/>
              <a:t>مفهوم "إدارة الموارد البشرية" أن الموظفين هم موارد صاحب العمل. كنوع من الموارد ، </a:t>
            </a:r>
            <a:r>
              <a:rPr lang="ar-SA" sz="2000" b="1" dirty="0"/>
              <a:t>يعني رأس المال البشري</a:t>
            </a:r>
            <a:r>
              <a:rPr lang="ar-SA" sz="2000" dirty="0"/>
              <a:t> </a:t>
            </a:r>
            <a:r>
              <a:rPr lang="ar-SA" sz="2000" b="1" dirty="0"/>
              <a:t>هم موظفي المنظمة ، الموصوفين فيما يتعلق بتدريبهم وخبرتهم وحكمهم وذكائهم وعلاقاتهم وبصائرهم</a:t>
            </a:r>
            <a:r>
              <a:rPr lang="ar-SA" sz="2000" dirty="0"/>
              <a:t> - خصائص الموظف التي يمكن أن تضيف قيمة اقتصادية إلى المنظمة. بمعنى آخر ، سواء كانت تقوم بتصنيع السيارات أو تتنبأ بالطقس ، لكي تنجح أي مؤسسة في تحقيق ما تفعله ، فإنها تحتاج إلى موظفين يتمتعون بصفات معينة ، مثل أنواع معينة من التدريب والخبرة. في هذا الرأي ، لا يمكن استبدال الموظفين في مؤسسات اليوم بأجزاء من النظام بسهولة ، بل يعدون مصدرًا لنجاح الشركة أو فشلها. من خلال التأثير على من يعمل في المؤسسة وكيفية عمل هؤلاء الأشخاص ، تسهم إدارة الموارد البشرية بالتالي في المقاييس الأساسية لأداء المؤسسة ، مثل الجودة والربحية ورضا العملاء. يوضح الشكل </a:t>
            </a:r>
            <a:r>
              <a:rPr lang="ar-IQ" sz="2000" dirty="0"/>
              <a:t>ادناه</a:t>
            </a:r>
            <a:r>
              <a:rPr lang="ar-SA" sz="2000" dirty="0"/>
              <a:t> هذه العلاقة.</a:t>
            </a:r>
            <a:endParaRPr lang="en-US" sz="2000" dirty="0"/>
          </a:p>
          <a:p>
            <a:pPr algn="just" rtl="1"/>
            <a:endParaRPr lang="en-US" sz="2000" dirty="0"/>
          </a:p>
        </p:txBody>
      </p:sp>
    </p:spTree>
    <p:extLst>
      <p:ext uri="{BB962C8B-B14F-4D97-AF65-F5344CB8AC3E}">
        <p14:creationId xmlns:p14="http://schemas.microsoft.com/office/powerpoint/2010/main" val="25634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56961" y="300836"/>
            <a:ext cx="7635250" cy="684885"/>
          </a:xfrm>
        </p:spPr>
        <p:txBody>
          <a:bodyPr>
            <a:noAutofit/>
          </a:bodyPr>
          <a:lstStyle/>
          <a:p>
            <a:pPr rtl="1"/>
            <a:r>
              <a:rPr lang="ar-SA" sz="2000" b="1" u="sng" dirty="0"/>
              <a:t>مفهوم إدارة الموارد البشرية</a:t>
            </a:r>
            <a:r>
              <a:rPr lang="ar-SA" sz="2000" dirty="0"/>
              <a:t> </a:t>
            </a:r>
            <a:r>
              <a:rPr lang="en-US" sz="2000" b="1" u="sng" dirty="0"/>
              <a:t>The concept of human resource management </a:t>
            </a:r>
            <a:r>
              <a:rPr lang="ar-SA" sz="2000" b="1" u="sng" dirty="0"/>
              <a:t>:</a:t>
            </a:r>
            <a:endParaRPr lang="en-US" sz="2000" dirty="0"/>
          </a:p>
        </p:txBody>
      </p:sp>
      <p:pic>
        <p:nvPicPr>
          <p:cNvPr id="2" name="Content Placeholder 1">
            <a:extLst>
              <a:ext uri="{FF2B5EF4-FFF2-40B4-BE49-F238E27FC236}">
                <a16:creationId xmlns:a16="http://schemas.microsoft.com/office/drawing/2014/main" id="{0A6B322A-788C-4E03-8E30-81887B77D199}"/>
              </a:ext>
            </a:extLst>
          </p:cNvPr>
          <p:cNvPicPr>
            <a:picLocks noGrp="1" noChangeAspect="1"/>
          </p:cNvPicPr>
          <p:nvPr>
            <p:ph idx="1"/>
          </p:nvPr>
        </p:nvPicPr>
        <p:blipFill>
          <a:blip r:embed="rId3"/>
          <a:stretch>
            <a:fillRect/>
          </a:stretch>
        </p:blipFill>
        <p:spPr>
          <a:xfrm>
            <a:off x="2586835" y="1596540"/>
            <a:ext cx="6090209" cy="4581150"/>
          </a:xfrm>
          <a:prstGeom prst="rect">
            <a:avLst/>
          </a:prstGeom>
        </p:spPr>
      </p:pic>
    </p:spTree>
    <p:extLst>
      <p:ext uri="{BB962C8B-B14F-4D97-AF65-F5344CB8AC3E}">
        <p14:creationId xmlns:p14="http://schemas.microsoft.com/office/powerpoint/2010/main" val="4961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56961" y="300836"/>
            <a:ext cx="7635250" cy="684885"/>
          </a:xfrm>
        </p:spPr>
        <p:txBody>
          <a:bodyPr>
            <a:noAutofit/>
          </a:bodyPr>
          <a:lstStyle/>
          <a:p>
            <a:pPr algn="ctr" rtl="1"/>
            <a:r>
              <a:rPr lang="ar-IQ" sz="2000" b="1" u="sng" dirty="0"/>
              <a:t>للموارد البشرية صفات ضرورية </a:t>
            </a:r>
            <a:endParaRPr lang="en-US" sz="2000" dirty="0"/>
          </a:p>
        </p:txBody>
      </p:sp>
      <p:sp>
        <p:nvSpPr>
          <p:cNvPr id="5" name="Content Placeholder 4">
            <a:extLst>
              <a:ext uri="{FF2B5EF4-FFF2-40B4-BE49-F238E27FC236}">
                <a16:creationId xmlns:a16="http://schemas.microsoft.com/office/drawing/2014/main" id="{DB2A68F7-091A-4240-A82C-005E604D384B}"/>
              </a:ext>
            </a:extLst>
          </p:cNvPr>
          <p:cNvSpPr>
            <a:spLocks noGrp="1"/>
          </p:cNvSpPr>
          <p:nvPr>
            <p:ph idx="1"/>
          </p:nvPr>
        </p:nvSpPr>
        <p:spPr/>
        <p:txBody>
          <a:bodyPr/>
          <a:lstStyle/>
          <a:p>
            <a:endParaRPr lang="en-US" dirty="0"/>
          </a:p>
        </p:txBody>
      </p:sp>
      <p:sp>
        <p:nvSpPr>
          <p:cNvPr id="6" name="Rectangle: Rounded Corners 5">
            <a:extLst>
              <a:ext uri="{FF2B5EF4-FFF2-40B4-BE49-F238E27FC236}">
                <a16:creationId xmlns:a16="http://schemas.microsoft.com/office/drawing/2014/main" id="{24BF137C-23B7-4B80-B77E-6C5DAD60390A}"/>
              </a:ext>
            </a:extLst>
          </p:cNvPr>
          <p:cNvSpPr/>
          <p:nvPr/>
        </p:nvSpPr>
        <p:spPr>
          <a:xfrm>
            <a:off x="3746147" y="1443835"/>
            <a:ext cx="3054100" cy="684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صفات الموارد البشرية </a:t>
            </a:r>
            <a:endParaRPr lang="en-US" dirty="0">
              <a:solidFill>
                <a:schemeClr val="tx1"/>
              </a:solidFill>
            </a:endParaRPr>
          </a:p>
        </p:txBody>
      </p:sp>
      <p:sp>
        <p:nvSpPr>
          <p:cNvPr id="7" name="Flowchart: Decision 6">
            <a:extLst>
              <a:ext uri="{FF2B5EF4-FFF2-40B4-BE49-F238E27FC236}">
                <a16:creationId xmlns:a16="http://schemas.microsoft.com/office/drawing/2014/main" id="{EED5084E-6838-41A4-9061-2CB44BD02A4E}"/>
              </a:ext>
            </a:extLst>
          </p:cNvPr>
          <p:cNvSpPr/>
          <p:nvPr/>
        </p:nvSpPr>
        <p:spPr>
          <a:xfrm>
            <a:off x="6390273" y="2665475"/>
            <a:ext cx="2443280" cy="106893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قيمة الموارد البشرية</a:t>
            </a:r>
            <a:endParaRPr lang="en-US" dirty="0"/>
          </a:p>
        </p:txBody>
      </p:sp>
      <p:sp>
        <p:nvSpPr>
          <p:cNvPr id="8" name="Flowchart: Decision 7">
            <a:extLst>
              <a:ext uri="{FF2B5EF4-FFF2-40B4-BE49-F238E27FC236}">
                <a16:creationId xmlns:a16="http://schemas.microsoft.com/office/drawing/2014/main" id="{27B6D405-9B72-42D1-B7A8-BD01E8FF3334}"/>
              </a:ext>
            </a:extLst>
          </p:cNvPr>
          <p:cNvSpPr/>
          <p:nvPr/>
        </p:nvSpPr>
        <p:spPr>
          <a:xfrm>
            <a:off x="1781897" y="3456799"/>
            <a:ext cx="2443280" cy="106893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الموارد البشرية نادرة</a:t>
            </a:r>
            <a:endParaRPr lang="en-US" dirty="0"/>
          </a:p>
        </p:txBody>
      </p:sp>
      <p:sp>
        <p:nvSpPr>
          <p:cNvPr id="9" name="Flowchart: Decision 8">
            <a:extLst>
              <a:ext uri="{FF2B5EF4-FFF2-40B4-BE49-F238E27FC236}">
                <a16:creationId xmlns:a16="http://schemas.microsoft.com/office/drawing/2014/main" id="{74D2BB11-AFF6-49FD-92C3-5357335F1CC0}"/>
              </a:ext>
            </a:extLst>
          </p:cNvPr>
          <p:cNvSpPr/>
          <p:nvPr/>
        </p:nvSpPr>
        <p:spPr>
          <a:xfrm>
            <a:off x="5162681" y="3736697"/>
            <a:ext cx="2443280" cy="106893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لايمكن تقليد الموارد البشرية</a:t>
            </a:r>
          </a:p>
        </p:txBody>
      </p:sp>
      <p:sp>
        <p:nvSpPr>
          <p:cNvPr id="10" name="Flowchart: Decision 9">
            <a:extLst>
              <a:ext uri="{FF2B5EF4-FFF2-40B4-BE49-F238E27FC236}">
                <a16:creationId xmlns:a16="http://schemas.microsoft.com/office/drawing/2014/main" id="{0FEB9B40-2DAC-4D1F-8D1F-248D0B12721F}"/>
              </a:ext>
            </a:extLst>
          </p:cNvPr>
          <p:cNvSpPr/>
          <p:nvPr/>
        </p:nvSpPr>
        <p:spPr>
          <a:xfrm>
            <a:off x="3462862" y="4257838"/>
            <a:ext cx="2443280" cy="144973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ليس لدى الموارد البشرية بدائل جيدة</a:t>
            </a:r>
            <a:endParaRPr lang="en-US" dirty="0"/>
          </a:p>
        </p:txBody>
      </p:sp>
      <p:cxnSp>
        <p:nvCxnSpPr>
          <p:cNvPr id="12" name="Straight Arrow Connector 11">
            <a:extLst>
              <a:ext uri="{FF2B5EF4-FFF2-40B4-BE49-F238E27FC236}">
                <a16:creationId xmlns:a16="http://schemas.microsoft.com/office/drawing/2014/main" id="{04B27B42-54A2-438A-925E-36D67EE2177C}"/>
              </a:ext>
            </a:extLst>
          </p:cNvPr>
          <p:cNvCxnSpPr/>
          <p:nvPr/>
        </p:nvCxnSpPr>
        <p:spPr>
          <a:xfrm>
            <a:off x="3961180" y="2107875"/>
            <a:ext cx="0" cy="17350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824E2C69-61AB-4B4D-A01B-6C2FA0509ADD}"/>
              </a:ext>
            </a:extLst>
          </p:cNvPr>
          <p:cNvCxnSpPr/>
          <p:nvPr/>
        </p:nvCxnSpPr>
        <p:spPr>
          <a:xfrm>
            <a:off x="4684502" y="2128720"/>
            <a:ext cx="0" cy="21291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62CCF819-9672-4352-BE0E-3DE98AE2DFA6}"/>
              </a:ext>
            </a:extLst>
          </p:cNvPr>
          <p:cNvCxnSpPr/>
          <p:nvPr/>
        </p:nvCxnSpPr>
        <p:spPr>
          <a:xfrm>
            <a:off x="5793640" y="2128720"/>
            <a:ext cx="0" cy="1862546"/>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53C64878-C1BC-43F8-91F1-DEA30F0A6C9F}"/>
              </a:ext>
            </a:extLst>
          </p:cNvPr>
          <p:cNvCxnSpPr/>
          <p:nvPr/>
        </p:nvCxnSpPr>
        <p:spPr>
          <a:xfrm>
            <a:off x="6557165" y="2128720"/>
            <a:ext cx="0" cy="9948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52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anim calcmode="lin" valueType="num">
                                      <p:cBhvr>
                                        <p:cTn id="101" dur="1000" fill="hold"/>
                                        <p:tgtEl>
                                          <p:spTgt spid="14"/>
                                        </p:tgtEl>
                                        <p:attrNameLst>
                                          <p:attrName>ppt_x</p:attrName>
                                        </p:attrNameLst>
                                      </p:cBhvr>
                                      <p:tavLst>
                                        <p:tav tm="0">
                                          <p:val>
                                            <p:strVal val="#ppt_x"/>
                                          </p:val>
                                        </p:tav>
                                        <p:tav tm="100000">
                                          <p:val>
                                            <p:strVal val="#ppt_x"/>
                                          </p:val>
                                        </p:tav>
                                      </p:tavLst>
                                    </p:anim>
                                    <p:anim calcmode="lin" valueType="num">
                                      <p:cBhvr>
                                        <p:cTn id="102" dur="1000" fill="hold"/>
                                        <p:tgtEl>
                                          <p:spTgt spid="14"/>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1000"/>
                                        <p:tgtEl>
                                          <p:spTgt spid="12"/>
                                        </p:tgtEl>
                                      </p:cBhvr>
                                    </p:animEffect>
                                    <p:anim calcmode="lin" valueType="num">
                                      <p:cBhvr>
                                        <p:cTn id="106" dur="1000" fill="hold"/>
                                        <p:tgtEl>
                                          <p:spTgt spid="12"/>
                                        </p:tgtEl>
                                        <p:attrNameLst>
                                          <p:attrName>ppt_x</p:attrName>
                                        </p:attrNameLst>
                                      </p:cBhvr>
                                      <p:tavLst>
                                        <p:tav tm="0">
                                          <p:val>
                                            <p:strVal val="#ppt_x"/>
                                          </p:val>
                                        </p:tav>
                                        <p:tav tm="100000">
                                          <p:val>
                                            <p:strVal val="#ppt_x"/>
                                          </p:val>
                                        </p:tav>
                                      </p:tavLst>
                                    </p:anim>
                                    <p:anim calcmode="lin" valueType="num">
                                      <p:cBhvr>
                                        <p:cTn id="10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56961" y="300836"/>
            <a:ext cx="7635250" cy="684885"/>
          </a:xfrm>
        </p:spPr>
        <p:txBody>
          <a:bodyPr>
            <a:noAutofit/>
          </a:bodyPr>
          <a:lstStyle/>
          <a:p>
            <a:pPr algn="ctr" rtl="1"/>
            <a:r>
              <a:rPr lang="ar-IQ" sz="2000" b="1" u="sng" dirty="0"/>
              <a:t>تعريفات للموارد البشرية</a:t>
            </a:r>
            <a:endParaRPr lang="en-US" sz="2000" dirty="0"/>
          </a:p>
        </p:txBody>
      </p:sp>
      <p:sp>
        <p:nvSpPr>
          <p:cNvPr id="5" name="Content Placeholder 4">
            <a:extLst>
              <a:ext uri="{FF2B5EF4-FFF2-40B4-BE49-F238E27FC236}">
                <a16:creationId xmlns:a16="http://schemas.microsoft.com/office/drawing/2014/main" id="{DB2A68F7-091A-4240-A82C-005E604D384B}"/>
              </a:ext>
            </a:extLst>
          </p:cNvPr>
          <p:cNvSpPr>
            <a:spLocks noGrp="1"/>
          </p:cNvSpPr>
          <p:nvPr>
            <p:ph idx="1"/>
          </p:nvPr>
        </p:nvSpPr>
        <p:spPr>
          <a:xfrm>
            <a:off x="1823310" y="1443834"/>
            <a:ext cx="7016195" cy="5344675"/>
          </a:xfrm>
        </p:spPr>
        <p:txBody>
          <a:bodyPr/>
          <a:lstStyle/>
          <a:p>
            <a:endParaRPr lang="en-US" dirty="0"/>
          </a:p>
        </p:txBody>
      </p:sp>
      <p:sp>
        <p:nvSpPr>
          <p:cNvPr id="6" name="Rectangle: Rounded Corners 5">
            <a:extLst>
              <a:ext uri="{FF2B5EF4-FFF2-40B4-BE49-F238E27FC236}">
                <a16:creationId xmlns:a16="http://schemas.microsoft.com/office/drawing/2014/main" id="{24BF137C-23B7-4B80-B77E-6C5DAD60390A}"/>
              </a:ext>
            </a:extLst>
          </p:cNvPr>
          <p:cNvSpPr/>
          <p:nvPr/>
        </p:nvSpPr>
        <p:spPr>
          <a:xfrm>
            <a:off x="3503065" y="1055360"/>
            <a:ext cx="3054100" cy="6848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IQ" dirty="0">
                <a:solidFill>
                  <a:schemeClr val="tx1"/>
                </a:solidFill>
              </a:rPr>
              <a:t>تنوعت تعريفات الموارد البشرية حسب رأي الكتّاب والباحثين</a:t>
            </a:r>
            <a:endParaRPr lang="en-US" dirty="0">
              <a:solidFill>
                <a:schemeClr val="tx1"/>
              </a:solidFill>
            </a:endParaRPr>
          </a:p>
        </p:txBody>
      </p:sp>
      <p:sp>
        <p:nvSpPr>
          <p:cNvPr id="3" name="Speech Bubble: Rectangle with Corners Rounded 2">
            <a:extLst>
              <a:ext uri="{FF2B5EF4-FFF2-40B4-BE49-F238E27FC236}">
                <a16:creationId xmlns:a16="http://schemas.microsoft.com/office/drawing/2014/main" id="{AC997B15-E3BB-4C54-B97E-DE10926BC74D}"/>
              </a:ext>
            </a:extLst>
          </p:cNvPr>
          <p:cNvSpPr/>
          <p:nvPr/>
        </p:nvSpPr>
        <p:spPr>
          <a:xfrm>
            <a:off x="1976014" y="2045655"/>
            <a:ext cx="2901395" cy="15360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400" dirty="0"/>
              <a:t>إدارة الموارد البشرية (</a:t>
            </a:r>
            <a:r>
              <a:rPr lang="en-US" sz="1400" dirty="0"/>
              <a:t>HRM</a:t>
            </a:r>
            <a:r>
              <a:rPr lang="ar-SA" sz="1400" dirty="0"/>
              <a:t>) هي عملية اكتساب الموظفين وتدريبهم وتقييمهم وتعويضهم ، وكذلك الاهتمام بعلاقاتهم في العمل ، والصحة والسلامة ، وشؤون الإنصاف.</a:t>
            </a:r>
            <a:endParaRPr lang="en-US" sz="1400" dirty="0"/>
          </a:p>
        </p:txBody>
      </p:sp>
      <p:sp>
        <p:nvSpPr>
          <p:cNvPr id="11" name="Flowchart: Terminator 10">
            <a:extLst>
              <a:ext uri="{FF2B5EF4-FFF2-40B4-BE49-F238E27FC236}">
                <a16:creationId xmlns:a16="http://schemas.microsoft.com/office/drawing/2014/main" id="{B59E3891-2350-4E77-9E5F-E595AF692533}"/>
              </a:ext>
            </a:extLst>
          </p:cNvPr>
          <p:cNvSpPr/>
          <p:nvPr/>
        </p:nvSpPr>
        <p:spPr>
          <a:xfrm>
            <a:off x="1823310" y="3817475"/>
            <a:ext cx="2137870" cy="30541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Dessler</a:t>
            </a:r>
            <a:endParaRPr lang="en-US" dirty="0"/>
          </a:p>
        </p:txBody>
      </p:sp>
      <p:sp>
        <p:nvSpPr>
          <p:cNvPr id="15" name="Speech Bubble: Oval 14">
            <a:extLst>
              <a:ext uri="{FF2B5EF4-FFF2-40B4-BE49-F238E27FC236}">
                <a16:creationId xmlns:a16="http://schemas.microsoft.com/office/drawing/2014/main" id="{A3D9029D-B6A9-477D-967F-03E3891799F7}"/>
              </a:ext>
            </a:extLst>
          </p:cNvPr>
          <p:cNvSpPr/>
          <p:nvPr/>
        </p:nvSpPr>
        <p:spPr>
          <a:xfrm>
            <a:off x="5425172" y="2008622"/>
            <a:ext cx="3359510" cy="16101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1400" dirty="0"/>
              <a:t>مجموعة المهام المرتبطة بالحصول على الافراد وتدريبهم وتطويرهم وحفزهم وتنظيمهم والمحافظة عليهم بأساليب تمكن المنظمة من تحقيق اهدافها في الامد البعيد.</a:t>
            </a:r>
            <a:endParaRPr lang="en-US" sz="1400" dirty="0"/>
          </a:p>
        </p:txBody>
      </p:sp>
      <p:sp>
        <p:nvSpPr>
          <p:cNvPr id="19" name="Flowchart: Terminator 18">
            <a:extLst>
              <a:ext uri="{FF2B5EF4-FFF2-40B4-BE49-F238E27FC236}">
                <a16:creationId xmlns:a16="http://schemas.microsoft.com/office/drawing/2014/main" id="{C5513A24-B6BD-4D2D-AFCE-0CCA0938B383}"/>
              </a:ext>
            </a:extLst>
          </p:cNvPr>
          <p:cNvSpPr/>
          <p:nvPr/>
        </p:nvSpPr>
        <p:spPr>
          <a:xfrm>
            <a:off x="5197030" y="3853206"/>
            <a:ext cx="2137870" cy="30541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dirty="0"/>
              <a:t>مؤيد السالم</a:t>
            </a:r>
            <a:endParaRPr lang="en-US" dirty="0"/>
          </a:p>
        </p:txBody>
      </p:sp>
      <p:sp>
        <p:nvSpPr>
          <p:cNvPr id="17" name="Thought Bubble: Cloud 16">
            <a:extLst>
              <a:ext uri="{FF2B5EF4-FFF2-40B4-BE49-F238E27FC236}">
                <a16:creationId xmlns:a16="http://schemas.microsoft.com/office/drawing/2014/main" id="{9E3D1A87-D4F2-438C-8AA7-099BB1DF2DC0}"/>
              </a:ext>
            </a:extLst>
          </p:cNvPr>
          <p:cNvSpPr/>
          <p:nvPr/>
        </p:nvSpPr>
        <p:spPr>
          <a:xfrm>
            <a:off x="4716470" y="4222728"/>
            <a:ext cx="4123035" cy="21391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a:highlight>
                  <a:srgbClr val="FF0000"/>
                </a:highlight>
              </a:rPr>
              <a:t>تشير إدارة الموارد البشرية إلى مجموعة من السياسات المستخدمة لتنظيم العمل في علاقة العمل. وهي تركز على إدارة العمل وإدارة الأشخاص الذين يقومون بهذا العمل. لذلك ، تهتم إدارة الموارد البشرية بالتوظيف والاختيار والتعلم والتطوير والمكافأة والتواصل ومشاركة الموظفين والعمل الجماعي وإدارة الأداء.</a:t>
            </a:r>
            <a:endParaRPr lang="en-US" sz="1400">
              <a:highlight>
                <a:srgbClr val="FF0000"/>
              </a:highlight>
            </a:endParaRPr>
          </a:p>
        </p:txBody>
      </p:sp>
      <p:sp>
        <p:nvSpPr>
          <p:cNvPr id="20" name="Flowchart: Terminator 19">
            <a:extLst>
              <a:ext uri="{FF2B5EF4-FFF2-40B4-BE49-F238E27FC236}">
                <a16:creationId xmlns:a16="http://schemas.microsoft.com/office/drawing/2014/main" id="{9C57E3E8-66C7-4136-8776-F05B8DB2BF22}"/>
              </a:ext>
            </a:extLst>
          </p:cNvPr>
          <p:cNvSpPr/>
          <p:nvPr/>
        </p:nvSpPr>
        <p:spPr>
          <a:xfrm>
            <a:off x="3647535" y="6496526"/>
            <a:ext cx="2137870" cy="30541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Thompson</a:t>
            </a:r>
          </a:p>
        </p:txBody>
      </p:sp>
    </p:spTree>
    <p:extLst>
      <p:ext uri="{BB962C8B-B14F-4D97-AF65-F5344CB8AC3E}">
        <p14:creationId xmlns:p14="http://schemas.microsoft.com/office/powerpoint/2010/main" val="9809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 grpId="0" animBg="1"/>
      <p:bldP spid="11" grpId="0" animBg="1"/>
      <p:bldP spid="15" grpId="0" animBg="1"/>
      <p:bldP spid="19" grpId="0" animBg="1"/>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5" y="8882"/>
            <a:ext cx="7635250" cy="684885"/>
          </a:xfrm>
        </p:spPr>
        <p:txBody>
          <a:bodyPr>
            <a:noAutofit/>
          </a:bodyPr>
          <a:lstStyle/>
          <a:p>
            <a:pPr algn="ctr" rtl="1"/>
            <a:r>
              <a:rPr lang="ar-IQ" sz="2000" b="1" u="sng" dirty="0"/>
              <a:t>اهمية الموارد البشرية</a:t>
            </a:r>
            <a:endParaRPr lang="en-US" sz="2000" dirty="0"/>
          </a:p>
        </p:txBody>
      </p:sp>
      <p:sp>
        <p:nvSpPr>
          <p:cNvPr id="5" name="Content Placeholder 4">
            <a:extLst>
              <a:ext uri="{FF2B5EF4-FFF2-40B4-BE49-F238E27FC236}">
                <a16:creationId xmlns:a16="http://schemas.microsoft.com/office/drawing/2014/main" id="{DB2A68F7-091A-4240-A82C-005E604D384B}"/>
              </a:ext>
            </a:extLst>
          </p:cNvPr>
          <p:cNvSpPr>
            <a:spLocks noGrp="1"/>
          </p:cNvSpPr>
          <p:nvPr>
            <p:ph idx="1"/>
          </p:nvPr>
        </p:nvSpPr>
        <p:spPr>
          <a:xfrm>
            <a:off x="1823310" y="1749245"/>
            <a:ext cx="7016195" cy="4733855"/>
          </a:xfrm>
        </p:spPr>
        <p:txBody>
          <a:bodyPr>
            <a:normAutofit fontScale="55000" lnSpcReduction="20000"/>
          </a:bodyPr>
          <a:lstStyle/>
          <a:p>
            <a:pPr lvl="0" algn="just" rtl="1"/>
            <a:r>
              <a:rPr lang="ar-IQ" dirty="0"/>
              <a:t>تعيين شخص غير مناسب بالوظيفة.</a:t>
            </a:r>
            <a:endParaRPr lang="en-US" dirty="0"/>
          </a:p>
          <a:p>
            <a:pPr lvl="0" algn="just" rtl="1"/>
            <a:r>
              <a:rPr lang="ar-IQ" dirty="0"/>
              <a:t>حدوث معدلات دوران عمل عالية بين الموظفين.</a:t>
            </a:r>
            <a:endParaRPr lang="en-US" dirty="0"/>
          </a:p>
          <a:p>
            <a:pPr lvl="0" algn="just" rtl="1"/>
            <a:r>
              <a:rPr lang="ar-IQ" dirty="0"/>
              <a:t>تكاسل افراد قوة العمل عن بذل اقصى مالديهم من جهد.</a:t>
            </a:r>
            <a:endParaRPr lang="en-US" dirty="0"/>
          </a:p>
          <a:p>
            <a:pPr lvl="0" algn="just" rtl="1"/>
            <a:r>
              <a:rPr lang="ar-IQ" dirty="0"/>
              <a:t>ضياع وقت العمل في مقابلات لاقيمة لها.</a:t>
            </a:r>
            <a:endParaRPr lang="en-US" dirty="0"/>
          </a:p>
          <a:p>
            <a:pPr lvl="0" algn="just" rtl="1"/>
            <a:r>
              <a:rPr lang="ar-IQ" dirty="0"/>
              <a:t>مثول المنظمة امام المحاكم بسبب التمييز في المعاملة بين العاملين.</a:t>
            </a:r>
            <a:endParaRPr lang="en-US" dirty="0"/>
          </a:p>
          <a:p>
            <a:pPr lvl="0" algn="just" rtl="1"/>
            <a:r>
              <a:rPr lang="ar-IQ" dirty="0"/>
              <a:t>وقوع المنظمة تحت طائلة القانون الفدرالي للامان المهني, بسبب عدم مراعاة قواعد السلامة والصحة المهنية.</a:t>
            </a:r>
            <a:endParaRPr lang="en-US" dirty="0"/>
          </a:p>
          <a:p>
            <a:pPr lvl="0" algn="just" rtl="1"/>
            <a:r>
              <a:rPr lang="ar-IQ" dirty="0"/>
              <a:t>احساس بعض الموظفين بعدم العدالة ما يحصلون عليه من اجور مقارنة بنظرائهم في المنظمة.</a:t>
            </a:r>
            <a:endParaRPr lang="en-US" dirty="0"/>
          </a:p>
          <a:p>
            <a:pPr lvl="0" algn="just" rtl="1"/>
            <a:r>
              <a:rPr lang="ar-IQ" dirty="0"/>
              <a:t>قصور انشطة التدريب بما يؤثر على فاعلية الاداء.</a:t>
            </a:r>
            <a:endParaRPr lang="en-US" dirty="0"/>
          </a:p>
          <a:p>
            <a:pPr lvl="0" algn="just" rtl="1"/>
            <a:r>
              <a:rPr lang="ar-IQ" dirty="0"/>
              <a:t>الالتزام بممارسة بعض السلوكيات غير العادلة داخل بيئة العمل.</a:t>
            </a:r>
            <a:endParaRPr lang="en-US" dirty="0"/>
          </a:p>
          <a:p>
            <a:pPr algn="just" rtl="1"/>
            <a:r>
              <a:rPr lang="ar-IQ" dirty="0"/>
              <a:t>لذلك يمكن للمدراء التغلب على هذه المشاكل من حيث العمل الجاد من اجل تحقيق افضل النتائج, ومن الجدير بالذكر انه يمكنك القيام بالوظائف الموكلة اليك على اتم وجه, كأن تضع خططا تنظيمية سليمة او ان ترسم خرائط تنظيمية واضحة او تستخدم خطوط تجميع حديثة بالاضافة الى الاعتماد علىنظم معقدة في الرقابة المحاسبية, ولكنك من الممكن ان تفشل كمدير حال تعيينك لاشخاص غير ملائمين للوظائف.</a:t>
            </a:r>
          </a:p>
          <a:p>
            <a:pPr algn="just" rtl="1"/>
            <a:r>
              <a:rPr lang="ar-IQ" dirty="0"/>
              <a:t>ومن ناحية اخرى نجد هناك العديد من المدراء الذين استطاعوا تحقيق مستويات عالية من النجاح حتى في ظل عدم ملاءمة الخطط او الهياكل التنظيمية او النظم الرقابية وذلك بسبب زيادة تأكيدهم على اهمية وضع الشخص المناسب في المكان المناسب.</a:t>
            </a:r>
            <a:endParaRPr lang="en-US" dirty="0"/>
          </a:p>
          <a:p>
            <a:pPr algn="just" rtl="1"/>
            <a:r>
              <a:rPr lang="ar-IQ" dirty="0"/>
              <a:t>من هنا نجد ان الغاية الاساسية من ادارة الموارد البشرية هي تحقيق افضل النتائح من خلال قوة العمل, هذا الامر دعا رئيس احدى الشركات الى القول: "لقد ظل عنصر رأس المال يمثل عنق الزجاجة لتطوير الصناعة لسنوات عديدة. الا ان هذا الرأي لم يعد صحيحا في الوقت الراهن لان قوة الشركة على تعيين قوة العمل والاحتفاظ بها في حالة جيدة هو الذي يمثل عنق الزجاجة بالنسبة للانتاج.</a:t>
            </a:r>
            <a:endParaRPr lang="en-US" dirty="0"/>
          </a:p>
          <a:p>
            <a:pPr algn="just" rtl="1"/>
            <a:endParaRPr lang="en-US" dirty="0"/>
          </a:p>
          <a:p>
            <a:pPr algn="just"/>
            <a:endParaRPr lang="en-US" dirty="0"/>
          </a:p>
        </p:txBody>
      </p:sp>
      <p:sp>
        <p:nvSpPr>
          <p:cNvPr id="6" name="Rectangle: Rounded Corners 5">
            <a:extLst>
              <a:ext uri="{FF2B5EF4-FFF2-40B4-BE49-F238E27FC236}">
                <a16:creationId xmlns:a16="http://schemas.microsoft.com/office/drawing/2014/main" id="{24BF137C-23B7-4B80-B77E-6C5DAD60390A}"/>
              </a:ext>
            </a:extLst>
          </p:cNvPr>
          <p:cNvSpPr/>
          <p:nvPr/>
        </p:nvSpPr>
        <p:spPr>
          <a:xfrm>
            <a:off x="1971897" y="678370"/>
            <a:ext cx="6719020" cy="916230"/>
          </a:xfrm>
          <a:prstGeom prst="roundRect">
            <a:avLst/>
          </a:prstGeom>
          <a:solidFill>
            <a:schemeClr val="accent6">
              <a:lumMod val="60000"/>
              <a:lumOff val="4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rtl="1"/>
            <a:r>
              <a:rPr lang="ar-IQ" dirty="0">
                <a:solidFill>
                  <a:srgbClr val="FF0000"/>
                </a:solidFill>
              </a:rPr>
              <a:t>من اسباب اهمية ادارة الموارد البشرية للمدراء هي لغرض الاجابة على بعض التساؤلات من خلال حصر الاخطاء التي قد يقع بها المدراء في الادارة ومنها:</a:t>
            </a:r>
            <a:endParaRPr lang="en-US" dirty="0">
              <a:solidFill>
                <a:srgbClr val="FF0000"/>
              </a:solidFill>
            </a:endParaRPr>
          </a:p>
        </p:txBody>
      </p:sp>
    </p:spTree>
    <p:extLst>
      <p:ext uri="{BB962C8B-B14F-4D97-AF65-F5344CB8AC3E}">
        <p14:creationId xmlns:p14="http://schemas.microsoft.com/office/powerpoint/2010/main" val="37835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7DD2-F37C-4F00-96B0-73959B88608A}"/>
              </a:ext>
            </a:extLst>
          </p:cNvPr>
          <p:cNvSpPr>
            <a:spLocks noGrp="1"/>
          </p:cNvSpPr>
          <p:nvPr>
            <p:ph type="title"/>
          </p:nvPr>
        </p:nvSpPr>
        <p:spPr>
          <a:xfrm>
            <a:off x="5640935" y="462671"/>
            <a:ext cx="3664920" cy="684885"/>
          </a:xfrm>
        </p:spPr>
        <p:txBody>
          <a:bodyPr>
            <a:normAutofit/>
          </a:bodyPr>
          <a:lstStyle/>
          <a:p>
            <a:r>
              <a:rPr lang="ar-IQ" sz="2000" b="1" u="sng" dirty="0">
                <a:solidFill>
                  <a:srgbClr val="D68B1C"/>
                </a:solidFill>
              </a:rPr>
              <a:t>التطور التاريخي لادارة الموارد البشرية</a:t>
            </a:r>
            <a:endParaRPr lang="en-US" sz="2000" b="1" u="sng" dirty="0">
              <a:solidFill>
                <a:srgbClr val="D68B1C"/>
              </a:solidFill>
            </a:endParaRPr>
          </a:p>
        </p:txBody>
      </p:sp>
      <p:sp>
        <p:nvSpPr>
          <p:cNvPr id="3" name="Content Placeholder 2">
            <a:extLst>
              <a:ext uri="{FF2B5EF4-FFF2-40B4-BE49-F238E27FC236}">
                <a16:creationId xmlns:a16="http://schemas.microsoft.com/office/drawing/2014/main" id="{5D4C5F58-C5DD-4497-9630-0701820C9BBF}"/>
              </a:ext>
            </a:extLst>
          </p:cNvPr>
          <p:cNvSpPr>
            <a:spLocks noGrp="1"/>
          </p:cNvSpPr>
          <p:nvPr>
            <p:ph idx="1"/>
          </p:nvPr>
        </p:nvSpPr>
        <p:spPr>
          <a:xfrm>
            <a:off x="448965" y="985720"/>
            <a:ext cx="8543245" cy="5191970"/>
          </a:xfrm>
        </p:spPr>
        <p:txBody>
          <a:bodyPr>
            <a:noAutofit/>
          </a:bodyPr>
          <a:lstStyle/>
          <a:p>
            <a:pPr algn="just" rtl="1"/>
            <a:r>
              <a:rPr lang="ar-IQ" sz="1600" dirty="0"/>
              <a:t>لقد استحوذ مصطلح إدارة الموارد البشرية إلى حد كبير على مصطلح "إدارة الأفراد" ، الذي استولى على مصطلح "إدارة العمل" في الأربعينيات من القرن العشرين ، والذي استولى على مصطلح "الرفاهية" في العشرينات من القرن الماضي (ظهرت العملية الأخيرة في مصانع الذخائر في الحرب العالمية الأولى). حلت إدارة الموارد البشرية إلى حد كبير محل نهج العلاقات الإنسانية في إدارة الأشخاص الذين أسسهم إلتون مايو (1933) والذي اعتمد معتقداته على نتائج المشروع البحثي الذي أجري في العشرينات من القرن العشرين والمعروف باسم دراسات هاوثورن. يعتقد أعضاء هذه المدرسة أن الإنتاجية ترتبط ارتباطًا مباشرًا بالرضا الوظيفي وأن إنتاج الأشخاص سيكون مرتفعًا إذا أبدى شخص يحترمه اهتمامًا بهم. إدارة الموارد البشرية أيضا تحول التركيز بعيدا عن الإنسانية .</a:t>
            </a:r>
            <a:endParaRPr lang="en-US" sz="1600" dirty="0"/>
          </a:p>
          <a:p>
            <a:pPr algn="just" rtl="1"/>
            <a:r>
              <a:rPr lang="ar-IQ" sz="1600" dirty="0"/>
              <a:t>أن العوامل البشرية لها أهمية قصوى في دراسة السلوك التنظيمي وأن الناس يجب أن يعاملوا ككائنات مسؤولة وتقدمية.</a:t>
            </a:r>
            <a:endParaRPr lang="en-US" sz="1600" dirty="0"/>
          </a:p>
          <a:p>
            <a:pPr algn="just" rtl="1"/>
            <a:r>
              <a:rPr lang="ar-IQ" sz="1600" dirty="0"/>
              <a:t>ان في المؤسسة "المورد الرئيسي هو الناس". لكن إدارة الموارد البشرية لم تظهر بشكل كامل حتى الثمانينات من خلال ما يمكن أن يسمى الآباء المؤسسين لها. هؤلاء هم الأكاديميون الأمريكيون تشارلز فومبرون وزملاؤه في "نموذج المطابقة" ، ومايكل بير وزملاؤه في "إطار هارفارد" .</a:t>
            </a:r>
          </a:p>
          <a:p>
            <a:pPr algn="just" rtl="1"/>
            <a:r>
              <a:rPr lang="ar-SA" sz="1600" dirty="0"/>
              <a:t>تعتبر أداره الموارد البشرية جزء لا يتجزأ من نظام العملية الإدارية في المنظمة وهي تسعى الى تحقيق نفس الأهداف التي تسعى الى تحقيقها الإدارة و وبصوره عامه كما انها تهتم بالعلاقات الإنسانية  للإفراد العاملين في المنظمة بما يضمن خلق التكامل و عدم التعارض بين أهداف الموارد البشرية و أهداف المنظمة التي يعملون اليها ما يعني ان هناك تطور كبير و التوسع في أعمال أداره </a:t>
            </a:r>
            <a:endParaRPr lang="ar-IQ" sz="1600" dirty="0"/>
          </a:p>
          <a:p>
            <a:pPr algn="just" rtl="1"/>
            <a:r>
              <a:rPr lang="ar-SA" sz="1600" dirty="0"/>
              <a:t>الموارد البشرية جاء نتيجة العوامل الاقتصادية و التقنية و اجتماعيه و سياسيه و التي سوف يتم الطرق الايجابية كما ان التخصصات العلمية وتطبيقها في العمل أجبرتنا </a:t>
            </a:r>
            <a:r>
              <a:rPr lang="ar-IQ" sz="1600" dirty="0"/>
              <a:t>الى </a:t>
            </a:r>
            <a:r>
              <a:rPr lang="ar-SA" sz="1600" dirty="0"/>
              <a:t>ظهور اختصاصات و اختصاصيين لشؤون الموارد البشرية في مراحل تطور أداره الموارد البشرية فأول مرحله هي العبودية  والتي سبقت الثورة الصناعية فضلاً عن أنواع متعددة للعلاقات الإنسانية بين الإطراف الرئيسية للإدارة  وكل نوع يتفق مع المستلزمات الاجتماعية و الاقتصادية في تلك الفترة ... وفي ادناه توضيح لهذه المراحل:</a:t>
            </a:r>
            <a:endParaRPr lang="en-US" sz="1600" dirty="0"/>
          </a:p>
          <a:p>
            <a:pPr algn="just"/>
            <a:endParaRPr lang="en-US" sz="1600" dirty="0"/>
          </a:p>
        </p:txBody>
      </p:sp>
    </p:spTree>
    <p:extLst>
      <p:ext uri="{BB962C8B-B14F-4D97-AF65-F5344CB8AC3E}">
        <p14:creationId xmlns:p14="http://schemas.microsoft.com/office/powerpoint/2010/main" val="22513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2721</Words>
  <Application>Microsoft Office PowerPoint</Application>
  <PresentationFormat>On-screen Show (4:3)</PresentationFormat>
  <Paragraphs>116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 الفلسفة الحديثة لإدارة الموارد البشرية</vt:lpstr>
      <vt:lpstr>اهداف المحاضرة :</vt:lpstr>
      <vt:lpstr>المقدمة</vt:lpstr>
      <vt:lpstr>مفهوم إدارة الموارد البشرية The concept of human resource management :</vt:lpstr>
      <vt:lpstr>مفهوم إدارة الموارد البشرية The concept of human resource management :</vt:lpstr>
      <vt:lpstr>للموارد البشرية صفات ضرورية </vt:lpstr>
      <vt:lpstr>تعريفات للموارد البشرية</vt:lpstr>
      <vt:lpstr>اهمية الموارد البشرية</vt:lpstr>
      <vt:lpstr>التطور التاريخي لادارة الموارد البشرية</vt:lpstr>
      <vt:lpstr>مراحل تطور ادارة الموارد البشرية</vt:lpstr>
      <vt:lpstr>فلسفة إدارة الموارد البشرية </vt:lpstr>
      <vt:lpstr>PowerPoint Presentation</vt:lpstr>
      <vt:lpstr>نظريات إدارة الموارد البشرية </vt:lpstr>
      <vt:lpstr>PowerPoint Presentation</vt:lpstr>
      <vt:lpstr>اتجاهات ادارة الموارد البشرية </vt:lpstr>
      <vt:lpstr>PowerPoint Presentation</vt:lpstr>
      <vt:lpstr>PowerPoint Presentation</vt:lpstr>
      <vt:lpstr>اهداف ادارة الموارد البشرية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Maher</cp:lastModifiedBy>
  <cp:revision>50</cp:revision>
  <dcterms:created xsi:type="dcterms:W3CDTF">2013-08-21T19:17:07Z</dcterms:created>
  <dcterms:modified xsi:type="dcterms:W3CDTF">2020-10-17T09:42:11Z</dcterms:modified>
</cp:coreProperties>
</file>