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71" r:id="rId8"/>
    <p:sldId id="264" r:id="rId9"/>
    <p:sldId id="265" r:id="rId10"/>
    <p:sldId id="266" r:id="rId11"/>
    <p:sldId id="272" r:id="rId12"/>
    <p:sldId id="270" r:id="rId13"/>
    <p:sldId id="273" r:id="rId14"/>
    <p:sldId id="274" r:id="rId15"/>
    <p:sldId id="275" r:id="rId16"/>
    <p:sldId id="276" r:id="rId17"/>
    <p:sldId id="277"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07/04/1445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07/04/1445</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hitssolution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hitssolution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itssoluti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1512168"/>
          </a:xfrm>
        </p:spPr>
        <p:txBody>
          <a:bodyPr>
            <a:noAutofit/>
          </a:bodyPr>
          <a:lstStyle/>
          <a:p>
            <a:pPr algn="r"/>
            <a:r>
              <a:rPr lang="ar-SA" sz="1600" b="1" dirty="0"/>
              <a:t>وزارة التعليم العالي والبحث العلمي</a:t>
            </a:r>
            <a:r>
              <a:rPr lang="en-US" sz="1600" dirty="0"/>
              <a:t/>
            </a:r>
            <a:br>
              <a:rPr lang="en-US" sz="1600" dirty="0"/>
            </a:br>
            <a:r>
              <a:rPr lang="ar-SA" sz="1600" b="1" dirty="0"/>
              <a:t>الجامعة المستنصرية</a:t>
            </a:r>
            <a:r>
              <a:rPr lang="en-US" sz="1600" dirty="0"/>
              <a:t/>
            </a:r>
            <a:br>
              <a:rPr lang="en-US" sz="1600" dirty="0"/>
            </a:br>
            <a:r>
              <a:rPr lang="ar-SA" sz="1600" b="1" dirty="0"/>
              <a:t> كلية الادارة والاقتصاد</a:t>
            </a:r>
            <a:r>
              <a:rPr lang="en-US" sz="1600" dirty="0"/>
              <a:t/>
            </a:r>
            <a:br>
              <a:rPr lang="en-US" sz="1600" dirty="0"/>
            </a:br>
            <a:r>
              <a:rPr lang="ar-SA" sz="1600" b="1" dirty="0"/>
              <a:t>قسم ادارة الاعمال </a:t>
            </a:r>
            <a:r>
              <a:rPr lang="en-US" sz="1600" dirty="0"/>
              <a:t/>
            </a:r>
            <a:br>
              <a:rPr lang="en-US" sz="1600" dirty="0"/>
            </a:br>
            <a:r>
              <a:rPr lang="ar-SA" sz="1600" b="1" dirty="0"/>
              <a:t>الدراسات العليا</a:t>
            </a:r>
            <a:r>
              <a:rPr lang="ar-SA" sz="1600" dirty="0"/>
              <a:t> </a:t>
            </a:r>
            <a:r>
              <a:rPr lang="en-US" sz="1600" dirty="0"/>
              <a:t/>
            </a:r>
            <a:br>
              <a:rPr lang="en-US" sz="1600" dirty="0"/>
            </a:br>
            <a:endParaRPr lang="ar-IQ" sz="1600" dirty="0"/>
          </a:p>
        </p:txBody>
      </p:sp>
      <p:sp>
        <p:nvSpPr>
          <p:cNvPr id="3" name="عنصر نائب للمحتوى 2"/>
          <p:cNvSpPr>
            <a:spLocks noGrp="1"/>
          </p:cNvSpPr>
          <p:nvPr>
            <p:ph idx="1"/>
          </p:nvPr>
        </p:nvSpPr>
        <p:spPr/>
        <p:txBody>
          <a:bodyPr>
            <a:normAutofit fontScale="47500" lnSpcReduction="20000"/>
          </a:bodyPr>
          <a:lstStyle/>
          <a:p>
            <a:pPr marL="0" indent="0">
              <a:buNone/>
            </a:pPr>
            <a:endParaRPr lang="en-US" dirty="0"/>
          </a:p>
          <a:p>
            <a:pPr marL="0" indent="0">
              <a:buNone/>
            </a:pPr>
            <a:r>
              <a:rPr lang="ar-SA" b="1" dirty="0"/>
              <a:t> </a:t>
            </a:r>
            <a:endParaRPr lang="en-US" dirty="0"/>
          </a:p>
          <a:p>
            <a:pPr marL="0" indent="0" algn="ctr">
              <a:buNone/>
            </a:pPr>
            <a:r>
              <a:rPr lang="ar-SA" sz="6000" dirty="0"/>
              <a:t>ورقة بحثية بعنوان </a:t>
            </a:r>
            <a:endParaRPr lang="en-US" sz="6000" dirty="0"/>
          </a:p>
          <a:p>
            <a:pPr marL="0" indent="0" algn="ctr">
              <a:buNone/>
            </a:pPr>
            <a:r>
              <a:rPr lang="en-US" sz="6000" dirty="0"/>
              <a:t>technology in human resources</a:t>
            </a:r>
          </a:p>
          <a:p>
            <a:pPr marL="0" indent="0" algn="ctr">
              <a:buNone/>
            </a:pPr>
            <a:r>
              <a:rPr lang="ar-SA" b="1" dirty="0"/>
              <a:t> </a:t>
            </a:r>
            <a:r>
              <a:rPr lang="en-US" dirty="0"/>
              <a:t> </a:t>
            </a:r>
            <a:r>
              <a:rPr lang="ar-SA" b="1" dirty="0"/>
              <a:t> </a:t>
            </a:r>
            <a:r>
              <a:rPr lang="en-US" dirty="0"/>
              <a:t/>
            </a:r>
            <a:br>
              <a:rPr lang="en-US" dirty="0"/>
            </a:br>
            <a:r>
              <a:rPr lang="ar-SA" sz="4400" b="1" dirty="0"/>
              <a:t>كجزء من متطلبات مادة  إدارة الموارد البشرية/ الكورس الاول</a:t>
            </a:r>
            <a:endParaRPr lang="en-US" sz="4400" dirty="0"/>
          </a:p>
          <a:p>
            <a:pPr marL="0" indent="0" algn="ctr">
              <a:buNone/>
            </a:pPr>
            <a:r>
              <a:rPr lang="ar-SA" sz="4400" b="1" dirty="0"/>
              <a:t>مقدمة </a:t>
            </a:r>
            <a:r>
              <a:rPr lang="ar-SA" sz="4400" dirty="0"/>
              <a:t>إلى</a:t>
            </a:r>
            <a:endParaRPr lang="en-US" sz="4400" dirty="0"/>
          </a:p>
          <a:p>
            <a:pPr marL="0" indent="0" algn="ctr">
              <a:buNone/>
            </a:pPr>
            <a:r>
              <a:rPr lang="ar-SA" sz="4400" b="1" dirty="0" err="1"/>
              <a:t>أ.م.د</a:t>
            </a:r>
            <a:r>
              <a:rPr lang="ar-SA" sz="4400" b="1" dirty="0"/>
              <a:t> سميه عباس</a:t>
            </a:r>
            <a:endParaRPr lang="en-US" sz="4400" dirty="0"/>
          </a:p>
          <a:p>
            <a:pPr marL="0" indent="0" algn="ctr">
              <a:buNone/>
            </a:pPr>
            <a:r>
              <a:rPr lang="ar-SA" sz="4400" b="1" dirty="0"/>
              <a:t>من قبل الطالب</a:t>
            </a:r>
            <a:endParaRPr lang="en-US" sz="4400" dirty="0"/>
          </a:p>
          <a:p>
            <a:pPr marL="0" indent="0" algn="ctr">
              <a:buNone/>
            </a:pPr>
            <a:r>
              <a:rPr lang="ar-SA" sz="4400" b="1" dirty="0"/>
              <a:t>كرار خزعل موجر </a:t>
            </a:r>
            <a:r>
              <a:rPr lang="ar-SA" sz="4400" b="1" dirty="0" err="1"/>
              <a:t>الشموسي</a:t>
            </a:r>
            <a:endParaRPr lang="en-US" sz="4400" dirty="0"/>
          </a:p>
          <a:p>
            <a:pPr marL="0" indent="0" algn="ctr">
              <a:buNone/>
            </a:pPr>
            <a:r>
              <a:rPr lang="ar-SA" b="1" dirty="0"/>
              <a:t> </a:t>
            </a:r>
            <a:endParaRPr lang="en-US" dirty="0"/>
          </a:p>
          <a:p>
            <a:pPr marL="0" indent="0">
              <a:buNone/>
            </a:pPr>
            <a:r>
              <a:rPr lang="ar-IQ" b="1" dirty="0"/>
              <a:t> </a:t>
            </a:r>
            <a:endParaRPr lang="en-US" dirty="0"/>
          </a:p>
          <a:p>
            <a:pPr marL="0" indent="0">
              <a:buNone/>
            </a:pPr>
            <a:r>
              <a:rPr lang="ar-IQ" sz="3800" b="1" dirty="0"/>
              <a:t>دكتوراه </a:t>
            </a:r>
            <a:r>
              <a:rPr lang="ar-IQ" sz="3800" b="1" dirty="0" smtClean="0"/>
              <a:t>                                                                                                    </a:t>
            </a:r>
            <a:r>
              <a:rPr lang="ar-IQ" sz="3800" b="1" dirty="0"/>
              <a:t>2022</a:t>
            </a:r>
            <a:endParaRPr lang="en-US" sz="3800" b="1" dirty="0"/>
          </a:p>
          <a:p>
            <a:pPr marL="0" indent="0">
              <a:buNone/>
            </a:pPr>
            <a:endParaRPr lang="ar-IQ"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1676400" cy="990600"/>
          </a:xfrm>
          <a:prstGeom prst="rect">
            <a:avLst/>
          </a:prstGeom>
          <a:noFill/>
        </p:spPr>
      </p:pic>
    </p:spTree>
    <p:extLst>
      <p:ext uri="{BB962C8B-B14F-4D97-AF65-F5344CB8AC3E}">
        <p14:creationId xmlns:p14="http://schemas.microsoft.com/office/powerpoint/2010/main" val="428496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3600" b="1" dirty="0"/>
              <a:t>تاسعا :اهداف استخدام التكنلوجيا في الموارد البشرية :-</a:t>
            </a:r>
            <a:r>
              <a:rPr lang="en-US" dirty="0"/>
              <a:t/>
            </a:r>
            <a:br>
              <a:rPr lang="en-US" dirty="0"/>
            </a:br>
            <a:endParaRPr lang="ar-IQ" dirty="0"/>
          </a:p>
        </p:txBody>
      </p:sp>
      <p:sp>
        <p:nvSpPr>
          <p:cNvPr id="3" name="عنصر نائب للمحتوى 2"/>
          <p:cNvSpPr>
            <a:spLocks noGrp="1"/>
          </p:cNvSpPr>
          <p:nvPr>
            <p:ph idx="1"/>
          </p:nvPr>
        </p:nvSpPr>
        <p:spPr>
          <a:xfrm>
            <a:off x="0" y="1052736"/>
            <a:ext cx="8964488" cy="5073427"/>
          </a:xfrm>
        </p:spPr>
        <p:txBody>
          <a:bodyPr>
            <a:normAutofit fontScale="77500" lnSpcReduction="20000"/>
          </a:bodyPr>
          <a:lstStyle/>
          <a:p>
            <a:pPr marL="0" indent="0">
              <a:buNone/>
            </a:pPr>
            <a:r>
              <a:rPr lang="ar-SA" sz="3400" b="1" dirty="0"/>
              <a:t>1.الكفاءة الادارية  </a:t>
            </a:r>
            <a:r>
              <a:rPr lang="ar-SA" sz="3400" dirty="0"/>
              <a:t>:- تسعى التكنلوجيا المستخدمة في الموارد البشرية  الى تحقيق الكفاءة الادارية       من خلال تقديم الخدمات والتوجيه الاستراتيجي وتمكين المدير وتوحيد المعايير. </a:t>
            </a:r>
            <a:endParaRPr lang="en-US" sz="3400" dirty="0"/>
          </a:p>
          <a:p>
            <a:pPr marL="0" indent="0">
              <a:buNone/>
            </a:pPr>
            <a:r>
              <a:rPr lang="ar-SA" sz="3400" b="1" dirty="0"/>
              <a:t>2. "الأهداف التنظيمية : </a:t>
            </a:r>
            <a:r>
              <a:rPr lang="ar-SA" sz="3400" dirty="0"/>
              <a:t>تسعى التكنلوجيا في الموارد البشرية في تحقيق اهدافها التنظيمية من طريق استثمارات إدارة الموارد البشرية الإلكترونية  وخفض التكلفة من خلال تبسيط عمليات إدارة الموارد البشرية ، وتحسين الفعالية من خلال تقديم خدمات إدارة الموارد البشرية بشكل أفضل ، وتحويل وظيفة إدارة الموارد البشرية إلى شريك تجاري استراتيجي. </a:t>
            </a:r>
            <a:endParaRPr lang="en-US" sz="3400" dirty="0"/>
          </a:p>
          <a:p>
            <a:pPr marL="0" indent="0">
              <a:buNone/>
            </a:pPr>
            <a:r>
              <a:rPr lang="ar-SA" sz="3400" b="1" dirty="0"/>
              <a:t>3. تسعى تكنلوجيا</a:t>
            </a:r>
            <a:r>
              <a:rPr lang="ar-SA" sz="3400" dirty="0"/>
              <a:t> الموارد البشرية في تشارك  المعاملة وأنشطة والحفاظ على قاعدة بيانات موظفي المنظمة. </a:t>
            </a:r>
            <a:endParaRPr lang="en-US" sz="3400" dirty="0"/>
          </a:p>
          <a:p>
            <a:pPr marL="0" indent="0">
              <a:buNone/>
            </a:pPr>
            <a:r>
              <a:rPr lang="ar-SA" sz="3400" b="1" dirty="0"/>
              <a:t>4. تشجع التكنولوجيا  </a:t>
            </a:r>
            <a:r>
              <a:rPr lang="ar-SA" sz="3400" dirty="0"/>
              <a:t>الموارد البشرية  الانتماء من خلال الاجتماعية  الالكترونية والاتصالات   </a:t>
            </a:r>
            <a:r>
              <a:rPr lang="ar-SA" sz="3400" dirty="0" smtClean="0"/>
              <a:t>والتي </a:t>
            </a:r>
            <a:r>
              <a:rPr lang="ar-SA" sz="3400" dirty="0"/>
              <a:t>تؤدي بدورها الى تعزيز الروابط العاطفية بين الموظفين في المنظمة وبين الموظفين وأصحاب المصلحة خارج المنظمة.</a:t>
            </a:r>
            <a:endParaRPr lang="en-US" sz="3400" dirty="0"/>
          </a:p>
          <a:p>
            <a:endParaRPr lang="ar-IQ" dirty="0"/>
          </a:p>
        </p:txBody>
      </p:sp>
    </p:spTree>
    <p:extLst>
      <p:ext uri="{BB962C8B-B14F-4D97-AF65-F5344CB8AC3E}">
        <p14:creationId xmlns:p14="http://schemas.microsoft.com/office/powerpoint/2010/main" val="2572583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579296" cy="778098"/>
          </a:xfrm>
        </p:spPr>
        <p:txBody>
          <a:bodyPr>
            <a:normAutofit fontScale="90000"/>
          </a:bodyPr>
          <a:lstStyle/>
          <a:p>
            <a:pPr algn="r"/>
            <a:r>
              <a:rPr lang="ar-SA" sz="3600" b="1" dirty="0"/>
              <a:t>تاسعا :اهداف استخدام التكنلوجيا في الموارد البشرية :-</a:t>
            </a:r>
            <a:r>
              <a:rPr lang="en-US" dirty="0"/>
              <a:t/>
            </a:r>
            <a:br>
              <a:rPr lang="en-US" dirty="0"/>
            </a:br>
            <a:endParaRPr lang="ar-IQ"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052736"/>
            <a:ext cx="44958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محتوى 3"/>
          <p:cNvSpPr>
            <a:spLocks noGrp="1"/>
          </p:cNvSpPr>
          <p:nvPr>
            <p:ph sz="half" idx="2"/>
          </p:nvPr>
        </p:nvSpPr>
        <p:spPr>
          <a:xfrm>
            <a:off x="4648200" y="1340768"/>
            <a:ext cx="4316288" cy="5256584"/>
          </a:xfrm>
        </p:spPr>
        <p:txBody>
          <a:bodyPr>
            <a:normAutofit fontScale="47500" lnSpcReduction="20000"/>
          </a:bodyPr>
          <a:lstStyle/>
          <a:p>
            <a:pPr marL="0" indent="0" algn="justLow">
              <a:buNone/>
            </a:pPr>
            <a:r>
              <a:rPr lang="ar-SA" sz="4200" b="1" dirty="0">
                <a:solidFill>
                  <a:srgbClr val="FF0000"/>
                </a:solidFill>
              </a:rPr>
              <a:t>1.الكفاءة الادارية  </a:t>
            </a:r>
            <a:r>
              <a:rPr lang="ar-SA" sz="4200" b="1" dirty="0"/>
              <a:t>:- تسعى التكنلوجيا المستخدمة في الموارد البشرية  الى تحقيق الكفاءة الادارية       من خلال تقديم الخدمات والتوجيه الاستراتيجي وتمكين المدير وتوحيد المعايير. </a:t>
            </a:r>
            <a:endParaRPr lang="en-US" sz="4200" b="1" dirty="0"/>
          </a:p>
          <a:p>
            <a:pPr marL="0" indent="0" algn="justLow">
              <a:buNone/>
            </a:pPr>
            <a:r>
              <a:rPr lang="ar-SA" sz="4200" b="1" dirty="0"/>
              <a:t>2. "</a:t>
            </a:r>
            <a:r>
              <a:rPr lang="ar-SA" sz="4200" b="1" dirty="0">
                <a:solidFill>
                  <a:srgbClr val="FF0000"/>
                </a:solidFill>
              </a:rPr>
              <a:t>الأهداف التنظيمية : </a:t>
            </a:r>
            <a:r>
              <a:rPr lang="ar-SA" sz="4200" b="1" dirty="0"/>
              <a:t>تسعى التكنلوجيا في الموارد البشرية في تحقيق اهدافها التنظيمية من طريق استثمارات إدارة الموارد البشرية الإلكترونية  وخفض التكلفة من خلال تبسيط عمليات إدارة الموارد البشرية ، وتحسين الفعالية من خلال تقديم خدمات إدارة الموارد البشرية بشكل أفضل ، وتحويل وظيفة إدارة الموارد البشرية إلى شريك تجاري استراتيجي. </a:t>
            </a:r>
            <a:endParaRPr lang="en-US" sz="4200" b="1" dirty="0"/>
          </a:p>
          <a:p>
            <a:pPr marL="0" indent="0" algn="justLow">
              <a:buNone/>
            </a:pPr>
            <a:r>
              <a:rPr lang="ar-SA" sz="4200" b="1" dirty="0"/>
              <a:t>3. </a:t>
            </a:r>
            <a:r>
              <a:rPr lang="ar-SA" sz="4200" b="1" dirty="0">
                <a:solidFill>
                  <a:srgbClr val="FF0000"/>
                </a:solidFill>
              </a:rPr>
              <a:t>تسعى تكنلوجيا الموارد البشرية في تشارك  </a:t>
            </a:r>
            <a:r>
              <a:rPr lang="ar-SA" sz="4200" b="1" dirty="0"/>
              <a:t>المعاملة وأنشطة والحفاظ على قاعدة بيانات موظفي المنظمة. </a:t>
            </a:r>
            <a:endParaRPr lang="en-US" sz="4200" b="1" dirty="0"/>
          </a:p>
          <a:p>
            <a:pPr marL="0" indent="0" algn="justLow">
              <a:buNone/>
            </a:pPr>
            <a:r>
              <a:rPr lang="ar-SA" sz="4200" b="1" dirty="0"/>
              <a:t>4. </a:t>
            </a:r>
            <a:r>
              <a:rPr lang="ar-SA" sz="4200" b="1" dirty="0">
                <a:solidFill>
                  <a:srgbClr val="FF0000"/>
                </a:solidFill>
              </a:rPr>
              <a:t>تشجع التكنولوجيا  الموارد البشرية  الانتماء من خلال الاجتماعية  الالكترونية والاتصالات   </a:t>
            </a:r>
            <a:r>
              <a:rPr lang="ar-SA" sz="4200" b="1" dirty="0"/>
              <a:t>والتي تؤدي بدورها الى تعزيز الروابط العاطفية بين الموظفين في المنظمة وبين الموظفين وأصحاب المصلحة خارج المنظمة.</a:t>
            </a:r>
            <a:endParaRPr lang="en-US" sz="4200" b="1" dirty="0"/>
          </a:p>
          <a:p>
            <a:endParaRPr lang="ar-IQ" dirty="0"/>
          </a:p>
        </p:txBody>
      </p:sp>
    </p:spTree>
    <p:extLst>
      <p:ext uri="{BB962C8B-B14F-4D97-AF65-F5344CB8AC3E}">
        <p14:creationId xmlns:p14="http://schemas.microsoft.com/office/powerpoint/2010/main" val="2089932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036496" cy="1143000"/>
          </a:xfrm>
        </p:spPr>
        <p:txBody>
          <a:bodyPr>
            <a:noAutofit/>
          </a:bodyPr>
          <a:lstStyle/>
          <a:p>
            <a:r>
              <a:rPr lang="ar-SA" sz="2800" b="1" dirty="0"/>
              <a:t>الثاني عشر :تحديات تطبيق لتكنلوجيا الموارد البشرية في المنظمات العراقية</a:t>
            </a:r>
            <a:endParaRPr lang="ar-IQ" sz="2800" dirty="0"/>
          </a:p>
        </p:txBody>
      </p:sp>
      <p:pic>
        <p:nvPicPr>
          <p:cNvPr id="614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4495800"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محتوى 3"/>
          <p:cNvSpPr>
            <a:spLocks noGrp="1"/>
          </p:cNvSpPr>
          <p:nvPr>
            <p:ph sz="half" idx="2"/>
          </p:nvPr>
        </p:nvSpPr>
        <p:spPr>
          <a:xfrm>
            <a:off x="4572000" y="1600200"/>
            <a:ext cx="4464496" cy="4525963"/>
          </a:xfrm>
        </p:spPr>
        <p:txBody>
          <a:bodyPr>
            <a:normAutofit fontScale="92500" lnSpcReduction="10000"/>
          </a:bodyPr>
          <a:lstStyle/>
          <a:p>
            <a:r>
              <a:rPr lang="ar-SA" dirty="0"/>
              <a:t>التقادم الاساليب التقني المستخدمة في المنظمة العراقية ولاسيما في قسم الموارد البشرية  وكذلك  لعدم القدرة على مواكبة التطورات التقنية العالمية من جانب، وصغر حجم الأسواق المحلية وضعف الطاقة الاستيعابية مما يجعل الاستثمار في تقنيات عالية ومتطورة غير مجد اقتصادياً.</a:t>
            </a:r>
            <a:endParaRPr lang="en-US" dirty="0"/>
          </a:p>
          <a:p>
            <a:r>
              <a:rPr lang="ar-SA" b="1" dirty="0"/>
              <a:t>2.</a:t>
            </a:r>
            <a:r>
              <a:rPr lang="ar-SA" dirty="0"/>
              <a:t>عدم وجود تنسيق والاتصال  بين قسم الموارد البشرية وقسم الحاسوب والبرمجة</a:t>
            </a:r>
            <a:r>
              <a:rPr lang="ar-DZ" dirty="0"/>
              <a:t>:  حيث كل قسم يعمل بمعزل عن الاخر .</a:t>
            </a:r>
            <a:endParaRPr lang="en-US" dirty="0"/>
          </a:p>
          <a:p>
            <a:endParaRPr lang="ar-IQ" dirty="0"/>
          </a:p>
        </p:txBody>
      </p:sp>
    </p:spTree>
    <p:extLst>
      <p:ext uri="{BB962C8B-B14F-4D97-AF65-F5344CB8AC3E}">
        <p14:creationId xmlns:p14="http://schemas.microsoft.com/office/powerpoint/2010/main" val="131590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610160" cy="1143000"/>
          </a:xfrm>
        </p:spPr>
        <p:txBody>
          <a:bodyPr>
            <a:normAutofit fontScale="90000"/>
          </a:bodyPr>
          <a:lstStyle/>
          <a:p>
            <a:pPr algn="ctr"/>
            <a:r>
              <a:rPr lang="ar-SA" sz="2700" b="1" dirty="0">
                <a:solidFill>
                  <a:schemeClr val="tx1"/>
                </a:solidFill>
                <a:effectLst/>
              </a:rPr>
              <a:t>حالة دراسية</a:t>
            </a:r>
            <a:r>
              <a:rPr lang="en-US" sz="2700" dirty="0">
                <a:solidFill>
                  <a:schemeClr val="tx1"/>
                </a:solidFill>
                <a:effectLst/>
              </a:rPr>
              <a:t/>
            </a:r>
            <a:br>
              <a:rPr lang="en-US" sz="2700" dirty="0">
                <a:solidFill>
                  <a:schemeClr val="tx1"/>
                </a:solidFill>
                <a:effectLst/>
              </a:rPr>
            </a:br>
            <a:r>
              <a:rPr lang="ar-SA" sz="2700" b="1" dirty="0" smtClean="0">
                <a:solidFill>
                  <a:schemeClr val="tx1"/>
                </a:solidFill>
                <a:effectLst/>
              </a:rPr>
              <a:t>شركة</a:t>
            </a:r>
            <a:r>
              <a:rPr lang="en-US" sz="2700" b="1" dirty="0">
                <a:solidFill>
                  <a:schemeClr val="tx1"/>
                </a:solidFill>
                <a:effectLst/>
              </a:rPr>
              <a:t>  </a:t>
            </a:r>
            <a:r>
              <a:rPr lang="ar-IQ" sz="2700" b="1" dirty="0" smtClean="0">
                <a:solidFill>
                  <a:schemeClr val="tx1"/>
                </a:solidFill>
                <a:effectLst/>
              </a:rPr>
              <a:t> </a:t>
            </a:r>
            <a:r>
              <a:rPr lang="ar-IQ" sz="2700" b="1" dirty="0" err="1" smtClean="0">
                <a:solidFill>
                  <a:schemeClr val="tx1"/>
                </a:solidFill>
                <a:effectLst/>
              </a:rPr>
              <a:t>هيتس</a:t>
            </a:r>
            <a:r>
              <a:rPr lang="ar-IQ" sz="2700" b="1" dirty="0" smtClean="0">
                <a:solidFill>
                  <a:schemeClr val="tx1"/>
                </a:solidFill>
                <a:effectLst/>
              </a:rPr>
              <a:t> </a:t>
            </a:r>
            <a:r>
              <a:rPr lang="ar-IQ" sz="2700" b="1" dirty="0" err="1" smtClean="0">
                <a:solidFill>
                  <a:schemeClr val="tx1"/>
                </a:solidFill>
                <a:effectLst/>
              </a:rPr>
              <a:t>سوليو</a:t>
            </a:r>
            <a:r>
              <a:rPr lang="ar-IQ" sz="2700" b="1" dirty="0" smtClean="0">
                <a:solidFill>
                  <a:schemeClr val="tx1"/>
                </a:solidFill>
                <a:effectLst/>
              </a:rPr>
              <a:t> </a:t>
            </a:r>
            <a:r>
              <a:rPr lang="ar-IQ" sz="2700" b="1" dirty="0" err="1" smtClean="0">
                <a:solidFill>
                  <a:schemeClr val="tx1"/>
                </a:solidFill>
                <a:effectLst/>
              </a:rPr>
              <a:t>شنز</a:t>
            </a:r>
            <a:r>
              <a:rPr lang="ar-IQ" sz="2700" b="1" dirty="0" smtClean="0">
                <a:solidFill>
                  <a:schemeClr val="tx1"/>
                </a:solidFill>
                <a:effectLst/>
              </a:rPr>
              <a:t> </a:t>
            </a:r>
            <a:r>
              <a:rPr lang="ar-SA" sz="2700" dirty="0" smtClean="0">
                <a:solidFill>
                  <a:schemeClr val="tx1"/>
                </a:solidFill>
                <a:effectLst/>
              </a:rPr>
              <a:t> </a:t>
            </a:r>
            <a:r>
              <a:rPr lang="ar-SA" sz="2700" dirty="0" smtClean="0">
                <a:solidFill>
                  <a:schemeClr val="tx1"/>
                </a:solidFill>
                <a:effectLst/>
                <a:hlinkClick r:id="rId2"/>
              </a:rPr>
              <a:t>"</a:t>
            </a:r>
            <a:r>
              <a:rPr lang="en-US" sz="2700" b="1" dirty="0" smtClean="0">
                <a:solidFill>
                  <a:schemeClr val="tx1"/>
                </a:solidFill>
                <a:effectLst/>
              </a:rPr>
              <a:t> </a:t>
            </a:r>
            <a:r>
              <a:rPr lang="ar-SA" sz="2700" b="1" dirty="0">
                <a:solidFill>
                  <a:schemeClr val="tx1"/>
                </a:solidFill>
                <a:effectLst/>
              </a:rPr>
              <a:t>المصرية تبرمج نظاماً متطوراً لإدارة الموارد البشرية</a:t>
            </a:r>
            <a:r>
              <a:rPr lang="en-US" dirty="0">
                <a:solidFill>
                  <a:srgbClr val="92D050"/>
                </a:solidFill>
                <a:effectLst/>
              </a:rPr>
              <a:t/>
            </a:r>
            <a:br>
              <a:rPr lang="en-US" dirty="0">
                <a:solidFill>
                  <a:srgbClr val="92D050"/>
                </a:solidFill>
                <a:effectLst/>
              </a:rPr>
            </a:br>
            <a:endParaRPr lang="ar-IQ" dirty="0">
              <a:solidFill>
                <a:srgbClr val="92D050"/>
              </a:solidFill>
            </a:endParaRPr>
          </a:p>
        </p:txBody>
      </p:sp>
      <p:sp>
        <p:nvSpPr>
          <p:cNvPr id="3" name="عنصر نائب للمحتوى 2"/>
          <p:cNvSpPr>
            <a:spLocks noGrp="1"/>
          </p:cNvSpPr>
          <p:nvPr>
            <p:ph idx="1"/>
          </p:nvPr>
        </p:nvSpPr>
        <p:spPr>
          <a:xfrm>
            <a:off x="107504" y="1124744"/>
            <a:ext cx="9036496" cy="5123656"/>
          </a:xfrm>
        </p:spPr>
        <p:txBody>
          <a:bodyPr>
            <a:normAutofit fontScale="85000" lnSpcReduction="20000"/>
          </a:bodyPr>
          <a:lstStyle/>
          <a:p>
            <a:pPr algn="justLow"/>
            <a:r>
              <a:rPr lang="ar-SA" dirty="0"/>
              <a:t>التركيز على تطوير منتَجٍ متخصّص، أوصل برمجيات الشركة المصرية "</a:t>
            </a:r>
            <a:r>
              <a:rPr lang="ar-SA" dirty="0" err="1"/>
              <a:t>هيتس</a:t>
            </a:r>
            <a:r>
              <a:rPr lang="ar-SA" dirty="0"/>
              <a:t> </a:t>
            </a:r>
            <a:r>
              <a:rPr lang="ar-SA" dirty="0" err="1"/>
              <a:t>سوليوشنز</a:t>
            </a:r>
            <a:r>
              <a:rPr lang="ar-SA" dirty="0"/>
              <a:t>" </a:t>
            </a:r>
            <a:r>
              <a:rPr lang="en-US" dirty="0"/>
              <a:t>HITS Solutions</a:t>
            </a:r>
            <a:r>
              <a:rPr lang="ar-SA" dirty="0"/>
              <a:t> إلى أكثر من 40 بلداً وحوالي 300 شركة ومؤسّسة حول العالم. تطوّر شركة </a:t>
            </a:r>
            <a:r>
              <a:rPr lang="ar-SA" u="sng" dirty="0">
                <a:hlinkClick r:id="rId2"/>
              </a:rPr>
              <a:t>"</a:t>
            </a:r>
            <a:r>
              <a:rPr lang="ar-SA" u="sng" dirty="0" err="1">
                <a:hlinkClick r:id="rId2"/>
              </a:rPr>
              <a:t>هيتس</a:t>
            </a:r>
            <a:r>
              <a:rPr lang="ar-SA" u="sng" dirty="0">
                <a:hlinkClick r:id="rId2"/>
              </a:rPr>
              <a:t> </a:t>
            </a:r>
            <a:r>
              <a:rPr lang="ar-SA" u="sng" dirty="0" err="1">
                <a:hlinkClick r:id="rId2"/>
              </a:rPr>
              <a:t>سوليوشنز</a:t>
            </a:r>
            <a:r>
              <a:rPr lang="ar-SA" u="sng" dirty="0">
                <a:hlinkClick r:id="rId2"/>
              </a:rPr>
              <a:t>"</a:t>
            </a:r>
            <a:r>
              <a:rPr lang="ar-SA" dirty="0"/>
              <a:t> برمجياتٍ مرنة لإدارة الموارد البشرية وإدارة الأفراد وجداول الرواتب، باستخدام تقنياتٍ حديثة مثل الحوسبة السحابية، بحيث يمكن تعديلها بما يتلاءم مع السياسات والإجراءات المتبّعة في كلّ شركة أو دولة مثل الضرائب والتأمين وجداول الرواتب. تأسّست "</a:t>
            </a:r>
            <a:r>
              <a:rPr lang="ar-SA" dirty="0" err="1"/>
              <a:t>هيتس</a:t>
            </a:r>
            <a:r>
              <a:rPr lang="ar-SA" dirty="0"/>
              <a:t>" في القاهرة في العام 1999 على أيدي المهندسَين جمال شنودة وسامح فاخوري، وبعد عام واحد فقط أبرمت شراكةً مع "مايكروسوفت" </a:t>
            </a:r>
            <a:r>
              <a:rPr lang="en-US" dirty="0"/>
              <a:t>Microsoft</a:t>
            </a:r>
            <a:r>
              <a:rPr lang="ar-SA" dirty="0"/>
              <a:t> لاستخدام تقنياتها في تطوير البرمجيات. وفي العام 2012، اعتمدت على خدمات "مايكروسوفت" لتطوير تكنولوجيا "" (أي </a:t>
            </a:r>
            <a:r>
              <a:rPr lang="en-US" dirty="0"/>
              <a:t>Dynamic Nervous Application</a:t>
            </a:r>
            <a:r>
              <a:rPr lang="ar-SA" dirty="0"/>
              <a:t> بالإنجليزية، و"النظام التوافقي العصبي" ويتميّز نظام "</a:t>
            </a:r>
            <a:r>
              <a:rPr lang="en-US" dirty="0"/>
              <a:t>  DNA</a:t>
            </a:r>
            <a:r>
              <a:rPr lang="ar-SA" dirty="0"/>
              <a:t> " لإدارة الموارد البشرية والأفراد بأنّه سهل وأكثر مرونة وقابل للتعديل والتكيّف، إذ أنّ تعديل المعادلات من ضرائب ورواتب وإجازات بحسب البلد أو الشركة لا يحتاج إلى مبرمجين مختصّين، بل يكفي موظّف مخوّل للقيام بذلك.</a:t>
            </a:r>
            <a:endParaRPr lang="en-US" dirty="0"/>
          </a:p>
          <a:p>
            <a:endParaRPr lang="ar-IQ" dirty="0"/>
          </a:p>
        </p:txBody>
      </p:sp>
    </p:spTree>
    <p:extLst>
      <p:ext uri="{BB962C8B-B14F-4D97-AF65-F5344CB8AC3E}">
        <p14:creationId xmlns:p14="http://schemas.microsoft.com/office/powerpoint/2010/main" val="1222802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4" name="عنصر نائب للمحتوى 3"/>
          <p:cNvSpPr>
            <a:spLocks noGrp="1"/>
          </p:cNvSpPr>
          <p:nvPr>
            <p:ph sz="half" idx="2"/>
          </p:nvPr>
        </p:nvSpPr>
        <p:spPr/>
        <p:txBody>
          <a:bodyPr/>
          <a:lstStyle/>
          <a:p>
            <a:r>
              <a:rPr lang="ar-SA" b="1" dirty="0"/>
              <a:t>نظام متشعّب في تخصّصه</a:t>
            </a:r>
            <a:endParaRPr lang="en-US" dirty="0"/>
          </a:p>
          <a:p>
            <a:r>
              <a:rPr lang="ar-SA" dirty="0"/>
              <a:t>انطلق نظام "</a:t>
            </a:r>
            <a:r>
              <a:rPr lang="en-US" dirty="0"/>
              <a:t> DNA  </a:t>
            </a:r>
            <a:r>
              <a:rPr lang="ar-SA" dirty="0"/>
              <a:t>" في العام 2012 ليحلّ محلّ تكنولوجيا سابقة من شركة "</a:t>
            </a:r>
            <a:r>
              <a:rPr lang="ar-SA" dirty="0" err="1"/>
              <a:t>هيتس</a:t>
            </a:r>
            <a:r>
              <a:rPr lang="ar-SA" dirty="0"/>
              <a:t>" حملت اسم "</a:t>
            </a:r>
            <a:r>
              <a:rPr lang="ar-SA" dirty="0" err="1"/>
              <a:t>ناس.نت</a:t>
            </a:r>
            <a:r>
              <a:rPr lang="ar-SA" dirty="0"/>
              <a:t>" </a:t>
            </a:r>
            <a:r>
              <a:rPr lang="en-US" dirty="0"/>
              <a:t>Nas.NET</a:t>
            </a:r>
            <a:r>
              <a:rPr lang="ar-SA" dirty="0"/>
              <a:t>. يستخدم "</a:t>
            </a:r>
            <a:r>
              <a:rPr lang="en-US" dirty="0"/>
              <a:t> DNA  </a:t>
            </a:r>
            <a:r>
              <a:rPr lang="ar-SA" dirty="0"/>
              <a:t>" تكنولوجيا الحوسبة السحابية</a:t>
            </a:r>
            <a:endParaRPr lang="ar-IQ" dirty="0"/>
          </a:p>
        </p:txBody>
      </p:sp>
      <p:pic>
        <p:nvPicPr>
          <p:cNvPr id="5" name="عنصر نائب للمحتوى 4" descr="شركة مصرية تبرمج نظاماً متطوراً لإدارة الموارد البشرية"/>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4860032" cy="5184576"/>
          </a:xfrm>
          <a:prstGeom prst="rect">
            <a:avLst/>
          </a:prstGeom>
          <a:noFill/>
          <a:ln>
            <a:noFill/>
          </a:ln>
        </p:spPr>
      </p:pic>
    </p:spTree>
    <p:extLst>
      <p:ext uri="{BB962C8B-B14F-4D97-AF65-F5344CB8AC3E}">
        <p14:creationId xmlns:p14="http://schemas.microsoft.com/office/powerpoint/2010/main" val="103299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لمحتوى 3"/>
          <p:cNvSpPr>
            <a:spLocks noGrp="1"/>
          </p:cNvSpPr>
          <p:nvPr>
            <p:ph sz="half" idx="2"/>
          </p:nvPr>
        </p:nvSpPr>
        <p:spPr>
          <a:xfrm>
            <a:off x="4860032" y="1524000"/>
            <a:ext cx="4073656" cy="5145360"/>
          </a:xfrm>
        </p:spPr>
        <p:txBody>
          <a:bodyPr>
            <a:normAutofit fontScale="70000" lnSpcReduction="20000"/>
          </a:bodyPr>
          <a:lstStyle/>
          <a:p>
            <a:r>
              <a:rPr lang="ar-SA" dirty="0"/>
              <a:t>مختلف الأجهزة والجداول التي يعمل عليها مع بعضها البعض، </a:t>
            </a:r>
            <a:r>
              <a:rPr lang="ar-SA" dirty="0" err="1"/>
              <a:t>ليؤتمت</a:t>
            </a:r>
            <a:r>
              <a:rPr lang="ar-SA" dirty="0"/>
              <a:t> عملية إدارة الموارد البشرية ويسرّع إصدار التقارير. على سبيل المثال، يجعل النظام لكلّ موظّف ملفاً خاصّاً به، يتضمّن المعاملات اليومية من أداء وحضور وإجازات، وعلاوات، وتعويضات، ومستحقات وصولاً إلى التقاعد. ويمكن للموظّف طلب إجازة أو الحصول على موافقة بواسطة تطبيق على هاتفه، فتُضاف إلى ملّفه في نظام الشركة. وتقول مديرة التسويق في الشركة، روز كامل إنّ "</a:t>
            </a:r>
            <a:r>
              <a:rPr lang="en-US" dirty="0"/>
              <a:t> DNA  </a:t>
            </a:r>
            <a:r>
              <a:rPr lang="ar-SA" dirty="0"/>
              <a:t>" يستخدم الذكاء الاصطناعي ليخبر الشركة المستخدِمة له بعدد الوظائف الشاغرة، ويساعدها في اختيار الموظّف الأنسب بناءً على السيرة الذاتية والمؤهلات التي تلائم متطلّبات العمل، ومن ثمّ مراقبة أدائه، واقتراح ترقيته أو دفع علاوة له، أو نقله من مكانه</a:t>
            </a:r>
            <a:endParaRPr lang="ar-IQ"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453650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22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76672"/>
            <a:ext cx="8682168" cy="940966"/>
          </a:xfrm>
        </p:spPr>
        <p:txBody>
          <a:bodyPr>
            <a:normAutofit fontScale="90000"/>
          </a:bodyPr>
          <a:lstStyle/>
          <a:p>
            <a:pPr algn="r"/>
            <a:r>
              <a:rPr lang="ar-SA" sz="2700" dirty="0">
                <a:effectLst/>
              </a:rPr>
              <a:t>س1 / كيف تعاملت شركة </a:t>
            </a:r>
            <a:r>
              <a:rPr lang="ar-SA" sz="2700" u="sng" dirty="0">
                <a:effectLst/>
                <a:hlinkClick r:id="rId2"/>
              </a:rPr>
              <a:t>"</a:t>
            </a:r>
            <a:r>
              <a:rPr lang="ar-SA" sz="2700" u="sng" dirty="0" err="1">
                <a:effectLst/>
                <a:hlinkClick r:id="rId2"/>
              </a:rPr>
              <a:t>هيتس</a:t>
            </a:r>
            <a:r>
              <a:rPr lang="ar-SA" sz="2700" u="sng" dirty="0">
                <a:effectLst/>
                <a:hlinkClick r:id="rId2"/>
              </a:rPr>
              <a:t> </a:t>
            </a:r>
            <a:r>
              <a:rPr lang="ar-SA" sz="2700" u="sng" dirty="0" err="1">
                <a:effectLst/>
                <a:hlinkClick r:id="rId2"/>
              </a:rPr>
              <a:t>سوليوشنز</a:t>
            </a:r>
            <a:r>
              <a:rPr lang="ar-SA" sz="2700" u="sng" dirty="0">
                <a:effectLst/>
                <a:hlinkClick r:id="rId2"/>
              </a:rPr>
              <a:t>"</a:t>
            </a:r>
            <a:r>
              <a:rPr lang="en-US" sz="2700" b="1" dirty="0">
                <a:effectLst/>
              </a:rPr>
              <a:t> </a:t>
            </a:r>
            <a:r>
              <a:rPr lang="ar-SA" sz="2700" b="1" dirty="0">
                <a:effectLst/>
              </a:rPr>
              <a:t>المصرية  </a:t>
            </a:r>
            <a:r>
              <a:rPr lang="ar-SA" sz="2700" dirty="0">
                <a:effectLst/>
              </a:rPr>
              <a:t>من حيث  مشاكل السوق أو الأوضاع المضطربة في المنطقة</a:t>
            </a:r>
            <a:r>
              <a:rPr lang="ar-SA" sz="2700" b="1" dirty="0">
                <a:effectLst/>
              </a:rPr>
              <a:t>  </a:t>
            </a:r>
            <a:r>
              <a:rPr lang="ar-SA" b="1" dirty="0">
                <a:effectLst/>
              </a:rPr>
              <a:t>؟</a:t>
            </a:r>
            <a:r>
              <a:rPr lang="en-US" dirty="0">
                <a:effectLst/>
              </a:rPr>
              <a:t/>
            </a:r>
            <a:br>
              <a:rPr lang="en-US" dirty="0">
                <a:effectLst/>
              </a:rPr>
            </a:br>
            <a:endParaRPr lang="ar-IQ" dirty="0"/>
          </a:p>
        </p:txBody>
      </p:sp>
      <p:sp>
        <p:nvSpPr>
          <p:cNvPr id="3" name="عنصر نائب للمحتوى 2"/>
          <p:cNvSpPr>
            <a:spLocks noGrp="1"/>
          </p:cNvSpPr>
          <p:nvPr>
            <p:ph idx="1"/>
          </p:nvPr>
        </p:nvSpPr>
        <p:spPr/>
        <p:txBody>
          <a:bodyPr>
            <a:normAutofit lnSpcReduction="10000"/>
          </a:bodyPr>
          <a:lstStyle/>
          <a:p>
            <a:r>
              <a:rPr lang="ar-SA" dirty="0"/>
              <a:t>على الشركة المصرية أن تعمل على "طمأنة" </a:t>
            </a:r>
            <a:r>
              <a:rPr lang="ar-SA" dirty="0" err="1"/>
              <a:t>الزبائنها</a:t>
            </a:r>
            <a:r>
              <a:rPr lang="ar-SA" dirty="0"/>
              <a:t>  حيال الحوسبة السحابية وأمن البيانات. بالإضافة إلى ذلك، اضطرّت الشركة إلى التعامل مع الأوضاع الاقتصادية المتقلّبة في مصر والتوسّع إلى دول أخرى مثل السعودية والإمارات وقطر ودول عدة في أفريقيا وأخرى في آسيا وأوروبا  تؤكّد كامل على هذا الأمر، مضيفةً أنّ الشركات أيضاً باتت أكثر تقبّلاً لتكنولوجيا الحوسبة السحابية: "لدينا زبائن  بنوك مثل ’البنك الأهلي الكويتي‘ في الكويت ومصر، وحكومات مثل الغابون وزامبيا</a:t>
            </a:r>
            <a:endParaRPr lang="en-US" dirty="0"/>
          </a:p>
          <a:p>
            <a:endParaRPr lang="ar-IQ" dirty="0"/>
          </a:p>
        </p:txBody>
      </p:sp>
    </p:spTree>
    <p:extLst>
      <p:ext uri="{BB962C8B-B14F-4D97-AF65-F5344CB8AC3E}">
        <p14:creationId xmlns:p14="http://schemas.microsoft.com/office/powerpoint/2010/main" val="3377936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3600" dirty="0"/>
              <a:t>س2 / كيف تتعامل شركة  </a:t>
            </a:r>
            <a:r>
              <a:rPr lang="ar-SA" sz="3600" u="sng" dirty="0">
                <a:hlinkClick r:id="rId2"/>
              </a:rPr>
              <a:t>"</a:t>
            </a:r>
            <a:r>
              <a:rPr lang="ar-SA" sz="3600" u="sng" dirty="0" err="1">
                <a:hlinkClick r:id="rId2"/>
              </a:rPr>
              <a:t>هيتس</a:t>
            </a:r>
            <a:r>
              <a:rPr lang="ar-SA" sz="3600" u="sng" dirty="0">
                <a:hlinkClick r:id="rId2"/>
              </a:rPr>
              <a:t> </a:t>
            </a:r>
            <a:r>
              <a:rPr lang="ar-SA" sz="3600" u="sng" dirty="0" err="1">
                <a:hlinkClick r:id="rId2"/>
              </a:rPr>
              <a:t>سوليوشنز</a:t>
            </a:r>
            <a:r>
              <a:rPr lang="ar-SA" sz="3600" u="sng" dirty="0">
                <a:hlinkClick r:id="rId2"/>
              </a:rPr>
              <a:t>"</a:t>
            </a:r>
            <a:r>
              <a:rPr lang="en-US" sz="3600" b="1" dirty="0"/>
              <a:t> </a:t>
            </a:r>
            <a:r>
              <a:rPr lang="ar-SA" sz="3600" b="1" dirty="0"/>
              <a:t>المصرية  </a:t>
            </a:r>
            <a:r>
              <a:rPr lang="ar-SA" sz="3600" dirty="0"/>
              <a:t>مع الزبائن الجدد ؟</a:t>
            </a:r>
            <a:r>
              <a:rPr lang="en-US" dirty="0"/>
              <a:t/>
            </a:r>
            <a:br>
              <a:rPr lang="en-US" dirty="0"/>
            </a:br>
            <a:endParaRPr lang="ar-IQ" dirty="0"/>
          </a:p>
        </p:txBody>
      </p:sp>
      <p:sp>
        <p:nvSpPr>
          <p:cNvPr id="3" name="عنصر نائب للمحتوى 2"/>
          <p:cNvSpPr>
            <a:spLocks noGrp="1"/>
          </p:cNvSpPr>
          <p:nvPr>
            <p:ph idx="1"/>
          </p:nvPr>
        </p:nvSpPr>
        <p:spPr/>
        <p:txBody>
          <a:bodyPr/>
          <a:lstStyle/>
          <a:p>
            <a:r>
              <a:rPr lang="ar-SA" dirty="0" smtClean="0"/>
              <a:t>ج</a:t>
            </a:r>
            <a:r>
              <a:rPr lang="ar-SA" dirty="0"/>
              <a:t>/ أمّا الزبائن  حديثو العهد في مجال إدارة الموارد البشرية، فتعمل شركة "</a:t>
            </a:r>
            <a:r>
              <a:rPr lang="ar-SA" dirty="0" err="1"/>
              <a:t>هيتس</a:t>
            </a:r>
            <a:r>
              <a:rPr lang="ar-SA" dirty="0"/>
              <a:t>" على تثقيفهم من خلال تقديم خدمات استشارية، حيث تدرس وضع الزبائن  الحالي وتقدّم له نصائح بشأن إدارته للموارد البشرية، وذلك "للحصول على أفضل العوائد على نظام ’دي إن إيه‘ في حال أراد استخدامه"، على حدّ تعبير كامل</a:t>
            </a:r>
            <a:endParaRPr lang="en-US" dirty="0"/>
          </a:p>
          <a:p>
            <a:endParaRPr lang="ar-IQ" dirty="0"/>
          </a:p>
        </p:txBody>
      </p:sp>
    </p:spTree>
    <p:extLst>
      <p:ext uri="{BB962C8B-B14F-4D97-AF65-F5344CB8AC3E}">
        <p14:creationId xmlns:p14="http://schemas.microsoft.com/office/powerpoint/2010/main" val="152555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b="1" dirty="0"/>
              <a:t>اولا: مفهوم تكنلوجيا الموارد البشرية :-</a:t>
            </a:r>
            <a:r>
              <a:rPr lang="en-US" dirty="0"/>
              <a:t/>
            </a:r>
            <a:br>
              <a:rPr lang="en-US" dirty="0"/>
            </a:br>
            <a:endParaRPr lang="ar-IQ" dirty="0"/>
          </a:p>
        </p:txBody>
      </p:sp>
      <p:sp>
        <p:nvSpPr>
          <p:cNvPr id="3" name="عنصر نائب للمحتوى 2"/>
          <p:cNvSpPr>
            <a:spLocks noGrp="1"/>
          </p:cNvSpPr>
          <p:nvPr>
            <p:ph idx="1"/>
          </p:nvPr>
        </p:nvSpPr>
        <p:spPr>
          <a:xfrm>
            <a:off x="107504" y="1600200"/>
            <a:ext cx="8579296" cy="4925144"/>
          </a:xfrm>
        </p:spPr>
        <p:txBody>
          <a:bodyPr>
            <a:normAutofit/>
          </a:bodyPr>
          <a:lstStyle/>
          <a:p>
            <a:pPr algn="justLow"/>
            <a:r>
              <a:rPr lang="ar-IQ" sz="1800" b="1" dirty="0"/>
              <a:t>التكنلوجيا :-</a:t>
            </a:r>
            <a:r>
              <a:rPr lang="ar-IQ" sz="2000" dirty="0"/>
              <a:t>قبل اعطاء مفهوم لتكنلوجيا الموارد البشرية لابد  تعريف التكنلوجيا </a:t>
            </a:r>
            <a:r>
              <a:rPr lang="ar-SA" sz="2000" dirty="0"/>
              <a:t>مجموعة الطرق و التقنيات الحديثة ، المستخدمة  بغرض تبسيط نشاط معين و رفع أدائه، و هي تضم مجموع الأجهزة التي تعنى بمعالجة المعلومات و تداولها مثل الحواسيب و البرامج و معدات الحفظ و الاسترجاع ،  و النقل الإلكتروني  </a:t>
            </a:r>
            <a:r>
              <a:rPr lang="ar-IQ" sz="2000" dirty="0" smtClean="0"/>
              <a:t>.</a:t>
            </a:r>
          </a:p>
          <a:p>
            <a:pPr lvl="0" algn="justLow"/>
            <a:r>
              <a:rPr lang="ar-IQ" sz="2000" b="1" dirty="0"/>
              <a:t>تكنلوجيا الموارد البشرية :-</a:t>
            </a:r>
            <a:r>
              <a:rPr lang="ar-SA" sz="2000" dirty="0"/>
              <a:t>هو تلك تقنيات  مصمم لإدارة الموارد البشرية من خلال توفير المعلومات التي يحتاجها المديرون لاتخاذ القرارات المتعلقة بفعالية وكفاءة وباستخدام العنصر البشري ،الرفع من مستوى أدائه ليؤدي دوره في تحقيق الأهداف </a:t>
            </a:r>
            <a:r>
              <a:rPr lang="ar-SA" sz="2000" dirty="0" smtClean="0"/>
              <a:t>المنظمة</a:t>
            </a:r>
            <a:r>
              <a:rPr lang="ar-IQ" sz="2000" dirty="0" smtClean="0"/>
              <a:t> </a:t>
            </a:r>
            <a:r>
              <a:rPr lang="ar-IQ" sz="2000" dirty="0"/>
              <a:t>، </a:t>
            </a:r>
            <a:r>
              <a:rPr lang="ar-SA" sz="2000" dirty="0" smtClean="0"/>
              <a:t>و </a:t>
            </a:r>
            <a:r>
              <a:rPr lang="ar-SA" sz="2000" dirty="0"/>
              <a:t>تعرف تكنلوجيا الموارد البشرية على أنه :أحد التطبيقات الخاصة أو البرامج الجاهزة في المؤسسة   والمتعلقة بالعامل البشري هدفها تحقيق الكفاءة والفعالية </a:t>
            </a:r>
            <a:r>
              <a:rPr lang="ar-SA" sz="2000" dirty="0" smtClean="0"/>
              <a:t>.</a:t>
            </a:r>
            <a:endParaRPr lang="ar-IQ" sz="2000" dirty="0" smtClean="0"/>
          </a:p>
          <a:p>
            <a:pPr lvl="0" algn="justLow"/>
            <a:r>
              <a:rPr lang="ar-SA" sz="2000" dirty="0"/>
              <a:t>.</a:t>
            </a:r>
            <a:r>
              <a:rPr lang="ar-SA" sz="2000" b="1" dirty="0"/>
              <a:t>إدارة الموارد البشرية الإلكترونية (</a:t>
            </a:r>
            <a:r>
              <a:rPr lang="en-US" sz="2000" b="1" dirty="0"/>
              <a:t>E-HRM</a:t>
            </a:r>
            <a:r>
              <a:rPr lang="ar-SA" sz="2000" b="1" dirty="0"/>
              <a:t>)</a:t>
            </a:r>
            <a:r>
              <a:rPr lang="ar-IQ" sz="2000" b="1" dirty="0"/>
              <a:t> </a:t>
            </a:r>
            <a:r>
              <a:rPr lang="ar-IQ" sz="2000" dirty="0"/>
              <a:t>:- </a:t>
            </a:r>
            <a:r>
              <a:rPr lang="ar-SA" sz="2000" dirty="0"/>
              <a:t>لا يتم التعامل مع الموارد البشرية كوظيفة واحدة  إنها مجموعة من القدرات المتخصصة للغاية لكل منها بأهداف ومهام واحتياجات مميزة. تحسين الموارد البشرية (وهو ما يتعلق بالتنفيذ التقنيات الجديدة التي تزيد من الكفاءة إلى أقصى حد) تعزيز العائد على الاستثمار ، وتسريع النمو. تركز إدارة الموارد البشرية الإلكترونية على دعم وظائف الموارد البشرية إدارة الموارد بشكل أفضل لـ الصالح العام للتنظيم ككل </a:t>
            </a:r>
            <a:endParaRPr lang="ar-IQ" sz="2000" dirty="0"/>
          </a:p>
        </p:txBody>
      </p:sp>
    </p:spTree>
    <p:extLst>
      <p:ext uri="{BB962C8B-B14F-4D97-AF65-F5344CB8AC3E}">
        <p14:creationId xmlns:p14="http://schemas.microsoft.com/office/powerpoint/2010/main" val="347379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DZ" sz="3600" b="1" dirty="0"/>
              <a:t>ثانيا :نشأة وتطور إِدارة الموارد البشرية الالكترونية :- </a:t>
            </a:r>
            <a:r>
              <a:rPr lang="en-US" dirty="0"/>
              <a:t/>
            </a:r>
            <a:br>
              <a:rPr lang="en-US" dirty="0"/>
            </a:br>
            <a:endParaRPr lang="ar-IQ" dirty="0"/>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413698" y="908720"/>
            <a:ext cx="8352927" cy="5832648"/>
          </a:xfrm>
          <a:prstGeom prst="rect">
            <a:avLst/>
          </a:prstGeom>
          <a:noFill/>
          <a:ln>
            <a:noFill/>
          </a:ln>
        </p:spPr>
      </p:pic>
    </p:spTree>
    <p:extLst>
      <p:ext uri="{BB962C8B-B14F-4D97-AF65-F5344CB8AC3E}">
        <p14:creationId xmlns:p14="http://schemas.microsoft.com/office/powerpoint/2010/main" val="2477409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t>ثالثا :استخدام  التكنلوجيا في  منظمات الاعمال :-</a:t>
            </a:r>
            <a:r>
              <a:rPr lang="en-US" dirty="0"/>
              <a:t/>
            </a:r>
            <a:br>
              <a:rPr lang="en-US" dirty="0"/>
            </a:br>
            <a:endParaRPr lang="ar-IQ" dirty="0"/>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1750"/>
            <a:ext cx="8424936" cy="49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50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sz="3600" b="1" dirty="0"/>
              <a:t>رابعا:- :اسباب استخدام  التكنلوجيا في الموارد البشرية:-</a:t>
            </a:r>
            <a:r>
              <a:rPr lang="en-US" dirty="0"/>
              <a:t/>
            </a:r>
            <a:br>
              <a:rPr lang="en-US" dirty="0"/>
            </a:br>
            <a:endParaRPr lang="ar-IQ" dirty="0"/>
          </a:p>
        </p:txBody>
      </p:sp>
      <p:sp>
        <p:nvSpPr>
          <p:cNvPr id="3" name="عنصر نائب للمحتوى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915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sz="3600" b="1" dirty="0"/>
              <a:t>خامسا :اهمية تكنلوجيا في الموارد البشرية :-</a:t>
            </a:r>
            <a:r>
              <a:rPr lang="en-US" dirty="0"/>
              <a:t/>
            </a:r>
            <a:br>
              <a:rPr lang="en-US" dirty="0"/>
            </a:br>
            <a:endParaRPr lang="ar-IQ" dirty="0"/>
          </a:p>
        </p:txBody>
      </p:sp>
      <p:sp>
        <p:nvSpPr>
          <p:cNvPr id="3" name="عنصر نائب للمحتوى 2"/>
          <p:cNvSpPr>
            <a:spLocks noGrp="1"/>
          </p:cNvSpPr>
          <p:nvPr>
            <p:ph idx="1"/>
          </p:nvPr>
        </p:nvSpPr>
        <p:spPr>
          <a:xfrm>
            <a:off x="0" y="764704"/>
            <a:ext cx="9144000" cy="6093296"/>
          </a:xfrm>
        </p:spPr>
        <p:txBody>
          <a:bodyPr>
            <a:normAutofit fontScale="40000" lnSpcReduction="20000"/>
          </a:bodyPr>
          <a:lstStyle/>
          <a:p>
            <a:pPr marL="0" lvl="0" indent="0" algn="justLow">
              <a:buNone/>
            </a:pPr>
            <a:r>
              <a:rPr lang="ar-IQ" sz="5100" dirty="0" smtClean="0">
                <a:cs typeface="+mj-cs"/>
              </a:rPr>
              <a:t>1.</a:t>
            </a:r>
            <a:r>
              <a:rPr lang="ar-SA" sz="5100" dirty="0" smtClean="0"/>
              <a:t> ان تكنلوجيا  للموارد البشرية هي ذلك المدخل الإداري الذي يقوم على توفير وتداول المعلومات بين العاملين على اختلاف مستوياتهم داخل التنظيم ، واشراكهم في عمليات اتخاذ القرار  وبالتالي تنمية درجة الإحساس بالمسؤولية نحو المنظمة.</a:t>
            </a:r>
            <a:endParaRPr lang="en-US" sz="5100" dirty="0" smtClean="0"/>
          </a:p>
          <a:p>
            <a:pPr marL="0" indent="0" algn="justLow">
              <a:buNone/>
            </a:pPr>
            <a:r>
              <a:rPr lang="ar-IQ" sz="5100" dirty="0" smtClean="0"/>
              <a:t>2.</a:t>
            </a:r>
            <a:r>
              <a:rPr lang="ar-SA" sz="5100" dirty="0" smtClean="0"/>
              <a:t>تساعد </a:t>
            </a:r>
            <a:r>
              <a:rPr lang="ar-SA" sz="5100" dirty="0"/>
              <a:t>التمته ولامركزية المعلومات اتجاه الموظفين على تنظيم الخدمة المجانية لهم ، كما تعمل على معالجة المطالب الفردية اليومية لإدارة الموارد البشرية.</a:t>
            </a:r>
            <a:endParaRPr lang="en-US" sz="5100" dirty="0"/>
          </a:p>
          <a:p>
            <a:pPr marL="0" lvl="0" indent="0" algn="justLow">
              <a:buNone/>
            </a:pPr>
            <a:r>
              <a:rPr lang="ar-IQ" sz="5900" dirty="0">
                <a:cs typeface="+mj-cs"/>
              </a:rPr>
              <a:t> </a:t>
            </a:r>
            <a:r>
              <a:rPr lang="ar-IQ" sz="5900" dirty="0" smtClean="0">
                <a:cs typeface="+mj-cs"/>
              </a:rPr>
              <a:t>3.</a:t>
            </a:r>
            <a:r>
              <a:rPr lang="ar-SA" sz="5900" dirty="0" smtClean="0">
                <a:cs typeface="+mj-cs"/>
              </a:rPr>
              <a:t>تحسين </a:t>
            </a:r>
            <a:r>
              <a:rPr lang="ar-SA" sz="5900" dirty="0">
                <a:cs typeface="+mj-cs"/>
              </a:rPr>
              <a:t>العلاقات بين الموظفين داخل التنظيم من إدارة عليا، مستخدمي الحاسب الآلي ، والمتعاملين من خارج المنظمة، فتحول مفهوم "المدير من الشخص المكلف بإدارة العاملين إلى الشخص المسؤول عن تطبيق وأداء المعلوماتية.</a:t>
            </a:r>
            <a:endParaRPr lang="en-US" sz="5900" dirty="0">
              <a:cs typeface="+mj-cs"/>
            </a:endParaRPr>
          </a:p>
          <a:p>
            <a:pPr marL="0" lvl="0" indent="0" algn="justLow">
              <a:buNone/>
            </a:pPr>
            <a:r>
              <a:rPr lang="ar-IQ" sz="5900" dirty="0" smtClean="0">
                <a:cs typeface="+mj-cs"/>
              </a:rPr>
              <a:t>4.</a:t>
            </a:r>
            <a:r>
              <a:rPr lang="ar-SA" sz="5900" dirty="0" smtClean="0">
                <a:cs typeface="+mj-cs"/>
              </a:rPr>
              <a:t>إن </a:t>
            </a:r>
            <a:r>
              <a:rPr lang="ar-SA" sz="5900" dirty="0">
                <a:cs typeface="+mj-cs"/>
              </a:rPr>
              <a:t>استخدام الحاسبات الآلية وأساليب المحاكاة المبرمجة لمهندس التصميم مثلا ، يمنحه حق تجريب، وتحليل التصميمات المحتملة ، بطريقة تضمن له تعظيم أداء المنتج بتكاليف معقولة ، وتجنبه الاحتمالات المبدئية الخاطئة وما ينجر عنها من تكاليف </a:t>
            </a:r>
            <a:r>
              <a:rPr lang="ar-SA" sz="5900" dirty="0" err="1">
                <a:cs typeface="+mj-cs"/>
              </a:rPr>
              <a:t>باهضة</a:t>
            </a:r>
            <a:r>
              <a:rPr lang="ar-SA" sz="5900" dirty="0">
                <a:cs typeface="+mj-cs"/>
              </a:rPr>
              <a:t> والسماح لهم برؤية نتائج الأداء التنظيمي كمعلومات معروضة على شاشات الحاسب الآلي أو ملخصات إحصائية وبيانية مما يمكن من التعديل الذاتي للمعلومات الشخصية" وتقليص دور الوسائط.</a:t>
            </a:r>
            <a:endParaRPr lang="en-US" sz="5900" dirty="0">
              <a:cs typeface="+mj-cs"/>
            </a:endParaRPr>
          </a:p>
          <a:p>
            <a:pPr marL="0" lvl="0" indent="0" algn="justLow">
              <a:buNone/>
            </a:pPr>
            <a:r>
              <a:rPr lang="ar-IQ" sz="5900" dirty="0" smtClean="0">
                <a:cs typeface="+mj-cs"/>
              </a:rPr>
              <a:t>5.</a:t>
            </a:r>
            <a:r>
              <a:rPr lang="ar-SA" sz="5900" dirty="0" smtClean="0">
                <a:cs typeface="+mj-cs"/>
              </a:rPr>
              <a:t>بالإضافة </a:t>
            </a:r>
            <a:r>
              <a:rPr lang="ar-SA" sz="5900" dirty="0">
                <a:cs typeface="+mj-cs"/>
              </a:rPr>
              <a:t>إلى تمكين المستخدمين من الاتصال </a:t>
            </a:r>
            <a:r>
              <a:rPr lang="ar-SA" sz="5900" dirty="0" smtClean="0">
                <a:cs typeface="+mj-cs"/>
              </a:rPr>
              <a:t>لتمته </a:t>
            </a:r>
            <a:r>
              <a:rPr lang="ar-SA" sz="5900" dirty="0">
                <a:cs typeface="+mj-cs"/>
              </a:rPr>
              <a:t>ولامركزية المعلومات اتجاه الموظفين على تنظيم الخدمة المجانية لهم ، كما تعمل على معالجة المطالب </a:t>
            </a:r>
            <a:r>
              <a:rPr lang="ar-SA" sz="5900" dirty="0" smtClean="0">
                <a:cs typeface="+mj-cs"/>
              </a:rPr>
              <a:t>ببعضهم </a:t>
            </a:r>
            <a:r>
              <a:rPr lang="ar-SA" sz="5900" dirty="0">
                <a:cs typeface="+mj-cs"/>
              </a:rPr>
              <a:t>البعض والتنسيق معا، من خلال غرف الحوار والدردشة ولوحات النقاش ومؤتمرات </a:t>
            </a:r>
            <a:r>
              <a:rPr lang="ar-SA" sz="5900" dirty="0" smtClean="0">
                <a:cs typeface="+mj-cs"/>
              </a:rPr>
              <a:t>الفيديو</a:t>
            </a:r>
            <a:endParaRPr lang="ar-IQ" sz="5900" dirty="0" smtClean="0">
              <a:cs typeface="+mj-cs"/>
            </a:endParaRPr>
          </a:p>
          <a:p>
            <a:pPr marL="0" indent="0" algn="justLow">
              <a:buNone/>
            </a:pPr>
            <a:r>
              <a:rPr lang="ar-IQ" sz="5100" dirty="0" smtClean="0"/>
              <a:t>6.</a:t>
            </a:r>
            <a:r>
              <a:rPr lang="ar-SA" sz="5100" dirty="0" smtClean="0"/>
              <a:t>بالإضافة </a:t>
            </a:r>
            <a:r>
              <a:rPr lang="ar-SA" sz="5100" dirty="0"/>
              <a:t>إلى تمكين المستخدمين من الاتصال ببعضهم البعض والتنسيق معا، من خلال غرف الحوار والدردشة ولوحات النقاش ومؤتمرات الفيديو        </a:t>
            </a:r>
            <a:r>
              <a:rPr lang="ar-SA" sz="3400" dirty="0"/>
              <a:t>.</a:t>
            </a:r>
            <a:endParaRPr lang="en-US" sz="3400" dirty="0"/>
          </a:p>
          <a:p>
            <a:pPr marL="0" lvl="0" indent="0" algn="justLow">
              <a:buNone/>
            </a:pPr>
            <a:r>
              <a:rPr lang="ar-SA" sz="5900" dirty="0" smtClean="0">
                <a:cs typeface="+mj-cs"/>
              </a:rPr>
              <a:t>        </a:t>
            </a:r>
            <a:endParaRPr lang="en-US" sz="3800" dirty="0"/>
          </a:p>
          <a:p>
            <a:endParaRPr lang="ar-IQ" dirty="0"/>
          </a:p>
        </p:txBody>
      </p:sp>
    </p:spTree>
    <p:extLst>
      <p:ext uri="{BB962C8B-B14F-4D97-AF65-F5344CB8AC3E}">
        <p14:creationId xmlns:p14="http://schemas.microsoft.com/office/powerpoint/2010/main" val="112381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0"/>
            <a:ext cx="8229600" cy="1143000"/>
          </a:xfrm>
        </p:spPr>
        <p:txBody>
          <a:bodyPr>
            <a:noAutofit/>
          </a:bodyPr>
          <a:lstStyle/>
          <a:p>
            <a:pPr algn="r"/>
            <a:r>
              <a:rPr lang="ar-SA" sz="2800" b="1" dirty="0"/>
              <a:t>سادسا :فوائد استخدام التكنولوجيا في  إدارة الموارد البشرية </a:t>
            </a:r>
            <a:r>
              <a:rPr lang="ar-SA" sz="2800" b="1" dirty="0" smtClean="0"/>
              <a:t>:</a:t>
            </a:r>
            <a:r>
              <a:rPr lang="ar-IQ" sz="2800" b="1" dirty="0" smtClean="0"/>
              <a:t>-</a:t>
            </a:r>
            <a:endParaRPr lang="ar-IQ" sz="2800"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3528" y="1484784"/>
            <a:ext cx="417646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محتوى 3"/>
          <p:cNvSpPr>
            <a:spLocks noGrp="1"/>
          </p:cNvSpPr>
          <p:nvPr>
            <p:ph sz="half" idx="2"/>
          </p:nvPr>
        </p:nvSpPr>
        <p:spPr>
          <a:xfrm>
            <a:off x="4648200" y="1600200"/>
            <a:ext cx="4038600" cy="5069160"/>
          </a:xfrm>
        </p:spPr>
        <p:txBody>
          <a:bodyPr>
            <a:normAutofit fontScale="85000" lnSpcReduction="20000"/>
          </a:bodyPr>
          <a:lstStyle/>
          <a:p>
            <a:pPr marL="0" indent="0" algn="justLow">
              <a:buNone/>
            </a:pPr>
            <a:r>
              <a:rPr lang="ar-SA" dirty="0"/>
              <a:t>1.توليد البيانات والمعلومات مطلوب لتحليلات الموارد البشرية من خلال تطبيق خوارزميات الذكاء الاصطناعي ويمكن أن تلعب دور مهم في التوظيف والاختيار و أنشطة التعلم والتطوير كما هو موضح في تشغيل نظام إدارة المواهب يجمع المواهب ويخزنها ويعالجها المعلومات الإدارية وتساعد على جذب ، تحديد الموهوبين والاحتفاظ بهم وتطويرهم .</a:t>
            </a:r>
            <a:endParaRPr lang="en-US" dirty="0"/>
          </a:p>
          <a:p>
            <a:pPr marL="0" indent="0" algn="justLow">
              <a:buNone/>
            </a:pPr>
            <a:r>
              <a:rPr lang="ar-SA" dirty="0"/>
              <a:t>2. توفير قنوات ثنائية الاتجاه للتواصل بين الموظفين و إدارة داخل المنظمة ، من بين أمور أخرى  تمكين الموظفين من الحصول على إجابات فورية لأية استفسارات لديهم حول ظروف عملهم وما إلى ذلك</a:t>
            </a:r>
            <a:endParaRPr lang="en-US" dirty="0"/>
          </a:p>
        </p:txBody>
      </p:sp>
    </p:spTree>
    <p:extLst>
      <p:ext uri="{BB962C8B-B14F-4D97-AF65-F5344CB8AC3E}">
        <p14:creationId xmlns:p14="http://schemas.microsoft.com/office/powerpoint/2010/main" val="197834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سابعا: تطبيقات تكنلوجيا في الموارد البشرية:-</a:t>
            </a:r>
            <a:r>
              <a:rPr lang="en-US" dirty="0"/>
              <a:t/>
            </a:r>
            <a:br>
              <a:rPr lang="en-US" dirty="0"/>
            </a:br>
            <a:endParaRPr lang="ar-IQ" dirty="0"/>
          </a:p>
        </p:txBody>
      </p:sp>
      <p:sp>
        <p:nvSpPr>
          <p:cNvPr id="5" name="عنصر نائب للمحتوى 4"/>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8497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37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pPr algn="r"/>
            <a:r>
              <a:rPr lang="ar-SA" sz="3600" b="1" dirty="0"/>
              <a:t>ثامنا :أنواع إدارة الموارد البشرية الإلكترونية </a:t>
            </a:r>
            <a:r>
              <a:rPr lang="ar-SA" b="1" dirty="0"/>
              <a:t>:-</a:t>
            </a:r>
            <a:r>
              <a:rPr lang="en-US" dirty="0"/>
              <a:t/>
            </a:r>
            <a:br>
              <a:rPr lang="en-US" dirty="0"/>
            </a:br>
            <a:endParaRPr lang="ar-IQ" dirty="0"/>
          </a:p>
        </p:txBody>
      </p:sp>
      <p:sp>
        <p:nvSpPr>
          <p:cNvPr id="3" name="عنصر نائب للمحتوى 2"/>
          <p:cNvSpPr>
            <a:spLocks noGrp="1"/>
          </p:cNvSpPr>
          <p:nvPr>
            <p:ph idx="1"/>
          </p:nvPr>
        </p:nvSpPr>
        <p:spPr>
          <a:xfrm>
            <a:off x="107504" y="764704"/>
            <a:ext cx="8856984" cy="5688632"/>
          </a:xfrm>
        </p:spPr>
        <p:txBody>
          <a:bodyPr>
            <a:normAutofit fontScale="92500" lnSpcReduction="10000"/>
          </a:bodyPr>
          <a:lstStyle/>
          <a:p>
            <a:pPr marL="0" indent="0" algn="justLow">
              <a:buNone/>
            </a:pPr>
            <a:r>
              <a:rPr lang="ar-IQ" b="1" dirty="0" smtClean="0"/>
              <a:t>1.</a:t>
            </a:r>
            <a:r>
              <a:rPr lang="ar-SA" b="1" dirty="0" smtClean="0"/>
              <a:t>التشغيلية </a:t>
            </a:r>
            <a:r>
              <a:rPr lang="ar-IQ" dirty="0" smtClean="0"/>
              <a:t>:-</a:t>
            </a:r>
            <a:r>
              <a:rPr lang="ar-SA" dirty="0"/>
              <a:t> تهتم إدارة الموارد البشرية التشغيلية</a:t>
            </a:r>
            <a:r>
              <a:rPr lang="en-US" dirty="0"/>
              <a:t> (E-HRM) </a:t>
            </a:r>
            <a:r>
              <a:rPr lang="ar-SA" dirty="0"/>
              <a:t>بالوظائف الإدارية – كشوف المرتبات وبيانات الموظف الشخصية، على سبيل المثال</a:t>
            </a:r>
            <a:r>
              <a:rPr lang="en-US" dirty="0"/>
              <a:t>.</a:t>
            </a:r>
            <a:r>
              <a:rPr lang="ar-DZ" dirty="0"/>
              <a:t> إِدارة الرواتب وإِدارة بيانات </a:t>
            </a:r>
            <a:r>
              <a:rPr lang="ar-DZ" dirty="0" smtClean="0"/>
              <a:t>الموظفين</a:t>
            </a:r>
            <a:endParaRPr lang="ar-IQ" dirty="0" smtClean="0"/>
          </a:p>
          <a:p>
            <a:pPr marL="0" indent="0" algn="justLow">
              <a:buNone/>
            </a:pPr>
            <a:r>
              <a:rPr lang="ar-IQ" b="1" dirty="0" smtClean="0"/>
              <a:t>2.</a:t>
            </a:r>
            <a:r>
              <a:rPr lang="ar-SA" b="1" dirty="0" smtClean="0"/>
              <a:t>العلائقية </a:t>
            </a:r>
            <a:r>
              <a:rPr lang="ar-IQ" b="1" dirty="0" smtClean="0"/>
              <a:t>:-</a:t>
            </a:r>
            <a:r>
              <a:rPr lang="ar-SA" b="1" dirty="0" smtClean="0"/>
              <a:t> </a:t>
            </a:r>
            <a:r>
              <a:rPr lang="ar-IQ" dirty="0" smtClean="0"/>
              <a:t>:-</a:t>
            </a:r>
            <a:r>
              <a:rPr lang="ar-SA" dirty="0"/>
              <a:t>تهتم إدارة الموارد البشرية العلائقية بدعم العمليات التجارية عن طريق التدريب والتوظيف وإدارة الأداء وما إلى ذلك</a:t>
            </a:r>
            <a:r>
              <a:rPr lang="en-US" dirty="0"/>
              <a:t>.</a:t>
            </a:r>
            <a:r>
              <a:rPr lang="ar-DZ" dirty="0"/>
              <a:t> ،ويرتبط هذا النوع ارتباطًا وثيقًا بالنتائج </a:t>
            </a:r>
            <a:r>
              <a:rPr lang="ar-DZ" dirty="0" err="1" smtClean="0"/>
              <a:t>العلاقاتية</a:t>
            </a:r>
            <a:endParaRPr lang="ar-IQ" dirty="0" smtClean="0"/>
          </a:p>
          <a:p>
            <a:pPr marL="0" indent="0" algn="justLow">
              <a:buNone/>
            </a:pPr>
            <a:r>
              <a:rPr lang="ar-IQ" b="1" dirty="0" smtClean="0"/>
              <a:t>3.</a:t>
            </a:r>
            <a:r>
              <a:rPr lang="ar-SA" b="1" dirty="0" smtClean="0"/>
              <a:t>التحويلية</a:t>
            </a:r>
            <a:r>
              <a:rPr lang="ar-IQ" dirty="0" smtClean="0"/>
              <a:t> :- </a:t>
            </a:r>
            <a:r>
              <a:rPr lang="ar-SA" dirty="0" smtClean="0"/>
              <a:t>تهتم </a:t>
            </a:r>
            <a:r>
              <a:rPr lang="ar-SA" dirty="0"/>
              <a:t>إدارة الموارد البشرية الإلكترونية التحويلية بأنشطة الموارد البشرية الاستراتيجية مثل إدارة المعرفة وإعادة التوجيه الاستراتيجي. قد تختار المنظمة متابعة سياسات إدارة الموارد البشرية الإلكترونية من أي عدد من هذه المستويات لتحقيق أهداف الموارد البشرية الخاصة بها</a:t>
            </a:r>
            <a:endParaRPr lang="en-US" dirty="0"/>
          </a:p>
          <a:p>
            <a:pPr marL="0" indent="0" algn="justLow">
              <a:buNone/>
            </a:pPr>
            <a:r>
              <a:rPr lang="ar-IQ" dirty="0"/>
              <a:t> </a:t>
            </a:r>
            <a:endParaRPr lang="en-US" dirty="0"/>
          </a:p>
          <a:p>
            <a:endParaRPr lang="ar-IQ" dirty="0"/>
          </a:p>
        </p:txBody>
      </p:sp>
    </p:spTree>
    <p:extLst>
      <p:ext uri="{BB962C8B-B14F-4D97-AF65-F5344CB8AC3E}">
        <p14:creationId xmlns:p14="http://schemas.microsoft.com/office/powerpoint/2010/main" val="1403115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349</TotalTime>
  <Words>1265</Words>
  <Application>Microsoft Office PowerPoint</Application>
  <PresentationFormat>On-screen Show (4:3)</PresentationFormat>
  <Paragraphs>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Gill Sans MT</vt:lpstr>
      <vt:lpstr>Majalla UI</vt:lpstr>
      <vt:lpstr>Verdana</vt:lpstr>
      <vt:lpstr>Wingdings 2</vt:lpstr>
      <vt:lpstr>انقلاب</vt:lpstr>
      <vt:lpstr>وزارة التعليم العالي والبحث العلمي الجامعة المستنصرية  كلية الادارة والاقتصاد قسم ادارة الاعمال  الدراسات العليا  </vt:lpstr>
      <vt:lpstr>اولا: مفهوم تكنلوجيا الموارد البشرية :- </vt:lpstr>
      <vt:lpstr>ثانيا :نشأة وتطور إِدارة الموارد البشرية الالكترونية :-  </vt:lpstr>
      <vt:lpstr>ثالثا :استخدام  التكنلوجيا في  منظمات الاعمال :- </vt:lpstr>
      <vt:lpstr>رابعا:- :اسباب استخدام  التكنلوجيا في الموارد البشرية:- </vt:lpstr>
      <vt:lpstr>خامسا :اهمية تكنلوجيا في الموارد البشرية :- </vt:lpstr>
      <vt:lpstr>سادسا :فوائد استخدام التكنولوجيا في  إدارة الموارد البشرية :-</vt:lpstr>
      <vt:lpstr>سابعا: تطبيقات تكنلوجيا في الموارد البشرية:- </vt:lpstr>
      <vt:lpstr>ثامنا :أنواع إدارة الموارد البشرية الإلكترونية :- </vt:lpstr>
      <vt:lpstr>تاسعا :اهداف استخدام التكنلوجيا في الموارد البشرية :- </vt:lpstr>
      <vt:lpstr>تاسعا :اهداف استخدام التكنلوجيا في الموارد البشرية :- </vt:lpstr>
      <vt:lpstr>الثاني عشر :تحديات تطبيق لتكنلوجيا الموارد البشرية في المنظمات العراقية</vt:lpstr>
      <vt:lpstr>حالة دراسية شركة   هيتس سوليو شنز  " المصرية تبرمج نظاماً متطوراً لإدارة الموارد البشرية </vt:lpstr>
      <vt:lpstr>PowerPoint Presentation</vt:lpstr>
      <vt:lpstr>PowerPoint Presentation</vt:lpstr>
      <vt:lpstr>س1 / كيف تعاملت شركة "هيتس سوليوشنز" المصرية  من حيث  مشاكل السوق أو الأوضاع المضطربة في المنطقة  ؟ </vt:lpstr>
      <vt:lpstr>س2 / كيف تتعامل شركة  "هيتس سوليوشنز" المصرية  مع الزبائن الجدد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ALFANY</dc:creator>
  <cp:lastModifiedBy>Maher</cp:lastModifiedBy>
  <cp:revision>12</cp:revision>
  <dcterms:created xsi:type="dcterms:W3CDTF">2022-11-19T18:30:10Z</dcterms:created>
  <dcterms:modified xsi:type="dcterms:W3CDTF">2023-10-21T15:47:26Z</dcterms:modified>
</cp:coreProperties>
</file>