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0" r:id="rId5"/>
    <p:sldId id="261" r:id="rId6"/>
    <p:sldId id="263" r:id="rId7"/>
    <p:sldId id="264" r:id="rId8"/>
    <p:sldId id="265" r:id="rId9"/>
    <p:sldId id="267" r:id="rId10"/>
    <p:sldId id="269" r:id="rId11"/>
    <p:sldId id="270" r:id="rId12"/>
    <p:sldId id="271" r:id="rId13"/>
    <p:sldId id="272" r:id="rId14"/>
    <p:sldId id="273" r:id="rId15"/>
    <p:sldId id="274" r:id="rId16"/>
    <p:sldId id="275" r:id="rId17"/>
    <p:sldId id="278" r:id="rId18"/>
    <p:sldId id="277" r:id="rId19"/>
    <p:sldId id="276" r:id="rId20"/>
    <p:sldId id="279" r:id="rId21"/>
    <p:sldId id="280" r:id="rId22"/>
    <p:sldId id="281" r:id="rId23"/>
    <p:sldId id="285" r:id="rId24"/>
    <p:sldId id="287" r:id="rId25"/>
    <p:sldId id="290" r:id="rId26"/>
    <p:sldId id="291" r:id="rId27"/>
    <p:sldId id="292" r:id="rId28"/>
    <p:sldId id="293" r:id="rId29"/>
    <p:sldId id="294" r:id="rId30"/>
    <p:sldId id="295" r:id="rId31"/>
    <p:sldId id="296" r:id="rId32"/>
    <p:sldId id="297" r:id="rId33"/>
    <p:sldId id="298" r:id="rId34"/>
    <p:sldId id="299" r:id="rId35"/>
    <p:sldId id="300" r:id="rId36"/>
    <p:sldId id="302" r:id="rId37"/>
    <p:sldId id="303" r:id="rId38"/>
    <p:sldId id="304"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1D432150-ED9E-4BC1-BDFF-968C767B95E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982B6E-6459-4ECC-87FD-F212A0409272}" type="datetimeFigureOut">
              <a:rPr lang="ar-IQ" smtClean="0"/>
              <a:pPr/>
              <a:t>10/02/1437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1D432150-ED9E-4BC1-BDFF-968C767B95E3}"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982B6E-6459-4ECC-87FD-F212A0409272}" type="datetimeFigureOut">
              <a:rPr lang="ar-IQ" smtClean="0"/>
              <a:pPr/>
              <a:t>10/02/1437</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432150-ED9E-4BC1-BDFF-968C767B95E3}"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9"/>
            <a:ext cx="8358246" cy="857256"/>
          </a:xfrm>
          <a:noFill/>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dirty="0" err="1" smtClean="0">
                <a:solidFill>
                  <a:schemeClr val="tx1"/>
                </a:solidFill>
              </a:rPr>
              <a:t>إصول</a:t>
            </a:r>
            <a:r>
              <a:rPr lang="ar-IQ" sz="4400" dirty="0" smtClean="0">
                <a:solidFill>
                  <a:schemeClr val="tx1"/>
                </a:solidFill>
              </a:rPr>
              <a:t> التدريس</a:t>
            </a:r>
            <a:endParaRPr lang="ar-IQ" sz="4400" dirty="0">
              <a:solidFill>
                <a:schemeClr val="tx1"/>
              </a:solidFill>
            </a:endParaRPr>
          </a:p>
        </p:txBody>
      </p:sp>
      <p:sp>
        <p:nvSpPr>
          <p:cNvPr id="3" name="Subtitle 2"/>
          <p:cNvSpPr>
            <a:spLocks noGrp="1"/>
          </p:cNvSpPr>
          <p:nvPr>
            <p:ph type="subTitle" idx="1"/>
          </p:nvPr>
        </p:nvSpPr>
        <p:spPr>
          <a:xfrm>
            <a:off x="357158" y="1214422"/>
            <a:ext cx="8501122" cy="5429288"/>
          </a:xfrm>
          <a:solidFill>
            <a:schemeClr val="bg2">
              <a:lumMod val="20000"/>
              <a:lumOff val="80000"/>
            </a:schemeClr>
          </a:solidFill>
        </p:spPr>
        <p:txBody>
          <a:bodyPr>
            <a:normAutofit fontScale="47500" lnSpcReduction="20000"/>
          </a:bodyPr>
          <a:lstStyle/>
          <a:p>
            <a:r>
              <a:rPr lang="ar-IQ" sz="3800" b="1" u="sng" dirty="0" smtClean="0">
                <a:solidFill>
                  <a:schemeClr val="accent1">
                    <a:lumMod val="75000"/>
                  </a:schemeClr>
                </a:solidFill>
              </a:rPr>
              <a:t>محاضرة رقم </a:t>
            </a:r>
            <a:r>
              <a:rPr lang="en-US" sz="3800" b="1" u="sng" dirty="0" smtClean="0">
                <a:solidFill>
                  <a:schemeClr val="accent1">
                    <a:lumMod val="75000"/>
                  </a:schemeClr>
                </a:solidFill>
              </a:rPr>
              <a:t>5</a:t>
            </a:r>
          </a:p>
          <a:p>
            <a:endParaRPr lang="ar-IQ" sz="3800" b="1" u="sng" dirty="0" smtClean="0">
              <a:solidFill>
                <a:schemeClr val="accent1">
                  <a:lumMod val="75000"/>
                </a:schemeClr>
              </a:solidFill>
            </a:endParaRPr>
          </a:p>
          <a:p>
            <a:r>
              <a:rPr lang="ar-SA" sz="4200" b="1" u="sng" dirty="0" smtClean="0">
                <a:solidFill>
                  <a:schemeClr val="bg2">
                    <a:lumMod val="75000"/>
                  </a:schemeClr>
                </a:solidFill>
              </a:rPr>
              <a:t>تعريف طرائق التدريس </a:t>
            </a:r>
            <a:r>
              <a:rPr lang="en-US" sz="4200" b="1" u="sng" dirty="0" smtClean="0">
                <a:solidFill>
                  <a:schemeClr val="bg2">
                    <a:lumMod val="75000"/>
                  </a:schemeClr>
                </a:solidFill>
              </a:rPr>
              <a:t>:</a:t>
            </a:r>
            <a:endParaRPr lang="ar-IQ" sz="4200" b="1" u="sng" dirty="0" smtClean="0">
              <a:solidFill>
                <a:schemeClr val="bg2">
                  <a:lumMod val="75000"/>
                </a:schemeClr>
              </a:solidFill>
            </a:endParaRPr>
          </a:p>
          <a:p>
            <a:endParaRPr lang="en-US" sz="4200" b="1" u="sng" dirty="0" smtClean="0">
              <a:solidFill>
                <a:schemeClr val="accent1">
                  <a:lumMod val="75000"/>
                </a:schemeClr>
              </a:solidFill>
            </a:endParaRPr>
          </a:p>
          <a:p>
            <a:r>
              <a:rPr lang="en-US" sz="5100" b="1" dirty="0" smtClean="0">
                <a:solidFill>
                  <a:schemeClr val="accent1">
                    <a:lumMod val="75000"/>
                  </a:schemeClr>
                </a:solidFill>
              </a:rPr>
              <a:t> </a:t>
            </a:r>
            <a:r>
              <a:rPr lang="ar-SA" sz="5100" b="1" dirty="0" smtClean="0">
                <a:solidFill>
                  <a:schemeClr val="accent1">
                    <a:lumMod val="75000"/>
                  </a:schemeClr>
                </a:solidFill>
              </a:rPr>
              <a:t>هي الأساليب العملية التي يستخدمها المعلم مع طلابه في معالجة النشاط التعليمي</a:t>
            </a:r>
            <a:r>
              <a:rPr lang="en-US" sz="5100" b="1" dirty="0" smtClean="0">
                <a:solidFill>
                  <a:schemeClr val="accent1">
                    <a:lumMod val="75000"/>
                  </a:schemeClr>
                </a:solidFill>
              </a:rPr>
              <a:t>.</a:t>
            </a:r>
          </a:p>
          <a:p>
            <a:pPr algn="ctr"/>
            <a:endParaRPr lang="ar-IQ" sz="4200" b="1" dirty="0" smtClean="0">
              <a:solidFill>
                <a:schemeClr val="accent1">
                  <a:lumMod val="75000"/>
                </a:schemeClr>
              </a:solidFill>
            </a:endParaRPr>
          </a:p>
          <a:p>
            <a:pPr algn="ctr"/>
            <a:r>
              <a:rPr lang="ar-IQ" sz="5100" b="1" u="sng" dirty="0" smtClean="0">
                <a:solidFill>
                  <a:schemeClr val="bg2">
                    <a:lumMod val="75000"/>
                  </a:schemeClr>
                </a:solidFill>
              </a:rPr>
              <a:t>وسنتعرف الآن على طرائق تدريسية شائعة الاستخدام منها :</a:t>
            </a:r>
          </a:p>
          <a:p>
            <a:pPr algn="ctr"/>
            <a:endParaRPr lang="en-US" sz="4200" dirty="0" smtClean="0">
              <a:solidFill>
                <a:schemeClr val="bg1"/>
              </a:solidFill>
            </a:endParaRPr>
          </a:p>
          <a:p>
            <a:r>
              <a:rPr lang="ar-IQ" sz="4200" b="1" dirty="0" smtClean="0">
                <a:solidFill>
                  <a:schemeClr val="accent1">
                    <a:lumMod val="75000"/>
                  </a:schemeClr>
                </a:solidFill>
              </a:rPr>
              <a:t>- </a:t>
            </a:r>
            <a:r>
              <a:rPr lang="ar-IQ" sz="5100" b="1" dirty="0" smtClean="0">
                <a:solidFill>
                  <a:schemeClr val="accent1">
                    <a:lumMod val="75000"/>
                  </a:schemeClr>
                </a:solidFill>
              </a:rPr>
              <a:t>طريقة المُحاضرة (الألقاء) </a:t>
            </a:r>
          </a:p>
          <a:p>
            <a:r>
              <a:rPr lang="ar-IQ" sz="5100" b="1" dirty="0" smtClean="0">
                <a:solidFill>
                  <a:schemeClr val="accent1">
                    <a:lumMod val="75000"/>
                  </a:schemeClr>
                </a:solidFill>
              </a:rPr>
              <a:t>- ألطريقة الاسقرائية </a:t>
            </a:r>
          </a:p>
          <a:p>
            <a:r>
              <a:rPr lang="ar-IQ" sz="5100" b="1" dirty="0" smtClean="0">
                <a:solidFill>
                  <a:schemeClr val="accent1">
                    <a:lumMod val="75000"/>
                  </a:schemeClr>
                </a:solidFill>
              </a:rPr>
              <a:t>- ألطريقة الاستنتاجية (القياس)</a:t>
            </a:r>
          </a:p>
          <a:p>
            <a:r>
              <a:rPr lang="ar-IQ" sz="5100" b="1" dirty="0" smtClean="0">
                <a:solidFill>
                  <a:schemeClr val="accent1">
                    <a:lumMod val="75000"/>
                  </a:schemeClr>
                </a:solidFill>
              </a:rPr>
              <a:t>- طريقة المُناقشة  </a:t>
            </a:r>
          </a:p>
          <a:p>
            <a:r>
              <a:rPr lang="ar-IQ" sz="5100" b="1" dirty="0" smtClean="0">
                <a:solidFill>
                  <a:schemeClr val="accent1">
                    <a:lumMod val="75000"/>
                  </a:schemeClr>
                </a:solidFill>
              </a:rPr>
              <a:t>- طريقة الاستجواب </a:t>
            </a:r>
          </a:p>
          <a:p>
            <a:endParaRPr lang="ar-IQ" sz="3200" b="1" dirty="0" smtClean="0">
              <a:solidFill>
                <a:schemeClr val="accent1">
                  <a:lumMod val="75000"/>
                </a:schemeClr>
              </a:solidFill>
            </a:endParaRPr>
          </a:p>
          <a:p>
            <a:endParaRPr lang="ar-IQ" sz="3200" b="1" dirty="0" smtClean="0">
              <a:solidFill>
                <a:schemeClr val="accent1">
                  <a:lumMod val="75000"/>
                </a:schemeClr>
              </a:solidFill>
            </a:endParaRPr>
          </a:p>
          <a:p>
            <a:pPr algn="ctr">
              <a:buFontTx/>
              <a:buChar char="-"/>
            </a:pPr>
            <a:endParaRPr lang="ar-IQ" sz="3200" b="1" dirty="0" smtClean="0">
              <a:solidFill>
                <a:schemeClr val="bg1"/>
              </a:solidFill>
            </a:endParaRPr>
          </a:p>
          <a:p>
            <a:pPr algn="ctr">
              <a:buFontTx/>
              <a:buChar char="-"/>
            </a:pPr>
            <a:r>
              <a:rPr lang="en-US" sz="1800" b="1" dirty="0" smtClean="0">
                <a:solidFill>
                  <a:schemeClr val="bg1"/>
                </a:solidFill>
              </a:rPr>
              <a:t>OK</a:t>
            </a:r>
            <a:endParaRPr lang="ar-IQ" sz="1800" b="1" dirty="0" smtClean="0">
              <a:solidFill>
                <a:schemeClr val="bg1"/>
              </a:solidFill>
            </a:endParaRPr>
          </a:p>
        </p:txBody>
      </p:sp>
    </p:spTree>
  </p:cSld>
  <p:clrMapOvr>
    <a:masterClrMapping/>
  </p:clrMapOvr>
  <p:transition advTm="4961">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pPr algn="r"/>
            <a:r>
              <a:rPr lang="ar-IQ" sz="4000" b="1" dirty="0" smtClean="0"/>
              <a:t>ثانياً – حسب محور الطريقة : </a:t>
            </a:r>
            <a:r>
              <a:rPr lang="ar-IQ" b="1" dirty="0" smtClean="0"/>
              <a:t>	</a:t>
            </a:r>
            <a:endParaRPr lang="ar-IQ" dirty="0"/>
          </a:p>
        </p:txBody>
      </p:sp>
      <p:sp>
        <p:nvSpPr>
          <p:cNvPr id="3" name="Content Placeholder 2"/>
          <p:cNvSpPr>
            <a:spLocks noGrp="1"/>
          </p:cNvSpPr>
          <p:nvPr>
            <p:ph idx="1"/>
          </p:nvPr>
        </p:nvSpPr>
        <p:spPr>
          <a:xfrm>
            <a:off x="428596" y="3714752"/>
            <a:ext cx="8229600" cy="2752724"/>
          </a:xfrm>
          <a:solidFill>
            <a:schemeClr val="bg2"/>
          </a:solidFill>
        </p:spPr>
        <p:txBody>
          <a:bodyPr>
            <a:normAutofit/>
          </a:bodyPr>
          <a:lstStyle/>
          <a:p>
            <a:pPr>
              <a:buNone/>
            </a:pPr>
            <a:r>
              <a:rPr lang="ar-IQ" dirty="0" smtClean="0"/>
              <a:t>ومن يصنفها من حيث درجة اثارة فعالية تعلم وتضم : </a:t>
            </a:r>
            <a:endParaRPr lang="en-US" dirty="0" smtClean="0"/>
          </a:p>
          <a:p>
            <a:r>
              <a:rPr lang="ar-IQ" sz="2800" b="1" dirty="0" smtClean="0"/>
              <a:t>1- الطرائق التريسية التقليدية .</a:t>
            </a:r>
            <a:endParaRPr lang="en-US" sz="2800" b="1" dirty="0" smtClean="0"/>
          </a:p>
          <a:p>
            <a:r>
              <a:rPr lang="ar-IQ" sz="2800" b="1" dirty="0" smtClean="0"/>
              <a:t>2- الطرائق التدريسية الحديثة .</a:t>
            </a:r>
          </a:p>
          <a:p>
            <a:endParaRPr lang="en-US" sz="2800" b="1" dirty="0" smtClean="0"/>
          </a:p>
          <a:p>
            <a:endParaRPr lang="ar-IQ" dirty="0"/>
          </a:p>
        </p:txBody>
      </p:sp>
      <p:graphicFrame>
        <p:nvGraphicFramePr>
          <p:cNvPr id="4" name="Table 3"/>
          <p:cNvGraphicFramePr>
            <a:graphicFrameLocks noGrp="1"/>
          </p:cNvGraphicFramePr>
          <p:nvPr/>
        </p:nvGraphicFramePr>
        <p:xfrm>
          <a:off x="1785918" y="1357299"/>
          <a:ext cx="6929486" cy="2063578"/>
        </p:xfrm>
        <a:graphic>
          <a:graphicData uri="http://schemas.openxmlformats.org/drawingml/2006/table">
            <a:tbl>
              <a:tblPr rtl="1" firstRow="1" bandRow="1">
                <a:tableStyleId>{5C22544A-7EE6-4342-B048-85BDC9FD1C3A}</a:tableStyleId>
              </a:tblPr>
              <a:tblGrid>
                <a:gridCol w="6929486"/>
              </a:tblGrid>
              <a:tr h="1419728">
                <a:tc>
                  <a:txBody>
                    <a:bodyPr/>
                    <a:lstStyle/>
                    <a:p>
                      <a:r>
                        <a:rPr lang="ar-IQ" sz="2400" dirty="0" smtClean="0"/>
                        <a:t>وتضم ما يلي:</a:t>
                      </a:r>
                      <a:endParaRPr lang="en-US" sz="2400" dirty="0" smtClean="0"/>
                    </a:p>
                    <a:p>
                      <a:r>
                        <a:rPr lang="ar-IQ" sz="2400" b="1" dirty="0" smtClean="0"/>
                        <a:t>1- الطرائق التي يكون محورها المدرِّس.</a:t>
                      </a:r>
                    </a:p>
                    <a:p>
                      <a:r>
                        <a:rPr lang="ar-IQ" sz="2400" b="1" dirty="0" smtClean="0"/>
                        <a:t>2- الطرائق التي يكون محورها الطالب.</a:t>
                      </a:r>
                      <a:endParaRPr lang="en-US" sz="2400" b="1" dirty="0" smtClean="0"/>
                    </a:p>
                    <a:p>
                      <a:r>
                        <a:rPr lang="ar-IQ" sz="2400" b="1" dirty="0" smtClean="0"/>
                        <a:t>3- الطرائق التي تعتمد على التعاون بين المدرس والطالب .</a:t>
                      </a:r>
                      <a:endParaRPr lang="en-US" sz="2400" b="1" dirty="0" smtClean="0"/>
                    </a:p>
                  </a:txBody>
                  <a:tcPr/>
                </a:tc>
              </a:tr>
              <a:tr h="509098">
                <a:tc>
                  <a:txBody>
                    <a:bodyPr/>
                    <a:lstStyle/>
                    <a:p>
                      <a:pPr rtl="1"/>
                      <a:endParaRPr lang="ar-IQ" dirty="0"/>
                    </a:p>
                  </a:txBody>
                  <a:tcPr/>
                </a:tc>
              </a:tr>
            </a:tbl>
          </a:graphicData>
        </a:graphic>
      </p:graphicFrame>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Autofit/>
          </a:bodyPr>
          <a:lstStyle/>
          <a:p>
            <a:pPr algn="r"/>
            <a:r>
              <a:rPr lang="ar-IQ" sz="3600" b="1" dirty="0" smtClean="0">
                <a:solidFill>
                  <a:schemeClr val="accent1">
                    <a:lumMod val="75000"/>
                  </a:schemeClr>
                </a:solidFill>
              </a:rPr>
              <a:t>وعليه</a:t>
            </a:r>
            <a:r>
              <a:rPr lang="ar-IQ" sz="3600" dirty="0" smtClean="0">
                <a:solidFill>
                  <a:schemeClr val="bg2">
                    <a:lumMod val="25000"/>
                  </a:schemeClr>
                </a:solidFill>
              </a:rPr>
              <a:t> </a:t>
            </a:r>
            <a:r>
              <a:rPr lang="ar-IQ" sz="3600" b="1" dirty="0" smtClean="0">
                <a:solidFill>
                  <a:schemeClr val="accent1">
                    <a:lumMod val="75000"/>
                  </a:schemeClr>
                </a:solidFill>
              </a:rPr>
              <a:t>سنتعرف الآن على طرائق تدريسية شائعة الاستخدام منها :</a:t>
            </a:r>
            <a:endParaRPr lang="ar-IQ" sz="3600" dirty="0"/>
          </a:p>
        </p:txBody>
      </p:sp>
      <p:sp>
        <p:nvSpPr>
          <p:cNvPr id="3" name="Content Placeholder 2"/>
          <p:cNvSpPr>
            <a:spLocks noGrp="1"/>
          </p:cNvSpPr>
          <p:nvPr>
            <p:ph idx="1"/>
          </p:nvPr>
        </p:nvSpPr>
        <p:spPr>
          <a:xfrm>
            <a:off x="457200" y="1214422"/>
            <a:ext cx="8229600" cy="5110178"/>
          </a:xfrm>
          <a:solidFill>
            <a:schemeClr val="bg2"/>
          </a:solidFill>
        </p:spPr>
        <p:txBody>
          <a:bodyPr>
            <a:normAutofit/>
          </a:bodyPr>
          <a:lstStyle/>
          <a:p>
            <a:pPr algn="ctr"/>
            <a:endParaRPr lang="en-US" sz="2800" b="1" dirty="0" smtClean="0">
              <a:solidFill>
                <a:schemeClr val="accent1">
                  <a:lumMod val="75000"/>
                </a:schemeClr>
              </a:solidFill>
            </a:endParaRPr>
          </a:p>
          <a:p>
            <a:pPr>
              <a:buNone/>
            </a:pPr>
            <a:r>
              <a:rPr lang="ar-IQ" sz="2800" b="1" dirty="0" smtClean="0">
                <a:solidFill>
                  <a:schemeClr val="accent1">
                    <a:lumMod val="75000"/>
                  </a:schemeClr>
                </a:solidFill>
              </a:rPr>
              <a:t> اولاً  -  ألطريقة الألقائية (المحاضرة ) </a:t>
            </a:r>
          </a:p>
          <a:p>
            <a:pPr>
              <a:buNone/>
            </a:pPr>
            <a:r>
              <a:rPr lang="ar-IQ" sz="2800" b="1" dirty="0" smtClean="0">
                <a:solidFill>
                  <a:schemeClr val="accent1">
                    <a:lumMod val="75000"/>
                  </a:schemeClr>
                </a:solidFill>
              </a:rPr>
              <a:t> ثانياً  -  ألطريقة الاستقرائية </a:t>
            </a:r>
          </a:p>
          <a:p>
            <a:pPr>
              <a:buNone/>
            </a:pPr>
            <a:r>
              <a:rPr lang="ar-IQ" sz="2800" b="1" dirty="0" smtClean="0">
                <a:solidFill>
                  <a:schemeClr val="accent1">
                    <a:lumMod val="75000"/>
                  </a:schemeClr>
                </a:solidFill>
              </a:rPr>
              <a:t> ثالثاً  </a:t>
            </a:r>
            <a:r>
              <a:rPr lang="ar-IQ" sz="2800" b="1" smtClean="0">
                <a:solidFill>
                  <a:schemeClr val="accent1">
                    <a:lumMod val="75000"/>
                  </a:schemeClr>
                </a:solidFill>
              </a:rPr>
              <a:t>-  ألطريقة </a:t>
            </a:r>
            <a:r>
              <a:rPr lang="ar-IQ" sz="2800" b="1" dirty="0" smtClean="0">
                <a:solidFill>
                  <a:schemeClr val="accent1">
                    <a:lumMod val="75000"/>
                  </a:schemeClr>
                </a:solidFill>
              </a:rPr>
              <a:t>الاستنتاجية (ألقياس)</a:t>
            </a:r>
          </a:p>
          <a:p>
            <a:pPr>
              <a:buNone/>
            </a:pPr>
            <a:r>
              <a:rPr lang="ar-IQ" sz="2800" b="1" dirty="0" smtClean="0">
                <a:solidFill>
                  <a:schemeClr val="accent1">
                    <a:lumMod val="75000"/>
                  </a:schemeClr>
                </a:solidFill>
              </a:rPr>
              <a:t> رابعاً -  طريقة المناقشة </a:t>
            </a:r>
          </a:p>
          <a:p>
            <a:pPr>
              <a:buNone/>
            </a:pPr>
            <a:r>
              <a:rPr lang="ar-IQ" sz="2800" b="1" dirty="0" smtClean="0">
                <a:solidFill>
                  <a:schemeClr val="accent1">
                    <a:lumMod val="75000"/>
                  </a:schemeClr>
                </a:solidFill>
              </a:rPr>
              <a:t> خامساً - طريقة الاستجواب</a:t>
            </a:r>
          </a:p>
          <a:p>
            <a:endParaRPr lang="ar-IQ"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85818"/>
          </a:xfrm>
        </p:spPr>
        <p:txBody>
          <a:bodyPr>
            <a:normAutofit fontScale="90000"/>
          </a:bodyPr>
          <a:lstStyle/>
          <a:p>
            <a:pPr algn="ctr"/>
            <a:r>
              <a:rPr lang="ar-IQ" b="1" dirty="0" smtClean="0">
                <a:solidFill>
                  <a:srgbClr val="C00000"/>
                </a:solidFill>
              </a:rPr>
              <a:t>اولاً- الطريقة الالقائية -</a:t>
            </a:r>
            <a:endParaRPr lang="ar-IQ" dirty="0">
              <a:solidFill>
                <a:srgbClr val="C00000"/>
              </a:solidFill>
            </a:endParaRPr>
          </a:p>
        </p:txBody>
      </p:sp>
      <p:sp>
        <p:nvSpPr>
          <p:cNvPr id="3" name="Content Placeholder 2"/>
          <p:cNvSpPr>
            <a:spLocks noGrp="1"/>
          </p:cNvSpPr>
          <p:nvPr>
            <p:ph idx="1"/>
          </p:nvPr>
        </p:nvSpPr>
        <p:spPr>
          <a:xfrm>
            <a:off x="457200" y="1214422"/>
            <a:ext cx="8229600" cy="5110178"/>
          </a:xfrm>
          <a:solidFill>
            <a:schemeClr val="bg2"/>
          </a:solidFill>
        </p:spPr>
        <p:txBody>
          <a:bodyPr>
            <a:normAutofit fontScale="92500" lnSpcReduction="10000"/>
          </a:bodyPr>
          <a:lstStyle/>
          <a:p>
            <a:pPr algn="just"/>
            <a:r>
              <a:rPr lang="ar-IQ" dirty="0" smtClean="0"/>
              <a:t>لهذه الطريقة اسماء عديدة ، احياناً تسمى بطريقة </a:t>
            </a:r>
            <a:r>
              <a:rPr lang="ar-IQ" dirty="0" smtClean="0">
                <a:solidFill>
                  <a:srgbClr val="FF0000"/>
                </a:solidFill>
              </a:rPr>
              <a:t>المحاضرة</a:t>
            </a:r>
            <a:r>
              <a:rPr lang="ar-IQ" dirty="0" smtClean="0"/>
              <a:t> او </a:t>
            </a:r>
            <a:r>
              <a:rPr lang="ar-IQ" dirty="0" smtClean="0">
                <a:solidFill>
                  <a:srgbClr val="FF0000"/>
                </a:solidFill>
              </a:rPr>
              <a:t>الالقائية </a:t>
            </a:r>
            <a:r>
              <a:rPr lang="ar-IQ" dirty="0" smtClean="0"/>
              <a:t>او </a:t>
            </a:r>
            <a:r>
              <a:rPr lang="ar-IQ" dirty="0" smtClean="0">
                <a:solidFill>
                  <a:srgbClr val="FF0000"/>
                </a:solidFill>
              </a:rPr>
              <a:t>الاخبارية .</a:t>
            </a:r>
          </a:p>
          <a:p>
            <a:pPr algn="just"/>
            <a:r>
              <a:rPr lang="ar-IQ" dirty="0" smtClean="0"/>
              <a:t>وسميت الطريقة الالقائية لأن المدرِّس يلقي فيها مادة الدرس على طلبته .</a:t>
            </a:r>
          </a:p>
          <a:p>
            <a:pPr algn="just"/>
            <a:r>
              <a:rPr lang="ar-IQ" dirty="0" smtClean="0"/>
              <a:t>وسميت بالاخبارية لان المدرِّس يخبر الطلبة بما لديه عن موضوع ما من مادة علمية او آراء </a:t>
            </a:r>
          </a:p>
          <a:p>
            <a:pPr algn="just"/>
            <a:r>
              <a:rPr lang="ar-IQ" dirty="0" smtClean="0"/>
              <a:t>واحياناً اخرى تسمى الكلام والطباشير لأنهما أداتا تقديم مادة الدرس .</a:t>
            </a:r>
            <a:endParaRPr lang="en-US" dirty="0" smtClean="0"/>
          </a:p>
          <a:p>
            <a:pPr algn="just"/>
            <a:r>
              <a:rPr lang="ar-IQ" dirty="0" smtClean="0">
                <a:solidFill>
                  <a:srgbClr val="C00000"/>
                </a:solidFill>
              </a:rPr>
              <a:t>فالطريقة الالقائية طريقة تعليمية يتولى فيها المدرِّس تهيئة المادة العلمية لالقائها على طلبته شفوياً دون مناقشة او اشراك الطلاب مع المدرِّس الا في الاستماع والفهم والكتابة لحل التمارين والمسائل الرياضية دون ان يسمح مثلاً بالسؤال اثناء الالقاء الا بعد الانتهاء من شرح الموضوع او حل المسألة الرياضية .</a:t>
            </a:r>
          </a:p>
          <a:p>
            <a:pPr algn="just"/>
            <a:r>
              <a:rPr lang="ar-IQ" dirty="0" smtClean="0"/>
              <a:t> تساعد هذه الطريقة على ان يدرس الموضوع حسب رغبته وعدم التقيد بما هو موجود في المنهج المقرر ويستطيع المدرِّس ان يُطيل او يقلل او يضيف ثم هي تمكنه من ان يدرِّس مواضيع كثيرة ولهذا فان كثيراً من المدرِّسين المبتدئين يلجأون الى استخدام هذه الطريقة لكي يعطوا كل ما حضَّروه.</a:t>
            </a:r>
            <a:endParaRPr lang="en-US" dirty="0" smtClean="0"/>
          </a:p>
          <a:p>
            <a:endParaRPr lang="ar-IQ"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Autofit/>
          </a:bodyPr>
          <a:lstStyle/>
          <a:p>
            <a:pPr algn="r"/>
            <a:r>
              <a:rPr lang="ar-IQ" sz="4000" b="1" u="sng" dirty="0" smtClean="0"/>
              <a:t>محاسن الطريقة الالقائية :</a:t>
            </a:r>
            <a:endParaRPr lang="ar-IQ" sz="4000" b="1" dirty="0"/>
          </a:p>
        </p:txBody>
      </p:sp>
      <p:sp>
        <p:nvSpPr>
          <p:cNvPr id="3" name="Content Placeholder 2"/>
          <p:cNvSpPr>
            <a:spLocks noGrp="1"/>
          </p:cNvSpPr>
          <p:nvPr>
            <p:ph idx="1"/>
          </p:nvPr>
        </p:nvSpPr>
        <p:spPr>
          <a:xfrm>
            <a:off x="457200" y="1285860"/>
            <a:ext cx="8229600" cy="5038740"/>
          </a:xfrm>
          <a:solidFill>
            <a:schemeClr val="bg2"/>
          </a:solidFill>
        </p:spPr>
        <p:txBody>
          <a:bodyPr>
            <a:normAutofit/>
          </a:bodyPr>
          <a:lstStyle/>
          <a:p>
            <a:r>
              <a:rPr lang="ar-IQ" dirty="0" smtClean="0"/>
              <a:t>من محاسن الطريقة الالقائية ما يأتي : </a:t>
            </a:r>
            <a:endParaRPr lang="en-US" dirty="0" smtClean="0"/>
          </a:p>
          <a:p>
            <a:pPr marL="514350" lvl="0" indent="-514350">
              <a:buFont typeface="+mj-lt"/>
              <a:buAutoNum type="arabicPeriod"/>
            </a:pPr>
            <a:r>
              <a:rPr lang="ar-IQ" dirty="0" smtClean="0"/>
              <a:t>انها طريقة اقتصادية ، فلا تكلف نفقات باهضة لانه من الممكن تهيئة اعداد كبيرة من الطلبة لسماع المحاضرة من المدرِّس .</a:t>
            </a:r>
            <a:endParaRPr lang="en-US" dirty="0" smtClean="0"/>
          </a:p>
          <a:p>
            <a:pPr marL="514350" lvl="0" indent="-514350">
              <a:buFont typeface="+mj-lt"/>
              <a:buAutoNum type="arabicPeriod"/>
            </a:pPr>
            <a:r>
              <a:rPr lang="ar-IQ" dirty="0" smtClean="0"/>
              <a:t>ويمكن للمدرِّس اعطاء مادة كثيرة خلال فترة زمنية قصيرة و يقدم لطلبته خلاصة بحوثه وتجاربه في موضوع معين في وقت قصير فيوفر عليهم عناء البحث والجهد والوقت . </a:t>
            </a:r>
            <a:endParaRPr lang="en-US" dirty="0" smtClean="0"/>
          </a:p>
          <a:p>
            <a:pPr marL="514350" lvl="0" indent="-514350">
              <a:buFont typeface="+mj-lt"/>
              <a:buAutoNum type="arabicPeriod"/>
            </a:pPr>
            <a:r>
              <a:rPr lang="ar-IQ" dirty="0" smtClean="0"/>
              <a:t>انها تصلح للصفوف المتقدمة من المرحلة الثانوية وطلبة الكليات وتقل فائدتها كلما توجهنا نحو مرحلتي الاعدادية والابتدائية .</a:t>
            </a:r>
            <a:endParaRPr lang="en-US" dirty="0" smtClean="0"/>
          </a:p>
          <a:p>
            <a:pPr marL="514350" lvl="0" indent="-514350">
              <a:buFont typeface="+mj-lt"/>
              <a:buAutoNum type="arabicPeriod"/>
            </a:pPr>
            <a:r>
              <a:rPr lang="ar-IQ" dirty="0" smtClean="0"/>
              <a:t>عندما يكون القاء المدرِّس جيداً في الاسلوب وتسلسل المادة وتنظيم وترابط ما فيها من استدلال واستنتاج يمكن للطلبة الاستفادة منها .</a:t>
            </a:r>
            <a:endParaRPr lang="en-US" dirty="0" smtClean="0"/>
          </a:p>
          <a:p>
            <a:endParaRPr lang="ar-IQ"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Autofit/>
          </a:bodyPr>
          <a:lstStyle/>
          <a:p>
            <a:pPr algn="r"/>
            <a:r>
              <a:rPr lang="ar-IQ" sz="3600" b="1" dirty="0" smtClean="0">
                <a:solidFill>
                  <a:schemeClr val="accent2">
                    <a:lumMod val="75000"/>
                  </a:schemeClr>
                </a:solidFill>
              </a:rPr>
              <a:t>مساوئ الطريقة الالقائية :</a:t>
            </a:r>
            <a:endParaRPr lang="ar-IQ" sz="3600" b="1" dirty="0">
              <a:solidFill>
                <a:schemeClr val="accent2">
                  <a:lumMod val="75000"/>
                </a:schemeClr>
              </a:solidFill>
            </a:endParaRPr>
          </a:p>
        </p:txBody>
      </p:sp>
      <p:sp>
        <p:nvSpPr>
          <p:cNvPr id="3" name="Content Placeholder 2"/>
          <p:cNvSpPr>
            <a:spLocks noGrp="1"/>
          </p:cNvSpPr>
          <p:nvPr>
            <p:ph idx="1"/>
          </p:nvPr>
        </p:nvSpPr>
        <p:spPr>
          <a:xfrm>
            <a:off x="214282" y="1357298"/>
            <a:ext cx="8715436" cy="4967302"/>
          </a:xfrm>
          <a:solidFill>
            <a:schemeClr val="bg2"/>
          </a:solidFill>
        </p:spPr>
        <p:txBody>
          <a:bodyPr>
            <a:normAutofit fontScale="92500" lnSpcReduction="20000"/>
          </a:bodyPr>
          <a:lstStyle/>
          <a:p>
            <a:pPr marL="514350" lvl="0" indent="-514350">
              <a:lnSpc>
                <a:spcPct val="150000"/>
              </a:lnSpc>
              <a:buFont typeface="+mj-lt"/>
              <a:buAutoNum type="arabicPeriod"/>
            </a:pPr>
            <a:r>
              <a:rPr lang="ar-IQ" dirty="0" smtClean="0"/>
              <a:t>تجعل الطلبة يعتادون الاستماع والتلقي ولا تعطيهم الفرصة اللازمة للمشاركة ويكون دورهم سلبياً اثناء تعلم الموضوع الرياضي وخاصة اذا خلت من توجيه الاسئلة من قبل المدرِّس او الاستفسار من جانب الطلبة .</a:t>
            </a:r>
            <a:endParaRPr lang="en-US" dirty="0" smtClean="0"/>
          </a:p>
          <a:p>
            <a:pPr marL="514350" lvl="0" indent="-514350">
              <a:lnSpc>
                <a:spcPct val="150000"/>
              </a:lnSpc>
              <a:buFont typeface="+mj-lt"/>
              <a:buAutoNum type="arabicPeriod"/>
            </a:pPr>
            <a:r>
              <a:rPr lang="ar-IQ" dirty="0" smtClean="0"/>
              <a:t>شرود ذهن بعض الطلبة عن تتبع المحاضرة وبالتالي لا يستطيعون الربط بين اجزاء المحاضرة وتضيع عليهم الفائدة المتوقعة .</a:t>
            </a:r>
            <a:endParaRPr lang="en-US" dirty="0" smtClean="0"/>
          </a:p>
          <a:p>
            <a:pPr marL="514350" lvl="0" indent="-514350">
              <a:lnSpc>
                <a:spcPct val="150000"/>
              </a:lnSpc>
              <a:buFont typeface="+mj-lt"/>
              <a:buAutoNum type="arabicPeriod"/>
            </a:pPr>
            <a:r>
              <a:rPr lang="ar-IQ" dirty="0" smtClean="0"/>
              <a:t>تغرس روح الاعتماد والاتكال على المدرِّس في تعلمهم للمفاهيم والمعلومات المتضمنة في موضوع ما . </a:t>
            </a:r>
            <a:endParaRPr lang="en-US" dirty="0" smtClean="0"/>
          </a:p>
          <a:p>
            <a:pPr marL="514350" lvl="0" indent="-514350">
              <a:lnSpc>
                <a:spcPct val="150000"/>
              </a:lnSpc>
              <a:buFont typeface="+mj-lt"/>
              <a:buAutoNum type="arabicPeriod"/>
            </a:pPr>
            <a:r>
              <a:rPr lang="ar-IQ" dirty="0" smtClean="0"/>
              <a:t>تبعد فيهم روح البحث والاتقصاء والابداع .</a:t>
            </a:r>
            <a:endParaRPr lang="en-US" dirty="0" smtClean="0"/>
          </a:p>
          <a:p>
            <a:pPr marL="514350" lvl="0" indent="-514350">
              <a:lnSpc>
                <a:spcPct val="150000"/>
              </a:lnSpc>
              <a:buFont typeface="+mj-lt"/>
              <a:buAutoNum type="arabicPeriod"/>
            </a:pPr>
            <a:r>
              <a:rPr lang="ar-IQ" dirty="0" smtClean="0"/>
              <a:t>لا تشجعهم على التفكير والتحليل والاستنتاج .</a:t>
            </a:r>
            <a:endParaRPr lang="en-US" dirty="0" smtClean="0"/>
          </a:p>
          <a:p>
            <a:endParaRPr lang="ar-IQ"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a:solidFill>
            <a:schemeClr val="bg2"/>
          </a:solidFill>
        </p:spPr>
        <p:txBody>
          <a:bodyPr>
            <a:normAutofit/>
          </a:bodyPr>
          <a:lstStyle/>
          <a:p>
            <a:pPr lvl="0"/>
            <a:r>
              <a:rPr lang="ar-IQ" dirty="0" smtClean="0"/>
              <a:t>6- تولد فيهم الملل والسأم خاصة عندما يكون المفهوم الدراسي غير مشوق.</a:t>
            </a:r>
            <a:endParaRPr lang="en-US" dirty="0" smtClean="0"/>
          </a:p>
          <a:p>
            <a:pPr lvl="0"/>
            <a:r>
              <a:rPr lang="ar-IQ" dirty="0" smtClean="0"/>
              <a:t>7-  عدم بقاء المعلومات التي تم تدريسها في اذهان اكثر الطلبة ... وهذا يتطلَّب بذل جهد كبير لحفظها او تذكرها .</a:t>
            </a:r>
            <a:endParaRPr lang="en-US" dirty="0" smtClean="0"/>
          </a:p>
          <a:p>
            <a:pPr lvl="0"/>
            <a:r>
              <a:rPr lang="ar-IQ" dirty="0" smtClean="0"/>
              <a:t>8- انها لا تحقق الاهداف المرجوة من تدريس الرياضيات، اذ ان جميع ما يتعلمه بعض الطلبة يتعلق ببعض المعلومات الرياضية فقط . </a:t>
            </a:r>
            <a:endParaRPr lang="en-US" dirty="0" smtClean="0"/>
          </a:p>
          <a:p>
            <a:pPr lvl="0"/>
            <a:r>
              <a:rPr lang="ar-IQ" dirty="0" smtClean="0"/>
              <a:t>9- انها طريقة لا تلائم الا الطلبة الذين يمتلكون القدرة والكفاءة في التلخيص وكتابة الملاحظات المهمة ومتابعة الشرح لمدة طويلة .</a:t>
            </a:r>
            <a:endParaRPr lang="en-US" dirty="0" smtClean="0"/>
          </a:p>
          <a:p>
            <a:pPr lvl="0"/>
            <a:r>
              <a:rPr lang="ar-IQ" dirty="0" smtClean="0"/>
              <a:t>10- اذا فات على بعض الطلبة فهم جزء من المحاضرة قد يصعب عليهم فهم الاجزاء الباقية منها .</a:t>
            </a:r>
            <a:endParaRPr lang="en-US" dirty="0" smtClean="0"/>
          </a:p>
          <a:p>
            <a:r>
              <a:rPr lang="ar-IQ" dirty="0" smtClean="0"/>
              <a:t>11- كثيراً ما تتدنى المحاضرة الى مستوى الاملاء وهذا لا يتفق ومفهوم المحاضرة .</a:t>
            </a:r>
            <a:endParaRPr lang="ar-IQ"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42942"/>
          </a:xfrm>
        </p:spPr>
        <p:txBody>
          <a:bodyPr>
            <a:noAutofit/>
          </a:bodyPr>
          <a:lstStyle/>
          <a:p>
            <a:pPr algn="r" rtl="0"/>
            <a:r>
              <a:rPr lang="ar-IQ" sz="4000" b="1" dirty="0" smtClean="0"/>
              <a:t>أما مساوئ هذه الطريقة من ناحية المدرِّس فهي : </a:t>
            </a:r>
            <a:endParaRPr lang="ar-IQ" sz="3600" dirty="0"/>
          </a:p>
        </p:txBody>
      </p:sp>
      <p:sp>
        <p:nvSpPr>
          <p:cNvPr id="3" name="Content Placeholder 2"/>
          <p:cNvSpPr>
            <a:spLocks noGrp="1"/>
          </p:cNvSpPr>
          <p:nvPr>
            <p:ph idx="1"/>
          </p:nvPr>
        </p:nvSpPr>
        <p:spPr>
          <a:xfrm>
            <a:off x="457200" y="1142984"/>
            <a:ext cx="8229600" cy="5181616"/>
          </a:xfrm>
          <a:solidFill>
            <a:schemeClr val="bg2"/>
          </a:solidFill>
        </p:spPr>
        <p:txBody>
          <a:bodyPr>
            <a:normAutofit lnSpcReduction="10000"/>
          </a:bodyPr>
          <a:lstStyle/>
          <a:p>
            <a:pPr marL="514350" lvl="0" indent="-514350">
              <a:buFont typeface="+mj-lt"/>
              <a:buAutoNum type="arabicPeriod"/>
            </a:pPr>
            <a:r>
              <a:rPr lang="ar-IQ" dirty="0" smtClean="0"/>
              <a:t>قد يشذّ المدرِّس عن تسلسل موضوع المادة المعطاة ... وفي احيان اخرى يستمر في اعطاء معلومات لا تتعلق الموضوع الدراسي مما يضيِّع على الطلبة الفائدة المرجوة .</a:t>
            </a:r>
            <a:endParaRPr lang="en-US" dirty="0" smtClean="0"/>
          </a:p>
          <a:p>
            <a:pPr marL="514350" lvl="0" indent="-514350">
              <a:buFont typeface="+mj-lt"/>
              <a:buAutoNum type="arabicPeriod"/>
            </a:pPr>
            <a:r>
              <a:rPr lang="ar-IQ" dirty="0" smtClean="0"/>
              <a:t>قد يرتقي المدرِّس في محاضرته عن مستوى وقابلية وقدرة الطلبة فيزودهم بمعلومات رياضية اعلى من قابلياتهم الفكرية وبالتالي لا يستطيعون فهمها او استيعابها او تتبعها .</a:t>
            </a:r>
            <a:endParaRPr lang="en-US" dirty="0" smtClean="0"/>
          </a:p>
          <a:p>
            <a:pPr marL="514350" lvl="0" indent="-514350">
              <a:buFont typeface="+mj-lt"/>
              <a:buAutoNum type="arabicPeriod"/>
            </a:pPr>
            <a:r>
              <a:rPr lang="ar-IQ" dirty="0" smtClean="0"/>
              <a:t>كثيراً من المدرِّسين يستخدمها لوحدها مما تصبح شيئاً عادياً لا ابداع او تجديد يصدر عنهم .</a:t>
            </a:r>
            <a:endParaRPr lang="en-US" dirty="0" smtClean="0"/>
          </a:p>
          <a:p>
            <a:pPr marL="514350" lvl="0" indent="-514350">
              <a:buFont typeface="+mj-lt"/>
              <a:buAutoNum type="arabicPeriod"/>
            </a:pPr>
            <a:r>
              <a:rPr lang="ar-IQ" dirty="0" smtClean="0"/>
              <a:t>عدم معرفة بعض المدرِّسين كيفية استخدامها بصورة صحيحة وهذا يؤدي الى عدم تحقيق الهدف او الاهداف من استخدامها .</a:t>
            </a:r>
            <a:endParaRPr lang="en-US" dirty="0" smtClean="0"/>
          </a:p>
          <a:p>
            <a:pPr marL="514350" lvl="0" indent="-514350">
              <a:buFont typeface="+mj-lt"/>
              <a:buAutoNum type="arabicPeriod"/>
            </a:pPr>
            <a:r>
              <a:rPr lang="ar-IQ" dirty="0" smtClean="0"/>
              <a:t>لا يستطيع المدرِّس معرفة مستوى طلابه او تقويمهم بصورة مستمرة .</a:t>
            </a:r>
            <a:endParaRPr lang="en-US" dirty="0" smtClean="0"/>
          </a:p>
          <a:p>
            <a:pPr marL="514350" lvl="0" indent="-514350">
              <a:buFont typeface="+mj-lt"/>
              <a:buAutoNum type="arabicPeriod"/>
            </a:pPr>
            <a:r>
              <a:rPr lang="ar-IQ" dirty="0" smtClean="0"/>
              <a:t>لا تساعد على اكتشاف الفروق الفردية بين الطلبة .</a:t>
            </a:r>
            <a:endParaRPr lang="en-US" dirty="0" smtClean="0"/>
          </a:p>
          <a:p>
            <a:endParaRPr lang="ar-IQ"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a:solidFill>
            <a:schemeClr val="bg2"/>
          </a:solidFill>
        </p:spPr>
        <p:txBody>
          <a:bodyPr/>
          <a:lstStyle/>
          <a:p>
            <a:r>
              <a:rPr lang="ar-IQ" dirty="0" smtClean="0"/>
              <a:t>وبالرغم من العيوب الآنفة الذكر، الا اننا مازلنا نرى بأنها شائعة الاستعمال والاستخدام من قبل كثير من المدرِّسين في المدارس والكليات والمعاهد اذ يأخذون بها ويتفننون في طريقة ايصالها الى عقولهم فيعتبر المدرِّس في نظرنا ناجحاً اذا كان قادراً على ايصال الموضوع (المفهوم) الى الطلبة في اقل وقت ممكن دون أي اعتبار آخر كتكوين أساليب سليمة في التفكير واتجاهات سليمة والبحث والتتبع والاكتشاف وممارستها كلها في مواقف الحياة المختلفة .</a:t>
            </a:r>
            <a:endParaRPr lang="en-US" dirty="0" smtClean="0"/>
          </a:p>
          <a:p>
            <a:endParaRPr lang="ar-IQ"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071570"/>
          </a:xfrm>
        </p:spPr>
        <p:txBody>
          <a:bodyPr>
            <a:normAutofit/>
          </a:bodyPr>
          <a:lstStyle/>
          <a:p>
            <a:pPr algn="r"/>
            <a:r>
              <a:rPr lang="ar-IQ" sz="3100" b="1" dirty="0" smtClean="0"/>
              <a:t>ومن اجل ان تحقق طريقة الالقاء (المحاضرة) بعض الاهداف التربوية فاننا نقترح على المدرِّس ما يلي : </a:t>
            </a:r>
            <a:endParaRPr lang="ar-IQ" b="1" dirty="0"/>
          </a:p>
        </p:txBody>
      </p:sp>
      <p:sp>
        <p:nvSpPr>
          <p:cNvPr id="3" name="Content Placeholder 2"/>
          <p:cNvSpPr>
            <a:spLocks noGrp="1"/>
          </p:cNvSpPr>
          <p:nvPr>
            <p:ph idx="1"/>
          </p:nvPr>
        </p:nvSpPr>
        <p:spPr>
          <a:xfrm>
            <a:off x="457200" y="1500174"/>
            <a:ext cx="8229600" cy="4824426"/>
          </a:xfrm>
          <a:solidFill>
            <a:schemeClr val="bg2"/>
          </a:solidFill>
        </p:spPr>
        <p:txBody>
          <a:bodyPr>
            <a:normAutofit/>
          </a:bodyPr>
          <a:lstStyle/>
          <a:p>
            <a:pPr marL="514350" lvl="0" indent="-514350">
              <a:buFont typeface="+mj-lt"/>
              <a:buAutoNum type="arabicPeriod"/>
            </a:pPr>
            <a:r>
              <a:rPr lang="ar-IQ" dirty="0" smtClean="0"/>
              <a:t>ينبغي على المدرِّس ربط المواضيع الدراسية بعضها بالبعض الآخر حتى يتضح الهدف منها وان تكون المواضيع متسلسلة تؤدي الى حل مشكلة (مسألة) تتطلب تعلم هذه المادة .</a:t>
            </a:r>
            <a:endParaRPr lang="en-US" dirty="0" smtClean="0"/>
          </a:p>
          <a:p>
            <a:pPr marL="514350" lvl="0" indent="-514350">
              <a:buFont typeface="+mj-lt"/>
              <a:buAutoNum type="arabicPeriod"/>
            </a:pPr>
            <a:r>
              <a:rPr lang="ar-IQ" dirty="0" smtClean="0"/>
              <a:t>ان يهتم المدرِّس الى جانب اهتمامه بالمادة العلمية بالاهداف الفردية الاجتماعية التي تثير تفكير الطلبة وتدفعهم الى استيعاب الموضوع الدراسي فتتوضَّح لهم قيمته والهدف من دراسته .</a:t>
            </a:r>
            <a:endParaRPr lang="en-US" dirty="0" smtClean="0"/>
          </a:p>
          <a:p>
            <a:pPr marL="514350" lvl="0" indent="-514350">
              <a:buFont typeface="+mj-lt"/>
              <a:buAutoNum type="arabicPeriod"/>
            </a:pPr>
            <a:r>
              <a:rPr lang="ar-IQ" dirty="0" smtClean="0"/>
              <a:t>من أجل مساعدة الطلاب على استيعاب الموضوع الدراسي ، على المدرِّس ان يسمح لطلبته بتوجيه الاسئلة والاستفسارات اثناء القاء المحاضرة وان يزودهم ببعض الاسئلة التي تدفعهم الى المشاركة والتتبع على طريق الاستنتاج والتحليل والتعليل .</a:t>
            </a:r>
            <a:endParaRPr lang="en-US" dirty="0" smtClean="0"/>
          </a:p>
          <a:p>
            <a:endParaRPr lang="ar-IQ"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a:solidFill>
            <a:schemeClr val="bg2"/>
          </a:solidFill>
        </p:spPr>
        <p:txBody>
          <a:bodyPr>
            <a:normAutofit/>
          </a:bodyPr>
          <a:lstStyle/>
          <a:p>
            <a:pPr lvl="0"/>
            <a:r>
              <a:rPr lang="ar-IQ" dirty="0" smtClean="0"/>
              <a:t>4- ان يعمد المدرِّس الى تنبيه طلبته واستثارة نشاطهم وتشجيعهم على التتبع والتفكير وان يسألهم من وقت لآخر حول المفهوم الذي يقوم بتدريسه .</a:t>
            </a:r>
            <a:endParaRPr lang="en-US" dirty="0" smtClean="0"/>
          </a:p>
          <a:p>
            <a:pPr lvl="0"/>
            <a:r>
              <a:rPr lang="ar-IQ" dirty="0" smtClean="0"/>
              <a:t>5- من اجل أن تكون المحاضرة واضحة على المدرِّس ان يُغيِّر من نبرات صوته، فكلما تم ايضاح قسم من الموضوع الدراسي او المسألة الرياشية التي يشرحها عليه ان يتوقف قليلاً ليدل على انه فرغ من خطوة في شرحه .</a:t>
            </a:r>
            <a:endParaRPr lang="en-US" dirty="0" smtClean="0"/>
          </a:p>
          <a:p>
            <a:pPr lvl="0"/>
            <a:r>
              <a:rPr lang="ar-IQ" dirty="0" smtClean="0"/>
              <a:t>6- يفضَّل استخدام الوسائل والتقنيات التربوية في التدريس عند استخدام طريقة المحاضرة - قدر الامكان- التي تساعد الطلبة على فهم واستيعاب ما يلقى عليهم من مفاهيم وحقائق ومعلومات رياضية، وبذلك يبعد المدرِّس محاضرته الجامدة او المملة ويقرِّبها الى المحاضرة المشوقة .</a:t>
            </a:r>
            <a:endParaRPr lang="en-US" dirty="0" smtClean="0"/>
          </a:p>
          <a:p>
            <a:endParaRPr lang="ar-IQ"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643966" cy="928694"/>
          </a:xfrm>
          <a:noFill/>
        </p:spPr>
        <p:txBody>
          <a:bodyPr>
            <a:normAutofit fontScale="90000"/>
          </a:bodyPr>
          <a:lstStyle/>
          <a:p>
            <a:pPr algn="ctr"/>
            <a:r>
              <a:rPr lang="ar-IQ" sz="6600" dirty="0" smtClean="0"/>
              <a:t> </a:t>
            </a:r>
            <a:r>
              <a:rPr lang="ar-IQ" sz="3600" b="1" dirty="0" smtClean="0"/>
              <a:t>أنواع الطرائق التدريسية (كيف </a:t>
            </a:r>
            <a:r>
              <a:rPr lang="ar-IQ" sz="4000" b="1" dirty="0" smtClean="0"/>
              <a:t>ندرِّس</a:t>
            </a:r>
            <a:r>
              <a:rPr lang="ar-IQ" sz="3600" b="1" dirty="0" smtClean="0"/>
              <a:t> الرياضيات؟)</a:t>
            </a:r>
            <a:endParaRPr lang="ar-IQ" sz="3600" b="1" dirty="0"/>
          </a:p>
        </p:txBody>
      </p:sp>
      <p:sp>
        <p:nvSpPr>
          <p:cNvPr id="3" name="Content Placeholder 2"/>
          <p:cNvSpPr>
            <a:spLocks noGrp="1"/>
          </p:cNvSpPr>
          <p:nvPr>
            <p:ph idx="1"/>
          </p:nvPr>
        </p:nvSpPr>
        <p:spPr>
          <a:xfrm>
            <a:off x="457200" y="1142984"/>
            <a:ext cx="8229600" cy="5181616"/>
          </a:xfrm>
          <a:solidFill>
            <a:schemeClr val="accent4">
              <a:lumMod val="20000"/>
              <a:lumOff val="80000"/>
            </a:schemeClr>
          </a:solidFill>
        </p:spPr>
        <p:txBody>
          <a:bodyPr>
            <a:normAutofit/>
          </a:bodyPr>
          <a:lstStyle/>
          <a:p>
            <a:r>
              <a:rPr lang="ar-IQ" sz="2800" b="1" dirty="0" smtClean="0"/>
              <a:t>قد يسأل البعض كيف ندرِّس الرياضيات ؟</a:t>
            </a:r>
            <a:endParaRPr lang="en-US" sz="2800" dirty="0" smtClean="0"/>
          </a:p>
          <a:p>
            <a:r>
              <a:rPr lang="ar-IQ" sz="2800" dirty="0" smtClean="0"/>
              <a:t>قد تبدو الاجابة عن هذا السؤال سهلة وبسيطة ، لكنها في حقيقتها معقدة، فتدريس الرياضيات – كما نعلم – يهدف الى تنمية شخصية الطالب ، وتحقيق عدد من الاهداف التي ذكرنا سابقاً .</a:t>
            </a:r>
          </a:p>
          <a:p>
            <a:r>
              <a:rPr lang="ar-IQ" sz="2800" dirty="0" smtClean="0"/>
              <a:t>والطرائق المستخدمة لتحقيق ذلك تختلف باختلاف الموقف التعليمي ، فهو موقف متعدد الجوانب يعتمد على طبيعة الظروف التي تحيط به .</a:t>
            </a:r>
          </a:p>
          <a:p>
            <a:r>
              <a:rPr lang="ar-IQ" sz="2800" dirty="0" smtClean="0"/>
              <a:t> لذلك فالطريقة التي تستخدم بنجاح في مفهوم ما او مبرهنة ما قد لا تنجح او تفي بالغرض اذا استخدمت في مفهوم او مبرهنة اخرى.</a:t>
            </a:r>
          </a:p>
          <a:p>
            <a:r>
              <a:rPr lang="ar-IQ" sz="2800" dirty="0" smtClean="0"/>
              <a:t> والمدرس الناجح او الماهر هو الذي يستطيع ان يتعرف على طبيعة هذه المواقف ويختار طرائق التدريس بما يتمشى بتلاءم معها .</a:t>
            </a:r>
            <a:endParaRPr lang="en-US" sz="2800" dirty="0" smtClean="0"/>
          </a:p>
          <a:p>
            <a:endParaRPr lang="ar-IQ" sz="1800"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pPr algn="ctr"/>
            <a:r>
              <a:rPr lang="ar-IQ" sz="4400" b="1" dirty="0" smtClean="0">
                <a:solidFill>
                  <a:srgbClr val="C00000"/>
                </a:solidFill>
              </a:rPr>
              <a:t>ثانياً</a:t>
            </a:r>
            <a:r>
              <a:rPr lang="ar-IQ" sz="4400" b="1" dirty="0" smtClean="0"/>
              <a:t>- </a:t>
            </a:r>
            <a:r>
              <a:rPr lang="ar-IQ" sz="4400" b="1" dirty="0" smtClean="0">
                <a:solidFill>
                  <a:srgbClr val="C00000"/>
                </a:solidFill>
              </a:rPr>
              <a:t>الطريقة الاستقرائية </a:t>
            </a:r>
            <a:r>
              <a:rPr lang="ar-IQ" sz="4400" b="1" dirty="0" smtClean="0"/>
              <a:t>-</a:t>
            </a:r>
            <a:endParaRPr lang="ar-IQ" sz="4400" dirty="0"/>
          </a:p>
        </p:txBody>
      </p:sp>
      <p:sp>
        <p:nvSpPr>
          <p:cNvPr id="3" name="Content Placeholder 2"/>
          <p:cNvSpPr>
            <a:spLocks noGrp="1"/>
          </p:cNvSpPr>
          <p:nvPr>
            <p:ph idx="1"/>
          </p:nvPr>
        </p:nvSpPr>
        <p:spPr>
          <a:xfrm>
            <a:off x="457200" y="1357298"/>
            <a:ext cx="8229600" cy="4967302"/>
          </a:xfrm>
          <a:solidFill>
            <a:schemeClr val="bg2"/>
          </a:solidFill>
        </p:spPr>
        <p:txBody>
          <a:bodyPr>
            <a:normAutofit/>
          </a:bodyPr>
          <a:lstStyle/>
          <a:p>
            <a:r>
              <a:rPr lang="ar-IQ" dirty="0" smtClean="0"/>
              <a:t>ان التدريس وفق هذا الاسلوب من التفكير يعتمد على استقراء قاعدة عامة او استخلاص خاصية عامة من عدة حالات خاصة ، أي ان الاستقراء يبدأ من حالات خاصة متعددة ويصل الى قاعدة عامة او قانون عام او حالة عامة . ان التفكير الاستقرائي يلعب دوراً مهماً في تدريس الرياضيات وخاصة في برهنة خواص الاعداد والتوزيع .. وفي الهندسة العملية وفي استخلاص قوانين الاسس وغيرها من العلاقات الرياضية .</a:t>
            </a:r>
            <a:endParaRPr lang="en-US" dirty="0" smtClean="0"/>
          </a:p>
          <a:p>
            <a:r>
              <a:rPr lang="ar-IQ" dirty="0" smtClean="0"/>
              <a:t>فمثلاً ، عندما يعطي المدرِّس الفرصة للطالب برسم عدة حالات للمثلث:</a:t>
            </a:r>
            <a:endParaRPr lang="en-US" dirty="0" smtClean="0"/>
          </a:p>
          <a:p>
            <a:r>
              <a:rPr lang="ar-IQ" dirty="0" smtClean="0"/>
              <a:t>(مثلث حاد الزاوية – مثلث قائم الزاوية- مثلث متساوي الساقين- مثلث متساوي الأضلاع) ويجد أن مجموع قياسات الزوايا في كل مثلث 180 ْ درجة فانه يستنتج قاعدة عامة من هذه الحالات الخاصة وهي ان مجموع قياس زوايا أي مثلث يساوي 180 درجة.</a:t>
            </a:r>
            <a:endParaRPr lang="en-US" dirty="0" smtClean="0"/>
          </a:p>
          <a:p>
            <a:endParaRPr lang="ar-IQ"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29600" cy="5538806"/>
          </a:xfrm>
          <a:solidFill>
            <a:schemeClr val="bg2"/>
          </a:solidFill>
        </p:spPr>
        <p:txBody>
          <a:bodyPr>
            <a:normAutofit/>
          </a:bodyPr>
          <a:lstStyle/>
          <a:p>
            <a:r>
              <a:rPr lang="en-US" dirty="0" smtClean="0"/>
              <a:t> </a:t>
            </a:r>
            <a:r>
              <a:rPr lang="ar-IQ" b="1" dirty="0" smtClean="0"/>
              <a:t>والطالب الذي يكون جدول الجمع للأعداد الطبيعية</a:t>
            </a:r>
            <a:r>
              <a:rPr lang="ar-IQ" dirty="0" smtClean="0"/>
              <a:t> (1 ، 2 ، 3 ، 4 ، 5) ويحاول من الجدول الحصول على : </a:t>
            </a:r>
          </a:p>
          <a:p>
            <a:endParaRPr lang="ar-IQ" dirty="0" smtClean="0"/>
          </a:p>
        </p:txBody>
      </p:sp>
      <p:graphicFrame>
        <p:nvGraphicFramePr>
          <p:cNvPr id="7" name="Table 6"/>
          <p:cNvGraphicFramePr>
            <a:graphicFrameLocks noGrp="1"/>
          </p:cNvGraphicFramePr>
          <p:nvPr/>
        </p:nvGraphicFramePr>
        <p:xfrm>
          <a:off x="1785918" y="1785926"/>
          <a:ext cx="5590061" cy="1135113"/>
        </p:xfrm>
        <a:graphic>
          <a:graphicData uri="http://schemas.openxmlformats.org/drawingml/2006/table">
            <a:tbl>
              <a:tblPr rtl="1"/>
              <a:tblGrid>
                <a:gridCol w="1736609"/>
                <a:gridCol w="1972496"/>
                <a:gridCol w="1880956"/>
              </a:tblGrid>
              <a:tr h="642942">
                <a:tc>
                  <a:txBody>
                    <a:bodyPr/>
                    <a:lstStyle/>
                    <a:p>
                      <a:pPr algn="justLow" rtl="1">
                        <a:spcAft>
                          <a:spcPts val="0"/>
                        </a:spcAft>
                      </a:pPr>
                      <a:r>
                        <a:rPr lang="ar-IQ" sz="2400">
                          <a:latin typeface="Times New Roman"/>
                          <a:ea typeface="Times New Roman"/>
                          <a:cs typeface="Simplified Arabic"/>
                        </a:rPr>
                        <a:t>3 + 4 = ؟ </a:t>
                      </a:r>
                      <a:endParaRPr lang="en-US" sz="2400">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2400">
                          <a:latin typeface="Times New Roman"/>
                          <a:ea typeface="Times New Roman"/>
                          <a:cs typeface="Simplified Arabic"/>
                        </a:rPr>
                        <a:t>7 + 6 = ؟</a:t>
                      </a:r>
                      <a:endParaRPr lang="en-US" sz="2400">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2400">
                          <a:latin typeface="Times New Roman"/>
                          <a:ea typeface="Times New Roman"/>
                          <a:cs typeface="Simplified Arabic"/>
                        </a:rPr>
                        <a:t>5 + 7 = ؟</a:t>
                      </a:r>
                      <a:endParaRPr lang="en-US" sz="2400">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71">
                <a:tc>
                  <a:txBody>
                    <a:bodyPr/>
                    <a:lstStyle/>
                    <a:p>
                      <a:pPr algn="justLow" rtl="1">
                        <a:spcAft>
                          <a:spcPts val="0"/>
                        </a:spcAft>
                      </a:pPr>
                      <a:r>
                        <a:rPr lang="ar-IQ" sz="2400">
                          <a:latin typeface="Times New Roman"/>
                          <a:ea typeface="Times New Roman"/>
                          <a:cs typeface="Simplified Arabic"/>
                        </a:rPr>
                        <a:t>4 + 3 = ؟</a:t>
                      </a:r>
                      <a:endParaRPr lang="en-US" sz="2400">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2400">
                          <a:latin typeface="Times New Roman"/>
                          <a:ea typeface="Times New Roman"/>
                          <a:cs typeface="Simplified Arabic"/>
                        </a:rPr>
                        <a:t>6 + 7 = ؟</a:t>
                      </a:r>
                      <a:endParaRPr lang="en-US" sz="2400">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2400" dirty="0">
                          <a:latin typeface="Times New Roman"/>
                          <a:ea typeface="Times New Roman"/>
                          <a:cs typeface="Simplified Arabic"/>
                        </a:rPr>
                        <a:t>7 + 5 = ؟</a:t>
                      </a:r>
                      <a:endParaRPr lang="en-US" sz="2400" dirty="0">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357158" y="3357562"/>
            <a:ext cx="828680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6088"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من هذه الحالات المتعددة والمتنوعة يستطيع الطالب استقراء خاصية التبديل لجمع الاعداد الطبيعية</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571504"/>
          </a:xfrm>
        </p:spPr>
        <p:txBody>
          <a:bodyPr>
            <a:normAutofit fontScale="90000"/>
          </a:bodyPr>
          <a:lstStyle/>
          <a:p>
            <a:pPr algn="r"/>
            <a:r>
              <a:rPr lang="ar-IQ" sz="3600" b="1" dirty="0" smtClean="0"/>
              <a:t>والطالب الذي يستطيع حل المعادلات الآتية </a:t>
            </a:r>
            <a:r>
              <a:rPr lang="ar-IQ" b="1" dirty="0" smtClean="0"/>
              <a:t>:</a:t>
            </a:r>
            <a:endParaRPr lang="ar-IQ" dirty="0"/>
          </a:p>
        </p:txBody>
      </p:sp>
      <p:sp>
        <p:nvSpPr>
          <p:cNvPr id="3" name="Content Placeholder 2"/>
          <p:cNvSpPr>
            <a:spLocks noGrp="1"/>
          </p:cNvSpPr>
          <p:nvPr>
            <p:ph idx="1"/>
          </p:nvPr>
        </p:nvSpPr>
        <p:spPr>
          <a:xfrm>
            <a:off x="0" y="928670"/>
            <a:ext cx="9144000" cy="5395930"/>
          </a:xfrm>
          <a:solidFill>
            <a:schemeClr val="bg2"/>
          </a:solidFill>
        </p:spPr>
        <p:txBody>
          <a:bodyPr>
            <a:normAutofit fontScale="77500" lnSpcReduction="20000"/>
          </a:bodyPr>
          <a:lstStyle/>
          <a:p>
            <a:pPr>
              <a:buNone/>
            </a:pPr>
            <a:r>
              <a:rPr lang="ar-IQ" b="1" dirty="0" smtClean="0"/>
              <a:t>(1)</a:t>
            </a:r>
            <a:endParaRPr lang="en-US" dirty="0" smtClean="0"/>
          </a:p>
          <a:p>
            <a:r>
              <a:rPr lang="ar-IQ" dirty="0" smtClean="0"/>
              <a:t>	</a:t>
            </a:r>
            <a:r>
              <a:rPr lang="ar-IQ" sz="2400" dirty="0" smtClean="0"/>
              <a:t>	س – 5       = 11			(1)</a:t>
            </a:r>
            <a:endParaRPr lang="en-US" sz="2400" dirty="0" smtClean="0"/>
          </a:p>
          <a:p>
            <a:r>
              <a:rPr lang="ar-IQ" sz="2400" dirty="0" smtClean="0"/>
              <a:t>		س – 5 + 5 = 11 + 5	        (2)</a:t>
            </a:r>
            <a:endParaRPr lang="en-US" sz="2400" dirty="0" smtClean="0"/>
          </a:p>
          <a:p>
            <a:r>
              <a:rPr lang="ar-IQ" sz="2400" dirty="0" smtClean="0"/>
              <a:t>		س             = 11+(5)			(3)</a:t>
            </a:r>
            <a:endParaRPr lang="en-US" sz="2400" dirty="0" smtClean="0"/>
          </a:p>
          <a:p>
            <a:pPr>
              <a:buNone/>
            </a:pPr>
            <a:r>
              <a:rPr lang="ar-IQ" sz="2400" dirty="0" smtClean="0"/>
              <a:t>(2)</a:t>
            </a:r>
            <a:endParaRPr lang="en-US" sz="2400" dirty="0" smtClean="0"/>
          </a:p>
          <a:p>
            <a:r>
              <a:rPr lang="ar-IQ" sz="2400" dirty="0" smtClean="0"/>
              <a:t>		3 س= س + 6			(1)</a:t>
            </a:r>
            <a:endParaRPr lang="en-US" sz="2400" dirty="0" smtClean="0"/>
          </a:p>
          <a:p>
            <a:r>
              <a:rPr lang="ar-IQ" sz="2400" dirty="0" smtClean="0"/>
              <a:t>		3س – س = س – س + 6		(2)</a:t>
            </a:r>
            <a:endParaRPr lang="en-US" sz="2400" dirty="0" smtClean="0"/>
          </a:p>
          <a:p>
            <a:r>
              <a:rPr lang="ar-IQ" sz="2400" dirty="0" smtClean="0"/>
              <a:t>		3س+ (- س) = 6	          	(3)</a:t>
            </a:r>
            <a:endParaRPr lang="en-US" sz="2400" dirty="0" smtClean="0"/>
          </a:p>
          <a:p>
            <a:pPr>
              <a:buNone/>
            </a:pPr>
            <a:r>
              <a:rPr lang="ar-IQ" sz="2800" dirty="0" smtClean="0"/>
              <a:t>(3)</a:t>
            </a:r>
            <a:endParaRPr lang="en-US" sz="2800" dirty="0" smtClean="0"/>
          </a:p>
          <a:p>
            <a:pPr algn="ctr">
              <a:buNone/>
            </a:pPr>
            <a:r>
              <a:rPr lang="ar-IQ" sz="2800" dirty="0" smtClean="0"/>
              <a:t>    11 - س = 4			       (1)</a:t>
            </a:r>
            <a:endParaRPr lang="en-US" sz="2800" dirty="0" smtClean="0"/>
          </a:p>
          <a:p>
            <a:pPr>
              <a:buNone/>
            </a:pPr>
            <a:r>
              <a:rPr lang="ar-IQ" sz="2800" dirty="0" smtClean="0"/>
              <a:t>                                11 - س + س =  4+ س		(2)</a:t>
            </a:r>
            <a:endParaRPr lang="en-US" sz="2800" dirty="0" smtClean="0"/>
          </a:p>
          <a:p>
            <a:r>
              <a:rPr lang="ar-IQ" sz="2800" dirty="0" smtClean="0"/>
              <a:t>                            11               =  4  +(س)	            (3)</a:t>
            </a:r>
          </a:p>
          <a:p>
            <a:r>
              <a:rPr lang="ar-IQ" sz="2800" dirty="0" smtClean="0"/>
              <a:t>(4)</a:t>
            </a:r>
            <a:endParaRPr lang="en-US" sz="2800" dirty="0" smtClean="0"/>
          </a:p>
          <a:p>
            <a:r>
              <a:rPr lang="ar-IQ" sz="2800" dirty="0" smtClean="0"/>
              <a:t>		17= 5س – 3		          (1) </a:t>
            </a:r>
            <a:endParaRPr lang="en-US" sz="2800" dirty="0" smtClean="0"/>
          </a:p>
          <a:p>
            <a:r>
              <a:rPr lang="ar-IQ" sz="2800" dirty="0" smtClean="0"/>
              <a:t>		17+3=5س-3+3		(2)</a:t>
            </a:r>
            <a:endParaRPr lang="en-US" sz="2800" dirty="0" smtClean="0"/>
          </a:p>
          <a:p>
            <a:r>
              <a:rPr lang="ar-IQ" sz="2800" dirty="0" smtClean="0"/>
              <a:t>		17+(3) = 5س		          (3)</a:t>
            </a:r>
            <a:endParaRPr lang="en-US" sz="2800" dirty="0" smtClean="0"/>
          </a:p>
          <a:p>
            <a:endParaRPr lang="en-US" dirty="0" smtClean="0"/>
          </a:p>
          <a:p>
            <a:endParaRPr lang="ar-IQ" dirty="0"/>
          </a:p>
        </p:txBody>
      </p:sp>
      <p:sp>
        <p:nvSpPr>
          <p:cNvPr id="4" name="Freeform 3"/>
          <p:cNvSpPr/>
          <p:nvPr/>
        </p:nvSpPr>
        <p:spPr>
          <a:xfrm>
            <a:off x="5710084" y="3982065"/>
            <a:ext cx="307258" cy="334296"/>
          </a:xfrm>
          <a:custGeom>
            <a:avLst/>
            <a:gdLst>
              <a:gd name="connsiteX0" fmla="*/ 307258 w 307258"/>
              <a:gd name="connsiteY0" fmla="*/ 0 h 334296"/>
              <a:gd name="connsiteX1" fmla="*/ 100781 w 307258"/>
              <a:gd name="connsiteY1" fmla="*/ 250722 h 334296"/>
              <a:gd name="connsiteX2" fmla="*/ 12290 w 307258"/>
              <a:gd name="connsiteY2" fmla="*/ 324464 h 334296"/>
              <a:gd name="connsiteX3" fmla="*/ 27039 w 307258"/>
              <a:gd name="connsiteY3" fmla="*/ 309716 h 334296"/>
            </a:gdLst>
            <a:ahLst/>
            <a:cxnLst>
              <a:cxn ang="0">
                <a:pos x="connsiteX0" y="connsiteY0"/>
              </a:cxn>
              <a:cxn ang="0">
                <a:pos x="connsiteX1" y="connsiteY1"/>
              </a:cxn>
              <a:cxn ang="0">
                <a:pos x="connsiteX2" y="connsiteY2"/>
              </a:cxn>
              <a:cxn ang="0">
                <a:pos x="connsiteX3" y="connsiteY3"/>
              </a:cxn>
            </a:cxnLst>
            <a:rect l="l" t="t" r="r" b="b"/>
            <a:pathLst>
              <a:path w="307258" h="334296">
                <a:moveTo>
                  <a:pt x="307258" y="0"/>
                </a:moveTo>
                <a:cubicBezTo>
                  <a:pt x="228600" y="98322"/>
                  <a:pt x="149942" y="196645"/>
                  <a:pt x="100781" y="250722"/>
                </a:cubicBezTo>
                <a:cubicBezTo>
                  <a:pt x="51620" y="304799"/>
                  <a:pt x="24580" y="314632"/>
                  <a:pt x="12290" y="324464"/>
                </a:cubicBezTo>
                <a:cubicBezTo>
                  <a:pt x="0" y="334296"/>
                  <a:pt x="13519" y="322006"/>
                  <a:pt x="27039" y="309716"/>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 name="Freeform 4"/>
          <p:cNvSpPr/>
          <p:nvPr/>
        </p:nvSpPr>
        <p:spPr>
          <a:xfrm>
            <a:off x="5206181" y="3982065"/>
            <a:ext cx="280219" cy="339212"/>
          </a:xfrm>
          <a:custGeom>
            <a:avLst/>
            <a:gdLst>
              <a:gd name="connsiteX0" fmla="*/ 280219 w 280219"/>
              <a:gd name="connsiteY0" fmla="*/ 0 h 339212"/>
              <a:gd name="connsiteX1" fmla="*/ 0 w 280219"/>
              <a:gd name="connsiteY1" fmla="*/ 339212 h 339212"/>
              <a:gd name="connsiteX2" fmla="*/ 0 w 280219"/>
              <a:gd name="connsiteY2" fmla="*/ 339212 h 339212"/>
            </a:gdLst>
            <a:ahLst/>
            <a:cxnLst>
              <a:cxn ang="0">
                <a:pos x="connsiteX0" y="connsiteY0"/>
              </a:cxn>
              <a:cxn ang="0">
                <a:pos x="connsiteX1" y="connsiteY1"/>
              </a:cxn>
              <a:cxn ang="0">
                <a:pos x="connsiteX2" y="connsiteY2"/>
              </a:cxn>
            </a:cxnLst>
            <a:rect l="l" t="t" r="r" b="b"/>
            <a:pathLst>
              <a:path w="280219" h="339212">
                <a:moveTo>
                  <a:pt x="280219" y="0"/>
                </a:moveTo>
                <a:lnTo>
                  <a:pt x="0" y="339212"/>
                </a:lnTo>
                <a:lnTo>
                  <a:pt x="0" y="339212"/>
                </a:ln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grpSp>
        <p:nvGrpSpPr>
          <p:cNvPr id="12" name="Group 11"/>
          <p:cNvGrpSpPr/>
          <p:nvPr/>
        </p:nvGrpSpPr>
        <p:grpSpPr>
          <a:xfrm>
            <a:off x="1357290" y="2214554"/>
            <a:ext cx="6429420" cy="2359042"/>
            <a:chOff x="1357290" y="2214554"/>
            <a:chExt cx="6429420" cy="2359042"/>
          </a:xfrm>
        </p:grpSpPr>
        <p:cxnSp>
          <p:nvCxnSpPr>
            <p:cNvPr id="7" name="Straight Connector 6"/>
            <p:cNvCxnSpPr/>
            <p:nvPr/>
          </p:nvCxnSpPr>
          <p:spPr>
            <a:xfrm rot="10800000">
              <a:off x="1714480" y="2214554"/>
              <a:ext cx="56436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643042" y="3357562"/>
              <a:ext cx="57864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357290" y="4572008"/>
              <a:ext cx="6429420" cy="1588"/>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6478"/>
          </a:xfrm>
          <a:solidFill>
            <a:schemeClr val="bg2"/>
          </a:solidFill>
        </p:spPr>
        <p:txBody>
          <a:bodyPr/>
          <a:lstStyle/>
          <a:p>
            <a:r>
              <a:rPr lang="ar-IQ" sz="2800" dirty="0" smtClean="0"/>
              <a:t>استخدام طريقة الاضافة المتساوية (النظير الجمعي لحدود المعادلة) الى كل من طرفي المعادلة يستطيع المدرِّس مقارنة الخطوة الاولى والثالثة في كل مثال من الامثلة السابقة الى ان يصل الى قاعدة عامة وهي (بأنه عند نقل حد من طرف الى طرف آخر في المعادلة فان اشارته تتغيَّر)</a:t>
            </a:r>
          </a:p>
          <a:p>
            <a:r>
              <a:rPr lang="ar-IQ" sz="2800" dirty="0" smtClean="0"/>
              <a:t>وعندما يصل الطلبة الى القاعدة العامة بأنفسهم أو بمساعدة المدرِّس فانهم سوف يطبقونها في مواقف اخرى وهنا يأتي دور المدرِّس في توجيه الطلب للتأكد من صحة القاعدة التي وصلوا اليها . </a:t>
            </a:r>
          </a:p>
          <a:p>
            <a:r>
              <a:rPr lang="ar-IQ" sz="2800" dirty="0" smtClean="0"/>
              <a:t>ويتضح من المثال السابق ان هناك </a:t>
            </a:r>
            <a:r>
              <a:rPr lang="ar-IQ" sz="2800" b="1" dirty="0" smtClean="0">
                <a:solidFill>
                  <a:srgbClr val="C00000"/>
                </a:solidFill>
              </a:rPr>
              <a:t>ثلاث خطوات مترابطة تعتمد عليها الطريقة الاستقرائية هي : </a:t>
            </a:r>
            <a:endParaRPr lang="en-US" sz="2800" dirty="0" smtClean="0">
              <a:solidFill>
                <a:srgbClr val="C00000"/>
              </a:solidFill>
            </a:endParaRPr>
          </a:p>
          <a:p>
            <a:endParaRPr lang="ar-IQ" sz="2800" dirty="0" smtClean="0"/>
          </a:p>
          <a:p>
            <a:endParaRPr lang="en-US" sz="2800" dirty="0" smtClean="0"/>
          </a:p>
          <a:p>
            <a:endParaRPr lang="ar-IQ"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714356"/>
            <a:ext cx="9001156" cy="6143644"/>
          </a:xfrm>
          <a:solidFill>
            <a:schemeClr val="bg2"/>
          </a:solidFill>
        </p:spPr>
        <p:txBody>
          <a:bodyPr>
            <a:normAutofit/>
          </a:bodyPr>
          <a:lstStyle/>
          <a:p>
            <a:r>
              <a:rPr lang="ar-IQ" sz="2800" dirty="0" smtClean="0"/>
              <a:t>أ-</a:t>
            </a:r>
            <a:r>
              <a:rPr lang="ar-IQ" sz="2800" u="sng" dirty="0" smtClean="0">
                <a:solidFill>
                  <a:srgbClr val="C00000"/>
                </a:solidFill>
              </a:rPr>
              <a:t> الملاحظة </a:t>
            </a:r>
            <a:r>
              <a:rPr lang="ar-IQ" sz="2800" dirty="0" smtClean="0"/>
              <a:t>: </a:t>
            </a:r>
          </a:p>
          <a:p>
            <a:pPr>
              <a:buNone/>
            </a:pPr>
            <a:r>
              <a:rPr lang="ar-IQ" sz="2800" dirty="0" smtClean="0"/>
              <a:t>   وهنا يجب ان تكون الملاحظة دقيقة وجيدة التنظيم ومستمرة استمراراً يكفي لاقتراح فروض معقولة لحل أية مسألة رياضية.</a:t>
            </a:r>
          </a:p>
          <a:p>
            <a:r>
              <a:rPr lang="ar-IQ" sz="2800" dirty="0" smtClean="0"/>
              <a:t>ب- </a:t>
            </a:r>
            <a:r>
              <a:rPr lang="ar-IQ" sz="2800" u="sng" dirty="0" smtClean="0">
                <a:solidFill>
                  <a:srgbClr val="C00000"/>
                </a:solidFill>
              </a:rPr>
              <a:t>التعميم </a:t>
            </a:r>
            <a:r>
              <a:rPr lang="ar-IQ" sz="2800" dirty="0" smtClean="0"/>
              <a:t>:</a:t>
            </a:r>
          </a:p>
          <a:p>
            <a:pPr>
              <a:buNone/>
            </a:pPr>
            <a:r>
              <a:rPr lang="ar-IQ" sz="2800" dirty="0" smtClean="0"/>
              <a:t>   ان الملاحظة قد تقترح عدة تعميمات بعضها صحيح وبعضها خاطئ وبعضها مناسب وبعضها غير مناسب . ان المقدرة على تعميم صحيح يتوقف على الملاحظة الواعية الدقيقة كما يتوقف على التعرف على نمط مناسب وكذلك التعرف على الفكرة وراء النمط وتزداد المقدرة مع الخبرة التي اكتسبهاالمتعلِّم </a:t>
            </a:r>
            <a:endParaRPr lang="en-US" sz="2800" dirty="0" smtClean="0"/>
          </a:p>
          <a:p>
            <a:r>
              <a:rPr lang="ar-IQ" sz="2800" dirty="0" smtClean="0"/>
              <a:t>ج- </a:t>
            </a:r>
            <a:r>
              <a:rPr lang="ar-IQ" sz="2800" u="sng" dirty="0" smtClean="0">
                <a:solidFill>
                  <a:srgbClr val="C00000"/>
                </a:solidFill>
              </a:rPr>
              <a:t>اختيار التعميم </a:t>
            </a:r>
            <a:r>
              <a:rPr lang="ar-IQ" sz="2800" u="sng" dirty="0" smtClean="0"/>
              <a:t>: </a:t>
            </a:r>
          </a:p>
          <a:p>
            <a:pPr>
              <a:buNone/>
            </a:pPr>
            <a:r>
              <a:rPr lang="ar-IQ" sz="2800" dirty="0" smtClean="0"/>
              <a:t>   وهي اعادة تطبيق التعميم المقترح على حالات اخرى اذ ان هذا الاختيار المتكرر ما هو الا ملاحظة ابعد وان وجود مثل واحد عكس الفكرة فان هذا يكفي لان يطفئ التعميم .</a:t>
            </a:r>
            <a:endParaRPr lang="en-US" sz="2800" dirty="0" smtClean="0"/>
          </a:p>
          <a:p>
            <a:endParaRPr lang="en-US" sz="2800" dirty="0" smtClean="0"/>
          </a:p>
          <a:p>
            <a:endParaRPr lang="ar-IQ"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r"/>
            <a:r>
              <a:rPr lang="ar-IQ" sz="3200" b="1" dirty="0" smtClean="0">
                <a:solidFill>
                  <a:srgbClr val="FF0000"/>
                </a:solidFill>
              </a:rPr>
              <a:t>محاسن الطريقة الاستقرائية </a:t>
            </a:r>
            <a:r>
              <a:rPr lang="ar-IQ" sz="3200" dirty="0" smtClean="0">
                <a:solidFill>
                  <a:srgbClr val="FF0000"/>
                </a:solidFill>
              </a:rPr>
              <a:t>:</a:t>
            </a:r>
            <a:endParaRPr lang="ar-IQ" sz="3200" dirty="0">
              <a:solidFill>
                <a:srgbClr val="FF0000"/>
              </a:solidFill>
            </a:endParaRPr>
          </a:p>
        </p:txBody>
      </p:sp>
      <p:sp>
        <p:nvSpPr>
          <p:cNvPr id="3" name="Content Placeholder 2"/>
          <p:cNvSpPr>
            <a:spLocks noGrp="1"/>
          </p:cNvSpPr>
          <p:nvPr>
            <p:ph idx="1"/>
          </p:nvPr>
        </p:nvSpPr>
        <p:spPr>
          <a:xfrm>
            <a:off x="457200" y="1214422"/>
            <a:ext cx="8229600" cy="5110178"/>
          </a:xfrm>
          <a:solidFill>
            <a:schemeClr val="bg2"/>
          </a:solidFill>
        </p:spPr>
        <p:txBody>
          <a:bodyPr>
            <a:normAutofit fontScale="92500" lnSpcReduction="10000"/>
          </a:bodyPr>
          <a:lstStyle/>
          <a:p>
            <a:pPr lvl="0"/>
            <a:r>
              <a:rPr lang="ar-IQ" sz="2800" dirty="0" smtClean="0"/>
              <a:t>1- انها طريقة </a:t>
            </a:r>
            <a:r>
              <a:rPr lang="ar-IQ" sz="2800" dirty="0" smtClean="0">
                <a:solidFill>
                  <a:srgbClr val="C00000"/>
                </a:solidFill>
              </a:rPr>
              <a:t>تساير طبيعة العقل </a:t>
            </a:r>
            <a:r>
              <a:rPr lang="ar-IQ" sz="2800" dirty="0" smtClean="0"/>
              <a:t>في التدرج من الاجزاء والامثلة المختلفة الى القوانين العامة .</a:t>
            </a:r>
            <a:endParaRPr lang="en-US" sz="2800" dirty="0" smtClean="0"/>
          </a:p>
          <a:p>
            <a:pPr lvl="0"/>
            <a:r>
              <a:rPr lang="ar-IQ" sz="2800" dirty="0" smtClean="0"/>
              <a:t>2- تعتبر طريقة </a:t>
            </a:r>
            <a:r>
              <a:rPr lang="ar-IQ" sz="2800" dirty="0" smtClean="0">
                <a:solidFill>
                  <a:srgbClr val="C00000"/>
                </a:solidFill>
              </a:rPr>
              <a:t>ممتعة </a:t>
            </a:r>
            <a:r>
              <a:rPr lang="ar-IQ" sz="2800" dirty="0" smtClean="0"/>
              <a:t>لان الطالب يشترك في تقديم الامثلة ثم يسهم في </a:t>
            </a:r>
            <a:r>
              <a:rPr lang="ar-IQ" sz="2800" dirty="0" smtClean="0">
                <a:solidFill>
                  <a:srgbClr val="C00000"/>
                </a:solidFill>
              </a:rPr>
              <a:t>استنتاج القاعدة </a:t>
            </a:r>
            <a:r>
              <a:rPr lang="ar-IQ" sz="2800" dirty="0" smtClean="0"/>
              <a:t>.</a:t>
            </a:r>
            <a:endParaRPr lang="en-US" sz="2800" dirty="0" smtClean="0"/>
          </a:p>
          <a:p>
            <a:pPr lvl="0"/>
            <a:r>
              <a:rPr lang="ar-IQ" sz="2800" dirty="0" smtClean="0"/>
              <a:t>3- </a:t>
            </a:r>
            <a:r>
              <a:rPr lang="ar-IQ" sz="2800" dirty="0" smtClean="0">
                <a:solidFill>
                  <a:srgbClr val="C00000"/>
                </a:solidFill>
              </a:rPr>
              <a:t>تُحثُّ الطلبة على التفكير </a:t>
            </a:r>
            <a:r>
              <a:rPr lang="ar-IQ" sz="2800" dirty="0" smtClean="0"/>
              <a:t>في بحث الحالات المختلفة والتعرف على الموضوع واستنباط النتائج .</a:t>
            </a:r>
          </a:p>
          <a:p>
            <a:r>
              <a:rPr lang="ar-IQ" sz="2800" dirty="0" smtClean="0"/>
              <a:t>4- والطريقة الاستقرائية تزود الطالب بكمية كبيرة من الفرص ليكتشف لنفسه </a:t>
            </a:r>
            <a:r>
              <a:rPr lang="ar-IQ" sz="2800" dirty="0" smtClean="0">
                <a:solidFill>
                  <a:srgbClr val="C00000"/>
                </a:solidFill>
              </a:rPr>
              <a:t>ارتباطاً بين الاجزاء المختلفة للتراكيب والانماط الرياضية </a:t>
            </a:r>
            <a:r>
              <a:rPr lang="ar-IQ" sz="2800" dirty="0" smtClean="0"/>
              <a:t>.</a:t>
            </a:r>
          </a:p>
          <a:p>
            <a:endParaRPr lang="en-US" sz="2800" dirty="0" smtClean="0"/>
          </a:p>
          <a:p>
            <a:r>
              <a:rPr lang="ar-IQ" sz="2800" dirty="0" smtClean="0"/>
              <a:t>5- كما اكدت الاتجاهات الحديثة في تدريس الرياضيات على التوجيهات الاستقرائية لغرض تطبيقها على مواد تجريبية لها ارتباطات واضحة </a:t>
            </a:r>
            <a:r>
              <a:rPr lang="ar-IQ" sz="2800" dirty="0" smtClean="0">
                <a:solidFill>
                  <a:srgbClr val="C00000"/>
                </a:solidFill>
              </a:rPr>
              <a:t>بمواقف الحياة اليومية </a:t>
            </a:r>
            <a:r>
              <a:rPr lang="ar-IQ" sz="2800" dirty="0" smtClean="0"/>
              <a:t>.</a:t>
            </a:r>
          </a:p>
          <a:p>
            <a:pPr lvl="0"/>
            <a:endParaRPr lang="en-US" sz="2800" dirty="0" smtClean="0"/>
          </a:p>
          <a:p>
            <a:endParaRPr lang="ar-IQ"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r"/>
            <a:r>
              <a:rPr lang="ar-IQ" sz="3200" b="1" dirty="0" smtClean="0">
                <a:solidFill>
                  <a:srgbClr val="FF0000"/>
                </a:solidFill>
              </a:rPr>
              <a:t>نقاط الضعف في الطريقة الاستقرائية:</a:t>
            </a:r>
            <a:endParaRPr lang="en-US" sz="3200" b="1" dirty="0">
              <a:solidFill>
                <a:srgbClr val="FF0000"/>
              </a:solidFill>
            </a:endParaRPr>
          </a:p>
        </p:txBody>
      </p:sp>
      <p:sp>
        <p:nvSpPr>
          <p:cNvPr id="3" name="Content Placeholder 2"/>
          <p:cNvSpPr>
            <a:spLocks noGrp="1"/>
          </p:cNvSpPr>
          <p:nvPr>
            <p:ph idx="1"/>
          </p:nvPr>
        </p:nvSpPr>
        <p:spPr>
          <a:xfrm>
            <a:off x="457200" y="1285860"/>
            <a:ext cx="8229600" cy="5038740"/>
          </a:xfrm>
          <a:solidFill>
            <a:schemeClr val="bg2"/>
          </a:solidFill>
        </p:spPr>
        <p:txBody>
          <a:bodyPr/>
          <a:lstStyle/>
          <a:p>
            <a:pPr lvl="0"/>
            <a:r>
              <a:rPr lang="ar-IQ" sz="2800" dirty="0" smtClean="0"/>
              <a:t>1- تحتاج هذه الطريقة الى وقت طويل لعرض الامثلة العديدة من اجل الوصول الى القاعدة العامة .</a:t>
            </a:r>
            <a:endParaRPr lang="en-US" sz="2800" dirty="0" smtClean="0"/>
          </a:p>
          <a:p>
            <a:pPr lvl="0"/>
            <a:r>
              <a:rPr lang="ar-IQ" sz="2800" dirty="0" smtClean="0"/>
              <a:t>2- ليس باستطاعة كل طلاب الصف التوصل الى القانون او القاعدة دون مساعدة المدرِّس من أجل الوصول الى النتائج الصحيحة .</a:t>
            </a:r>
            <a:endParaRPr lang="en-US" sz="2800" dirty="0" smtClean="0"/>
          </a:p>
          <a:p>
            <a:pPr lvl="0"/>
            <a:r>
              <a:rPr lang="ar-IQ" sz="2800" dirty="0" smtClean="0"/>
              <a:t>3- يُخشى ان ينفرد المدرِّس بفعالية الدرس ليكون هو الذي يضرب الامثلة، والحالات الخاصة وهو الذي يوضِّح ويستنتج القاعدة فيصبح دور الطلاب فيها سلبياً .</a:t>
            </a:r>
            <a:endParaRPr lang="en-US" sz="2800" dirty="0" smtClean="0"/>
          </a:p>
          <a:p>
            <a:endParaRPr lang="ar-IQ"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42942"/>
          </a:xfrm>
        </p:spPr>
        <p:txBody>
          <a:bodyPr>
            <a:noAutofit/>
          </a:bodyPr>
          <a:lstStyle/>
          <a:p>
            <a:pPr algn="ctr"/>
            <a:r>
              <a:rPr lang="ar-IQ" sz="4000" b="1" dirty="0" smtClean="0">
                <a:solidFill>
                  <a:srgbClr val="FF0000"/>
                </a:solidFill>
              </a:rPr>
              <a:t>ثالثاً: الطريقة الاستنتاجية (القياس ) </a:t>
            </a:r>
            <a:endParaRPr lang="ar-IQ" sz="4000" dirty="0">
              <a:solidFill>
                <a:srgbClr val="FF0000"/>
              </a:solidFill>
            </a:endParaRPr>
          </a:p>
        </p:txBody>
      </p:sp>
      <p:sp>
        <p:nvSpPr>
          <p:cNvPr id="3" name="Content Placeholder 2"/>
          <p:cNvSpPr>
            <a:spLocks noGrp="1"/>
          </p:cNvSpPr>
          <p:nvPr>
            <p:ph idx="1"/>
          </p:nvPr>
        </p:nvSpPr>
        <p:spPr>
          <a:xfrm>
            <a:off x="457200" y="1071546"/>
            <a:ext cx="8229600" cy="5500726"/>
          </a:xfrm>
          <a:solidFill>
            <a:schemeClr val="bg2"/>
          </a:solidFill>
        </p:spPr>
        <p:txBody>
          <a:bodyPr>
            <a:noAutofit/>
          </a:bodyPr>
          <a:lstStyle/>
          <a:p>
            <a:r>
              <a:rPr lang="ar-IQ" sz="2800" dirty="0" smtClean="0"/>
              <a:t>يعتمد التدريس </a:t>
            </a:r>
            <a:r>
              <a:rPr lang="ar-IQ" sz="2800" dirty="0" smtClean="0">
                <a:solidFill>
                  <a:srgbClr val="C00000"/>
                </a:solidFill>
              </a:rPr>
              <a:t>بالطريقة الاستنتاجية على تطبيق القاعدة العامة او القانون العام على حالات فردية</a:t>
            </a:r>
            <a:r>
              <a:rPr lang="ar-IQ" sz="2800" dirty="0" smtClean="0"/>
              <a:t> .</a:t>
            </a:r>
          </a:p>
          <a:p>
            <a:r>
              <a:rPr lang="ar-IQ" sz="2800" dirty="0" smtClean="0"/>
              <a:t> ان هذه الطريقة تسير من العام الى الخاص او من الكل الى الجزء ، </a:t>
            </a:r>
            <a:r>
              <a:rPr lang="ar-IQ" sz="2800" u="sng" dirty="0" smtClean="0"/>
              <a:t>فمثلاً:</a:t>
            </a:r>
            <a:r>
              <a:rPr lang="ar-IQ" sz="2800" dirty="0" smtClean="0"/>
              <a:t> اذا كنا نسلم بأن (زاويتي قاعدة المثلث المتساوي الساقين متساويتان) كقاعدة عامة وكان لدينا المثلث أ ب ج- وفيه الضلع أ ب = أ جـ، وقياس زاوية أ ب جـ= 50 درجة فاننا نستطيع ان نستنتج من النظرية ان قياس زاوية أ ج ب = 50 درجة أيضاً وهنا تطبق القاعدة العامة التي سبق الوصول اليها من التفكير الاستقرائي .</a:t>
            </a:r>
          </a:p>
          <a:p>
            <a:r>
              <a:rPr lang="ar-IQ" sz="2800" dirty="0" smtClean="0"/>
              <a:t>ولهذا تعتبر الطريقة القياسية مكملة للطريقة الاستقرائية، ونلاحظ ان خطوات الاستنتاج في التفكير القياسي منطبقة ، حيث ان كل خطوة تقود الى التي تليها وكل خطوة مدعّمة بدليل رياضي مسلَّم بصحته او مبرهن على صحته .</a:t>
            </a:r>
            <a:endParaRPr lang="en-US" sz="2800"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a:lstStyle/>
          <a:p>
            <a:r>
              <a:rPr lang="ar-IQ" sz="2800" dirty="0" smtClean="0"/>
              <a:t>وتمتاز هذه الطريقة بسهولتها أي انها </a:t>
            </a:r>
            <a:r>
              <a:rPr lang="ar-IQ" sz="2800" dirty="0" smtClean="0">
                <a:solidFill>
                  <a:srgbClr val="C00000"/>
                </a:solidFill>
              </a:rPr>
              <a:t>لا تحتاج الى مجهود عقلي </a:t>
            </a:r>
            <a:r>
              <a:rPr lang="ar-IQ" sz="2800" dirty="0" smtClean="0"/>
              <a:t>عظيم والى </a:t>
            </a:r>
            <a:r>
              <a:rPr lang="ar-IQ" sz="2800" dirty="0" smtClean="0">
                <a:solidFill>
                  <a:srgbClr val="C00000"/>
                </a:solidFill>
              </a:rPr>
              <a:t>وقت طويل</a:t>
            </a:r>
            <a:r>
              <a:rPr lang="ar-IQ" sz="2800" dirty="0" smtClean="0"/>
              <a:t>.</a:t>
            </a:r>
          </a:p>
          <a:p>
            <a:r>
              <a:rPr lang="ar-IQ" sz="2800" dirty="0" smtClean="0"/>
              <a:t> لذا فهي ملائمة لانجاز </a:t>
            </a:r>
            <a:r>
              <a:rPr lang="ar-IQ" sz="2800" dirty="0" smtClean="0">
                <a:solidFill>
                  <a:srgbClr val="C00000"/>
                </a:solidFill>
              </a:rPr>
              <a:t>المنهج الطويل </a:t>
            </a:r>
            <a:r>
              <a:rPr lang="ar-IQ" sz="2800" dirty="0" smtClean="0"/>
              <a:t>في زمن قصير، كما يستفيد منها الطلبة الذين يصعب عليهم استنباط القواعد لانهم يأخذون القواعد بصورة جاهزة وبصيغ محكمة </a:t>
            </a:r>
            <a:r>
              <a:rPr lang="ar-IQ" sz="2800" dirty="0" smtClean="0">
                <a:solidFill>
                  <a:srgbClr val="C00000"/>
                </a:solidFill>
              </a:rPr>
              <a:t>.</a:t>
            </a:r>
          </a:p>
          <a:p>
            <a:r>
              <a:rPr lang="ar-IQ" sz="2800" dirty="0" smtClean="0">
                <a:solidFill>
                  <a:srgbClr val="C00000"/>
                </a:solidFill>
              </a:rPr>
              <a:t> فالقياس </a:t>
            </a:r>
            <a:r>
              <a:rPr lang="ar-IQ" sz="2800" dirty="0" smtClean="0"/>
              <a:t>ينتقل فيه العقل من العام الى الخاص.</a:t>
            </a:r>
          </a:p>
          <a:p>
            <a:r>
              <a:rPr lang="ar-IQ" sz="2800" dirty="0" smtClean="0"/>
              <a:t> واما في </a:t>
            </a:r>
            <a:r>
              <a:rPr lang="ar-IQ" sz="2800" dirty="0" smtClean="0">
                <a:solidFill>
                  <a:srgbClr val="C00000"/>
                </a:solidFill>
              </a:rPr>
              <a:t>الاستقراء</a:t>
            </a:r>
            <a:r>
              <a:rPr lang="ar-IQ" sz="2800" dirty="0" smtClean="0"/>
              <a:t> فينتقل من الخاص الى العام .</a:t>
            </a:r>
          </a:p>
          <a:p>
            <a:r>
              <a:rPr lang="ar-IQ" sz="2800" dirty="0" smtClean="0"/>
              <a:t>وفي </a:t>
            </a:r>
            <a:r>
              <a:rPr lang="ar-IQ" sz="2800" dirty="0" smtClean="0">
                <a:solidFill>
                  <a:srgbClr val="C00000"/>
                </a:solidFill>
              </a:rPr>
              <a:t>القياس</a:t>
            </a:r>
            <a:r>
              <a:rPr lang="ar-IQ" sz="2800" dirty="0" smtClean="0"/>
              <a:t> تُبسَّط القاعدة للطالب ثم نستعرض الامثلة.</a:t>
            </a:r>
          </a:p>
          <a:p>
            <a:r>
              <a:rPr lang="ar-IQ" sz="2800" dirty="0" smtClean="0"/>
              <a:t> أما في </a:t>
            </a:r>
            <a:r>
              <a:rPr lang="ar-IQ" sz="2800" dirty="0" smtClean="0">
                <a:solidFill>
                  <a:srgbClr val="C00000"/>
                </a:solidFill>
              </a:rPr>
              <a:t>الاستقراء</a:t>
            </a:r>
            <a:r>
              <a:rPr lang="ar-IQ" sz="2800" dirty="0" smtClean="0"/>
              <a:t> فتعرض الأمثلة ثم يبحث الطالب عن القانون او القاعدة العامة .</a:t>
            </a:r>
            <a:endParaRPr lang="en-US" sz="2800" dirty="0" smtClean="0"/>
          </a:p>
          <a:p>
            <a:endParaRPr lang="ar-IQ"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a:solidFill>
            <a:schemeClr val="bg2"/>
          </a:solidFill>
        </p:spPr>
        <p:txBody>
          <a:bodyPr>
            <a:normAutofit/>
          </a:bodyPr>
          <a:lstStyle/>
          <a:p>
            <a:r>
              <a:rPr lang="ar-IQ" sz="2800" dirty="0" smtClean="0"/>
              <a:t>ان مدرِّس الرياضيات اثناء تدريسه في حاجة الى استخدام </a:t>
            </a:r>
            <a:r>
              <a:rPr lang="ar-IQ" sz="2800" dirty="0" smtClean="0">
                <a:solidFill>
                  <a:srgbClr val="C00000"/>
                </a:solidFill>
              </a:rPr>
              <a:t>الاستقراء </a:t>
            </a:r>
            <a:r>
              <a:rPr lang="ar-IQ" sz="2800" dirty="0" smtClean="0"/>
              <a:t>من جهة والى </a:t>
            </a:r>
            <a:r>
              <a:rPr lang="ar-IQ" sz="2800" dirty="0" smtClean="0">
                <a:solidFill>
                  <a:srgbClr val="C00000"/>
                </a:solidFill>
              </a:rPr>
              <a:t>القياس</a:t>
            </a:r>
            <a:r>
              <a:rPr lang="ar-IQ" sz="2800" dirty="0" smtClean="0"/>
              <a:t> من جهة اخرى، فعند تدريس موضوع جديد يجب ان يقدم </a:t>
            </a:r>
            <a:r>
              <a:rPr lang="ar-IQ" sz="2800" dirty="0" smtClean="0">
                <a:solidFill>
                  <a:srgbClr val="C00000"/>
                </a:solidFill>
              </a:rPr>
              <a:t>الاستقراء</a:t>
            </a:r>
            <a:r>
              <a:rPr lang="ar-IQ" sz="2800" dirty="0" smtClean="0"/>
              <a:t> بالدور الاول، حتى اذا تقدمنا واصبحت المفاهيم الرياضية متوفرة وجدنا ان </a:t>
            </a:r>
            <a:r>
              <a:rPr lang="ar-IQ" sz="2800" dirty="0" smtClean="0">
                <a:solidFill>
                  <a:srgbClr val="C00000"/>
                </a:solidFill>
              </a:rPr>
              <a:t>القياس</a:t>
            </a:r>
            <a:r>
              <a:rPr lang="ar-IQ" sz="2800" dirty="0" smtClean="0"/>
              <a:t> مفيد في مراجعة المفاهيم السابقة وترتيبها.</a:t>
            </a:r>
          </a:p>
          <a:p>
            <a:r>
              <a:rPr lang="ar-IQ" sz="2800" dirty="0" smtClean="0"/>
              <a:t> </a:t>
            </a:r>
            <a:r>
              <a:rPr lang="ar-IQ" sz="2800" dirty="0" smtClean="0">
                <a:solidFill>
                  <a:srgbClr val="C00000"/>
                </a:solidFill>
              </a:rPr>
              <a:t>فالاستقراء </a:t>
            </a:r>
            <a:r>
              <a:rPr lang="ar-IQ" sz="2800" dirty="0" smtClean="0"/>
              <a:t>طريقة </a:t>
            </a:r>
            <a:r>
              <a:rPr lang="ar-IQ" sz="2800" u="sng" dirty="0" smtClean="0"/>
              <a:t>اكتشاف</a:t>
            </a:r>
            <a:r>
              <a:rPr lang="ar-IQ" sz="2800" dirty="0" smtClean="0"/>
              <a:t> المفاهيم </a:t>
            </a:r>
            <a:r>
              <a:rPr lang="ar-IQ" sz="2800" dirty="0" smtClean="0">
                <a:solidFill>
                  <a:srgbClr val="C00000"/>
                </a:solidFill>
              </a:rPr>
              <a:t>والقياس</a:t>
            </a:r>
            <a:r>
              <a:rPr lang="ar-IQ" sz="2800" dirty="0" smtClean="0"/>
              <a:t> طريقة </a:t>
            </a:r>
            <a:r>
              <a:rPr lang="ar-IQ" sz="2800" u="sng" dirty="0" smtClean="0"/>
              <a:t>تعلم</a:t>
            </a:r>
            <a:r>
              <a:rPr lang="ar-IQ" sz="2800" dirty="0" smtClean="0"/>
              <a:t> هذه المفاهيم وترتيبها . </a:t>
            </a:r>
          </a:p>
          <a:p>
            <a:r>
              <a:rPr lang="ar-IQ" sz="2800" dirty="0" smtClean="0"/>
              <a:t>وقد أثبتت التجارب ان الطريقة التي يسلكها الطالب للوصول الى القانون العام بنفسه يكون لها أثران هما:</a:t>
            </a:r>
            <a:endParaRPr lang="ar-IQ" sz="28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928670"/>
            <a:ext cx="8643998" cy="5395930"/>
          </a:xfrm>
        </p:spPr>
        <p:style>
          <a:lnRef idx="1">
            <a:schemeClr val="accent3"/>
          </a:lnRef>
          <a:fillRef idx="2">
            <a:schemeClr val="accent3"/>
          </a:fillRef>
          <a:effectRef idx="1">
            <a:schemeClr val="accent3"/>
          </a:effectRef>
          <a:fontRef idx="minor">
            <a:schemeClr val="dk1"/>
          </a:fontRef>
        </p:style>
        <p:txBody>
          <a:bodyPr>
            <a:normAutofit/>
          </a:bodyPr>
          <a:lstStyle/>
          <a:p>
            <a:r>
              <a:rPr lang="ar-IQ" sz="2800" dirty="0" smtClean="0"/>
              <a:t>والتدرِّيس الصحيح هدفه </a:t>
            </a:r>
            <a:r>
              <a:rPr lang="ar-IQ" sz="2800" dirty="0" smtClean="0">
                <a:solidFill>
                  <a:srgbClr val="FF0000"/>
                </a:solidFill>
              </a:rPr>
              <a:t>تزويد الطالب بالمعلومات الرياضية </a:t>
            </a:r>
            <a:r>
              <a:rPr lang="ar-IQ" sz="2800" dirty="0" smtClean="0"/>
              <a:t>التي يمكن ان </a:t>
            </a:r>
            <a:r>
              <a:rPr lang="ar-IQ" sz="2800" dirty="0" smtClean="0">
                <a:solidFill>
                  <a:srgbClr val="FF0000"/>
                </a:solidFill>
              </a:rPr>
              <a:t>تؤثر في شخصه تأثيراً عملياً .</a:t>
            </a:r>
          </a:p>
          <a:p>
            <a:r>
              <a:rPr lang="ar-IQ" sz="2800" dirty="0" smtClean="0"/>
              <a:t>ولا يمكن ان يكون لأي معرفة رياضية مثل هذا التأثير </a:t>
            </a:r>
            <a:r>
              <a:rPr lang="ar-IQ" sz="2800" dirty="0" smtClean="0">
                <a:solidFill>
                  <a:srgbClr val="FF0000"/>
                </a:solidFill>
              </a:rPr>
              <a:t>ما لم تكن المفاهيم التي تتكون منها مُرتبة بشكل يتفق مع الهدف الذي ترمي اليه </a:t>
            </a:r>
            <a:r>
              <a:rPr lang="ar-IQ" sz="2800" dirty="0" smtClean="0"/>
              <a:t>.</a:t>
            </a:r>
          </a:p>
          <a:p>
            <a:pPr>
              <a:buNone/>
            </a:pPr>
            <a:endParaRPr lang="en-US" sz="2800" dirty="0" smtClean="0"/>
          </a:p>
          <a:p>
            <a:r>
              <a:rPr lang="ar-IQ" sz="2800" dirty="0" smtClean="0"/>
              <a:t>وبصورة عامة </a:t>
            </a:r>
            <a:r>
              <a:rPr lang="ar-IQ" sz="2800" dirty="0" smtClean="0">
                <a:solidFill>
                  <a:srgbClr val="FF0000"/>
                </a:solidFill>
              </a:rPr>
              <a:t>فن التدريس ليس معرفة المدرِّس بالمادة التي يدرسها </a:t>
            </a:r>
            <a:r>
              <a:rPr lang="ar-IQ" sz="2800" dirty="0" smtClean="0"/>
              <a:t>فحسب، وانما بالاضافة الى ذلك فان </a:t>
            </a:r>
            <a:r>
              <a:rPr lang="ar-IQ" sz="2800" dirty="0" smtClean="0">
                <a:solidFill>
                  <a:srgbClr val="FF0000"/>
                </a:solidFill>
              </a:rPr>
              <a:t>الخبرة والطرائق التدريسية </a:t>
            </a:r>
            <a:r>
              <a:rPr lang="ar-IQ" sz="2800" dirty="0" smtClean="0"/>
              <a:t>التي اكتسبها وطورها على اسس ومقومات معينة تعتبر مهمة وضرورية .</a:t>
            </a:r>
          </a:p>
          <a:p>
            <a:r>
              <a:rPr lang="ar-IQ" sz="2800" dirty="0" smtClean="0"/>
              <a:t> ولكن هل التدريس علم أم فن؟</a:t>
            </a:r>
            <a:endParaRPr lang="en-US" sz="2800"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a:solidFill>
            <a:schemeClr val="bg2"/>
          </a:solidFill>
        </p:spPr>
        <p:txBody>
          <a:bodyPr>
            <a:normAutofit/>
          </a:bodyPr>
          <a:lstStyle/>
          <a:p>
            <a:r>
              <a:rPr lang="ar-IQ" sz="2800" u="sng" dirty="0" smtClean="0">
                <a:solidFill>
                  <a:schemeClr val="bg2">
                    <a:lumMod val="25000"/>
                  </a:schemeClr>
                </a:solidFill>
              </a:rPr>
              <a:t>الاول : </a:t>
            </a:r>
            <a:r>
              <a:rPr lang="ar-IQ" sz="2800" dirty="0" smtClean="0"/>
              <a:t>ان القانون الرياضي الذي يصل اليه الطالب بنفسه يترك اثراً ظاهراً في شخصيته ويمكّنه من تطبيق معلوماته في مجالات اخرى، اما القانون العام الذي يحفظه الطالب حفظاً قد يكون له قيمة ولكن أثره ينتهي خلال فترة قصيرة.</a:t>
            </a:r>
          </a:p>
          <a:p>
            <a:pPr>
              <a:buNone/>
            </a:pPr>
            <a:endParaRPr lang="en-US" sz="2800" dirty="0" smtClean="0"/>
          </a:p>
          <a:p>
            <a:r>
              <a:rPr lang="ar-IQ" sz="2800" u="sng" dirty="0" smtClean="0">
                <a:solidFill>
                  <a:schemeClr val="bg2">
                    <a:lumMod val="25000"/>
                  </a:schemeClr>
                </a:solidFill>
              </a:rPr>
              <a:t>الثاني : </a:t>
            </a:r>
            <a:r>
              <a:rPr lang="ar-IQ" sz="2800" dirty="0" smtClean="0"/>
              <a:t>ان القانون الذي يأخذه الطالب جاهزاً لا يكون له نفس القيمة التي للقانون الذي يستخلصه بنفسه ، فالقانون الذي لا يشترك الطالب في عمله لا يترك فيه نفس الأثر الذي يتركه قانون او قاعدة عامة اخرى وصل اليه بنفس .</a:t>
            </a:r>
            <a:endParaRPr lang="en-US" sz="2800" dirty="0" smtClean="0"/>
          </a:p>
          <a:p>
            <a:endParaRPr lang="ar-IQ"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r"/>
            <a:r>
              <a:rPr lang="ar-IQ" sz="3200" b="1" dirty="0" smtClean="0">
                <a:solidFill>
                  <a:srgbClr val="FF0000"/>
                </a:solidFill>
              </a:rPr>
              <a:t>- محاسن الطريقة الاستنتاجية :</a:t>
            </a:r>
            <a:endParaRPr lang="ar-IQ" sz="3200" dirty="0">
              <a:solidFill>
                <a:srgbClr val="FF0000"/>
              </a:solidFill>
            </a:endParaRPr>
          </a:p>
        </p:txBody>
      </p:sp>
      <p:sp>
        <p:nvSpPr>
          <p:cNvPr id="3" name="Content Placeholder 2"/>
          <p:cNvSpPr>
            <a:spLocks noGrp="1"/>
          </p:cNvSpPr>
          <p:nvPr>
            <p:ph idx="1"/>
          </p:nvPr>
        </p:nvSpPr>
        <p:spPr>
          <a:xfrm>
            <a:off x="457200" y="1285860"/>
            <a:ext cx="8229600" cy="5038740"/>
          </a:xfrm>
          <a:solidFill>
            <a:schemeClr val="bg2"/>
          </a:solidFill>
        </p:spPr>
        <p:txBody>
          <a:bodyPr/>
          <a:lstStyle/>
          <a:p>
            <a:pPr lvl="0"/>
            <a:r>
              <a:rPr lang="ar-IQ" sz="2800" dirty="0" smtClean="0"/>
              <a:t>1- لا تحتاج هذه الطريقة الى وقت طويل لانجاز المنهج المقرر .</a:t>
            </a:r>
            <a:endParaRPr lang="en-US" sz="2800" dirty="0" smtClean="0"/>
          </a:p>
          <a:p>
            <a:pPr lvl="0"/>
            <a:r>
              <a:rPr lang="ar-IQ" sz="2800" dirty="0" smtClean="0"/>
              <a:t>2- يستفيد منها الطلبة الذين يصعب عليهم استنتاج القواعد لانهم يأخذون القواعد والتعميمات بصورة جاهزة .</a:t>
            </a:r>
            <a:endParaRPr lang="en-US" sz="2800" dirty="0" smtClean="0"/>
          </a:p>
          <a:p>
            <a:pPr lvl="0"/>
            <a:r>
              <a:rPr lang="ar-IQ" sz="2800" dirty="0" smtClean="0"/>
              <a:t>3- لا تكلف هذه الطريقة نفقات باهضة او جهوداً كبيرة لاعتمادها على نتائج وقواعد سابقة . </a:t>
            </a:r>
            <a:endParaRPr lang="en-US" sz="2800" dirty="0" smtClean="0"/>
          </a:p>
          <a:p>
            <a:endParaRPr lang="ar-IQ"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r"/>
            <a:r>
              <a:rPr lang="ar-IQ" sz="3200" b="1" dirty="0" smtClean="0">
                <a:solidFill>
                  <a:srgbClr val="FF0000"/>
                </a:solidFill>
              </a:rPr>
              <a:t>- مساوئ الطريقة الاستنتاجية : </a:t>
            </a:r>
            <a:endParaRPr lang="ar-IQ" sz="3200" dirty="0">
              <a:solidFill>
                <a:srgbClr val="FF0000"/>
              </a:solidFill>
            </a:endParaRPr>
          </a:p>
        </p:txBody>
      </p:sp>
      <p:sp>
        <p:nvSpPr>
          <p:cNvPr id="3" name="Content Placeholder 2"/>
          <p:cNvSpPr>
            <a:spLocks noGrp="1"/>
          </p:cNvSpPr>
          <p:nvPr>
            <p:ph idx="1"/>
          </p:nvPr>
        </p:nvSpPr>
        <p:spPr>
          <a:xfrm>
            <a:off x="428596" y="1285860"/>
            <a:ext cx="8229600" cy="4811715"/>
          </a:xfrm>
          <a:solidFill>
            <a:schemeClr val="bg2"/>
          </a:solidFill>
        </p:spPr>
        <p:txBody>
          <a:bodyPr>
            <a:normAutofit/>
          </a:bodyPr>
          <a:lstStyle/>
          <a:p>
            <a:pPr lvl="0"/>
            <a:r>
              <a:rPr lang="ar-IQ" sz="2800" dirty="0" smtClean="0"/>
              <a:t>1- يكون دور الطلبة فيها سلبياً لان المدرِّس فيها محور الطريقة وهو الذي يقدم القاعدة ويذكر الامثلة وتكون فائدة الطلبة قليلة لعدم بذلهم جهداً كافياً للتحصيل .</a:t>
            </a:r>
            <a:endParaRPr lang="en-US" sz="2800" dirty="0" smtClean="0"/>
          </a:p>
          <a:p>
            <a:pPr lvl="0"/>
            <a:r>
              <a:rPr lang="ar-IQ" sz="2800" dirty="0" smtClean="0"/>
              <a:t>2- انها طريقة غير ممتعة وقد يصاحب الطلبة الملل والضجر نتيجة استمرار المدرِّس في تقديم مواضيع كثيرة دون توضيح كاف . </a:t>
            </a:r>
            <a:endParaRPr lang="en-US" sz="2800" dirty="0" smtClean="0"/>
          </a:p>
          <a:p>
            <a:pPr lvl="0"/>
            <a:r>
              <a:rPr lang="ar-IQ" sz="2800" dirty="0" smtClean="0"/>
              <a:t>3- لا تصلح هذه الطريقة للطلاب الصغار لضعف مقدرتهم على الاصغاء لمدة طويلة وعدم تمكنهم من ربط الامثلة بالقعدة ربطاً وثيقاً .</a:t>
            </a:r>
            <a:endParaRPr lang="en-US" sz="2800" dirty="0" smtClean="0"/>
          </a:p>
          <a:p>
            <a:endParaRPr lang="ar-IQ"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14356"/>
            <a:ext cx="8229600" cy="581772"/>
          </a:xfrm>
          <a:solidFill>
            <a:schemeClr val="bg2">
              <a:lumMod val="90000"/>
            </a:schemeClr>
          </a:solidFill>
        </p:spPr>
        <p:txBody>
          <a:bodyPr>
            <a:noAutofit/>
          </a:bodyPr>
          <a:lstStyle/>
          <a:p>
            <a:pPr algn="ctr"/>
            <a:r>
              <a:rPr lang="ar-IQ" sz="4400" b="1" dirty="0" smtClean="0">
                <a:solidFill>
                  <a:srgbClr val="C00000"/>
                </a:solidFill>
              </a:rPr>
              <a:t>رابعاً</a:t>
            </a:r>
            <a:r>
              <a:rPr lang="ar-IQ" sz="4400" b="1" dirty="0" smtClean="0">
                <a:solidFill>
                  <a:schemeClr val="bg2">
                    <a:lumMod val="25000"/>
                  </a:schemeClr>
                </a:solidFill>
              </a:rPr>
              <a:t>- </a:t>
            </a:r>
            <a:r>
              <a:rPr lang="ar-IQ" sz="4400" b="1" dirty="0" smtClean="0">
                <a:solidFill>
                  <a:srgbClr val="C00000"/>
                </a:solidFill>
              </a:rPr>
              <a:t>طريقة المناقشة </a:t>
            </a:r>
            <a:r>
              <a:rPr lang="ar-IQ" sz="4400" b="1" dirty="0" smtClean="0">
                <a:solidFill>
                  <a:schemeClr val="bg2">
                    <a:lumMod val="25000"/>
                  </a:schemeClr>
                </a:solidFill>
              </a:rPr>
              <a:t>-</a:t>
            </a:r>
            <a:endParaRPr lang="ar-IQ" sz="4400" dirty="0">
              <a:solidFill>
                <a:schemeClr val="bg2">
                  <a:lumMod val="25000"/>
                </a:schemeClr>
              </a:solidFill>
            </a:endParaRPr>
          </a:p>
        </p:txBody>
      </p:sp>
      <p:sp>
        <p:nvSpPr>
          <p:cNvPr id="3" name="Content Placeholder 2"/>
          <p:cNvSpPr>
            <a:spLocks noGrp="1"/>
          </p:cNvSpPr>
          <p:nvPr>
            <p:ph idx="1"/>
          </p:nvPr>
        </p:nvSpPr>
        <p:spPr>
          <a:xfrm>
            <a:off x="457200" y="1214422"/>
            <a:ext cx="8229600" cy="5110178"/>
          </a:xfrm>
          <a:solidFill>
            <a:schemeClr val="bg2"/>
          </a:solidFill>
        </p:spPr>
        <p:txBody>
          <a:bodyPr/>
          <a:lstStyle/>
          <a:p>
            <a:r>
              <a:rPr lang="ar-IQ" sz="2800" dirty="0" smtClean="0">
                <a:solidFill>
                  <a:srgbClr val="FF0000"/>
                </a:solidFill>
              </a:rPr>
              <a:t>يقصد بطريقة المناقشة الطريقة الحوارية او الطريقة المباشرة</a:t>
            </a:r>
            <a:r>
              <a:rPr lang="ar-IQ" sz="2800" dirty="0" smtClean="0"/>
              <a:t>، وربما استمدت معناها من طريقة الحوار التي ابتدعها واعتمدها الفيلسوف اليوناني سقراط، فكانت طريقته في التعليم ان يحدث طلبته ويحاورهم، فكان يسأل السؤال ويستدرج الشخص المسؤول حتى يجيب ، فمن المناقشة الحوارية المستمدة من الطريقة السقراطية التي تقوم عادة بين شخصين فقط، الى المناقشة الصفيَّة التي تدوي بين المدرِّس والطلبة أنفسهم، الى المناقشة الجماعية التي اخذت حديثاً اشكالاً مختلفة كالمناقشات المفتوحة والندوات .. وغيرها .</a:t>
            </a:r>
            <a:endParaRPr lang="en-US" sz="2800" dirty="0" smtClean="0"/>
          </a:p>
          <a:p>
            <a:endParaRPr lang="ar-IQ"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a:solidFill>
            <a:schemeClr val="bg2"/>
          </a:solidFill>
        </p:spPr>
        <p:txBody>
          <a:bodyPr>
            <a:normAutofit/>
          </a:bodyPr>
          <a:lstStyle/>
          <a:p>
            <a:r>
              <a:rPr lang="ar-IQ" sz="2800" b="1" dirty="0" smtClean="0">
                <a:solidFill>
                  <a:srgbClr val="FF0000"/>
                </a:solidFill>
              </a:rPr>
              <a:t>ويقصد بالمناقشة :</a:t>
            </a:r>
          </a:p>
          <a:p>
            <a:r>
              <a:rPr lang="ar-IQ" sz="2800" dirty="0" smtClean="0">
                <a:solidFill>
                  <a:srgbClr val="FF0000"/>
                </a:solidFill>
              </a:rPr>
              <a:t> </a:t>
            </a:r>
            <a:r>
              <a:rPr lang="ar-IQ" sz="2800" dirty="0" smtClean="0"/>
              <a:t>(فعالية تتميز بالتزام موضوع او قضية او مشكلة يرغب المسهمون في المناقشة رغبة في حلها والوصول الى قرار فيها).</a:t>
            </a:r>
            <a:endParaRPr lang="en-US" sz="2800" dirty="0" smtClean="0"/>
          </a:p>
          <a:p>
            <a:r>
              <a:rPr lang="ar-IQ" sz="2800" dirty="0" smtClean="0">
                <a:solidFill>
                  <a:srgbClr val="C00000"/>
                </a:solidFill>
              </a:rPr>
              <a:t>وتهدف هذه الطريقة أن يشارك الطلبة كافة في المناقشات </a:t>
            </a:r>
            <a:r>
              <a:rPr lang="ar-IQ" sz="2800" dirty="0" smtClean="0"/>
              <a:t>ان لم يكن عددهم كبيراً او تقسيم طلبة الصف الواحد الى مجموعات عدة تناقش كل مجموعة منها مفهوماً من المفاهيم او جزء منه ويفسح المجال للطلبة لان يبحثوا بأنفسهم عن جوانب المفهوم المراد طرحه .</a:t>
            </a:r>
            <a:endParaRPr lang="en-US" sz="2800" dirty="0" smtClean="0"/>
          </a:p>
          <a:p>
            <a:pPr>
              <a:buNone/>
            </a:pPr>
            <a:r>
              <a:rPr lang="ar-IQ" dirty="0" smtClean="0"/>
              <a:t> </a:t>
            </a:r>
            <a:endParaRPr lang="en-US" dirty="0" smtClean="0"/>
          </a:p>
          <a:p>
            <a:endParaRPr lang="ar-IQ"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r"/>
            <a:r>
              <a:rPr lang="ar-IQ" sz="3200" b="1" dirty="0" smtClean="0">
                <a:solidFill>
                  <a:srgbClr val="FF0000"/>
                </a:solidFill>
              </a:rPr>
              <a:t>و تعتمد طريقة المناقشة على ثلاث دعائم هي :</a:t>
            </a:r>
            <a:endParaRPr lang="ar-IQ" sz="3200" dirty="0"/>
          </a:p>
        </p:txBody>
      </p:sp>
      <p:sp>
        <p:nvSpPr>
          <p:cNvPr id="3" name="Content Placeholder 2"/>
          <p:cNvSpPr>
            <a:spLocks noGrp="1"/>
          </p:cNvSpPr>
          <p:nvPr>
            <p:ph idx="1"/>
          </p:nvPr>
        </p:nvSpPr>
        <p:spPr>
          <a:xfrm>
            <a:off x="457200" y="1285860"/>
            <a:ext cx="8229600" cy="5038740"/>
          </a:xfrm>
          <a:solidFill>
            <a:schemeClr val="bg2"/>
          </a:solidFill>
        </p:spPr>
        <p:txBody>
          <a:bodyPr>
            <a:normAutofit/>
          </a:bodyPr>
          <a:lstStyle/>
          <a:p>
            <a:pPr lvl="0"/>
            <a:r>
              <a:rPr lang="ar-IQ" sz="2800" b="1" dirty="0" smtClean="0"/>
              <a:t>1- النقد والتمحيص .</a:t>
            </a:r>
            <a:endParaRPr lang="en-US" sz="2800" b="1" dirty="0" smtClean="0"/>
          </a:p>
          <a:p>
            <a:pPr lvl="0"/>
            <a:r>
              <a:rPr lang="ar-IQ" sz="2800" b="1" dirty="0" smtClean="0"/>
              <a:t>2- وضوح الغاية والقصد .</a:t>
            </a:r>
            <a:endParaRPr lang="en-US" sz="2800" b="1" dirty="0" smtClean="0"/>
          </a:p>
          <a:p>
            <a:pPr lvl="0"/>
            <a:r>
              <a:rPr lang="ar-IQ" sz="2800" b="1" dirty="0" smtClean="0"/>
              <a:t>3- المساهمة الفعالة من قبل طلبة الصف في المناقشة وطرح المعلومات والحقائق العلمية والتعبير والشرح والايضاح اللازم لها .</a:t>
            </a:r>
            <a:endParaRPr lang="en-US" sz="2800" b="1" dirty="0" smtClean="0"/>
          </a:p>
          <a:p>
            <a:r>
              <a:rPr lang="ar-IQ" sz="2800" dirty="0" smtClean="0"/>
              <a:t>وهي من اصعب الطرائق التدريسية واقلها شيوعاً في التدريس لدينا ولكنها اكمل الطرائق وادقها وأوفرها، فأما صعوبتها فلانها تحتاج من المدرِّس والطالب الى يقظة ودقة </a:t>
            </a:r>
          </a:p>
          <a:p>
            <a:r>
              <a:rPr lang="ar-IQ" sz="2800" dirty="0" smtClean="0"/>
              <a:t>واما قلة شيوعها لانها تحتاج الى اعداد وتدريب عليها سواء من قبل المدرِّس او من قبل الطلبة ، كما تتطلب وقتاً اكثر نوعاً ما عن بقية الطرائق التدريسية الاخرى للوصول الى الهدف المطلوب ...</a:t>
            </a:r>
            <a:endParaRPr lang="en-US" sz="2800" dirty="0" smtClean="0"/>
          </a:p>
          <a:p>
            <a:endParaRPr lang="ar-IQ" sz="2800" dirty="0" smtClean="0"/>
          </a:p>
          <a:p>
            <a:endParaRPr lang="ar-IQ" sz="2800"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algn="r"/>
            <a:r>
              <a:rPr lang="ar-IQ" sz="3600" b="1" dirty="0" smtClean="0">
                <a:solidFill>
                  <a:srgbClr val="FF0000"/>
                </a:solidFill>
              </a:rPr>
              <a:t>مبادئ المناقشة الجيدة:</a:t>
            </a:r>
            <a:endParaRPr lang="ar-IQ" sz="3600" dirty="0"/>
          </a:p>
        </p:txBody>
      </p:sp>
      <p:sp>
        <p:nvSpPr>
          <p:cNvPr id="3" name="Content Placeholder 2"/>
          <p:cNvSpPr>
            <a:spLocks noGrp="1"/>
          </p:cNvSpPr>
          <p:nvPr>
            <p:ph idx="1"/>
          </p:nvPr>
        </p:nvSpPr>
        <p:spPr>
          <a:xfrm>
            <a:off x="457200" y="1285860"/>
            <a:ext cx="8329642" cy="5214974"/>
          </a:xfrm>
          <a:solidFill>
            <a:schemeClr val="bg2"/>
          </a:solidFill>
        </p:spPr>
        <p:txBody>
          <a:bodyPr>
            <a:normAutofit lnSpcReduction="10000"/>
          </a:bodyPr>
          <a:lstStyle/>
          <a:p>
            <a:r>
              <a:rPr lang="ar-IQ" sz="2800" dirty="0" smtClean="0"/>
              <a:t>تعتبر طريقة المناقشة من الطرق الفعالة التي تضمن اشراك المتعلمين في الدرس اشتراكاً ايجابياً ، فهي تجعلهم يواجهون المهارات والمفاهيم والقوانين التي يعرضها الدرس، ويشتركون في تحديدها، ويبدون الآراء بشأنها او يقترحون لها الحلول، وما الى ذلك من العمليات التي تعتبر تدريباً لهم على عمليات التفكير السليم .</a:t>
            </a:r>
            <a:endParaRPr lang="en-US" sz="2800" dirty="0" smtClean="0"/>
          </a:p>
          <a:p>
            <a:r>
              <a:rPr lang="ar-IQ" sz="2800" dirty="0" smtClean="0"/>
              <a:t>ومن الواضح كذلك ان هذه الطريقة تساعد المعلم على تقييم مستويات التلاميذ طوال عملية التدريس . فكل سؤال يوجهه المعلم يعتبر بمثابة اختبار للتلميذ، كما ان اجابات التلاميذ تكشف عن مدى نجاح المعلم في تحقيق الاهداف المرجوة .</a:t>
            </a:r>
          </a:p>
          <a:p>
            <a:r>
              <a:rPr lang="ar-IQ" sz="2800" dirty="0" smtClean="0"/>
              <a:t>وفيما يلي نشير الى </a:t>
            </a:r>
            <a:r>
              <a:rPr lang="ar-IQ" sz="2800" b="1" dirty="0" smtClean="0">
                <a:solidFill>
                  <a:srgbClr val="C00000"/>
                </a:solidFill>
              </a:rPr>
              <a:t>الاعتبارات الاساسية التي ينبغي ان يراعيها المعلم </a:t>
            </a:r>
            <a:r>
              <a:rPr lang="ar-IQ" sz="2800" dirty="0" smtClean="0"/>
              <a:t>كي يتمكن من اجراء مناقشات ناجحة تعينه على تحقيق الاهداف المرجوة بمزيد من الفاعلية : </a:t>
            </a:r>
            <a:endParaRPr lang="en-US" sz="2800" dirty="0" smtClean="0"/>
          </a:p>
          <a:p>
            <a:endParaRPr lang="en-US" sz="2800" dirty="0" smtClean="0"/>
          </a:p>
          <a:p>
            <a:endParaRPr lang="ar-IQ"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a:solidFill>
            <a:schemeClr val="bg2"/>
          </a:solidFill>
        </p:spPr>
        <p:txBody>
          <a:bodyPr>
            <a:normAutofit/>
          </a:bodyPr>
          <a:lstStyle/>
          <a:p>
            <a:pPr lvl="0"/>
            <a:r>
              <a:rPr lang="ar-IQ" sz="2800" b="1" dirty="0" smtClean="0">
                <a:solidFill>
                  <a:srgbClr val="FF0000"/>
                </a:solidFill>
              </a:rPr>
              <a:t>كيفية البدء في المناقشة :</a:t>
            </a:r>
          </a:p>
          <a:p>
            <a:pPr lvl="0"/>
            <a:r>
              <a:rPr lang="ar-IQ" sz="2800" dirty="0" smtClean="0">
                <a:solidFill>
                  <a:srgbClr val="FF0000"/>
                </a:solidFill>
              </a:rPr>
              <a:t> </a:t>
            </a:r>
            <a:r>
              <a:rPr lang="ar-IQ" sz="2800" dirty="0" smtClean="0"/>
              <a:t>من الاساليب المفيدة لاثارة دافعية التلاميذ في بداية المناقشة، هو بدؤها بعرض شيِّق ، فمثلاً يمكن مناقشة عدد من المفاهيم والمبادئ الرياضية التي تتعلق بمفهوم المكعّب. والقاعدة الجيدة لاتباع هذا الاسلوب في الاثارة هي بدء المناقشة بمدرك حسي ما أمكن ذلك ومن البديهي انه ليست كل المناقشات تحتمل طبيعتها هذا الاسلوب، ولكن تلك التي تتضمن اكتشاف المفهوم غالباً ما تحتمله .</a:t>
            </a:r>
            <a:endParaRPr lang="en-US" sz="2800" dirty="0" smtClean="0"/>
          </a:p>
          <a:p>
            <a:endParaRPr lang="ar-IQ"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a:solidFill>
            <a:schemeClr val="bg2"/>
          </a:solidFill>
        </p:spPr>
        <p:txBody>
          <a:bodyPr>
            <a:normAutofit/>
          </a:bodyPr>
          <a:lstStyle/>
          <a:p>
            <a:r>
              <a:rPr lang="ar-IQ" sz="2800" b="1" dirty="0" smtClean="0">
                <a:solidFill>
                  <a:srgbClr val="FF0000"/>
                </a:solidFill>
              </a:rPr>
              <a:t>نوعية الاسئلة التي يثيرها المعلم</a:t>
            </a:r>
            <a:r>
              <a:rPr lang="ar-IQ" sz="2800" dirty="0" smtClean="0">
                <a:solidFill>
                  <a:srgbClr val="FF0000"/>
                </a:solidFill>
              </a:rPr>
              <a:t> : </a:t>
            </a:r>
          </a:p>
          <a:p>
            <a:r>
              <a:rPr lang="ar-IQ" sz="2800" dirty="0" smtClean="0"/>
              <a:t>لعل من اهم خصائص السؤال الجيد ان يتناسب مع الهدف الذي يستخدم من اجله وان يكون ضمن اطار خطة الدرس كما يتناسب كذلك مع قدرات التلاميذ وخبراتهم السابقة وعليه ينبغي ان تكون كلمات السؤال مألوفة عند الطلاب وان يكون هدف السؤال واضحاً لديهم </a:t>
            </a:r>
          </a:p>
          <a:p>
            <a:r>
              <a:rPr lang="ar-IQ" sz="2800" dirty="0" smtClean="0"/>
              <a:t>ومما يساعد على الوضوح ان تكون الاسئلة قصيرة وكل منها يدور حول مفهوم واحد محدد اذ ان احتواء السؤال على اكثر من مفهوم واحد يشتت تفكير الطلاب . </a:t>
            </a:r>
            <a:endParaRPr lang="en-US" sz="2800" dirty="0" smtClean="0"/>
          </a:p>
          <a:p>
            <a:endParaRPr lang="ar-IQ" sz="2800"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a:solidFill>
            <a:schemeClr val="bg2"/>
          </a:solidFill>
        </p:spPr>
        <p:txBody>
          <a:bodyPr>
            <a:normAutofit/>
          </a:bodyPr>
          <a:lstStyle/>
          <a:p>
            <a:r>
              <a:rPr lang="ar-IQ" sz="2800" b="1" dirty="0" smtClean="0">
                <a:solidFill>
                  <a:srgbClr val="FF0000"/>
                </a:solidFill>
              </a:rPr>
              <a:t>- الاسئلة التي يثيرها التلاميذ :</a:t>
            </a:r>
          </a:p>
          <a:p>
            <a:r>
              <a:rPr lang="ar-IQ" sz="2800" dirty="0" smtClean="0">
                <a:solidFill>
                  <a:srgbClr val="FF0000"/>
                </a:solidFill>
              </a:rPr>
              <a:t> </a:t>
            </a:r>
            <a:r>
              <a:rPr lang="ar-IQ" sz="2800" dirty="0" smtClean="0"/>
              <a:t>ينبغي ان يعطي المعلم اهتمامه للاسئلة التي يحاول التلاميذ اثارتها . اذ ان هذه الاسئلة بمثابة الوسيلة التي تكشف عما يدور في عقولهم . فبعض الاسئلة قد تكشف عن عدم فهم التلاميذ لحقائق او مفاهيم الدرس، وبعضها الاخر يكشف عن حاجتهم الى معلومات اضافية وقد تكون بعض اسئلتهم سابقة لأوانها، وفي هذه الحالة ينبغي على المعلم ان يواجه التلميذ الى تأجيل سؤاله الى مرحلة قادمة . وقد يلقي التلميذ سؤاله في صورة غير مفهومة وعندئذ ينبغي على المعلم ان يساعده على اعادة صياغته.</a:t>
            </a:r>
            <a:endParaRPr lang="ar-IQ" sz="2800"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a:solidFill>
            <a:schemeClr val="bg2"/>
          </a:solidFill>
        </p:spPr>
        <p:txBody>
          <a:bodyPr>
            <a:normAutofit/>
          </a:bodyPr>
          <a:lstStyle/>
          <a:p>
            <a:r>
              <a:rPr lang="ar-IQ" dirty="0" smtClean="0"/>
              <a:t>قبل الاجابة عن هذا السؤال لابد لنا من تحديد كل من مفهومي </a:t>
            </a:r>
            <a:r>
              <a:rPr lang="ar-IQ" b="1" dirty="0" smtClean="0">
                <a:solidFill>
                  <a:srgbClr val="FF0000"/>
                </a:solidFill>
              </a:rPr>
              <a:t>العلم والفن </a:t>
            </a:r>
            <a:r>
              <a:rPr lang="ar-IQ" dirty="0" smtClean="0">
                <a:solidFill>
                  <a:srgbClr val="FF0000"/>
                </a:solidFill>
              </a:rPr>
              <a:t>... فالعلم </a:t>
            </a:r>
            <a:r>
              <a:rPr lang="ar-IQ" dirty="0" smtClean="0"/>
              <a:t>بمفهومه العام يتمثل </a:t>
            </a:r>
            <a:r>
              <a:rPr lang="ar-IQ" dirty="0" smtClean="0">
                <a:solidFill>
                  <a:srgbClr val="FF0000"/>
                </a:solidFill>
              </a:rPr>
              <a:t>بالحقائق ..والمفاهيم.. والتعميمات..والقوانين ... والنظريات </a:t>
            </a:r>
            <a:r>
              <a:rPr lang="ar-IQ" dirty="0" smtClean="0"/>
              <a:t>... التي توصل اليها العقل الانساني عن طريق </a:t>
            </a:r>
            <a:r>
              <a:rPr lang="ar-IQ" dirty="0" smtClean="0">
                <a:solidFill>
                  <a:srgbClr val="FF0000"/>
                </a:solidFill>
              </a:rPr>
              <a:t>التفكير والبحث والاستنتاج والتحليل والتركيب </a:t>
            </a:r>
            <a:r>
              <a:rPr lang="ar-IQ" dirty="0" smtClean="0"/>
              <a:t>وبالتالي استخدمها خلال حياته في مختلف المجالات.</a:t>
            </a:r>
          </a:p>
          <a:p>
            <a:r>
              <a:rPr lang="ar-IQ" dirty="0" smtClean="0"/>
              <a:t> ونقصد </a:t>
            </a:r>
            <a:r>
              <a:rPr lang="ar-IQ" dirty="0" smtClean="0">
                <a:solidFill>
                  <a:srgbClr val="FF0000"/>
                </a:solidFill>
              </a:rPr>
              <a:t>بالفن</a:t>
            </a:r>
            <a:r>
              <a:rPr lang="ar-IQ" dirty="0" smtClean="0"/>
              <a:t> هنا كل </a:t>
            </a:r>
            <a:r>
              <a:rPr lang="ar-IQ" dirty="0" smtClean="0">
                <a:solidFill>
                  <a:srgbClr val="FF0000"/>
                </a:solidFill>
              </a:rPr>
              <a:t>المهارات والخبرات </a:t>
            </a:r>
            <a:r>
              <a:rPr lang="ar-IQ" dirty="0" smtClean="0"/>
              <a:t>التي اكتسبها الفرد عن طريق الممارسة والاستعداد .</a:t>
            </a:r>
          </a:p>
          <a:p>
            <a:r>
              <a:rPr lang="ar-IQ" dirty="0" smtClean="0"/>
              <a:t> فالرياضيات </a:t>
            </a:r>
            <a:r>
              <a:rPr lang="ar-IQ" dirty="0" smtClean="0">
                <a:solidFill>
                  <a:srgbClr val="FF0000"/>
                </a:solidFill>
              </a:rPr>
              <a:t>علم قائم بذاته </a:t>
            </a:r>
            <a:r>
              <a:rPr lang="ar-IQ" dirty="0" smtClean="0"/>
              <a:t>يتضمن المفهومين أعلاه </a:t>
            </a:r>
            <a:r>
              <a:rPr lang="ar-IQ" dirty="0" smtClean="0">
                <a:solidFill>
                  <a:srgbClr val="FF0000"/>
                </a:solidFill>
              </a:rPr>
              <a:t>فهو </a:t>
            </a:r>
            <a:r>
              <a:rPr lang="ar-IQ" b="1" dirty="0" smtClean="0">
                <a:solidFill>
                  <a:srgbClr val="FF0000"/>
                </a:solidFill>
              </a:rPr>
              <a:t>علمٌ وفنْ</a:t>
            </a:r>
            <a:r>
              <a:rPr lang="ar-IQ" dirty="0" smtClean="0">
                <a:solidFill>
                  <a:srgbClr val="FF0000"/>
                </a:solidFill>
              </a:rPr>
              <a:t>.</a:t>
            </a:r>
            <a:endParaRPr lang="en-US" dirty="0" smtClean="0"/>
          </a:p>
          <a:p>
            <a:endParaRPr lang="ar-IQ"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a:solidFill>
            <a:schemeClr val="bg2"/>
          </a:solidFill>
        </p:spPr>
        <p:txBody>
          <a:bodyPr>
            <a:normAutofit fontScale="92500"/>
          </a:bodyPr>
          <a:lstStyle/>
          <a:p>
            <a:r>
              <a:rPr lang="ar-IQ" sz="3500" dirty="0" smtClean="0">
                <a:solidFill>
                  <a:srgbClr val="FF0000"/>
                </a:solidFill>
              </a:rPr>
              <a:t>-</a:t>
            </a:r>
            <a:r>
              <a:rPr lang="ar-IQ" sz="3000" dirty="0" smtClean="0">
                <a:solidFill>
                  <a:srgbClr val="FF0000"/>
                </a:solidFill>
              </a:rPr>
              <a:t> كيفية ادارة المناقشة :</a:t>
            </a:r>
            <a:r>
              <a:rPr lang="ar-IQ" sz="3900" dirty="0" smtClean="0">
                <a:solidFill>
                  <a:srgbClr val="FF0000"/>
                </a:solidFill>
              </a:rPr>
              <a:t> </a:t>
            </a:r>
          </a:p>
          <a:p>
            <a:r>
              <a:rPr lang="ar-IQ" sz="3000" dirty="0" smtClean="0"/>
              <a:t>ينبغي الالتزام بنظام لادارة المناقشة، فكل من يريد الاجابة عن سؤال ما ينبغي ان يستأذن اولاً حتى لا تسير الامور فوضى ، واذا رفع تلميذاً اصبعه للاجابة، وأعطى آخر الاجابة دون استئذان ينبغي على المعلم ان يوجه اهتمامه الى التلميذ الذي رفع اصبعه ولا يعير الآخر أي اهتمام حتى ولو كانت اجابته صحيحة .</a:t>
            </a:r>
            <a:endParaRPr lang="en-US" sz="3000" dirty="0" smtClean="0"/>
          </a:p>
          <a:p>
            <a:r>
              <a:rPr lang="ar-IQ" sz="3000" dirty="0" smtClean="0"/>
              <a:t>ومن هنا يجدر بالمعلم ان يصر على ألاّ يتكلم تلميذ قبل ان يسمح له بذلك، وفي حالة التلاميذ الذين لا يشاركون في المناقشة ينبغي تشجيعهم على المشاركة فيها. ومما يفيد في هذا ان توجه اليهم اسئلة تعتمد اجابتها على خبرات سابقة لديهم، والغالب ان ينجحوا في الاجابة عنها وننجح نحن من جانبنا في اخراجهم من عزلتهم وادخالهم في نطاق المناقشة . </a:t>
            </a:r>
            <a:endParaRPr lang="en-US" sz="3000" dirty="0" smtClean="0"/>
          </a:p>
          <a:p>
            <a:endParaRPr lang="ar-IQ"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a:solidFill>
            <a:schemeClr val="bg2"/>
          </a:solidFill>
        </p:spPr>
        <p:txBody>
          <a:bodyPr>
            <a:normAutofit fontScale="92500" lnSpcReduction="10000"/>
          </a:bodyPr>
          <a:lstStyle/>
          <a:p>
            <a:r>
              <a:rPr lang="ar-IQ" b="1" dirty="0" smtClean="0"/>
              <a:t>- </a:t>
            </a:r>
            <a:r>
              <a:rPr lang="ar-IQ" sz="3000" b="1" dirty="0" smtClean="0">
                <a:solidFill>
                  <a:srgbClr val="FF0000"/>
                </a:solidFill>
              </a:rPr>
              <a:t>واجبات المدرِّس خلال المناقشة :</a:t>
            </a:r>
            <a:endParaRPr lang="ar-IQ" b="1" dirty="0" smtClean="0">
              <a:solidFill>
                <a:srgbClr val="FF0000"/>
              </a:solidFill>
            </a:endParaRPr>
          </a:p>
          <a:p>
            <a:r>
              <a:rPr lang="ar-IQ" sz="3300" b="1" dirty="0" smtClean="0">
                <a:solidFill>
                  <a:srgbClr val="FF0000"/>
                </a:solidFill>
              </a:rPr>
              <a:t> </a:t>
            </a:r>
            <a:r>
              <a:rPr lang="ar-IQ" sz="3300" dirty="0" smtClean="0"/>
              <a:t>ان واجب المعلم خلال المناقشة التي تجري في الفصل الدراسي كوسيط فقط ، ويمكن تحديد واجباته على النحو التالي: </a:t>
            </a:r>
            <a:endParaRPr lang="en-US" sz="3300" dirty="0" smtClean="0"/>
          </a:p>
          <a:p>
            <a:r>
              <a:rPr lang="ar-IQ" sz="3300" dirty="0" smtClean="0"/>
              <a:t>أ- الاحتفاظ بالمناقشة مثيرة وحيوية .</a:t>
            </a:r>
            <a:endParaRPr lang="en-US" sz="3300" dirty="0" smtClean="0"/>
          </a:p>
          <a:p>
            <a:r>
              <a:rPr lang="ar-IQ" sz="3300" dirty="0" smtClean="0"/>
              <a:t>ب- الامساك بالمناقشة متعلقة بالموضوع المطروح ولا تحيد عنه .</a:t>
            </a:r>
            <a:endParaRPr lang="en-US" sz="3300" dirty="0" smtClean="0"/>
          </a:p>
          <a:p>
            <a:r>
              <a:rPr lang="ar-IQ" sz="3300" dirty="0" smtClean="0"/>
              <a:t>ج- تشجيع كل التلاميذ على الاشتراك في المناقشة بفعالية .</a:t>
            </a:r>
            <a:endParaRPr lang="en-US" sz="3300" dirty="0" smtClean="0"/>
          </a:p>
          <a:p>
            <a:r>
              <a:rPr lang="ar-IQ" sz="3300" dirty="0" smtClean="0"/>
              <a:t>د- استبعاد الاسئلة غير المناسبة والتعليقات غير المقبولة دون ما اهانة لاصحابها </a:t>
            </a:r>
            <a:endParaRPr lang="en-US" sz="3300" dirty="0" smtClean="0"/>
          </a:p>
          <a:p>
            <a:r>
              <a:rPr lang="ar-IQ" sz="3300" dirty="0" smtClean="0"/>
              <a:t>هـ- القيام بتلخيص النقاط الاساسية التي تسفر عنها المناقشة .</a:t>
            </a:r>
            <a:endParaRPr lang="en-US" sz="3300" dirty="0" smtClean="0"/>
          </a:p>
          <a:p>
            <a:r>
              <a:rPr lang="ar-IQ" sz="3300" dirty="0" smtClean="0"/>
              <a:t>و- انهاء المناقشة عندما يبدو اهتمام التلاميذ بها يخبو .</a:t>
            </a:r>
            <a:endParaRPr lang="en-US" sz="3300" dirty="0" smtClean="0"/>
          </a:p>
          <a:p>
            <a:endParaRPr lang="ar-IQ"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bg2"/>
          </a:solidFill>
        </p:spPr>
        <p:txBody>
          <a:bodyPr>
            <a:normAutofit/>
          </a:bodyPr>
          <a:lstStyle/>
          <a:p>
            <a:pPr algn="r"/>
            <a:r>
              <a:rPr lang="ar-IQ" sz="3200" b="1" dirty="0" smtClean="0">
                <a:solidFill>
                  <a:srgbClr val="FF0000"/>
                </a:solidFill>
              </a:rPr>
              <a:t>أساليب طريقة المناقشة:</a:t>
            </a:r>
            <a:endParaRPr lang="ar-IQ" sz="3200" dirty="0">
              <a:solidFill>
                <a:srgbClr val="FF0000"/>
              </a:solidFill>
            </a:endParaRPr>
          </a:p>
        </p:txBody>
      </p:sp>
      <p:sp>
        <p:nvSpPr>
          <p:cNvPr id="3" name="Content Placeholder 2"/>
          <p:cNvSpPr>
            <a:spLocks noGrp="1"/>
          </p:cNvSpPr>
          <p:nvPr>
            <p:ph idx="1"/>
          </p:nvPr>
        </p:nvSpPr>
        <p:spPr>
          <a:xfrm>
            <a:off x="457200" y="1428736"/>
            <a:ext cx="8229600" cy="4895864"/>
          </a:xfrm>
          <a:solidFill>
            <a:schemeClr val="bg2"/>
          </a:solidFill>
        </p:spPr>
        <p:txBody>
          <a:bodyPr/>
          <a:lstStyle/>
          <a:p>
            <a:r>
              <a:rPr lang="ar-IQ" sz="2800" dirty="0" smtClean="0"/>
              <a:t>لطريقة المناقشة أساليب أربعة في الامكان اتباع احدها أو جميعها حسب الامكانات، الا اننا نقترح اتباعها حسب التسلسل الوارد في شرحنا التالي لما فيه مصلحة الطلبة وهذه الأساليب هي : </a:t>
            </a:r>
            <a:endParaRPr lang="en-US" sz="2800" dirty="0" smtClean="0"/>
          </a:p>
          <a:p>
            <a:endParaRPr lang="ar-IQ"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r"/>
            <a:r>
              <a:rPr lang="ar-IQ" sz="3200" b="1" dirty="0" smtClean="0">
                <a:solidFill>
                  <a:srgbClr val="FF0000"/>
                </a:solidFill>
              </a:rPr>
              <a:t>أولاً : طريقة المناقشة التي يديرها المدرِّس ويشارك فيها :</a:t>
            </a:r>
            <a:endParaRPr lang="ar-IQ" sz="3200" dirty="0">
              <a:solidFill>
                <a:srgbClr val="FF0000"/>
              </a:solidFill>
            </a:endParaRPr>
          </a:p>
        </p:txBody>
      </p:sp>
      <p:sp>
        <p:nvSpPr>
          <p:cNvPr id="3" name="Content Placeholder 2"/>
          <p:cNvSpPr>
            <a:spLocks noGrp="1"/>
          </p:cNvSpPr>
          <p:nvPr>
            <p:ph idx="1"/>
          </p:nvPr>
        </p:nvSpPr>
        <p:spPr>
          <a:xfrm>
            <a:off x="457200" y="1357298"/>
            <a:ext cx="8229600" cy="4967302"/>
          </a:xfrm>
          <a:solidFill>
            <a:schemeClr val="bg2"/>
          </a:solidFill>
        </p:spPr>
        <p:txBody>
          <a:bodyPr>
            <a:normAutofit/>
          </a:bodyPr>
          <a:lstStyle/>
          <a:p>
            <a:r>
              <a:rPr lang="ar-IQ" sz="2800" dirty="0" smtClean="0"/>
              <a:t>وفي هذا الاسلوب يقوم المدرِّس بتخطيط المناقشة التي سيديرها واعلام الطلبة به مسبقاً . فيعطيهم فكرة واضحة عن الموضوع الذي سيجري بحثه ومناقشته في الحصص التي ستخصص لمناقشته ويحدد لهم عدد الحصص التي سيتم مناقشة الموضوع فيها . كما عليه تزويدهم بقائمة تحوي اسماء المصادر المتعلقة بموضوع المناقشة لكي يفسح المجال لقراءتها والاطلاع عليها ومعرفة محتوياتها في حدود الوقت المقرر . كما عليه اعداد اسئلة تتعلق بالمفاهيم او التعميمات التي سيقوم الطلبة بمناقشتها . ويقوم المدرِّس بتصدر الصف ويبدأ بالقاء الاسئلة على طلبته بهدف اثارة التفكير فيهم وحملهم على ان يسألوا ايضاً، ولكن لا يسألونه </a:t>
            </a:r>
            <a:endParaRPr lang="ar-IQ" sz="2800"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a:solidFill>
            <a:schemeClr val="bg2"/>
          </a:solidFill>
        </p:spPr>
        <p:txBody>
          <a:bodyPr>
            <a:normAutofit/>
          </a:bodyPr>
          <a:lstStyle/>
          <a:p>
            <a:r>
              <a:rPr lang="ar-IQ" sz="2800" dirty="0" smtClean="0"/>
              <a:t> بل يوجهون الاسئلة الى زملائهم الطلبة وهؤلاء بدورهم يجيبون عليها – بعد الاستئذان من المدرِّس – مخاطبين السائلين في اجابتهم لا المدرِّس . كما يكون ايضاً المدرِّس لا يختلف في موقفه عن أي عضو آخر في الصف فيجادل ويناقش كما لو كان واحداً منهم . </a:t>
            </a:r>
            <a:endParaRPr lang="en-US" sz="2800" dirty="0" smtClean="0"/>
          </a:p>
          <a:p>
            <a:r>
              <a:rPr lang="ar-IQ" sz="2800" dirty="0" smtClean="0"/>
              <a:t>وبذا يكون هدف الطريقة هو اثارة طلبته على المبادرة في السؤال والجواب واشراك جميع الطلبة في الدرس او الموضوع المناقش ، فمن سائل الى مجيب او معترض او معرّض لرأي جديد او معلومات جديدة او مبتكر لجواب او تعبير رياضي جيد، الى ما هنالك من فعاليات وأنشطة الطلبة الذاتية والفكرية.</a:t>
            </a:r>
            <a:endParaRPr lang="en-US" sz="2800" dirty="0" smtClean="0"/>
          </a:p>
          <a:p>
            <a:endParaRPr lang="ar-IQ"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a:solidFill>
            <a:schemeClr val="bg2"/>
          </a:solidFill>
        </p:spPr>
        <p:txBody>
          <a:bodyPr>
            <a:normAutofit/>
          </a:bodyPr>
          <a:lstStyle/>
          <a:p>
            <a:r>
              <a:rPr lang="ar-IQ" sz="2800" dirty="0" smtClean="0"/>
              <a:t>وينبغي على المدرِّس ان يراعي بعض الأسس الهامة التي تقوم عليها طريقة المناقشة ومنها : </a:t>
            </a:r>
            <a:endParaRPr lang="en-US" sz="2800" dirty="0" smtClean="0"/>
          </a:p>
          <a:p>
            <a:r>
              <a:rPr lang="ar-IQ" sz="2800" dirty="0" smtClean="0"/>
              <a:t>1- ان يحترم آراء طلبته اثناء سير المناقشة ، فلا يفسح المجال او الفرصة لنفسه او لطلبة الصف الآخرين في التقليل من أهمية ما يطرح من طالب ما من معلومات واستفسارات وان يطلب الاجابة عليها من قبل الطلبة فيعودهم بذلك على احترام وتقدير آراء زملائهم . وخير سبيل الى تعويدهم ذلك هو ان يكون المدرِّس نفسه قدوة حسنة لطلبته في احترام آرائهم ومشاعرهم </a:t>
            </a:r>
            <a:endParaRPr lang="ar-IQ" sz="2800"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a:solidFill>
            <a:schemeClr val="bg2"/>
          </a:solidFill>
        </p:spPr>
        <p:txBody>
          <a:bodyPr>
            <a:normAutofit/>
          </a:bodyPr>
          <a:lstStyle/>
          <a:p>
            <a:pPr lvl="0"/>
            <a:r>
              <a:rPr lang="ar-IQ" sz="2800" dirty="0" smtClean="0"/>
              <a:t>2- ان يعمل على ان يشرك كل طالب في المناقشة وطرح ما لديه من معلومات، فلا يركزِّ على بعض الطلبة او يفسح المجال لبعضهم على حساب الآخرين للاستحواذ على سير المناقشة، بل عليه ألا يهمل بعض طلبته. ويحاول بكل الوسائل التربوية ان يشرك كل واحد منهم حتى يتيح الفرصة لكل منهم ليشارك بما لديه من معلومات رياضية وبذلك يدفع طلبته على ان يسهموا اسهاماً ايجابياً وعلى المشاركة في النقاش دون ان يكون دورهم كمتفرجين على سير المناقشة فقط ودون بذل أي جهد ما .</a:t>
            </a:r>
            <a:endParaRPr lang="en-US" sz="2800" dirty="0" smtClean="0"/>
          </a:p>
          <a:p>
            <a:pPr lvl="0"/>
            <a:r>
              <a:rPr lang="ar-IQ" sz="2800" dirty="0" smtClean="0"/>
              <a:t>3- تشجيع الطلبة فيما بينهم على النقاش في صحة المعلومات والحقائق والمفاهيم المطروحة والاستفسار او النقد العلمي البناء .</a:t>
            </a:r>
            <a:endParaRPr lang="en-US" sz="2800" dirty="0" smtClean="0"/>
          </a:p>
          <a:p>
            <a:endParaRPr lang="ar-IQ"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a:solidFill>
            <a:schemeClr val="bg2"/>
          </a:solidFill>
        </p:spPr>
        <p:txBody>
          <a:bodyPr>
            <a:normAutofit/>
          </a:bodyPr>
          <a:lstStyle/>
          <a:p>
            <a:pPr lvl="0"/>
            <a:r>
              <a:rPr lang="ar-IQ" sz="3000" dirty="0" smtClean="0"/>
              <a:t>4- استخدام اسلوب التعزيز لتقبل المعلومات والأفكار الرياضية الجديدة والاسئلة المناسبة والاجابات المعتمدة على التفكير والتحليل الرياضي والاستنتاج وغير ذلك .</a:t>
            </a:r>
            <a:endParaRPr lang="en-US" sz="3000" dirty="0" smtClean="0"/>
          </a:p>
          <a:p>
            <a:pPr lvl="0"/>
            <a:r>
              <a:rPr lang="ar-IQ" sz="3000" dirty="0" smtClean="0"/>
              <a:t>5- ألا يجعل نفسه المصدر الرئيسي للتوصل الى النتائج والحقائق والمعلومات الرياضية ، بل يكون دوره كمساعد على التوصل الى الحل السليم .</a:t>
            </a:r>
            <a:endParaRPr lang="en-US" sz="3000" dirty="0" smtClean="0"/>
          </a:p>
          <a:p>
            <a:pPr lvl="0"/>
            <a:r>
              <a:rPr lang="ar-IQ" sz="3000" dirty="0" smtClean="0"/>
              <a:t>6- عليه ان يحافظ على سير المناقشة في مجراها الطبيعي المخطط لها، وان لا يفسح المجال لخروج بعض الطلبة عن الموضوع المطروح للمناقشة حتى يتم الوصول الى الاهداف المرجوة من استخدام طريقة المناقشة بوقتها .</a:t>
            </a:r>
            <a:endParaRPr lang="en-US" sz="3000" dirty="0" smtClean="0"/>
          </a:p>
          <a:p>
            <a:endParaRPr lang="ar-IQ"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a:solidFill>
            <a:schemeClr val="bg2"/>
          </a:solidFill>
        </p:spPr>
        <p:txBody>
          <a:bodyPr/>
          <a:lstStyle/>
          <a:p>
            <a:pPr lvl="0"/>
            <a:r>
              <a:rPr lang="ar-IQ" dirty="0" smtClean="0"/>
              <a:t>7- ان يقوم المدرِّس بكتابة المعلومات والمفاهيم الرياضية المهمة التي تطرح من قبل الطلبة بصورة ملخصة او كنقاط على السبورة لتكون على شكل ملخص لما يجري في المناقشة ليحتفظ به الطلبة للافادة منه في التذكُّر .</a:t>
            </a:r>
            <a:endParaRPr lang="en-US" dirty="0" smtClean="0"/>
          </a:p>
          <a:p>
            <a:pPr lvl="0"/>
            <a:r>
              <a:rPr lang="ar-IQ" dirty="0" smtClean="0"/>
              <a:t>8- عليه ان يشارك في المناقشة بصفته عضواً من اعضاء مجموعة الطلبة، ويتدخَّل في الاوقات المناسبة وذلك لغرض توجيه وأفادة الطلبة المناقشين .</a:t>
            </a:r>
            <a:endParaRPr lang="en-US" dirty="0" smtClean="0"/>
          </a:p>
          <a:p>
            <a:endParaRPr lang="ar-IQ" dirty="0"/>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
          </a:xfrm>
        </p:spPr>
        <p:txBody>
          <a:bodyPr>
            <a:normAutofit/>
          </a:bodyPr>
          <a:lstStyle/>
          <a:p>
            <a:pPr algn="r"/>
            <a:r>
              <a:rPr lang="ar-IQ" sz="3600" b="1" dirty="0" smtClean="0"/>
              <a:t>ثانياً : طريقة المناقشة التي يديرها المدرِّس ولا يشارك فيها : </a:t>
            </a:r>
            <a:endParaRPr lang="ar-IQ" dirty="0"/>
          </a:p>
        </p:txBody>
      </p:sp>
      <p:sp>
        <p:nvSpPr>
          <p:cNvPr id="3" name="Content Placeholder 2"/>
          <p:cNvSpPr>
            <a:spLocks noGrp="1"/>
          </p:cNvSpPr>
          <p:nvPr>
            <p:ph idx="1"/>
          </p:nvPr>
        </p:nvSpPr>
        <p:spPr>
          <a:xfrm>
            <a:off x="214282" y="928670"/>
            <a:ext cx="8643998" cy="5395930"/>
          </a:xfrm>
          <a:solidFill>
            <a:schemeClr val="bg2"/>
          </a:solidFill>
        </p:spPr>
        <p:txBody>
          <a:bodyPr>
            <a:noAutofit/>
          </a:bodyPr>
          <a:lstStyle/>
          <a:p>
            <a:r>
              <a:rPr lang="ar-IQ" sz="2800" dirty="0" smtClean="0"/>
              <a:t>1- اذا ما استخدم المدرِّس الاسلوب الاول في طريقة المناقشة، ففي امكانه الانتقال الى تطبيق الاسلوب الثاني بأن يقوم المدرِّس بمهمة ادارة المناقشة الصفية دون المشاركة فيها وتكون المشاركة معتمدة على طلبة الصف أنفسهم فقط. وبذلك يفسح المجال لهم للمشاركة الفعالة الكاملة، اذ يقع في هذه الحالة على كاهل الطلبة اعداد وتحضير ما يتطلب للموضوع المحدد للمناقشة من بدايته حتى نهاية الوقت المخصص له . </a:t>
            </a:r>
            <a:endParaRPr lang="en-US" sz="2800" dirty="0" smtClean="0"/>
          </a:p>
          <a:p>
            <a:r>
              <a:rPr lang="ar-IQ" sz="2800" dirty="0" smtClean="0"/>
              <a:t>2- يقتصر دور المدرِّس هنا على ادارة سير المناقشة وينظمها ويوجهها التوجيه الصحيح وعليه تجنب التدخل في نوعية المواد والمعلومات والحقائق والمفاهيم التي تقدم خلال المناقشة، الا ان له بعد انتهاء الحصص المخصصة للمناقشة توضيح بعض المعلومات او الحقائق الرياضية ومن حيث صحتها ودقتها. كما يقع على عاتقه اضافة او تعديل او تحوير وتصحيح تلك المعلومات لئلا تبقى غير صحيحة او غامضة في أذهانهم . </a:t>
            </a:r>
            <a:endParaRPr lang="en-US" sz="2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0"/>
            <a:ext cx="8572560" cy="5572164"/>
          </a:xfrm>
          <a:solidFill>
            <a:schemeClr val="bg2"/>
          </a:solidFill>
        </p:spPr>
        <p:txBody>
          <a:bodyPr/>
          <a:lstStyle/>
          <a:p>
            <a:pPr>
              <a:lnSpc>
                <a:spcPct val="150000"/>
              </a:lnSpc>
            </a:pPr>
            <a:r>
              <a:rPr lang="ar-IQ" sz="2800" dirty="0" smtClean="0"/>
              <a:t>وعلى هذا الاساس فان التدريس يمثل جانبين من المعرفة :</a:t>
            </a:r>
          </a:p>
          <a:p>
            <a:pPr>
              <a:lnSpc>
                <a:spcPct val="150000"/>
              </a:lnSpc>
            </a:pPr>
            <a:r>
              <a:rPr lang="ar-IQ" sz="2800" dirty="0" smtClean="0"/>
              <a:t> </a:t>
            </a:r>
            <a:r>
              <a:rPr lang="ar-IQ" sz="2800" u="sng" dirty="0" smtClean="0">
                <a:solidFill>
                  <a:srgbClr val="FF0000"/>
                </a:solidFill>
              </a:rPr>
              <a:t>احدهما نظري </a:t>
            </a:r>
            <a:r>
              <a:rPr lang="ar-IQ" sz="2800" dirty="0" smtClean="0"/>
              <a:t>والذي يتمثل بالعلم </a:t>
            </a:r>
          </a:p>
          <a:p>
            <a:pPr>
              <a:lnSpc>
                <a:spcPct val="150000"/>
              </a:lnSpc>
            </a:pPr>
            <a:r>
              <a:rPr lang="ar-IQ" sz="2800" dirty="0" smtClean="0"/>
              <a:t>و</a:t>
            </a:r>
            <a:r>
              <a:rPr lang="ar-IQ" sz="2800" dirty="0" smtClean="0">
                <a:solidFill>
                  <a:srgbClr val="FF0000"/>
                </a:solidFill>
              </a:rPr>
              <a:t>الآخرتطبيقي</a:t>
            </a:r>
            <a:r>
              <a:rPr lang="ar-IQ" sz="2800" dirty="0" smtClean="0"/>
              <a:t> وهو الفن .</a:t>
            </a:r>
          </a:p>
          <a:p>
            <a:pPr>
              <a:lnSpc>
                <a:spcPct val="150000"/>
              </a:lnSpc>
            </a:pPr>
            <a:r>
              <a:rPr lang="ar-IQ" sz="2800" dirty="0" smtClean="0"/>
              <a:t>.. وان العلم والفن ليس منفصلين دائماً وانما هما متداخلان وانهما وجهان لشيء واحد.</a:t>
            </a:r>
            <a:endParaRPr lang="en-US" sz="2800" dirty="0" smtClean="0"/>
          </a:p>
          <a:p>
            <a:pPr>
              <a:buNone/>
            </a:pPr>
            <a:endParaRPr lang="ar-IQ" dirty="0"/>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lstStyle/>
          <a:p>
            <a:pPr algn="r"/>
            <a:r>
              <a:rPr lang="ar-IQ" sz="4000" b="1" u="sng" dirty="0" smtClean="0"/>
              <a:t>ثالثاً : طريقة المناقشة التي يديرها أحد الطلبة </a:t>
            </a:r>
            <a:r>
              <a:rPr lang="ar-IQ" b="1" u="sng" dirty="0" smtClean="0"/>
              <a:t>:</a:t>
            </a:r>
            <a:endParaRPr lang="en-US" dirty="0"/>
          </a:p>
        </p:txBody>
      </p:sp>
      <p:sp>
        <p:nvSpPr>
          <p:cNvPr id="3" name="Content Placeholder 2"/>
          <p:cNvSpPr>
            <a:spLocks noGrp="1"/>
          </p:cNvSpPr>
          <p:nvPr>
            <p:ph idx="1"/>
          </p:nvPr>
        </p:nvSpPr>
        <p:spPr>
          <a:xfrm>
            <a:off x="214282" y="1071546"/>
            <a:ext cx="8715436" cy="5500726"/>
          </a:xfrm>
          <a:solidFill>
            <a:schemeClr val="bg2"/>
          </a:solidFill>
        </p:spPr>
        <p:txBody>
          <a:bodyPr/>
          <a:lstStyle/>
          <a:p>
            <a:pPr algn="just"/>
            <a:r>
              <a:rPr lang="ar-IQ" dirty="0" smtClean="0"/>
              <a:t>وفي هذا الاسلوب يترأس المناقشة أحد طلبة الصف ويحل محل المدرِّس في ادارة سير المناقشة .</a:t>
            </a:r>
            <a:endParaRPr lang="en-US" dirty="0" smtClean="0"/>
          </a:p>
          <a:p>
            <a:pPr algn="just"/>
            <a:r>
              <a:rPr lang="ar-IQ" dirty="0" smtClean="0"/>
              <a:t>ويكون المجال هنا مفتوحاً لطلبة الصف المتناقشين ان يقوموا بأنفسهم بالبحث عن مادة الدرس واعدادها وتحضيرها – بعد ان يكونوا قد زودوا من قبل مدرِّسهم بقائمة للمصادر ذات العلاقة بموضوع المناقشة – فيطرحوا ويناقشوا ما قد توصلوا اليه وما أعدوه وهيأوه من موضوع رياضي. ويقوم رئيس المناقشة الطالب بتشغيل بقية طلبة الصف بهدف جذبهم للمساهمة وابداء الرأي والاضافة وبذلك يكونون جميعاً قد شاركوا وتعاونوا على تقديم الموضوع المكلفون به . </a:t>
            </a:r>
          </a:p>
          <a:p>
            <a:pPr algn="just"/>
            <a:endParaRPr lang="ar-IQ" dirty="0" smtClean="0"/>
          </a:p>
          <a:p>
            <a:pPr algn="just"/>
            <a:r>
              <a:rPr lang="ar-IQ" dirty="0" smtClean="0"/>
              <a:t>كما ان حب الاستطلاع يدفع كل طالب فيهم الى ان يعرف ما لدى زملائه الاخرين من معلومات وما توصلوا اليه نتيجة مطالعتهم وبحثهم واستقصائهم، وبذا يصبح الطالب المتعلم هو المحور، والدروس والمواد والمعلومات اشياء تدور حوله .</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681550"/>
          </a:xfrm>
          <a:solidFill>
            <a:schemeClr val="bg2"/>
          </a:solidFill>
        </p:spPr>
        <p:txBody>
          <a:bodyPr/>
          <a:lstStyle/>
          <a:p>
            <a:r>
              <a:rPr lang="ar-IQ" dirty="0" smtClean="0"/>
              <a:t>يكون دور المدرِّس وفق هذا الاسلوب هو </a:t>
            </a:r>
            <a:r>
              <a:rPr lang="ar-IQ" dirty="0" smtClean="0">
                <a:solidFill>
                  <a:srgbClr val="FF0000"/>
                </a:solidFill>
              </a:rPr>
              <a:t>مراقبة وملاحظة فعاليات وأنشطة طلبة صفه </a:t>
            </a:r>
            <a:r>
              <a:rPr lang="ar-IQ" dirty="0" smtClean="0"/>
              <a:t>حيث يكون مستعداً للمشاركة في ان يطرح في المناقشة ما يرتأي من معلومات كعضو من اعضاء طلبة الصف اذ قد </a:t>
            </a:r>
            <a:r>
              <a:rPr lang="ar-IQ" dirty="0" smtClean="0">
                <a:solidFill>
                  <a:srgbClr val="FF0000"/>
                </a:solidFill>
              </a:rPr>
              <a:t>يصعب على الطلبة التوصل الى نتيجة </a:t>
            </a:r>
            <a:r>
              <a:rPr lang="ar-IQ" dirty="0" smtClean="0"/>
              <a:t>معينة ، او قد </a:t>
            </a:r>
            <a:r>
              <a:rPr lang="ar-IQ" dirty="0" smtClean="0">
                <a:solidFill>
                  <a:srgbClr val="FF0000"/>
                </a:solidFill>
              </a:rPr>
              <a:t>يخرجون عن الموضوع </a:t>
            </a:r>
            <a:r>
              <a:rPr lang="ar-IQ" dirty="0" smtClean="0"/>
              <a:t>لدرجة يضيعون فيها الوقت او قد </a:t>
            </a:r>
            <a:r>
              <a:rPr lang="ar-IQ" dirty="0" smtClean="0">
                <a:solidFill>
                  <a:srgbClr val="FF0000"/>
                </a:solidFill>
              </a:rPr>
              <a:t>تفوتهم نقطة </a:t>
            </a:r>
            <a:r>
              <a:rPr lang="ar-IQ" dirty="0" smtClean="0"/>
              <a:t>هامة يرى المدرِّس ضرورة معرفتها او فائدتها واهميتها في التوصل الى نتيجة ما . </a:t>
            </a:r>
            <a:endParaRPr lang="en-US" dirty="0"/>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14380"/>
          </a:xfrm>
        </p:spPr>
        <p:txBody>
          <a:bodyPr>
            <a:noAutofit/>
          </a:bodyPr>
          <a:lstStyle/>
          <a:p>
            <a:pPr algn="r"/>
            <a:r>
              <a:rPr lang="ar-IQ" sz="3600" b="1" u="sng" dirty="0" smtClean="0"/>
              <a:t>رابعاً : طريقة المناقشة بتقسيم طلبة الصف الى عدة مجموعات:</a:t>
            </a:r>
            <a:endParaRPr lang="ar-IQ" sz="3600" dirty="0"/>
          </a:p>
        </p:txBody>
      </p:sp>
      <p:sp>
        <p:nvSpPr>
          <p:cNvPr id="3" name="Content Placeholder 2"/>
          <p:cNvSpPr>
            <a:spLocks noGrp="1"/>
          </p:cNvSpPr>
          <p:nvPr>
            <p:ph idx="1"/>
          </p:nvPr>
        </p:nvSpPr>
        <p:spPr>
          <a:xfrm>
            <a:off x="214282" y="1071546"/>
            <a:ext cx="8715436" cy="5572164"/>
          </a:xfrm>
          <a:solidFill>
            <a:schemeClr val="bg2"/>
          </a:solidFill>
        </p:spPr>
        <p:txBody>
          <a:bodyPr/>
          <a:lstStyle/>
          <a:p>
            <a:r>
              <a:rPr lang="ar-IQ" dirty="0" smtClean="0"/>
              <a:t>ويستخدم هذا الاسلوب عندما يكون عدد طلبة الصف كبيراً مما يصعب تطبيق او اجراء احد الاساليب الثلاثة آنفة الذكر . ويكون ذلك بتقسيم طلبة الصف الى مجموعات عدة وعليه ان يعهد لكل مجموعة منها بمناقشة مفهوم (موضوع) او جزء من مفهوم مقرر ضمن المنهج . وتحتل كل مجموعة بأفرادها ركناً او جزءاً من قاعة الصف، وتباشر في اختيار رئيس لادارة مناقشة مجموعتها ، ويفضّل أيضاً ان يتناول كل طالب من طلبة المجموعة في أخذ دوره في رئاسة المناقشة لحصة او فترة معينة حسب ما يسمح به الوقت بهدف جذبهم للمساهمة وابداء الرأي والاضافة وبذلك يكونون جميعاً قد شاركوا وتعانوا على تقديم الموضوع المكلفون به . كما ان حب الاستطلاع يدفع كل طالب فيهم الى ان يعرف ما لدى زملائه الاخرين من معلومات وما توصلوا اليه نتيجة مطالعتهم وبحثهم واستقائهم ، وبذا يصبح الطالب المتعلم هو المحور، والدروس والمواد والمعلومات اشياء تدور حوله .</a:t>
            </a:r>
            <a:endParaRPr lang="en-US" dirty="0" smtClean="0"/>
          </a:p>
          <a:p>
            <a:endParaRPr lang="ar-IQ"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5143536"/>
          </a:xfrm>
          <a:solidFill>
            <a:schemeClr val="bg2"/>
          </a:solidFill>
        </p:spPr>
        <p:txBody>
          <a:bodyPr/>
          <a:lstStyle/>
          <a:p>
            <a:r>
              <a:rPr lang="ar-IQ" dirty="0" smtClean="0"/>
              <a:t>يكون دور المدرِّس وفق هذا الاسلوب هو </a:t>
            </a:r>
            <a:r>
              <a:rPr lang="ar-IQ" dirty="0" smtClean="0">
                <a:solidFill>
                  <a:srgbClr val="FF0000"/>
                </a:solidFill>
              </a:rPr>
              <a:t>مراقبة وملاحظة فعاليات وأنشطة طلبة صفه</a:t>
            </a:r>
            <a:r>
              <a:rPr lang="ar-IQ" dirty="0" smtClean="0"/>
              <a:t> حيث يكون مستعداً للمشاركة في ان يطرح في المناقشة ما يرتأي من معلومات كعضو من اعضاء طلبة الصف اذ قد يصعب على الطلبة التوصل الى نتيجة معينة، او قد يخرجون عن الموضوع لدرجة يضيِّعون فيها الوقت او قد تفوتهم نقطة هامة يرى المدرِّس ضرورة معرفتها او فائدتها واهميتها في التوصل الى نتيجة ما .</a:t>
            </a:r>
            <a:endParaRPr lang="en-US" dirty="0" smtClean="0"/>
          </a:p>
          <a:p>
            <a:r>
              <a:rPr lang="ar-IQ" u="sng" dirty="0" smtClean="0"/>
              <a:t/>
            </a:r>
            <a:br>
              <a:rPr lang="ar-IQ" u="sng" dirty="0" smtClean="0"/>
            </a:br>
            <a:endParaRPr lang="ar-IQ"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14380"/>
          </a:xfrm>
        </p:spPr>
        <p:txBody>
          <a:bodyPr>
            <a:noAutofit/>
          </a:bodyPr>
          <a:lstStyle/>
          <a:p>
            <a:pPr algn="r"/>
            <a:r>
              <a:rPr lang="ar-IQ" sz="4000" b="1" dirty="0" smtClean="0"/>
              <a:t>محاسن طريقة المناقشة :</a:t>
            </a:r>
            <a:endParaRPr lang="ar-IQ" sz="4000" dirty="0"/>
          </a:p>
        </p:txBody>
      </p:sp>
      <p:sp>
        <p:nvSpPr>
          <p:cNvPr id="3" name="Content Placeholder 2"/>
          <p:cNvSpPr>
            <a:spLocks noGrp="1"/>
          </p:cNvSpPr>
          <p:nvPr>
            <p:ph idx="1"/>
          </p:nvPr>
        </p:nvSpPr>
        <p:spPr>
          <a:xfrm>
            <a:off x="214282" y="928670"/>
            <a:ext cx="8715436" cy="5467368"/>
          </a:xfrm>
          <a:solidFill>
            <a:schemeClr val="bg2"/>
          </a:solidFill>
        </p:spPr>
        <p:txBody>
          <a:bodyPr>
            <a:normAutofit fontScale="92500" lnSpcReduction="10000"/>
          </a:bodyPr>
          <a:lstStyle/>
          <a:p>
            <a:r>
              <a:rPr lang="ar-IQ" dirty="0" smtClean="0"/>
              <a:t>	هناك بعض المحاسن لطريقة المناقشة يمكن حصرها بما يلي : </a:t>
            </a:r>
            <a:endParaRPr lang="en-US" dirty="0" smtClean="0"/>
          </a:p>
          <a:p>
            <a:pPr lvl="0"/>
            <a:r>
              <a:rPr lang="ar-IQ" dirty="0" smtClean="0"/>
              <a:t>تجعل الطالب مركزاً للعملية التعليمية بدلاً من المدرِّس فتعودهم الاعتماد على أنفسهم وفي هذا فهي تستجيب للاتجاه التربوي الحديث الذي يؤكد على ان مركز الثقل في العملية التعليمية يجب ان يكون الطالب وحوله يجب ان تدور الجهود التربوية والتعليمية .</a:t>
            </a:r>
            <a:endParaRPr lang="en-US" dirty="0" smtClean="0"/>
          </a:p>
          <a:p>
            <a:pPr lvl="0"/>
            <a:r>
              <a:rPr lang="ar-IQ" dirty="0" smtClean="0"/>
              <a:t>غرس روح التعاون والانسجام والتفاهم ، ففيها يتعاون الطلبة تعاوناً فكرياً ويتحمّلون المسؤوليات وذلك يكون طبيعة هذه الطريقة التي تتطلب المجهود التعاوني الجمعي .</a:t>
            </a:r>
            <a:endParaRPr lang="en-US" dirty="0" smtClean="0"/>
          </a:p>
          <a:p>
            <a:pPr lvl="0"/>
            <a:r>
              <a:rPr lang="ar-IQ" dirty="0" smtClean="0"/>
              <a:t>انها طريقة تدفع الطلبة الى التفكير والبحث والمطالعة والتتبع والتنقيب واستنتاج الحقائق وتمحيص الأدلة والاطلاع على مختلف وجهات النظر للموضوع المراد بحثه او مناقشته .</a:t>
            </a:r>
            <a:endParaRPr lang="en-US" dirty="0" smtClean="0"/>
          </a:p>
          <a:p>
            <a:pPr lvl="0"/>
            <a:r>
              <a:rPr lang="ar-IQ" dirty="0" smtClean="0"/>
              <a:t>تعودهم على اصول واسلوب المناقشة العلمية الصحيحة والمساعدة على تدريب الطلبة على روح القيادة الجماعية .</a:t>
            </a:r>
            <a:endParaRPr lang="en-US" dirty="0" smtClean="0"/>
          </a:p>
          <a:p>
            <a:pPr lvl="0"/>
            <a:r>
              <a:rPr lang="ar-IQ" dirty="0" smtClean="0"/>
              <a:t>انها تُراعي الفروق الفردية بين الطلبة ، وذلك بتكييف العمل حسب هذه الفروق لكل واحد منهم ما يناسبه من الواجب .</a:t>
            </a:r>
            <a:endParaRPr lang="en-US" dirty="0" smtClean="0"/>
          </a:p>
          <a:p>
            <a:pPr marL="273050" indent="-273050"/>
            <a:endParaRPr lang="ar-IQ"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785794"/>
            <a:ext cx="8643998" cy="5538806"/>
          </a:xfrm>
          <a:solidFill>
            <a:schemeClr val="bg2"/>
          </a:solidFill>
        </p:spPr>
        <p:txBody>
          <a:bodyPr>
            <a:normAutofit/>
          </a:bodyPr>
          <a:lstStyle/>
          <a:p>
            <a:pPr lvl="0" algn="just"/>
            <a:r>
              <a:rPr lang="ar-IQ" dirty="0" smtClean="0"/>
              <a:t>تشجيع الطلبة على التعلم مع بقية زملائهم الآخرين وذلك نتيجة عملهم بعضهم مع البعض الاخر .</a:t>
            </a:r>
            <a:endParaRPr lang="en-US" dirty="0" smtClean="0"/>
          </a:p>
          <a:p>
            <a:pPr lvl="0" algn="just"/>
            <a:r>
              <a:rPr lang="ar-IQ" dirty="0" smtClean="0"/>
              <a:t>انها تحفِّزُ الطلبة الى الاندفاع الذاتي والعمل اذ ان مجرد شعورهم بأنهم يعملون لغاية واحدة يولِّد فيهم الغاية او الرغبة ويشعرون بالمسؤولية المشتركة فيحاول جميعهم انجاز ما عهد اليهم او ما اختاروه لأنفسهم بشوق ولذة .</a:t>
            </a:r>
            <a:endParaRPr lang="en-US" dirty="0" smtClean="0"/>
          </a:p>
          <a:p>
            <a:pPr lvl="0" algn="just"/>
            <a:r>
              <a:rPr lang="ar-IQ" dirty="0" smtClean="0"/>
              <a:t>تبعد الملل والسأم والضجر عن الطلبة نظراً للفعاليات والأنشطة التي يقوم بها والواجبات المعهود اليهم . </a:t>
            </a:r>
            <a:endParaRPr lang="en-US" dirty="0" smtClean="0"/>
          </a:p>
          <a:p>
            <a:pPr lvl="0" algn="just"/>
            <a:r>
              <a:rPr lang="ar-IQ" dirty="0" smtClean="0"/>
              <a:t>عدم نيسان المعلومات والمفاهيم الرياضية التي أعدوها بأنفسهم وناقشوها فيما بينهم . </a:t>
            </a:r>
            <a:endParaRPr lang="en-US" dirty="0" smtClean="0"/>
          </a:p>
          <a:p>
            <a:pPr lvl="0" algn="just"/>
            <a:r>
              <a:rPr lang="ar-IQ" dirty="0" smtClean="0"/>
              <a:t>تجعل التدريس والتقويم يسيران جنباً الى جنب .</a:t>
            </a:r>
            <a:endParaRPr lang="en-US" dirty="0" smtClean="0"/>
          </a:p>
          <a:p>
            <a:pPr lvl="0" algn="just"/>
            <a:r>
              <a:rPr lang="ar-IQ" dirty="0" smtClean="0"/>
              <a:t>تُنمِّي الجرأة والشجاعة على إبداء الرأي وذكر المعلومات الرئيسية والفرعية عن الموضوع بدقة .</a:t>
            </a:r>
            <a:endParaRPr lang="en-US" dirty="0" smtClean="0"/>
          </a:p>
          <a:p>
            <a:endParaRPr lang="ar-IQ" dirty="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a:bodyPr>
          <a:lstStyle/>
          <a:p>
            <a:pPr algn="r"/>
            <a:r>
              <a:rPr lang="ar-IQ" sz="4000" b="1" dirty="0" smtClean="0"/>
              <a:t>عيوب طريقة المناقشة :</a:t>
            </a:r>
            <a:endParaRPr lang="ar-IQ" sz="4800" dirty="0"/>
          </a:p>
        </p:txBody>
      </p:sp>
      <p:sp>
        <p:nvSpPr>
          <p:cNvPr id="3" name="Content Placeholder 2"/>
          <p:cNvSpPr>
            <a:spLocks noGrp="1"/>
          </p:cNvSpPr>
          <p:nvPr>
            <p:ph idx="1"/>
          </p:nvPr>
        </p:nvSpPr>
        <p:spPr>
          <a:xfrm>
            <a:off x="285720" y="1000108"/>
            <a:ext cx="8643998" cy="5572164"/>
          </a:xfrm>
          <a:solidFill>
            <a:schemeClr val="bg2"/>
          </a:solidFill>
        </p:spPr>
        <p:txBody>
          <a:bodyPr>
            <a:normAutofit lnSpcReduction="10000"/>
          </a:bodyPr>
          <a:lstStyle/>
          <a:p>
            <a:r>
              <a:rPr lang="ar-IQ" dirty="0" smtClean="0"/>
              <a:t>لطريقة المناقشة عيوب منها ما يلي : </a:t>
            </a:r>
            <a:endParaRPr lang="en-US" dirty="0" smtClean="0"/>
          </a:p>
          <a:p>
            <a:pPr lvl="0"/>
            <a:r>
              <a:rPr lang="ar-IQ" dirty="0" smtClean="0"/>
              <a:t>تُسبب بعض المشاكل الانضباطية بين الطلبة نتيجة عدم استخدام لهذه الطريقة في دراستهم السابقة وتأتي هذه المشاكل نتيجة تحمُّس بعض الطلبة لآرائهم او للمعلومات التي حصلوا عليها . </a:t>
            </a:r>
            <a:endParaRPr lang="en-US" dirty="0" smtClean="0"/>
          </a:p>
          <a:p>
            <a:pPr lvl="0"/>
            <a:r>
              <a:rPr lang="ar-IQ" dirty="0" smtClean="0"/>
              <a:t>الخروج عن الموضوع (المفهوم) الرئيسي في المناقشة مما يؤدي الى عدم تسلسل وتتابع افكار الطلبة للسير في المفهوم الرياضي المطروح من بدايته حتى نهايته .</a:t>
            </a:r>
            <a:endParaRPr lang="en-US" dirty="0" smtClean="0"/>
          </a:p>
          <a:p>
            <a:pPr lvl="0"/>
            <a:r>
              <a:rPr lang="ar-IQ" dirty="0" smtClean="0"/>
              <a:t>سيطرة عدد قليل من الطلبة على سير المناقشة .</a:t>
            </a:r>
            <a:endParaRPr lang="en-US" dirty="0" smtClean="0"/>
          </a:p>
          <a:p>
            <a:pPr lvl="0"/>
            <a:r>
              <a:rPr lang="ar-IQ" dirty="0" smtClean="0"/>
              <a:t>تحتاج الى وقت طويل وجهد كبير لكي يصل الطلبة المتناقشون الى اتفاق تام حول صياغة ووضع المعلومات الرياضية بصورتها او بشكل النهائي .</a:t>
            </a:r>
            <a:endParaRPr lang="en-US" dirty="0" smtClean="0"/>
          </a:p>
          <a:p>
            <a:pPr lvl="0"/>
            <a:r>
              <a:rPr lang="ar-IQ" dirty="0" smtClean="0"/>
              <a:t>غالباً ما تميل المناقشة الى السطحية في التعميم أو أنها تسير نحو العموميات أكثر منه الى دقائق الأمور ومعالجة الموضوع المناقش بالطريقة العلمية أو بالطريقة المنطقية.</a:t>
            </a:r>
            <a:endParaRPr lang="en-US" dirty="0"/>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bg2"/>
          </a:solidFill>
        </p:spPr>
        <p:txBody>
          <a:bodyPr>
            <a:noAutofit/>
          </a:bodyPr>
          <a:lstStyle/>
          <a:p>
            <a:pPr algn="ctr" rtl="0"/>
            <a:r>
              <a:rPr lang="ar-IQ" sz="4000" b="1" dirty="0" smtClean="0">
                <a:solidFill>
                  <a:srgbClr val="C00000"/>
                </a:solidFill>
              </a:rPr>
              <a:t>خامساً:طريقة الاستجواب(الحوارية) </a:t>
            </a:r>
            <a:endParaRPr lang="ar-IQ" sz="3600" dirty="0">
              <a:solidFill>
                <a:srgbClr val="C00000"/>
              </a:solidFill>
            </a:endParaRPr>
          </a:p>
        </p:txBody>
      </p:sp>
      <p:sp>
        <p:nvSpPr>
          <p:cNvPr id="3" name="Content Placeholder 2"/>
          <p:cNvSpPr>
            <a:spLocks noGrp="1"/>
          </p:cNvSpPr>
          <p:nvPr>
            <p:ph idx="1"/>
          </p:nvPr>
        </p:nvSpPr>
        <p:spPr>
          <a:xfrm>
            <a:off x="457200" y="1500174"/>
            <a:ext cx="8229600" cy="4824426"/>
          </a:xfrm>
          <a:solidFill>
            <a:schemeClr val="bg2"/>
          </a:solidFill>
        </p:spPr>
        <p:txBody>
          <a:bodyPr>
            <a:normAutofit/>
          </a:bodyPr>
          <a:lstStyle/>
          <a:p>
            <a:r>
              <a:rPr lang="ar-SA" dirty="0" smtClean="0"/>
              <a:t>وتهتم باشتراك الطلاب في استنباط المعلومات مع المعلم بتفاعل وتجاوب بين السائل والمجيب، يطلعون فيه على الخطأ ،ويرشدون إلى الصواب</a:t>
            </a:r>
            <a:r>
              <a:rPr lang="en-US" b="1" dirty="0" smtClean="0"/>
              <a:t>.</a:t>
            </a:r>
            <a:r>
              <a:rPr lang="ar-SA" dirty="0" smtClean="0"/>
              <a:t>ويمكن استخدام الأسئلة بنعم ولا، والموحية بالإجابة ،والمركبة والموضوعية والمقالية</a:t>
            </a:r>
            <a:r>
              <a:rPr lang="en-US" dirty="0" smtClean="0"/>
              <a:t>.</a:t>
            </a:r>
          </a:p>
          <a:p>
            <a:r>
              <a:rPr lang="ar-SA" b="1" dirty="0" smtClean="0"/>
              <a:t>نوعاها</a:t>
            </a:r>
            <a:r>
              <a:rPr lang="en-US" b="1" dirty="0" smtClean="0"/>
              <a:t>:</a:t>
            </a:r>
            <a:endParaRPr lang="en-US" dirty="0" smtClean="0"/>
          </a:p>
          <a:p>
            <a:r>
              <a:rPr lang="en-US" dirty="0" smtClean="0"/>
              <a:t>1-     </a:t>
            </a:r>
            <a:r>
              <a:rPr lang="en-US" b="1" dirty="0" smtClean="0"/>
              <a:t> </a:t>
            </a:r>
            <a:r>
              <a:rPr lang="ar-SA" b="1" dirty="0" smtClean="0"/>
              <a:t>الاستكشافية</a:t>
            </a:r>
            <a:r>
              <a:rPr lang="en-US" b="1" dirty="0" smtClean="0"/>
              <a:t> : </a:t>
            </a:r>
            <a:r>
              <a:rPr lang="ar-SA" dirty="0" smtClean="0"/>
              <a:t>بتوجيه أسئلة للطلاب لمعرفة المعلومات والحقائق بأنفسهم (طريقة سقراط)، في حوار حر</a:t>
            </a:r>
            <a:r>
              <a:rPr lang="en-US" dirty="0" smtClean="0"/>
              <a:t>.</a:t>
            </a:r>
          </a:p>
          <a:p>
            <a:r>
              <a:rPr lang="en-US" b="1" dirty="0" smtClean="0"/>
              <a:t>2-    </a:t>
            </a:r>
            <a:r>
              <a:rPr lang="ar-SA" b="1" dirty="0" smtClean="0"/>
              <a:t>الاختبارية</a:t>
            </a:r>
            <a:r>
              <a:rPr lang="en-US" b="1" dirty="0" smtClean="0"/>
              <a:t> : </a:t>
            </a:r>
            <a:r>
              <a:rPr lang="ar-SA" dirty="0" smtClean="0"/>
              <a:t>تبين استيعاب الطلاب لما قيل</a:t>
            </a:r>
            <a:r>
              <a:rPr lang="ar-SA" b="1" dirty="0" smtClean="0"/>
              <a:t> </a:t>
            </a:r>
            <a:r>
              <a:rPr lang="en-US" b="1" dirty="0" smtClean="0"/>
              <a:t>. </a:t>
            </a:r>
            <a:endParaRPr lang="en-US" dirty="0" smtClean="0"/>
          </a:p>
          <a:p>
            <a:r>
              <a:rPr lang="en-US" b="1" dirty="0" smtClean="0"/>
              <a:t> </a:t>
            </a:r>
            <a:endParaRPr lang="en-US" dirty="0" smtClean="0"/>
          </a:p>
          <a:p>
            <a:endParaRPr lang="ar-IQ" dirty="0"/>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bg2"/>
          </a:solidFill>
        </p:spPr>
        <p:txBody>
          <a:bodyPr>
            <a:normAutofit fontScale="90000"/>
          </a:bodyPr>
          <a:lstStyle/>
          <a:p>
            <a:pPr algn="r"/>
            <a:r>
              <a:rPr lang="en-US" b="1" dirty="0" smtClean="0"/>
              <a:t> </a:t>
            </a:r>
            <a:r>
              <a:rPr lang="ar-SA" b="1" dirty="0" smtClean="0"/>
              <a:t>مزايا</a:t>
            </a:r>
            <a:r>
              <a:rPr lang="ar-SA" dirty="0" smtClean="0"/>
              <a:t> </a:t>
            </a:r>
            <a:r>
              <a:rPr lang="ar-SA" b="1" dirty="0" smtClean="0"/>
              <a:t>الاستجواب</a:t>
            </a:r>
            <a:endParaRPr lang="ar-IQ" dirty="0"/>
          </a:p>
        </p:txBody>
      </p:sp>
      <p:sp>
        <p:nvSpPr>
          <p:cNvPr id="3" name="Content Placeholder 2"/>
          <p:cNvSpPr>
            <a:spLocks noGrp="1"/>
          </p:cNvSpPr>
          <p:nvPr>
            <p:ph idx="1"/>
          </p:nvPr>
        </p:nvSpPr>
        <p:spPr>
          <a:solidFill>
            <a:schemeClr val="bg2"/>
          </a:solidFill>
        </p:spPr>
        <p:txBody>
          <a:bodyPr>
            <a:normAutofit/>
          </a:bodyPr>
          <a:lstStyle/>
          <a:p>
            <a:r>
              <a:rPr lang="ar-SA" dirty="0" smtClean="0"/>
              <a:t>1-  تصحح الأخطاء والتعويد على التواضع.</a:t>
            </a:r>
            <a:endParaRPr lang="en-US" dirty="0" smtClean="0"/>
          </a:p>
          <a:p>
            <a:r>
              <a:rPr lang="ar-SA" dirty="0" smtClean="0"/>
              <a:t>2-  تحول الدرس إلى محاورة شائقة بإثارة التفكير والمشاركة وحرية طرح الآراء.</a:t>
            </a:r>
            <a:endParaRPr lang="en-US" dirty="0" smtClean="0"/>
          </a:p>
          <a:p>
            <a:r>
              <a:rPr lang="ar-SA" dirty="0" smtClean="0"/>
              <a:t>3- محببة ومقنعة وبخاصة للمراهقين ومراعية للفروق حين قبول جميع الإجابات ، وتشجع الإجابات الصحيحة ،وتعديل الإجابة الخاطئة.</a:t>
            </a:r>
            <a:endParaRPr lang="ar-IQ" dirty="0" smtClean="0"/>
          </a:p>
          <a:p>
            <a:endParaRPr lang="ar-IQ" dirty="0"/>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pPr algn="r"/>
            <a:r>
              <a:rPr lang="ar-SA" b="1" dirty="0" smtClean="0"/>
              <a:t>عيوبه</a:t>
            </a:r>
            <a:r>
              <a:rPr lang="ar-IQ" b="1" dirty="0" smtClean="0"/>
              <a:t>ا</a:t>
            </a:r>
            <a:endParaRPr lang="ar-IQ" dirty="0"/>
          </a:p>
        </p:txBody>
      </p:sp>
      <p:sp>
        <p:nvSpPr>
          <p:cNvPr id="3" name="Content Placeholder 2"/>
          <p:cNvSpPr>
            <a:spLocks noGrp="1"/>
          </p:cNvSpPr>
          <p:nvPr>
            <p:ph idx="1"/>
          </p:nvPr>
        </p:nvSpPr>
        <p:spPr>
          <a:solidFill>
            <a:schemeClr val="bg2"/>
          </a:solidFill>
        </p:spPr>
        <p:txBody>
          <a:bodyPr/>
          <a:lstStyle/>
          <a:p>
            <a:endParaRPr lang="en-US" dirty="0" smtClean="0"/>
          </a:p>
          <a:p>
            <a:r>
              <a:rPr lang="ar-SA" dirty="0" smtClean="0"/>
              <a:t>- إضفاء صبغة الاختبار عليها .</a:t>
            </a:r>
            <a:endParaRPr lang="en-US" dirty="0" smtClean="0"/>
          </a:p>
          <a:p>
            <a:r>
              <a:rPr lang="ar-SA" dirty="0" smtClean="0"/>
              <a:t>- طرح الأسئلة الغامضة وتشكل وفق بعض الدراسات 40% من أسئلة معلمينا ، أو الأسئلة المركبة.</a:t>
            </a:r>
            <a:endParaRPr lang="en-US" dirty="0" smtClean="0"/>
          </a:p>
          <a:p>
            <a:r>
              <a:rPr lang="ar-SA" dirty="0" smtClean="0"/>
              <a:t>- الإجابات الجماعية.</a:t>
            </a:r>
            <a:endParaRPr lang="en-US" dirty="0" smtClean="0"/>
          </a:p>
          <a:p>
            <a:r>
              <a:rPr lang="ar-SA" dirty="0" smtClean="0"/>
              <a:t>- لا تكون مناسبة في جميع الأوقات .</a:t>
            </a:r>
            <a:endParaRPr lang="en-US" dirty="0" smtClean="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290"/>
            <a:ext cx="8229600" cy="785818"/>
          </a:xfrm>
        </p:spPr>
        <p:txBody>
          <a:bodyPr>
            <a:normAutofit/>
          </a:bodyPr>
          <a:lstStyle/>
          <a:p>
            <a:pPr algn="r"/>
            <a:r>
              <a:rPr lang="ar-IQ" sz="4000" b="1" dirty="0" smtClean="0"/>
              <a:t>متطلبات نجاح طريقة التدريس:- </a:t>
            </a:r>
            <a:endParaRPr lang="ar-IQ" sz="4000" b="1" dirty="0"/>
          </a:p>
        </p:txBody>
      </p:sp>
      <p:sp>
        <p:nvSpPr>
          <p:cNvPr id="3" name="Content Placeholder 2"/>
          <p:cNvSpPr>
            <a:spLocks noGrp="1"/>
          </p:cNvSpPr>
          <p:nvPr>
            <p:ph idx="1"/>
          </p:nvPr>
        </p:nvSpPr>
        <p:spPr>
          <a:xfrm>
            <a:off x="285720" y="1285860"/>
            <a:ext cx="8643998" cy="5038740"/>
          </a:xfrm>
          <a:solidFill>
            <a:schemeClr val="bg2"/>
          </a:solidFill>
        </p:spPr>
        <p:txBody>
          <a:bodyPr>
            <a:normAutofit/>
          </a:bodyPr>
          <a:lstStyle/>
          <a:p>
            <a:pPr marL="514350" indent="-514350"/>
            <a:r>
              <a:rPr lang="ar-IQ" b="1" u="sng" dirty="0" smtClean="0">
                <a:solidFill>
                  <a:schemeClr val="bg2">
                    <a:lumMod val="25000"/>
                  </a:schemeClr>
                </a:solidFill>
              </a:rPr>
              <a:t>ان الطريقة التدريسية التي يتبعها مدرِّس الرياضيات يجب ان تستند على: </a:t>
            </a:r>
            <a:endParaRPr lang="en-US" b="1" u="sng" dirty="0" smtClean="0">
              <a:solidFill>
                <a:schemeClr val="bg2">
                  <a:lumMod val="25000"/>
                </a:schemeClr>
              </a:solidFill>
            </a:endParaRPr>
          </a:p>
          <a:p>
            <a:pPr marL="514350" indent="-514350"/>
            <a:r>
              <a:rPr lang="ar-IQ" dirty="0" smtClean="0"/>
              <a:t>1- اعداد خطة تدريسية محكمة توضِّح معالج الطريق لتحقيق اهداف الحصة التدريسية .</a:t>
            </a:r>
            <a:endParaRPr lang="en-US" dirty="0" smtClean="0"/>
          </a:p>
          <a:p>
            <a:pPr marL="514350" indent="-514350"/>
            <a:r>
              <a:rPr lang="ar-IQ" dirty="0" smtClean="0"/>
              <a:t>2- وضوح الهدف او الغرض من الدرس العلمي لدى الطلبة الدارسين .</a:t>
            </a:r>
            <a:endParaRPr lang="en-US" dirty="0" smtClean="0"/>
          </a:p>
          <a:p>
            <a:pPr marL="514350" indent="-514350"/>
            <a:r>
              <a:rPr lang="ar-IQ" dirty="0" smtClean="0"/>
              <a:t>3- ان تعتمد على اثارة اهتمام واولاع الطلبة وحفزهم على المساهمة والفعالية والنشاط ودوام التفاعل بين الطلبة من ناحية والمادة التدريسية من ناحية اخرى . </a:t>
            </a:r>
            <a:endParaRPr lang="en-US" dirty="0" smtClean="0"/>
          </a:p>
          <a:p>
            <a:endParaRPr lang="ar-IQ" dirty="0"/>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solidFill>
            <a:schemeClr val="bg2"/>
          </a:solidFill>
        </p:spPr>
        <p:txBody>
          <a:bodyPr/>
          <a:lstStyle/>
          <a:p>
            <a:endParaRPr lang="ar-IQ" dirty="0"/>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42984"/>
            <a:ext cx="8501122" cy="5429288"/>
          </a:xfrm>
          <a:solidFill>
            <a:schemeClr val="bg2"/>
          </a:solidFill>
        </p:spPr>
        <p:txBody>
          <a:bodyPr>
            <a:normAutofit/>
          </a:bodyPr>
          <a:lstStyle/>
          <a:p>
            <a:pPr lvl="0"/>
            <a:r>
              <a:rPr lang="ar-IQ" dirty="0" smtClean="0"/>
              <a:t>4- ان تكون المادة العلمية فيها وسيلة لاغاية .</a:t>
            </a:r>
            <a:endParaRPr lang="en-US" dirty="0" smtClean="0"/>
          </a:p>
          <a:p>
            <a:pPr lvl="0"/>
            <a:r>
              <a:rPr lang="ar-IQ" dirty="0" smtClean="0"/>
              <a:t>5- ان تكون الطريقة وسيلة المدرِّس في تكوين الطالب كفرد وكشخصية اجتماعية، </a:t>
            </a:r>
            <a:endParaRPr lang="en-US" dirty="0" smtClean="0"/>
          </a:p>
          <a:p>
            <a:pPr lvl="0"/>
            <a:r>
              <a:rPr lang="ar-IQ" dirty="0" smtClean="0"/>
              <a:t>6- مصاحبة خطوات التدرج في اعطاء وتقديم المادة العلمية لحصة الدرس (عملية التقويم) اذ عن طريقها يعرف المدرِّس مدى نجاح تقديمه او فشله في اكتساب طلبته المعلومات العلمية.</a:t>
            </a:r>
            <a:endParaRPr lang="en-US" dirty="0" smtClean="0"/>
          </a:p>
          <a:p>
            <a:pPr lvl="0"/>
            <a:r>
              <a:rPr lang="ar-IQ" dirty="0" smtClean="0"/>
              <a:t>7- ان تساعد على الوصول الى النتيجة المقصودة وان تحقق لهم الأهداف التي من اجلها يعمل الطلبة وينهمكون في الفعاليات والنشاطات الدراسية.</a:t>
            </a:r>
            <a:endParaRPr lang="en-US" dirty="0" smtClean="0"/>
          </a:p>
          <a:p>
            <a:pPr marL="514350" lvl="0" indent="-514350">
              <a:buFont typeface="+mj-lt"/>
              <a:buAutoNum type="arabicPeriod"/>
            </a:pPr>
            <a:endParaRPr lang="ar-IQ"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857256"/>
          </a:xfrm>
        </p:spPr>
        <p:txBody>
          <a:bodyPr>
            <a:noAutofit/>
          </a:bodyPr>
          <a:lstStyle/>
          <a:p>
            <a:pPr algn="r"/>
            <a:r>
              <a:rPr lang="ar-IQ" sz="4400" b="1" dirty="0" smtClean="0"/>
              <a:t>  </a:t>
            </a:r>
            <a:r>
              <a:rPr lang="ar-IQ" sz="4000" b="1" dirty="0" smtClean="0"/>
              <a:t>تصنيف طرائق التدريس : </a:t>
            </a:r>
            <a:endParaRPr lang="ar-IQ" sz="4400" b="1" dirty="0"/>
          </a:p>
        </p:txBody>
      </p:sp>
      <p:sp>
        <p:nvSpPr>
          <p:cNvPr id="3" name="Content Placeholder 2"/>
          <p:cNvSpPr>
            <a:spLocks noGrp="1"/>
          </p:cNvSpPr>
          <p:nvPr>
            <p:ph idx="1"/>
          </p:nvPr>
        </p:nvSpPr>
        <p:spPr>
          <a:xfrm>
            <a:off x="457200" y="1000108"/>
            <a:ext cx="8229600" cy="5324492"/>
          </a:xfrm>
          <a:solidFill>
            <a:schemeClr val="bg2"/>
          </a:solidFill>
        </p:spPr>
        <p:txBody>
          <a:bodyPr>
            <a:normAutofit/>
          </a:bodyPr>
          <a:lstStyle/>
          <a:p>
            <a:pPr algn="just"/>
            <a:r>
              <a:rPr lang="ar-IQ" dirty="0" smtClean="0"/>
              <a:t>لقد شغلت طرائق التدريس المربين والمدرِّسين عبر العصور المختلفة وماتزال تشغيلهم في كيفية اختيار الطريقة  الملائمة لتنفيذ الدرس اذ ان :</a:t>
            </a:r>
          </a:p>
          <a:p>
            <a:pPr algn="just"/>
            <a:r>
              <a:rPr lang="ar-IQ" dirty="0" smtClean="0"/>
              <a:t>ما يصلح لمرحلة دراسية معينة قد لا يصلح لمرحلة اخرى، </a:t>
            </a:r>
          </a:p>
          <a:p>
            <a:pPr algn="just"/>
            <a:r>
              <a:rPr lang="ar-IQ" dirty="0" smtClean="0"/>
              <a:t>وما يصلح في زمان ما قد لا يصلح في زمن آخر،</a:t>
            </a:r>
          </a:p>
          <a:p>
            <a:pPr algn="just"/>
            <a:r>
              <a:rPr lang="ar-IQ" dirty="0" smtClean="0"/>
              <a:t> كما ان ما يصلح لنوع معين من التعلم لا يصلح لنوع آخر من التعليم، وربما يكون ما يصلح اتباعه من طرائق تدريسية في نوع واحد من انواع التعليم وفي شعبة من شعب الصفوف المختلفة قد لا يصلح لشعبة اخرى لظروف واعتبارات معينة .</a:t>
            </a:r>
          </a:p>
          <a:p>
            <a:pPr algn="just"/>
            <a:r>
              <a:rPr lang="ar-IQ" dirty="0" smtClean="0"/>
              <a:t>هذا فضلاً عن ان لكل طريقة تدريسية مؤيديها ومناصريها من ناحية ومناوئيها والمعترضين عليها من الناحية الاخرى ويؤيد قولنا هذا تنوع طرائق التدريس وأساليبها وتقنياتها وتعددها في تصنيفها وتبويبها، فمن المربين من يحاول ان يصنفها الى : </a:t>
            </a:r>
          </a:p>
          <a:p>
            <a:endParaRPr lang="en-US" dirty="0" smtClean="0"/>
          </a:p>
          <a:p>
            <a:endParaRPr lang="ar-IQ"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Autofit/>
          </a:bodyPr>
          <a:lstStyle/>
          <a:p>
            <a:pPr algn="r"/>
            <a:r>
              <a:rPr lang="ar-IQ" sz="3600" b="1" dirty="0" smtClean="0"/>
              <a:t>أولاً- حسب نوعية المواد : وتضم الانواع التالية :</a:t>
            </a:r>
            <a:endParaRPr lang="ar-IQ" sz="3600" dirty="0"/>
          </a:p>
        </p:txBody>
      </p:sp>
      <p:sp>
        <p:nvSpPr>
          <p:cNvPr id="3" name="Content Placeholder 2"/>
          <p:cNvSpPr>
            <a:spLocks noGrp="1"/>
          </p:cNvSpPr>
          <p:nvPr>
            <p:ph idx="1"/>
          </p:nvPr>
        </p:nvSpPr>
        <p:spPr>
          <a:xfrm>
            <a:off x="457200" y="1214422"/>
            <a:ext cx="8229600" cy="5286412"/>
          </a:xfrm>
        </p:spPr>
        <p:style>
          <a:lnRef idx="1">
            <a:schemeClr val="accent3"/>
          </a:lnRef>
          <a:fillRef idx="2">
            <a:schemeClr val="accent3"/>
          </a:fillRef>
          <a:effectRef idx="1">
            <a:schemeClr val="accent3"/>
          </a:effectRef>
          <a:fontRef idx="minor">
            <a:schemeClr val="dk1"/>
          </a:fontRef>
        </p:style>
        <p:txBody>
          <a:bodyPr>
            <a:normAutofit/>
          </a:bodyPr>
          <a:lstStyle/>
          <a:p>
            <a:r>
              <a:rPr lang="ar-IQ" sz="2800" b="1" dirty="0" smtClean="0">
                <a:solidFill>
                  <a:schemeClr val="bg2">
                    <a:lumMod val="25000"/>
                  </a:schemeClr>
                </a:solidFill>
              </a:rPr>
              <a:t>1- طريقة التدريس الخاصة:</a:t>
            </a:r>
            <a:endParaRPr lang="en-US" sz="2800" dirty="0" smtClean="0">
              <a:solidFill>
                <a:schemeClr val="bg2">
                  <a:lumMod val="25000"/>
                </a:schemeClr>
              </a:solidFill>
            </a:endParaRPr>
          </a:p>
          <a:p>
            <a:r>
              <a:rPr lang="ar-IQ" dirty="0" smtClean="0"/>
              <a:t>هي الطريقة التي يمكن استخدامها في مادة او موضوع معين وتكون مستندة على نوعية وطبيعة وظروف ذلك الموضوع او تلك المادة وما يتطلبه من تحضير ولوازم ووسائل ايضاحية وعلى ذلك فان طريقة تدريس الهندسة مثلاً لا تصلح او تناسب تدريس الجبر .</a:t>
            </a:r>
          </a:p>
          <a:p>
            <a:r>
              <a:rPr lang="ar-IQ" dirty="0" smtClean="0"/>
              <a:t>وهي الطريقة التي في الامكان تطبيقها في تدريس مواد عديدة او مختلفة أي انه يعم استخدامها في تدريس اكثر من مادة واحدة، كطريقة التسميع والتحفيظ وطريقة المحاضرة او الالقاء التي في الامكان استخدامها في معظم المواد الدراسية سواء النظرية ام العلمية .</a:t>
            </a:r>
            <a:endParaRPr lang="en-US" dirty="0" smtClean="0"/>
          </a:p>
          <a:p>
            <a:endParaRPr lang="ar-IQ" dirty="0" smtClean="0"/>
          </a:p>
          <a:p>
            <a:endParaRPr lang="ar-IQ" dirty="0" smtClean="0"/>
          </a:p>
          <a:p>
            <a:endParaRPr lang="en-US" dirty="0" smtClean="0"/>
          </a:p>
          <a:p>
            <a:endParaRPr lang="ar-IQ" dirty="0"/>
          </a:p>
        </p:txBody>
      </p:sp>
      <p:graphicFrame>
        <p:nvGraphicFramePr>
          <p:cNvPr id="4" name="Table 3"/>
          <p:cNvGraphicFramePr>
            <a:graphicFrameLocks noGrp="1"/>
          </p:cNvGraphicFramePr>
          <p:nvPr/>
        </p:nvGraphicFramePr>
        <p:xfrm>
          <a:off x="571472" y="3857628"/>
          <a:ext cx="7881950" cy="2428892"/>
        </p:xfrm>
        <a:graphic>
          <a:graphicData uri="http://schemas.openxmlformats.org/drawingml/2006/table">
            <a:tbl>
              <a:tblPr rtl="1" firstRow="1" bandRow="1">
                <a:tableStyleId>{5C22544A-7EE6-4342-B048-85BDC9FD1C3A}</a:tableStyleId>
              </a:tblPr>
              <a:tblGrid>
                <a:gridCol w="7881950"/>
              </a:tblGrid>
              <a:tr h="2428892">
                <a:tc>
                  <a:txBody>
                    <a:bodyPr/>
                    <a:lstStyle/>
                    <a:p>
                      <a:pPr algn="just"/>
                      <a:endParaRPr lang="ar-IQ" dirty="0" smtClean="0">
                        <a:solidFill>
                          <a:schemeClr val="tx1"/>
                        </a:solidFill>
                      </a:endParaRPr>
                    </a:p>
                    <a:p>
                      <a:pPr algn="just"/>
                      <a:r>
                        <a:rPr lang="ar-IQ" sz="2800" b="1" dirty="0" smtClean="0">
                          <a:solidFill>
                            <a:schemeClr val="bg2">
                              <a:lumMod val="25000"/>
                            </a:schemeClr>
                          </a:solidFill>
                        </a:rPr>
                        <a:t>2- طريقة التدريس العامة</a:t>
                      </a:r>
                      <a:r>
                        <a:rPr lang="en-US" sz="2800" b="1" dirty="0" smtClean="0">
                          <a:solidFill>
                            <a:schemeClr val="bg2">
                              <a:lumMod val="25000"/>
                            </a:schemeClr>
                          </a:solidFill>
                        </a:rPr>
                        <a:t>:</a:t>
                      </a:r>
                      <a:endParaRPr lang="ar-IQ" sz="2800" dirty="0" smtClean="0">
                        <a:solidFill>
                          <a:schemeClr val="bg2">
                            <a:lumMod val="25000"/>
                          </a:schemeClr>
                        </a:solidFill>
                      </a:endParaRPr>
                    </a:p>
                    <a:p>
                      <a:pPr algn="just"/>
                      <a:endParaRPr lang="ar-IQ" dirty="0" smtClean="0">
                        <a:solidFill>
                          <a:schemeClr val="tx1"/>
                        </a:solidFill>
                      </a:endParaRPr>
                    </a:p>
                    <a:p>
                      <a:pPr algn="just"/>
                      <a:r>
                        <a:rPr lang="ar-IQ" sz="2400" b="0" dirty="0" smtClean="0">
                          <a:solidFill>
                            <a:schemeClr val="tx1"/>
                          </a:solidFill>
                        </a:rPr>
                        <a:t>وهي الطريقة التي في الامكان تطبيقها في تدريس مواد عديدة او مختلفة أي انه يعم استخدامها في تدريس اكثر من مادة واحدة، كطريقة التسميع والتحفيظ وطريقة المحاضرة او الالقاء التي في الامكان استخدامها في معظم المواد الدراسية سواء النظرية ام العلمية .</a:t>
                      </a:r>
                      <a:endParaRPr lang="en-US" sz="2400" b="0" dirty="0" smtClean="0">
                        <a:solidFill>
                          <a:schemeClr val="tx1"/>
                        </a:solidFill>
                      </a:endParaRPr>
                    </a:p>
                  </a:txBody>
                  <a:tcPr>
                    <a:solidFill>
                      <a:schemeClr val="bg2">
                        <a:lumMod val="20000"/>
                        <a:lumOff val="80000"/>
                      </a:schemeClr>
                    </a:solidFill>
                  </a:tcPr>
                </a:tc>
              </a:tr>
            </a:tbl>
          </a:graphicData>
        </a:graphic>
      </p:graphicFrame>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B4ECF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398</TotalTime>
  <Words>5045</Words>
  <Application>Microsoft Office PowerPoint</Application>
  <PresentationFormat>عرض على الشاشة (3:4)‏</PresentationFormat>
  <Paragraphs>288</Paragraphs>
  <Slides>63</Slides>
  <Notes>0</Notes>
  <HiddenSlides>1</HiddenSlides>
  <MMClips>0</MMClips>
  <ScaleCrop>false</ScaleCrop>
  <HeadingPairs>
    <vt:vector size="4" baseType="variant">
      <vt:variant>
        <vt:lpstr>سمة</vt:lpstr>
      </vt:variant>
      <vt:variant>
        <vt:i4>1</vt:i4>
      </vt:variant>
      <vt:variant>
        <vt:lpstr>عناوين الشرائح</vt:lpstr>
      </vt:variant>
      <vt:variant>
        <vt:i4>63</vt:i4>
      </vt:variant>
    </vt:vector>
  </HeadingPairs>
  <TitlesOfParts>
    <vt:vector size="64" baseType="lpstr">
      <vt:lpstr>Flow</vt:lpstr>
      <vt:lpstr>إصول التدريس</vt:lpstr>
      <vt:lpstr> أنواع الطرائق التدريسية (كيف ندرِّس الرياضيات؟)</vt:lpstr>
      <vt:lpstr>الشريحة 3</vt:lpstr>
      <vt:lpstr>الشريحة 4</vt:lpstr>
      <vt:lpstr>الشريحة 5</vt:lpstr>
      <vt:lpstr>متطلبات نجاح طريقة التدريس:- </vt:lpstr>
      <vt:lpstr>الشريحة 7</vt:lpstr>
      <vt:lpstr>  تصنيف طرائق التدريس : </vt:lpstr>
      <vt:lpstr>أولاً- حسب نوعية المواد : وتضم الانواع التالية :</vt:lpstr>
      <vt:lpstr>ثانياً – حسب محور الطريقة :  </vt:lpstr>
      <vt:lpstr>وعليه سنتعرف الآن على طرائق تدريسية شائعة الاستخدام منها :</vt:lpstr>
      <vt:lpstr>اولاً- الطريقة الالقائية -</vt:lpstr>
      <vt:lpstr>محاسن الطريقة الالقائية :</vt:lpstr>
      <vt:lpstr>مساوئ الطريقة الالقائية :</vt:lpstr>
      <vt:lpstr>الشريحة 15</vt:lpstr>
      <vt:lpstr>أما مساوئ هذه الطريقة من ناحية المدرِّس فهي : </vt:lpstr>
      <vt:lpstr>الشريحة 17</vt:lpstr>
      <vt:lpstr>ومن اجل ان تحقق طريقة الالقاء (المحاضرة) بعض الاهداف التربوية فاننا نقترح على المدرِّس ما يلي : </vt:lpstr>
      <vt:lpstr>الشريحة 19</vt:lpstr>
      <vt:lpstr>ثانياً- الطريقة الاستقرائية -</vt:lpstr>
      <vt:lpstr>الشريحة 21</vt:lpstr>
      <vt:lpstr>والطالب الذي يستطيع حل المعادلات الآتية :</vt:lpstr>
      <vt:lpstr>الشريحة 23</vt:lpstr>
      <vt:lpstr>الشريحة 24</vt:lpstr>
      <vt:lpstr>محاسن الطريقة الاستقرائية :</vt:lpstr>
      <vt:lpstr>نقاط الضعف في الطريقة الاستقرائية:</vt:lpstr>
      <vt:lpstr>ثالثاً: الطريقة الاستنتاجية (القياس ) </vt:lpstr>
      <vt:lpstr>الشريحة 28</vt:lpstr>
      <vt:lpstr>الشريحة 29</vt:lpstr>
      <vt:lpstr>الشريحة 30</vt:lpstr>
      <vt:lpstr>- محاسن الطريقة الاستنتاجية :</vt:lpstr>
      <vt:lpstr>- مساوئ الطريقة الاستنتاجية : </vt:lpstr>
      <vt:lpstr>رابعاً- طريقة المناقشة -</vt:lpstr>
      <vt:lpstr>الشريحة 34</vt:lpstr>
      <vt:lpstr>و تعتمد طريقة المناقشة على ثلاث دعائم هي :</vt:lpstr>
      <vt:lpstr>مبادئ المناقشة الجيدة:</vt:lpstr>
      <vt:lpstr>الشريحة 37</vt:lpstr>
      <vt:lpstr>الشريحة 38</vt:lpstr>
      <vt:lpstr>الشريحة 39</vt:lpstr>
      <vt:lpstr>الشريحة 40</vt:lpstr>
      <vt:lpstr>الشريحة 41</vt:lpstr>
      <vt:lpstr>أساليب طريقة المناقشة:</vt:lpstr>
      <vt:lpstr>أولاً : طريقة المناقشة التي يديرها المدرِّس ويشارك فيها :</vt:lpstr>
      <vt:lpstr>الشريحة 44</vt:lpstr>
      <vt:lpstr>الشريحة 45</vt:lpstr>
      <vt:lpstr>الشريحة 46</vt:lpstr>
      <vt:lpstr>الشريحة 47</vt:lpstr>
      <vt:lpstr>الشريحة 48</vt:lpstr>
      <vt:lpstr>ثانياً : طريقة المناقشة التي يديرها المدرِّس ولا يشارك فيها : </vt:lpstr>
      <vt:lpstr>ثالثاً : طريقة المناقشة التي يديرها أحد الطلبة :</vt:lpstr>
      <vt:lpstr>الشريحة 51</vt:lpstr>
      <vt:lpstr>رابعاً : طريقة المناقشة بتقسيم طلبة الصف الى عدة مجموعات:</vt:lpstr>
      <vt:lpstr>الشريحة 53</vt:lpstr>
      <vt:lpstr>محاسن طريقة المناقشة :</vt:lpstr>
      <vt:lpstr>الشريحة 55</vt:lpstr>
      <vt:lpstr>عيوب طريقة المناقشة :</vt:lpstr>
      <vt:lpstr>خامساً:طريقة الاستجواب(الحوارية) </vt:lpstr>
      <vt:lpstr> مزايا الاستجواب</vt:lpstr>
      <vt:lpstr>عيوبها</vt:lpstr>
      <vt:lpstr>الشريحة 60</vt:lpstr>
      <vt:lpstr>الشريحة 61</vt:lpstr>
      <vt:lpstr>الشريحة 62</vt:lpstr>
      <vt:lpstr>الشريحة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بناء برنامج باستخدام الاجهزة التقنية لتنمية القوة الرياضية لدى الطلبة/ المطبقين وادائهم التدريسي </dc:title>
  <dc:creator>user</dc:creator>
  <cp:lastModifiedBy>hp1</cp:lastModifiedBy>
  <cp:revision>32</cp:revision>
  <dcterms:created xsi:type="dcterms:W3CDTF">2013-04-11T20:11:23Z</dcterms:created>
  <dcterms:modified xsi:type="dcterms:W3CDTF">2015-11-21T22:07:48Z</dcterms:modified>
</cp:coreProperties>
</file>