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A0E001F-86AF-42CC-8E09-D3F09B999278}" type="datetimeFigureOut">
              <a:rPr lang="ar-IQ" smtClean="0"/>
              <a:pPr/>
              <a:t>23/06/1437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166881-A738-492D-B8D3-763AD018A2AB}"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B7EAF6D-859B-43D8-B40B-054327C17523}" type="slidenum">
              <a:rPr lang="ar-IQ" smtClean="0"/>
              <a:pPr/>
              <a:t>37</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B7EAF6D-859B-43D8-B40B-054327C17523}" type="slidenum">
              <a:rPr lang="ar-IQ" smtClean="0"/>
              <a:pPr/>
              <a:t>97</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B7EAF6D-859B-43D8-B40B-054327C17523}" type="slidenum">
              <a:rPr lang="ar-IQ" smtClean="0"/>
              <a:pPr/>
              <a:t>99</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B7EAF6D-859B-43D8-B40B-054327C17523}" type="slidenum">
              <a:rPr lang="ar-IQ" smtClean="0"/>
              <a:pPr/>
              <a:t>107</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B7EAF6D-859B-43D8-B40B-054327C17523}" type="slidenum">
              <a:rPr lang="ar-IQ" smtClean="0"/>
              <a:pPr/>
              <a:t>114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4/1/2016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www.schoolarabia.net/math/general_math/level2/almtbainat/khoas_almtbaina/almtbaina_1-a/1.htm" TargetMode="External"/><Relationship Id="rId2" Type="http://schemas.openxmlformats.org/officeDocument/2006/relationships/hyperlink" Target="http://www.cb4a.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0" y="0"/>
            <a:ext cx="9144000"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						</a:t>
            </a:r>
            <a:r>
              <a:rPr lang="ar-IQ" sz="4800" b="1" dirty="0" smtClean="0"/>
              <a:t> </a:t>
            </a:r>
          </a:p>
          <a:p>
            <a:pPr algn="ctr"/>
            <a:endParaRPr lang="ar-IQ" sz="3600" dirty="0" smtClean="0"/>
          </a:p>
          <a:p>
            <a:pPr algn="ctr"/>
            <a:r>
              <a:rPr lang="ar-IQ" sz="4400" b="1" dirty="0" smtClean="0"/>
              <a:t>بناء حقيبة تعليمية لتعليم برنامج البور بوينت </a:t>
            </a:r>
          </a:p>
          <a:p>
            <a:pPr algn="ctr"/>
            <a:endParaRPr lang="ar-IQ" sz="4400" b="1" dirty="0" smtClean="0"/>
          </a:p>
          <a:p>
            <a:pPr algn="ctr"/>
            <a:r>
              <a:rPr lang="ar-IQ" sz="4400" b="1" dirty="0" smtClean="0"/>
              <a:t>المتباينات باستخدام برنامج البور بوينت </a:t>
            </a:r>
          </a:p>
          <a:p>
            <a:pPr algn="ctr"/>
            <a:endParaRPr lang="ar-IQ" b="1" dirty="0"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071802" y="1000108"/>
            <a:ext cx="2857520" cy="1285884"/>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المقدمة</a:t>
            </a:r>
            <a:endParaRPr lang="ar-IQ" sz="3600" dirty="0"/>
          </a:p>
        </p:txBody>
      </p:sp>
      <p:sp>
        <p:nvSpPr>
          <p:cNvPr id="4" name="مستطيل مستدير الزوايا 3"/>
          <p:cNvSpPr/>
          <p:nvPr/>
        </p:nvSpPr>
        <p:spPr>
          <a:xfrm>
            <a:off x="428596" y="2428868"/>
            <a:ext cx="8501122" cy="4214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3200" dirty="0" smtClean="0"/>
          </a:p>
          <a:p>
            <a:pPr algn="ctr"/>
            <a:r>
              <a:rPr lang="ar-IQ" sz="3200" dirty="0" smtClean="0"/>
              <a:t>برنامج البوربوينت هو احد مجموعة برامج الميكروسوفت اوفس ومن اقوى البرامج في مجال التعامل مع الرسومات والوسائط المتعددة حيث يستخدم في إنشاء وتصميم العروض التقديمية مثل دراسة لخطة عمل شركة معينه وملخص نقاش مشروع معين ......الخ وكذلك يستخدم في تصميم المخططات البيانية من خلال ادخال القيمة الرقيمة المطلوبة تمثيلها بيانيا سوف نحصل على انواع عديدة . (م </a:t>
            </a:r>
            <a:r>
              <a:rPr lang="en-US" sz="3200" dirty="0" smtClean="0"/>
              <a:t>/</a:t>
            </a:r>
            <a:r>
              <a:rPr lang="ar-IQ" sz="3200" dirty="0" smtClean="0"/>
              <a:t> 4-5)</a:t>
            </a:r>
            <a:endParaRPr lang="en-US" sz="3200" dirty="0" smtClean="0"/>
          </a:p>
          <a:p>
            <a:pPr algn="ctr"/>
            <a:endParaRPr lang="ar-IQ" sz="3200" dirty="0"/>
          </a:p>
        </p:txBody>
      </p:sp>
      <p:sp>
        <p:nvSpPr>
          <p:cNvPr id="6" name="شكل بيضاوي 5"/>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IQ"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14480" y="1071546"/>
            <a:ext cx="6000792" cy="1285884"/>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الفصل الخامس </a:t>
            </a:r>
          </a:p>
          <a:p>
            <a:pPr algn="ctr"/>
            <a:r>
              <a:rPr lang="ar-IQ" sz="3600" dirty="0" smtClean="0"/>
              <a:t>المتباينات </a:t>
            </a:r>
            <a:endParaRPr lang="ar-IQ" sz="3600" dirty="0"/>
          </a:p>
        </p:txBody>
      </p:sp>
      <p:sp>
        <p:nvSpPr>
          <p:cNvPr id="3" name="مستطيل مستدير الزوايا 2"/>
          <p:cNvSpPr/>
          <p:nvPr/>
        </p:nvSpPr>
        <p:spPr>
          <a:xfrm>
            <a:off x="2214546" y="2571744"/>
            <a:ext cx="4425752"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3200" b="1" dirty="0" smtClean="0">
                <a:solidFill>
                  <a:schemeClr val="tx1"/>
                </a:solidFill>
                <a:latin typeface="Times New Roman (Arabic)" charset="0"/>
              </a:rPr>
              <a:t> متباينات الدرجة الأولى في ح </a:t>
            </a:r>
            <a:endParaRPr lang="en-US" sz="3200" b="1" dirty="0">
              <a:solidFill>
                <a:schemeClr val="tx1"/>
              </a:solidFill>
            </a:endParaRPr>
          </a:p>
        </p:txBody>
      </p:sp>
      <p:sp>
        <p:nvSpPr>
          <p:cNvPr id="4" name="مستطيل مستدير الزوايا 3"/>
          <p:cNvSpPr/>
          <p:nvPr/>
        </p:nvSpPr>
        <p:spPr>
          <a:xfrm>
            <a:off x="2503702" y="3571876"/>
            <a:ext cx="4140000"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3200" b="1" dirty="0" smtClean="0">
                <a:solidFill>
                  <a:schemeClr val="tx1"/>
                </a:solidFill>
                <a:latin typeface="Times New Roman (Arabic)" charset="0"/>
              </a:rPr>
              <a:t> نظريــــة </a:t>
            </a:r>
            <a:endParaRPr lang="ar-SA" sz="3200" b="1" dirty="0">
              <a:solidFill>
                <a:schemeClr val="tx1"/>
              </a:solidFill>
            </a:endParaRPr>
          </a:p>
        </p:txBody>
      </p:sp>
      <p:sp>
        <p:nvSpPr>
          <p:cNvPr id="5" name="مستطيل مستدير الزوايا 4"/>
          <p:cNvSpPr/>
          <p:nvPr/>
        </p:nvSpPr>
        <p:spPr>
          <a:xfrm>
            <a:off x="2500298" y="4572008"/>
            <a:ext cx="4140000"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3200" b="1" dirty="0" smtClean="0">
                <a:solidFill>
                  <a:schemeClr val="tx1"/>
                </a:solidFill>
                <a:latin typeface="Times New Roman (Arabic)" charset="0"/>
              </a:rPr>
              <a:t> نظريــــة </a:t>
            </a:r>
            <a:endParaRPr lang="ar-SA" sz="3200" b="1" dirty="0">
              <a:solidFill>
                <a:schemeClr val="tx1"/>
              </a:solidFill>
            </a:endParaRPr>
          </a:p>
        </p:txBody>
      </p:sp>
      <p:sp>
        <p:nvSpPr>
          <p:cNvPr id="6" name="مستطيل مستدير الزوايا 5"/>
          <p:cNvSpPr/>
          <p:nvPr/>
        </p:nvSpPr>
        <p:spPr>
          <a:xfrm>
            <a:off x="2500298" y="5572140"/>
            <a:ext cx="4140000"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2800" b="1" dirty="0" smtClean="0">
                <a:solidFill>
                  <a:schemeClr val="tx1"/>
                </a:solidFill>
                <a:latin typeface="Times New Roman (Arabic)" charset="0"/>
              </a:rPr>
              <a:t>نظام متباينات الدرجة الأولى في ح </a:t>
            </a:r>
            <a:endParaRPr lang="en-US" sz="2800" b="1" dirty="0">
              <a:solidFill>
                <a:schemeClr val="tx1"/>
              </a:solidFill>
              <a:latin typeface="Times New Roman (Arabic)" charset="0"/>
              <a:sym typeface="Symbol" pitchFamily="18" charset="2"/>
            </a:endParaRPr>
          </a:p>
        </p:txBody>
      </p:sp>
      <p:sp>
        <p:nvSpPr>
          <p:cNvPr id="9" name="شكل بيضاوي 8"/>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14480" y="857232"/>
            <a:ext cx="6143668"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4000" b="1" dirty="0" smtClean="0">
                <a:solidFill>
                  <a:schemeClr val="tx1"/>
                </a:solidFill>
                <a:latin typeface="Times New Roman (Arabic)" charset="0"/>
              </a:rPr>
              <a:t> متباينات الدرجة الأولى في ح</a:t>
            </a:r>
            <a:r>
              <a:rPr lang="ar-IQ" sz="4000" b="1" dirty="0" smtClean="0">
                <a:solidFill>
                  <a:schemeClr val="tx1"/>
                </a:solidFill>
                <a:latin typeface="Times New Roman (Arabic)" charset="0"/>
              </a:rPr>
              <a:t> </a:t>
            </a:r>
          </a:p>
          <a:p>
            <a:pPr algn="ctr" eaLnBrk="0" hangingPunct="0"/>
            <a:r>
              <a:rPr lang="ar-IQ" sz="4000" b="1" dirty="0" smtClean="0">
                <a:solidFill>
                  <a:schemeClr val="tx1"/>
                </a:solidFill>
                <a:latin typeface="Times New Roman (Arabic)" charset="0"/>
              </a:rPr>
              <a:t>(م </a:t>
            </a:r>
            <a:r>
              <a:rPr lang="en-US" sz="4000" b="1" dirty="0" smtClean="0">
                <a:solidFill>
                  <a:schemeClr val="tx1"/>
                </a:solidFill>
                <a:latin typeface="Times New Roman (Arabic)" charset="0"/>
              </a:rPr>
              <a:t>/</a:t>
            </a:r>
            <a:r>
              <a:rPr lang="ar-IQ" sz="4000" b="1" dirty="0" smtClean="0">
                <a:solidFill>
                  <a:schemeClr val="tx1"/>
                </a:solidFill>
                <a:latin typeface="Times New Roman (Arabic)" charset="0"/>
              </a:rPr>
              <a:t> 1)</a:t>
            </a:r>
            <a:r>
              <a:rPr lang="ar-SA" sz="4000" b="1" dirty="0" smtClean="0">
                <a:solidFill>
                  <a:schemeClr val="tx1"/>
                </a:solidFill>
                <a:latin typeface="Times New Roman (Arabic)" charset="0"/>
              </a:rPr>
              <a:t> </a:t>
            </a:r>
            <a:endParaRPr lang="en-US" sz="4000" b="1" dirty="0">
              <a:solidFill>
                <a:schemeClr val="tx1"/>
              </a:solidFill>
            </a:endParaRPr>
          </a:p>
        </p:txBody>
      </p:sp>
      <p:sp>
        <p:nvSpPr>
          <p:cNvPr id="3" name="مستطيل مستدير الزوايا 2"/>
          <p:cNvSpPr/>
          <p:nvPr/>
        </p:nvSpPr>
        <p:spPr>
          <a:xfrm>
            <a:off x="5286380" y="2285992"/>
            <a:ext cx="2643206" cy="107157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تعريف</a:t>
            </a:r>
            <a:endParaRPr lang="ar-IQ" sz="4000" dirty="0"/>
          </a:p>
        </p:txBody>
      </p:sp>
      <p:sp>
        <p:nvSpPr>
          <p:cNvPr id="4" name="مستطيل مستدير الزوايا 3"/>
          <p:cNvSpPr/>
          <p:nvPr/>
        </p:nvSpPr>
        <p:spPr>
          <a:xfrm>
            <a:off x="142844" y="3500438"/>
            <a:ext cx="8072494"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eaLnBrk="0" hangingPunct="0"/>
            <a:r>
              <a:rPr lang="ar-SA" sz="3200" b="1" dirty="0" smtClean="0">
                <a:latin typeface="Times New Roman (Arabic)" charset="0"/>
              </a:rPr>
              <a:t>إذا كانت د ( س ) &lt; ر ( س ) أو د(س)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ر (س) متباينة في </a:t>
            </a:r>
            <a:r>
              <a:rPr lang="ar-SA" sz="3200" b="1" dirty="0" err="1" smtClean="0">
                <a:latin typeface="Times New Roman (Arabic)" charset="0"/>
                <a:sym typeface="Symbol" pitchFamily="18" charset="2"/>
              </a:rPr>
              <a:t>ح</a:t>
            </a:r>
            <a:r>
              <a:rPr lang="ar-SA" sz="3200" b="1" dirty="0" smtClean="0">
                <a:latin typeface="Times New Roman (Arabic)" charset="0"/>
                <a:sym typeface="Symbol" pitchFamily="18" charset="2"/>
              </a:rPr>
              <a:t> فإن مجموعة حلّها هي مجموعة الأعداد الحقيقية التي لو أبدلناها بالمتغير س لحققت شرط المتباينة .</a:t>
            </a:r>
            <a:endParaRPr lang="en-US" sz="3200" b="1"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51424 -0.43121 L 0.2 -0.88138 L 0.54774 -0.0719 L 0 0 Z " pathEditMode="relative" ptsTypes="AA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1424 -0.43121 L 0.2 -0.88138 L 0.54774 -0.0719 L 0 0 Z " pathEditMode="relative" ptsTypes="AAAAA">
                                      <p:cBhvr>
                                        <p:cTn id="8" dur="2000" fill="hold"/>
                                        <p:tgtEl>
                                          <p:spTgt spid="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51424 -0.43121 L 0.2 -0.88138 L 0.54774 -0.0719 L 0 0 Z " pathEditMode="relative" ptsTypes="AAAAA">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071538" y="2643182"/>
            <a:ext cx="7715304"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يقال عن متباينتين في ح إنهما متكافئتان إذا كان لهما مجموعة الحل نفسها .</a:t>
            </a:r>
          </a:p>
          <a:p>
            <a:pPr eaLnBrk="0" hangingPunct="0"/>
            <a:endParaRPr lang="en-US" sz="3200" b="1" dirty="0"/>
          </a:p>
        </p:txBody>
      </p:sp>
      <p:sp>
        <p:nvSpPr>
          <p:cNvPr id="3" name="مستطيل مستدير الزوايا 2"/>
          <p:cNvSpPr/>
          <p:nvPr/>
        </p:nvSpPr>
        <p:spPr>
          <a:xfrm>
            <a:off x="6000760" y="1000108"/>
            <a:ext cx="2643206" cy="1285884"/>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تعريف</a:t>
            </a:r>
            <a:r>
              <a:rPr lang="en-US" sz="4000" dirty="0" smtClean="0"/>
              <a:t> </a:t>
            </a:r>
            <a:r>
              <a:rPr lang="ar-IQ" sz="4000" dirty="0" smtClean="0"/>
              <a:t> </a:t>
            </a:r>
          </a:p>
          <a:p>
            <a:pPr algn="ctr"/>
            <a:r>
              <a:rPr lang="ar-IQ" sz="4000" dirty="0" smtClean="0"/>
              <a:t>(م </a:t>
            </a:r>
            <a:r>
              <a:rPr lang="en-US" sz="4000" dirty="0" smtClean="0"/>
              <a:t>/</a:t>
            </a:r>
            <a:r>
              <a:rPr lang="ar-IQ" sz="4000" dirty="0" smtClean="0"/>
              <a:t> 1)</a:t>
            </a:r>
            <a:endParaRPr lang="ar-IQ" sz="40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715140" y="1142984"/>
            <a:ext cx="2143140" cy="171451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571472" y="3071810"/>
            <a:ext cx="8286808" cy="264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حل المتباينة التالية ثم مثل حلها على خط الأعداد الحقيقية :</a:t>
            </a:r>
          </a:p>
          <a:p>
            <a:pPr eaLnBrk="0" hangingPunct="0"/>
            <a:endParaRPr lang="ar-SA" sz="3200" b="1" dirty="0" smtClean="0">
              <a:latin typeface="Times New Roman (Arabic)" charset="0"/>
            </a:endParaRPr>
          </a:p>
          <a:p>
            <a:pPr eaLnBrk="0" hangingPunct="0"/>
            <a:endParaRPr lang="en-US" sz="3200" b="1" dirty="0"/>
          </a:p>
        </p:txBody>
      </p:sp>
      <p:sp>
        <p:nvSpPr>
          <p:cNvPr id="5" name="Text Box 6"/>
          <p:cNvSpPr txBox="1">
            <a:spLocks noChangeArrowheads="1"/>
          </p:cNvSpPr>
          <p:nvPr/>
        </p:nvSpPr>
        <p:spPr bwMode="auto">
          <a:xfrm>
            <a:off x="6405586" y="4237047"/>
            <a:ext cx="1524000" cy="549275"/>
          </a:xfrm>
          <a:prstGeom prst="rect">
            <a:avLst/>
          </a:prstGeom>
          <a:noFill/>
          <a:ln w="9525">
            <a:noFill/>
            <a:miter lim="800000"/>
            <a:headEnd/>
            <a:tailEnd/>
          </a:ln>
          <a:effectLst/>
        </p:spPr>
        <p:txBody>
          <a:bodyPr>
            <a:spAutoFit/>
          </a:bodyPr>
          <a:lstStyle/>
          <a:p>
            <a:pPr>
              <a:spcBef>
                <a:spcPct val="50000"/>
              </a:spcBef>
            </a:pPr>
            <a:r>
              <a:rPr lang="ar-SA" sz="3000" b="1" dirty="0"/>
              <a:t> س – 3 </a:t>
            </a:r>
            <a:endParaRPr lang="en-US" sz="3000" b="1" dirty="0"/>
          </a:p>
        </p:txBody>
      </p:sp>
      <p:sp>
        <p:nvSpPr>
          <p:cNvPr id="6" name="Line 8"/>
          <p:cNvSpPr>
            <a:spLocks noChangeShapeType="1"/>
          </p:cNvSpPr>
          <p:nvPr/>
        </p:nvSpPr>
        <p:spPr bwMode="auto">
          <a:xfrm flipH="1">
            <a:off x="6715148" y="4786322"/>
            <a:ext cx="1143000" cy="0"/>
          </a:xfrm>
          <a:prstGeom prst="line">
            <a:avLst/>
          </a:prstGeom>
          <a:noFill/>
          <a:ln w="9525">
            <a:solidFill>
              <a:schemeClr val="tx1"/>
            </a:solidFill>
            <a:round/>
            <a:headEnd/>
            <a:tailEnd/>
          </a:ln>
          <a:effectLst/>
        </p:spPr>
        <p:txBody>
          <a:bodyPr/>
          <a:lstStyle/>
          <a:p>
            <a:endParaRPr lang="ar-IQ"/>
          </a:p>
        </p:txBody>
      </p:sp>
      <p:sp>
        <p:nvSpPr>
          <p:cNvPr id="7" name="Text Box 7"/>
          <p:cNvSpPr txBox="1">
            <a:spLocks noChangeArrowheads="1"/>
          </p:cNvSpPr>
          <p:nvPr/>
        </p:nvSpPr>
        <p:spPr bwMode="auto">
          <a:xfrm>
            <a:off x="6719910" y="4879989"/>
            <a:ext cx="1066800" cy="549275"/>
          </a:xfrm>
          <a:prstGeom prst="rect">
            <a:avLst/>
          </a:prstGeom>
          <a:noFill/>
          <a:ln w="9525">
            <a:noFill/>
            <a:miter lim="800000"/>
            <a:headEnd/>
            <a:tailEnd/>
          </a:ln>
          <a:effectLst/>
        </p:spPr>
        <p:txBody>
          <a:bodyPr>
            <a:spAutoFit/>
          </a:bodyPr>
          <a:lstStyle/>
          <a:p>
            <a:pPr algn="ctr">
              <a:spcBef>
                <a:spcPct val="50000"/>
              </a:spcBef>
            </a:pPr>
            <a:r>
              <a:rPr lang="ar-SA" sz="3000" b="1" dirty="0"/>
              <a:t>2</a:t>
            </a:r>
            <a:endParaRPr lang="en-US" sz="3000" b="1" dirty="0"/>
          </a:p>
        </p:txBody>
      </p:sp>
      <p:sp>
        <p:nvSpPr>
          <p:cNvPr id="8" name="Text Box 10"/>
          <p:cNvSpPr txBox="1">
            <a:spLocks noChangeArrowheads="1"/>
          </p:cNvSpPr>
          <p:nvPr/>
        </p:nvSpPr>
        <p:spPr bwMode="auto">
          <a:xfrm>
            <a:off x="4819664" y="4522799"/>
            <a:ext cx="1752600" cy="549275"/>
          </a:xfrm>
          <a:prstGeom prst="rect">
            <a:avLst/>
          </a:prstGeom>
          <a:noFill/>
          <a:ln w="9525">
            <a:noFill/>
            <a:miter lim="800000"/>
            <a:headEnd/>
            <a:tailEnd/>
          </a:ln>
          <a:effectLst/>
        </p:spPr>
        <p:txBody>
          <a:bodyPr>
            <a:spAutoFit/>
          </a:bodyPr>
          <a:lstStyle/>
          <a:p>
            <a:pPr>
              <a:spcBef>
                <a:spcPct val="50000"/>
              </a:spcBef>
            </a:pPr>
            <a:r>
              <a:rPr lang="ar-SA" sz="3000" b="1" dirty="0"/>
              <a:t>&gt;      2 </a:t>
            </a:r>
            <a:endParaRPr lang="en-US" sz="3000" b="1" dirty="0"/>
          </a:p>
        </p:txBody>
      </p:sp>
      <p:sp>
        <p:nvSpPr>
          <p:cNvPr id="9"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0"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1"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sp>
        <p:nvSpPr>
          <p:cNvPr id="14" name="شكل بيضاوي 13"/>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p:cBhvr override="childStyle">
                                        <p:cTn id="6" dur="100" fill="hold"/>
                                        <p:tgtEl>
                                          <p:spTgt spid="2"/>
                                        </p:tgtEl>
                                        <p:attrNameLst>
                                          <p:attrName>style.color</p:attrName>
                                        </p:attrNameLst>
                                      </p:cBhvr>
                                      <p:to>
                                        <a:schemeClr val="accent2"/>
                                      </p:to>
                                    </p:animClr>
                                    <p:animClr clrSpc="rgb">
                                      <p:cBhvr>
                                        <p:cTn id="7" dur="100" fill="hold"/>
                                        <p:tgtEl>
                                          <p:spTgt spid="2"/>
                                        </p:tgtEl>
                                        <p:attrNameLst>
                                          <p:attrName>fillcolor</p:attrName>
                                        </p:attrNameLst>
                                      </p:cBhvr>
                                      <p:to>
                                        <a:schemeClr val="accent2"/>
                                      </p:to>
                                    </p:animClr>
                                    <p:set>
                                      <p:cBhvr>
                                        <p:cTn id="8" dur="100" fill="hold"/>
                                        <p:tgtEl>
                                          <p:spTgt spid="2"/>
                                        </p:tgtEl>
                                        <p:attrNameLst>
                                          <p:attrName>fill.type</p:attrName>
                                        </p:attrNameLst>
                                      </p:cBhvr>
                                      <p:to>
                                        <p:strVal val="solid"/>
                                      </p:to>
                                    </p:set>
                                    <p:set>
                                      <p:cBhvr>
                                        <p:cTn id="9" dur="100" fill="hold"/>
                                        <p:tgtEl>
                                          <p:spTgt spid="2"/>
                                        </p:tgtEl>
                                        <p:attrNameLst>
                                          <p:attrName>fill.on</p:attrName>
                                        </p:attrNameLst>
                                      </p:cBhvr>
                                      <p:to>
                                        <p:strVal val="true"/>
                                      </p:to>
                                    </p:se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32" presetClass="emph" presetSubtype="0" fill="hold" grpId="0" nodeType="withEffect">
                                  <p:stCondLst>
                                    <p:cond delay="0"/>
                                  </p:stCondLst>
                                  <p:childTnLst>
                                    <p:animClr clrSpc="rgb">
                                      <p:cBhvr override="childStyle">
                                        <p:cTn id="16" dur="100" fill="hold"/>
                                        <p:tgtEl>
                                          <p:spTgt spid="3"/>
                                        </p:tgtEl>
                                        <p:attrNameLst>
                                          <p:attrName>style.color</p:attrName>
                                        </p:attrNameLst>
                                      </p:cBhvr>
                                      <p:to>
                                        <a:schemeClr val="accent2"/>
                                      </p:to>
                                    </p:animClr>
                                    <p:animClr clrSpc="rgb">
                                      <p:cBhvr>
                                        <p:cTn id="17" dur="100" fill="hold"/>
                                        <p:tgtEl>
                                          <p:spTgt spid="3"/>
                                        </p:tgtEl>
                                        <p:attrNameLst>
                                          <p:attrName>fillcolor</p:attrName>
                                        </p:attrNameLst>
                                      </p:cBhvr>
                                      <p:to>
                                        <a:schemeClr val="accent2"/>
                                      </p:to>
                                    </p:animClr>
                                    <p:set>
                                      <p:cBhvr>
                                        <p:cTn id="18" dur="100" fill="hold"/>
                                        <p:tgtEl>
                                          <p:spTgt spid="3"/>
                                        </p:tgtEl>
                                        <p:attrNameLst>
                                          <p:attrName>fill.type</p:attrName>
                                        </p:attrNameLst>
                                      </p:cBhvr>
                                      <p:to>
                                        <p:strVal val="solid"/>
                                      </p:to>
                                    </p:set>
                                    <p:set>
                                      <p:cBhvr>
                                        <p:cTn id="19" dur="100" fill="hold"/>
                                        <p:tgtEl>
                                          <p:spTgt spid="3"/>
                                        </p:tgtEl>
                                        <p:attrNameLst>
                                          <p:attrName>fill.on</p:attrName>
                                        </p:attrNameLst>
                                      </p:cBhvr>
                                      <p:to>
                                        <p:strVal val="true"/>
                                      </p:to>
                                    </p:se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32" presetClass="emph" presetSubtype="0" fill="hold" grpId="0" nodeType="withEffect">
                                  <p:stCondLst>
                                    <p:cond delay="0"/>
                                  </p:stCondLst>
                                  <p:childTnLst>
                                    <p:animClr clrSpc="rgb">
                                      <p:cBhvr override="childStyle">
                                        <p:cTn id="26" dur="100" fill="hold"/>
                                        <p:tgtEl>
                                          <p:spTgt spid="5"/>
                                        </p:tgtEl>
                                        <p:attrNameLst>
                                          <p:attrName>style.color</p:attrName>
                                        </p:attrNameLst>
                                      </p:cBhvr>
                                      <p:to>
                                        <a:schemeClr val="accent2"/>
                                      </p:to>
                                    </p:animClr>
                                    <p:animClr clrSpc="rgb">
                                      <p:cBhvr>
                                        <p:cTn id="27" dur="100" fill="hold"/>
                                        <p:tgtEl>
                                          <p:spTgt spid="5"/>
                                        </p:tgtEl>
                                        <p:attrNameLst>
                                          <p:attrName>fillcolor</p:attrName>
                                        </p:attrNameLst>
                                      </p:cBhvr>
                                      <p:to>
                                        <a:schemeClr val="accent2"/>
                                      </p:to>
                                    </p:animClr>
                                    <p:set>
                                      <p:cBhvr>
                                        <p:cTn id="28" dur="100" fill="hold"/>
                                        <p:tgtEl>
                                          <p:spTgt spid="5"/>
                                        </p:tgtEl>
                                        <p:attrNameLst>
                                          <p:attrName>fill.type</p:attrName>
                                        </p:attrNameLst>
                                      </p:cBhvr>
                                      <p:to>
                                        <p:strVal val="solid"/>
                                      </p:to>
                                    </p:set>
                                    <p:set>
                                      <p:cBhvr>
                                        <p:cTn id="29" dur="100" fill="hold"/>
                                        <p:tgtEl>
                                          <p:spTgt spid="5"/>
                                        </p:tgtEl>
                                        <p:attrNameLst>
                                          <p:attrName>fill.on</p:attrName>
                                        </p:attrNameLst>
                                      </p:cBhvr>
                                      <p:to>
                                        <p:strVal val="true"/>
                                      </p:to>
                                    </p:se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par>
                                <p:cTn id="35" presetID="32" presetClass="emph" presetSubtype="0" fill="hold" grpId="0" nodeType="withEffect">
                                  <p:stCondLst>
                                    <p:cond delay="0"/>
                                  </p:stCondLst>
                                  <p:childTnLst>
                                    <p:animClr clrSpc="rgb">
                                      <p:cBhvr override="childStyle">
                                        <p:cTn id="36" dur="100" fill="hold"/>
                                        <p:tgtEl>
                                          <p:spTgt spid="6"/>
                                        </p:tgtEl>
                                        <p:attrNameLst>
                                          <p:attrName>style.color</p:attrName>
                                        </p:attrNameLst>
                                      </p:cBhvr>
                                      <p:to>
                                        <a:schemeClr val="accent2"/>
                                      </p:to>
                                    </p:animClr>
                                    <p:animClr clrSpc="rgb">
                                      <p:cBhvr>
                                        <p:cTn id="37" dur="100" fill="hold"/>
                                        <p:tgtEl>
                                          <p:spTgt spid="6"/>
                                        </p:tgtEl>
                                        <p:attrNameLst>
                                          <p:attrName>fillcolor</p:attrName>
                                        </p:attrNameLst>
                                      </p:cBhvr>
                                      <p:to>
                                        <a:schemeClr val="accent2"/>
                                      </p:to>
                                    </p:animClr>
                                    <p:set>
                                      <p:cBhvr>
                                        <p:cTn id="38" dur="100" fill="hold"/>
                                        <p:tgtEl>
                                          <p:spTgt spid="6"/>
                                        </p:tgtEl>
                                        <p:attrNameLst>
                                          <p:attrName>fill.type</p:attrName>
                                        </p:attrNameLst>
                                      </p:cBhvr>
                                      <p:to>
                                        <p:strVal val="solid"/>
                                      </p:to>
                                    </p:set>
                                    <p:set>
                                      <p:cBhvr>
                                        <p:cTn id="39" dur="100" fill="hold"/>
                                        <p:tgtEl>
                                          <p:spTgt spid="6"/>
                                        </p:tgtEl>
                                        <p:attrNameLst>
                                          <p:attrName>fill.on</p:attrName>
                                        </p:attrNameLst>
                                      </p:cBhvr>
                                      <p:to>
                                        <p:strVal val="true"/>
                                      </p:to>
                                    </p:se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grpId="0" nodeType="withEffect">
                                  <p:stCondLst>
                                    <p:cond delay="0"/>
                                  </p:stCondLst>
                                  <p:childTnLst>
                                    <p:animClr clrSpc="rgb">
                                      <p:cBhvr override="childStyle">
                                        <p:cTn id="46" dur="100" fill="hold"/>
                                        <p:tgtEl>
                                          <p:spTgt spid="7"/>
                                        </p:tgtEl>
                                        <p:attrNameLst>
                                          <p:attrName>style.color</p:attrName>
                                        </p:attrNameLst>
                                      </p:cBhvr>
                                      <p:to>
                                        <a:schemeClr val="accent2"/>
                                      </p:to>
                                    </p:animClr>
                                    <p:animClr clrSpc="rgb">
                                      <p:cBhvr>
                                        <p:cTn id="47" dur="100" fill="hold"/>
                                        <p:tgtEl>
                                          <p:spTgt spid="7"/>
                                        </p:tgtEl>
                                        <p:attrNameLst>
                                          <p:attrName>fillcolor</p:attrName>
                                        </p:attrNameLst>
                                      </p:cBhvr>
                                      <p:to>
                                        <a:schemeClr val="accent2"/>
                                      </p:to>
                                    </p:animClr>
                                    <p:set>
                                      <p:cBhvr>
                                        <p:cTn id="48" dur="100" fill="hold"/>
                                        <p:tgtEl>
                                          <p:spTgt spid="7"/>
                                        </p:tgtEl>
                                        <p:attrNameLst>
                                          <p:attrName>fill.type</p:attrName>
                                        </p:attrNameLst>
                                      </p:cBhvr>
                                      <p:to>
                                        <p:strVal val="solid"/>
                                      </p:to>
                                    </p:set>
                                    <p:set>
                                      <p:cBhvr>
                                        <p:cTn id="49" dur="100" fill="hold"/>
                                        <p:tgtEl>
                                          <p:spTgt spid="7"/>
                                        </p:tgtEl>
                                        <p:attrNameLst>
                                          <p:attrName>fill.on</p:attrName>
                                        </p:attrNameLst>
                                      </p:cBhvr>
                                      <p:to>
                                        <p:strVal val="true"/>
                                      </p:to>
                                    </p:set>
                                    <p:animRot by="120000">
                                      <p:cBhvr>
                                        <p:cTn id="50" dur="100" fill="hold">
                                          <p:stCondLst>
                                            <p:cond delay="0"/>
                                          </p:stCondLst>
                                        </p:cTn>
                                        <p:tgtEl>
                                          <p:spTgt spid="7"/>
                                        </p:tgtEl>
                                        <p:attrNameLst>
                                          <p:attrName>r</p:attrName>
                                        </p:attrNameLst>
                                      </p:cBhvr>
                                    </p:animRot>
                                    <p:animRot by="-240000">
                                      <p:cBhvr>
                                        <p:cTn id="51" dur="200" fill="hold">
                                          <p:stCondLst>
                                            <p:cond delay="200"/>
                                          </p:stCondLst>
                                        </p:cTn>
                                        <p:tgtEl>
                                          <p:spTgt spid="7"/>
                                        </p:tgtEl>
                                        <p:attrNameLst>
                                          <p:attrName>r</p:attrName>
                                        </p:attrNameLst>
                                      </p:cBhvr>
                                    </p:animRot>
                                    <p:animRot by="240000">
                                      <p:cBhvr>
                                        <p:cTn id="52" dur="200" fill="hold">
                                          <p:stCondLst>
                                            <p:cond delay="400"/>
                                          </p:stCondLst>
                                        </p:cTn>
                                        <p:tgtEl>
                                          <p:spTgt spid="7"/>
                                        </p:tgtEl>
                                        <p:attrNameLst>
                                          <p:attrName>r</p:attrName>
                                        </p:attrNameLst>
                                      </p:cBhvr>
                                    </p:animRot>
                                    <p:animRot by="-240000">
                                      <p:cBhvr>
                                        <p:cTn id="53" dur="200" fill="hold">
                                          <p:stCondLst>
                                            <p:cond delay="600"/>
                                          </p:stCondLst>
                                        </p:cTn>
                                        <p:tgtEl>
                                          <p:spTgt spid="7"/>
                                        </p:tgtEl>
                                        <p:attrNameLst>
                                          <p:attrName>r</p:attrName>
                                        </p:attrNameLst>
                                      </p:cBhvr>
                                    </p:animRot>
                                    <p:animRot by="120000">
                                      <p:cBhvr>
                                        <p:cTn id="54" dur="200" fill="hold">
                                          <p:stCondLst>
                                            <p:cond delay="800"/>
                                          </p:stCondLst>
                                        </p:cTn>
                                        <p:tgtEl>
                                          <p:spTgt spid="7"/>
                                        </p:tgtEl>
                                        <p:attrNameLst>
                                          <p:attrName>r</p:attrName>
                                        </p:attrNameLst>
                                      </p:cBhvr>
                                    </p:animRot>
                                  </p:childTnLst>
                                </p:cTn>
                              </p:par>
                              <p:par>
                                <p:cTn id="55" presetID="32" presetClass="emph" presetSubtype="0" fill="hold" grpId="0" nodeType="withEffect">
                                  <p:stCondLst>
                                    <p:cond delay="0"/>
                                  </p:stCondLst>
                                  <p:childTnLst>
                                    <p:animClr clrSpc="rgb">
                                      <p:cBhvr override="childStyle">
                                        <p:cTn id="56" dur="100" fill="hold"/>
                                        <p:tgtEl>
                                          <p:spTgt spid="8"/>
                                        </p:tgtEl>
                                        <p:attrNameLst>
                                          <p:attrName>style.color</p:attrName>
                                        </p:attrNameLst>
                                      </p:cBhvr>
                                      <p:to>
                                        <a:schemeClr val="accent2"/>
                                      </p:to>
                                    </p:animClr>
                                    <p:animClr clrSpc="rgb">
                                      <p:cBhvr>
                                        <p:cTn id="57" dur="100" fill="hold"/>
                                        <p:tgtEl>
                                          <p:spTgt spid="8"/>
                                        </p:tgtEl>
                                        <p:attrNameLst>
                                          <p:attrName>fillcolor</p:attrName>
                                        </p:attrNameLst>
                                      </p:cBhvr>
                                      <p:to>
                                        <a:schemeClr val="accent2"/>
                                      </p:to>
                                    </p:animClr>
                                    <p:set>
                                      <p:cBhvr>
                                        <p:cTn id="58" dur="100" fill="hold"/>
                                        <p:tgtEl>
                                          <p:spTgt spid="8"/>
                                        </p:tgtEl>
                                        <p:attrNameLst>
                                          <p:attrName>fill.type</p:attrName>
                                        </p:attrNameLst>
                                      </p:cBhvr>
                                      <p:to>
                                        <p:strVal val="solid"/>
                                      </p:to>
                                    </p:set>
                                    <p:set>
                                      <p:cBhvr>
                                        <p:cTn id="59" dur="100" fill="hold"/>
                                        <p:tgtEl>
                                          <p:spTgt spid="8"/>
                                        </p:tgtEl>
                                        <p:attrNameLst>
                                          <p:attrName>fill.on</p:attrName>
                                        </p:attrNameLst>
                                      </p:cBhvr>
                                      <p:to>
                                        <p:strVal val="true"/>
                                      </p:to>
                                    </p:set>
                                    <p:animRot by="120000">
                                      <p:cBhvr>
                                        <p:cTn id="60" dur="100" fill="hold">
                                          <p:stCondLst>
                                            <p:cond delay="0"/>
                                          </p:stCondLst>
                                        </p:cTn>
                                        <p:tgtEl>
                                          <p:spTgt spid="8"/>
                                        </p:tgtEl>
                                        <p:attrNameLst>
                                          <p:attrName>r</p:attrName>
                                        </p:attrNameLst>
                                      </p:cBhvr>
                                    </p:animRot>
                                    <p:animRot by="-240000">
                                      <p:cBhvr>
                                        <p:cTn id="61" dur="200" fill="hold">
                                          <p:stCondLst>
                                            <p:cond delay="200"/>
                                          </p:stCondLst>
                                        </p:cTn>
                                        <p:tgtEl>
                                          <p:spTgt spid="8"/>
                                        </p:tgtEl>
                                        <p:attrNameLst>
                                          <p:attrName>r</p:attrName>
                                        </p:attrNameLst>
                                      </p:cBhvr>
                                    </p:animRot>
                                    <p:animRot by="240000">
                                      <p:cBhvr>
                                        <p:cTn id="62" dur="200" fill="hold">
                                          <p:stCondLst>
                                            <p:cond delay="400"/>
                                          </p:stCondLst>
                                        </p:cTn>
                                        <p:tgtEl>
                                          <p:spTgt spid="8"/>
                                        </p:tgtEl>
                                        <p:attrNameLst>
                                          <p:attrName>r</p:attrName>
                                        </p:attrNameLst>
                                      </p:cBhvr>
                                    </p:animRot>
                                    <p:animRot by="-240000">
                                      <p:cBhvr>
                                        <p:cTn id="63" dur="200" fill="hold">
                                          <p:stCondLst>
                                            <p:cond delay="600"/>
                                          </p:stCondLst>
                                        </p:cTn>
                                        <p:tgtEl>
                                          <p:spTgt spid="8"/>
                                        </p:tgtEl>
                                        <p:attrNameLst>
                                          <p:attrName>r</p:attrName>
                                        </p:attrNameLst>
                                      </p:cBhvr>
                                    </p:animRot>
                                    <p:animRot by="120000">
                                      <p:cBhvr>
                                        <p:cTn id="64" dur="200" fill="hold">
                                          <p:stCondLst>
                                            <p:cond delay="800"/>
                                          </p:stCondLst>
                                        </p:cTn>
                                        <p:tgtEl>
                                          <p:spTgt spid="8"/>
                                        </p:tgtEl>
                                        <p:attrNameLst>
                                          <p:attrName>r</p:attrName>
                                        </p:attrNameLst>
                                      </p:cBhvr>
                                    </p:animRot>
                                  </p:childTnLst>
                                </p:cTn>
                              </p:par>
                              <p:par>
                                <p:cTn id="65" presetID="32" presetClass="emph" presetSubtype="0" fill="hold" grpId="0" nodeType="withEffect">
                                  <p:stCondLst>
                                    <p:cond delay="0"/>
                                  </p:stCondLst>
                                  <p:childTnLst>
                                    <p:animClr clrSpc="rgb">
                                      <p:cBhvr override="childStyle">
                                        <p:cTn id="66" dur="100" fill="hold"/>
                                        <p:tgtEl>
                                          <p:spTgt spid="9"/>
                                        </p:tgtEl>
                                        <p:attrNameLst>
                                          <p:attrName>style.color</p:attrName>
                                        </p:attrNameLst>
                                      </p:cBhvr>
                                      <p:to>
                                        <a:schemeClr val="accent2"/>
                                      </p:to>
                                    </p:animClr>
                                    <p:animClr clrSpc="rgb">
                                      <p:cBhvr>
                                        <p:cTn id="67" dur="100" fill="hold"/>
                                        <p:tgtEl>
                                          <p:spTgt spid="9"/>
                                        </p:tgtEl>
                                        <p:attrNameLst>
                                          <p:attrName>fillcolor</p:attrName>
                                        </p:attrNameLst>
                                      </p:cBhvr>
                                      <p:to>
                                        <a:schemeClr val="accent2"/>
                                      </p:to>
                                    </p:animClr>
                                    <p:set>
                                      <p:cBhvr>
                                        <p:cTn id="68" dur="100" fill="hold"/>
                                        <p:tgtEl>
                                          <p:spTgt spid="9"/>
                                        </p:tgtEl>
                                        <p:attrNameLst>
                                          <p:attrName>fill.type</p:attrName>
                                        </p:attrNameLst>
                                      </p:cBhvr>
                                      <p:to>
                                        <p:strVal val="solid"/>
                                      </p:to>
                                    </p:set>
                                    <p:set>
                                      <p:cBhvr>
                                        <p:cTn id="69" dur="100" fill="hold"/>
                                        <p:tgtEl>
                                          <p:spTgt spid="9"/>
                                        </p:tgtEl>
                                        <p:attrNameLst>
                                          <p:attrName>fill.on</p:attrName>
                                        </p:attrNameLst>
                                      </p:cBhvr>
                                      <p:to>
                                        <p:strVal val="true"/>
                                      </p:to>
                                    </p:set>
                                    <p:animRot by="120000">
                                      <p:cBhvr>
                                        <p:cTn id="70" dur="100" fill="hold">
                                          <p:stCondLst>
                                            <p:cond delay="0"/>
                                          </p:stCondLst>
                                        </p:cTn>
                                        <p:tgtEl>
                                          <p:spTgt spid="9"/>
                                        </p:tgtEl>
                                        <p:attrNameLst>
                                          <p:attrName>r</p:attrName>
                                        </p:attrNameLst>
                                      </p:cBhvr>
                                    </p:animRot>
                                    <p:animRot by="-240000">
                                      <p:cBhvr>
                                        <p:cTn id="71" dur="200" fill="hold">
                                          <p:stCondLst>
                                            <p:cond delay="200"/>
                                          </p:stCondLst>
                                        </p:cTn>
                                        <p:tgtEl>
                                          <p:spTgt spid="9"/>
                                        </p:tgtEl>
                                        <p:attrNameLst>
                                          <p:attrName>r</p:attrName>
                                        </p:attrNameLst>
                                      </p:cBhvr>
                                    </p:animRot>
                                    <p:animRot by="240000">
                                      <p:cBhvr>
                                        <p:cTn id="72" dur="200" fill="hold">
                                          <p:stCondLst>
                                            <p:cond delay="400"/>
                                          </p:stCondLst>
                                        </p:cTn>
                                        <p:tgtEl>
                                          <p:spTgt spid="9"/>
                                        </p:tgtEl>
                                        <p:attrNameLst>
                                          <p:attrName>r</p:attrName>
                                        </p:attrNameLst>
                                      </p:cBhvr>
                                    </p:animRot>
                                    <p:animRot by="-240000">
                                      <p:cBhvr>
                                        <p:cTn id="73" dur="200" fill="hold">
                                          <p:stCondLst>
                                            <p:cond delay="600"/>
                                          </p:stCondLst>
                                        </p:cTn>
                                        <p:tgtEl>
                                          <p:spTgt spid="9"/>
                                        </p:tgtEl>
                                        <p:attrNameLst>
                                          <p:attrName>r</p:attrName>
                                        </p:attrNameLst>
                                      </p:cBhvr>
                                    </p:animRot>
                                    <p:animRot by="120000">
                                      <p:cBhvr>
                                        <p:cTn id="74" dur="200" fill="hold">
                                          <p:stCondLst>
                                            <p:cond delay="800"/>
                                          </p:stCondLst>
                                        </p:cTn>
                                        <p:tgtEl>
                                          <p:spTgt spid="9"/>
                                        </p:tgtEl>
                                        <p:attrNameLst>
                                          <p:attrName>r</p:attrName>
                                        </p:attrNameLst>
                                      </p:cBhvr>
                                    </p:animRot>
                                  </p:childTnLst>
                                </p:cTn>
                              </p:par>
                              <p:par>
                                <p:cTn id="75" presetID="32" presetClass="emph" presetSubtype="0" fill="hold" grpId="0" nodeType="withEffect">
                                  <p:stCondLst>
                                    <p:cond delay="0"/>
                                  </p:stCondLst>
                                  <p:childTnLst>
                                    <p:animClr clrSpc="rgb">
                                      <p:cBhvr override="childStyle">
                                        <p:cTn id="76" dur="100" fill="hold"/>
                                        <p:tgtEl>
                                          <p:spTgt spid="10"/>
                                        </p:tgtEl>
                                        <p:attrNameLst>
                                          <p:attrName>style.color</p:attrName>
                                        </p:attrNameLst>
                                      </p:cBhvr>
                                      <p:to>
                                        <a:schemeClr val="accent2"/>
                                      </p:to>
                                    </p:animClr>
                                    <p:animClr clrSpc="rgb">
                                      <p:cBhvr>
                                        <p:cTn id="77" dur="100" fill="hold"/>
                                        <p:tgtEl>
                                          <p:spTgt spid="10"/>
                                        </p:tgtEl>
                                        <p:attrNameLst>
                                          <p:attrName>fillcolor</p:attrName>
                                        </p:attrNameLst>
                                      </p:cBhvr>
                                      <p:to>
                                        <a:schemeClr val="accent2"/>
                                      </p:to>
                                    </p:animClr>
                                    <p:set>
                                      <p:cBhvr>
                                        <p:cTn id="78" dur="100" fill="hold"/>
                                        <p:tgtEl>
                                          <p:spTgt spid="10"/>
                                        </p:tgtEl>
                                        <p:attrNameLst>
                                          <p:attrName>fill.type</p:attrName>
                                        </p:attrNameLst>
                                      </p:cBhvr>
                                      <p:to>
                                        <p:strVal val="solid"/>
                                      </p:to>
                                    </p:set>
                                    <p:set>
                                      <p:cBhvr>
                                        <p:cTn id="79" dur="100" fill="hold"/>
                                        <p:tgtEl>
                                          <p:spTgt spid="10"/>
                                        </p:tgtEl>
                                        <p:attrNameLst>
                                          <p:attrName>fill.on</p:attrName>
                                        </p:attrNameLst>
                                      </p:cBhvr>
                                      <p:to>
                                        <p:strVal val="true"/>
                                      </p:to>
                                    </p:set>
                                    <p:animRot by="120000">
                                      <p:cBhvr>
                                        <p:cTn id="80" dur="100" fill="hold">
                                          <p:stCondLst>
                                            <p:cond delay="0"/>
                                          </p:stCondLst>
                                        </p:cTn>
                                        <p:tgtEl>
                                          <p:spTgt spid="10"/>
                                        </p:tgtEl>
                                        <p:attrNameLst>
                                          <p:attrName>r</p:attrName>
                                        </p:attrNameLst>
                                      </p:cBhvr>
                                    </p:animRot>
                                    <p:animRot by="-240000">
                                      <p:cBhvr>
                                        <p:cTn id="81" dur="200" fill="hold">
                                          <p:stCondLst>
                                            <p:cond delay="200"/>
                                          </p:stCondLst>
                                        </p:cTn>
                                        <p:tgtEl>
                                          <p:spTgt spid="10"/>
                                        </p:tgtEl>
                                        <p:attrNameLst>
                                          <p:attrName>r</p:attrName>
                                        </p:attrNameLst>
                                      </p:cBhvr>
                                    </p:animRot>
                                    <p:animRot by="240000">
                                      <p:cBhvr>
                                        <p:cTn id="82" dur="200" fill="hold">
                                          <p:stCondLst>
                                            <p:cond delay="400"/>
                                          </p:stCondLst>
                                        </p:cTn>
                                        <p:tgtEl>
                                          <p:spTgt spid="10"/>
                                        </p:tgtEl>
                                        <p:attrNameLst>
                                          <p:attrName>r</p:attrName>
                                        </p:attrNameLst>
                                      </p:cBhvr>
                                    </p:animRot>
                                    <p:animRot by="-240000">
                                      <p:cBhvr>
                                        <p:cTn id="83" dur="200" fill="hold">
                                          <p:stCondLst>
                                            <p:cond delay="600"/>
                                          </p:stCondLst>
                                        </p:cTn>
                                        <p:tgtEl>
                                          <p:spTgt spid="10"/>
                                        </p:tgtEl>
                                        <p:attrNameLst>
                                          <p:attrName>r</p:attrName>
                                        </p:attrNameLst>
                                      </p:cBhvr>
                                    </p:animRot>
                                    <p:animRot by="120000">
                                      <p:cBhvr>
                                        <p:cTn id="84" dur="200" fill="hold">
                                          <p:stCondLst>
                                            <p:cond delay="800"/>
                                          </p:stCondLst>
                                        </p:cTn>
                                        <p:tgtEl>
                                          <p:spTgt spid="10"/>
                                        </p:tgtEl>
                                        <p:attrNameLst>
                                          <p:attrName>r</p:attrName>
                                        </p:attrNameLst>
                                      </p:cBhvr>
                                    </p:animRot>
                                  </p:childTnLst>
                                </p:cTn>
                              </p:par>
                              <p:par>
                                <p:cTn id="85" presetID="32" presetClass="emph" presetSubtype="0" fill="hold" grpId="0" nodeType="withEffect">
                                  <p:stCondLst>
                                    <p:cond delay="0"/>
                                  </p:stCondLst>
                                  <p:childTnLst>
                                    <p:animClr clrSpc="rgb">
                                      <p:cBhvr override="childStyle">
                                        <p:cTn id="86" dur="100" fill="hold"/>
                                        <p:tgtEl>
                                          <p:spTgt spid="11"/>
                                        </p:tgtEl>
                                        <p:attrNameLst>
                                          <p:attrName>style.color</p:attrName>
                                        </p:attrNameLst>
                                      </p:cBhvr>
                                      <p:to>
                                        <a:schemeClr val="accent2"/>
                                      </p:to>
                                    </p:animClr>
                                    <p:animClr clrSpc="rgb">
                                      <p:cBhvr>
                                        <p:cTn id="87" dur="100" fill="hold"/>
                                        <p:tgtEl>
                                          <p:spTgt spid="11"/>
                                        </p:tgtEl>
                                        <p:attrNameLst>
                                          <p:attrName>fillcolor</p:attrName>
                                        </p:attrNameLst>
                                      </p:cBhvr>
                                      <p:to>
                                        <a:schemeClr val="accent2"/>
                                      </p:to>
                                    </p:animClr>
                                    <p:set>
                                      <p:cBhvr>
                                        <p:cTn id="88" dur="100" fill="hold"/>
                                        <p:tgtEl>
                                          <p:spTgt spid="11"/>
                                        </p:tgtEl>
                                        <p:attrNameLst>
                                          <p:attrName>fill.type</p:attrName>
                                        </p:attrNameLst>
                                      </p:cBhvr>
                                      <p:to>
                                        <p:strVal val="solid"/>
                                      </p:to>
                                    </p:set>
                                    <p:set>
                                      <p:cBhvr>
                                        <p:cTn id="89" dur="100" fill="hold"/>
                                        <p:tgtEl>
                                          <p:spTgt spid="11"/>
                                        </p:tgtEl>
                                        <p:attrNameLst>
                                          <p:attrName>fill.on</p:attrName>
                                        </p:attrNameLst>
                                      </p:cBhvr>
                                      <p:to>
                                        <p:strVal val="true"/>
                                      </p:to>
                                    </p:set>
                                    <p:animRot by="120000">
                                      <p:cBhvr>
                                        <p:cTn id="90" dur="100" fill="hold">
                                          <p:stCondLst>
                                            <p:cond delay="0"/>
                                          </p:stCondLst>
                                        </p:cTn>
                                        <p:tgtEl>
                                          <p:spTgt spid="11"/>
                                        </p:tgtEl>
                                        <p:attrNameLst>
                                          <p:attrName>r</p:attrName>
                                        </p:attrNameLst>
                                      </p:cBhvr>
                                    </p:animRot>
                                    <p:animRot by="-240000">
                                      <p:cBhvr>
                                        <p:cTn id="91" dur="200" fill="hold">
                                          <p:stCondLst>
                                            <p:cond delay="200"/>
                                          </p:stCondLst>
                                        </p:cTn>
                                        <p:tgtEl>
                                          <p:spTgt spid="11"/>
                                        </p:tgtEl>
                                        <p:attrNameLst>
                                          <p:attrName>r</p:attrName>
                                        </p:attrNameLst>
                                      </p:cBhvr>
                                    </p:animRot>
                                    <p:animRot by="240000">
                                      <p:cBhvr>
                                        <p:cTn id="92" dur="200" fill="hold">
                                          <p:stCondLst>
                                            <p:cond delay="400"/>
                                          </p:stCondLst>
                                        </p:cTn>
                                        <p:tgtEl>
                                          <p:spTgt spid="11"/>
                                        </p:tgtEl>
                                        <p:attrNameLst>
                                          <p:attrName>r</p:attrName>
                                        </p:attrNameLst>
                                      </p:cBhvr>
                                    </p:animRot>
                                    <p:animRot by="-240000">
                                      <p:cBhvr>
                                        <p:cTn id="93" dur="200" fill="hold">
                                          <p:stCondLst>
                                            <p:cond delay="600"/>
                                          </p:stCondLst>
                                        </p:cTn>
                                        <p:tgtEl>
                                          <p:spTgt spid="11"/>
                                        </p:tgtEl>
                                        <p:attrNameLst>
                                          <p:attrName>r</p:attrName>
                                        </p:attrNameLst>
                                      </p:cBhvr>
                                    </p:animRot>
                                    <p:animRot by="120000">
                                      <p:cBhvr>
                                        <p:cTn id="9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p:bldP spid="8" grpId="0"/>
      <p:bldP spid="9" grpId="0" animBg="1"/>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15" name="مستطيل مستدير الزوايا 14"/>
          <p:cNvSpPr/>
          <p:nvPr/>
        </p:nvSpPr>
        <p:spPr>
          <a:xfrm>
            <a:off x="1643042" y="2643182"/>
            <a:ext cx="721523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Text Box 7"/>
          <p:cNvSpPr txBox="1">
            <a:spLocks noChangeArrowheads="1"/>
          </p:cNvSpPr>
          <p:nvPr/>
        </p:nvSpPr>
        <p:spPr bwMode="auto">
          <a:xfrm>
            <a:off x="6934224" y="3308353"/>
            <a:ext cx="1066800" cy="549275"/>
          </a:xfrm>
          <a:prstGeom prst="rect">
            <a:avLst/>
          </a:prstGeom>
          <a:noFill/>
          <a:ln w="9525">
            <a:noFill/>
            <a:miter lim="800000"/>
            <a:headEnd/>
            <a:tailEnd/>
          </a:ln>
          <a:effectLst/>
        </p:spPr>
        <p:txBody>
          <a:bodyPr>
            <a:spAutoFit/>
          </a:bodyPr>
          <a:lstStyle/>
          <a:p>
            <a:pPr algn="ctr" eaLnBrk="0" hangingPunct="0"/>
            <a:r>
              <a:rPr lang="ar-SA" sz="3000" b="1" dirty="0">
                <a:cs typeface="Times New Roman" pitchFamily="18" charset="0"/>
              </a:rPr>
              <a:t>2</a:t>
            </a:r>
            <a:endParaRPr lang="en-US" sz="3000" b="1" dirty="0">
              <a:cs typeface="Times New Roman" pitchFamily="18" charset="0"/>
            </a:endParaRPr>
          </a:p>
        </p:txBody>
      </p:sp>
      <p:sp>
        <p:nvSpPr>
          <p:cNvPr id="6" name="Line 8"/>
          <p:cNvSpPr>
            <a:spLocks noChangeShapeType="1"/>
          </p:cNvSpPr>
          <p:nvPr/>
        </p:nvSpPr>
        <p:spPr bwMode="auto">
          <a:xfrm flipH="1">
            <a:off x="6929462" y="3286124"/>
            <a:ext cx="1143000" cy="0"/>
          </a:xfrm>
          <a:prstGeom prst="line">
            <a:avLst/>
          </a:prstGeom>
          <a:noFill/>
          <a:ln w="9525">
            <a:solidFill>
              <a:schemeClr val="tx1"/>
            </a:solidFill>
            <a:round/>
            <a:headEnd/>
            <a:tailEnd/>
          </a:ln>
          <a:effectLst/>
        </p:spPr>
        <p:txBody>
          <a:bodyPr/>
          <a:lstStyle/>
          <a:p>
            <a:endParaRPr lang="ar-IQ"/>
          </a:p>
        </p:txBody>
      </p:sp>
      <p:sp>
        <p:nvSpPr>
          <p:cNvPr id="7" name="Text Box 10"/>
          <p:cNvSpPr txBox="1">
            <a:spLocks noChangeArrowheads="1"/>
          </p:cNvSpPr>
          <p:nvPr/>
        </p:nvSpPr>
        <p:spPr bwMode="auto">
          <a:xfrm>
            <a:off x="4891102" y="3000372"/>
            <a:ext cx="1752600" cy="549275"/>
          </a:xfrm>
          <a:prstGeom prst="rect">
            <a:avLst/>
          </a:prstGeom>
          <a:noFill/>
          <a:ln w="9525">
            <a:noFill/>
            <a:miter lim="800000"/>
            <a:headEnd/>
            <a:tailEnd/>
          </a:ln>
          <a:effectLst/>
        </p:spPr>
        <p:txBody>
          <a:bodyPr>
            <a:spAutoFit/>
          </a:bodyPr>
          <a:lstStyle/>
          <a:p>
            <a:pPr>
              <a:spcBef>
                <a:spcPct val="50000"/>
              </a:spcBef>
            </a:pPr>
            <a:r>
              <a:rPr lang="ar-SA" sz="3000" b="1" dirty="0"/>
              <a:t>&gt;      2 </a:t>
            </a:r>
            <a:endParaRPr lang="en-US" sz="3000" b="1" dirty="0"/>
          </a:p>
        </p:txBody>
      </p:sp>
      <p:grpSp>
        <p:nvGrpSpPr>
          <p:cNvPr id="3" name="مجموعة 10"/>
          <p:cNvGrpSpPr/>
          <p:nvPr/>
        </p:nvGrpSpPr>
        <p:grpSpPr>
          <a:xfrm>
            <a:off x="5324484" y="3000372"/>
            <a:ext cx="752476" cy="381000"/>
            <a:chOff x="5324484" y="4548198"/>
            <a:chExt cx="752476" cy="381000"/>
          </a:xfrm>
        </p:grpSpPr>
        <p:sp>
          <p:nvSpPr>
            <p:cNvPr id="8"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9"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0"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sp>
        <p:nvSpPr>
          <p:cNvPr id="12" name="مستطيل مستدير الزوايا 11"/>
          <p:cNvSpPr/>
          <p:nvPr/>
        </p:nvSpPr>
        <p:spPr>
          <a:xfrm>
            <a:off x="1643042" y="3786190"/>
            <a:ext cx="7286676"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بضرب طرفي المتباينة في 2 تحصل على المتباينة المكافئة :</a:t>
            </a:r>
          </a:p>
          <a:p>
            <a:pPr eaLnBrk="0" hangingPunct="0"/>
            <a:r>
              <a:rPr lang="ar-SA" sz="3200" b="1" dirty="0" smtClean="0">
                <a:latin typeface="Times New Roman (Arabic)" charset="0"/>
              </a:rPr>
              <a:t> س – 3 &gt; 2    2 </a:t>
            </a:r>
            <a:endParaRPr lang="en-US" sz="3200" b="1" dirty="0"/>
          </a:p>
        </p:txBody>
      </p:sp>
      <p:grpSp>
        <p:nvGrpSpPr>
          <p:cNvPr id="4" name="مجموعة 12"/>
          <p:cNvGrpSpPr/>
          <p:nvPr/>
        </p:nvGrpSpPr>
        <p:grpSpPr>
          <a:xfrm>
            <a:off x="6000760" y="4833950"/>
            <a:ext cx="752476" cy="381000"/>
            <a:chOff x="5324484" y="4548198"/>
            <a:chExt cx="752476" cy="381000"/>
          </a:xfrm>
        </p:grpSpPr>
        <p:sp>
          <p:nvSpPr>
            <p:cNvPr id="14"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6"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7"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sp>
        <p:nvSpPr>
          <p:cNvPr id="18" name="مستطيل مستدير الزوايا 17"/>
          <p:cNvSpPr/>
          <p:nvPr/>
        </p:nvSpPr>
        <p:spPr>
          <a:xfrm>
            <a:off x="1571604" y="5429264"/>
            <a:ext cx="7358114" cy="1285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t> وبإضافة 3 إلى طرفي المتباينة نحصل على :</a:t>
            </a:r>
          </a:p>
          <a:p>
            <a:pPr eaLnBrk="0" hangingPunct="0"/>
            <a:r>
              <a:rPr lang="ar-SA" sz="3200" b="1" dirty="0" smtClean="0"/>
              <a:t> س &gt; 2     2  + 3 </a:t>
            </a:r>
            <a:endParaRPr lang="en-US" sz="3200" b="1" dirty="0"/>
          </a:p>
        </p:txBody>
      </p:sp>
      <p:grpSp>
        <p:nvGrpSpPr>
          <p:cNvPr id="11" name="مجموعة 18"/>
          <p:cNvGrpSpPr/>
          <p:nvPr/>
        </p:nvGrpSpPr>
        <p:grpSpPr>
          <a:xfrm>
            <a:off x="6677044" y="6072206"/>
            <a:ext cx="752476" cy="381000"/>
            <a:chOff x="5324484" y="4548198"/>
            <a:chExt cx="752476" cy="381000"/>
          </a:xfrm>
        </p:grpSpPr>
        <p:sp>
          <p:nvSpPr>
            <p:cNvPr id="20"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21"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22"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sp>
        <p:nvSpPr>
          <p:cNvPr id="25" name="شكل بيضاوي 2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96</a:t>
            </a:r>
            <a:endParaRPr lang="ar-IQ" dirty="0"/>
          </a:p>
        </p:txBody>
      </p:sp>
      <p:sp>
        <p:nvSpPr>
          <p:cNvPr id="23" name="Text Box 6"/>
          <p:cNvSpPr txBox="1">
            <a:spLocks noChangeArrowheads="1"/>
          </p:cNvSpPr>
          <p:nvPr/>
        </p:nvSpPr>
        <p:spPr bwMode="auto">
          <a:xfrm>
            <a:off x="6619900" y="2714620"/>
            <a:ext cx="1524000" cy="549275"/>
          </a:xfrm>
          <a:prstGeom prst="rect">
            <a:avLst/>
          </a:prstGeom>
          <a:noFill/>
          <a:ln w="9525">
            <a:noFill/>
            <a:miter lim="800000"/>
            <a:headEnd/>
            <a:tailEnd/>
          </a:ln>
          <a:effectLst/>
        </p:spPr>
        <p:txBody>
          <a:bodyPr>
            <a:spAutoFit/>
          </a:bodyPr>
          <a:lstStyle/>
          <a:p>
            <a:pPr>
              <a:spcBef>
                <a:spcPct val="50000"/>
              </a:spcBef>
            </a:pPr>
            <a:r>
              <a:rPr lang="ar-SA" sz="3000" b="1" dirty="0"/>
              <a:t> س – 3 </a:t>
            </a:r>
            <a:endParaRPr lang="en-US" sz="3000" b="1"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2" presetClass="exit" presetSubtype="0" fill="hold" grpId="0" nodeType="withEffect">
                                  <p:stCondLst>
                                    <p:cond delay="0"/>
                                  </p:stCondLst>
                                  <p:childTnLst>
                                    <p:animScale>
                                      <p:cBhvr>
                                        <p:cTn id="11"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15"/>
                                        </p:tgtEl>
                                        <p:attrNameLst>
                                          <p:attrName>ppt_x</p:attrName>
                                          <p:attrName>ppt_y</p:attrName>
                                        </p:attrNameLst>
                                      </p:cBhvr>
                                    </p:animMotion>
                                    <p:animEffect transition="out" filter="fade">
                                      <p:cBhvr>
                                        <p:cTn id="13" dur="1000"/>
                                        <p:tgtEl>
                                          <p:spTgt spid="15"/>
                                        </p:tgtEl>
                                      </p:cBhvr>
                                    </p:animEffect>
                                    <p:set>
                                      <p:cBhvr>
                                        <p:cTn id="14" dur="1" fill="hold">
                                          <p:stCondLst>
                                            <p:cond delay="999"/>
                                          </p:stCondLst>
                                        </p:cTn>
                                        <p:tgtEl>
                                          <p:spTgt spid="15"/>
                                        </p:tgtEl>
                                        <p:attrNameLst>
                                          <p:attrName>style.visibility</p:attrName>
                                        </p:attrNameLst>
                                      </p:cBhvr>
                                      <p:to>
                                        <p:strVal val="hidden"/>
                                      </p:to>
                                    </p:set>
                                  </p:childTnLst>
                                </p:cTn>
                              </p:par>
                              <p:par>
                                <p:cTn id="15" presetID="52" presetClass="exit" presetSubtype="0" fill="hold" grpId="0" nodeType="withEffect">
                                  <p:stCondLst>
                                    <p:cond delay="0"/>
                                  </p:stCondLst>
                                  <p:childTnLst>
                                    <p:animScale>
                                      <p:cBhvr>
                                        <p:cTn id="16"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7" dur="1000" accel="50000">
                                          <p:stCondLst>
                                            <p:cond delay="0"/>
                                          </p:stCondLst>
                                        </p:cTn>
                                        <p:tgtEl>
                                          <p:spTgt spid="5"/>
                                        </p:tgtEl>
                                        <p:attrNameLst>
                                          <p:attrName>ppt_x</p:attrName>
                                          <p:attrName>ppt_y</p:attrName>
                                        </p:attrNameLst>
                                      </p:cBhvr>
                                    </p:animMotion>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52" presetClass="exit" presetSubtype="0" fill="hold" grpId="0" nodeType="withEffect">
                                  <p:stCondLst>
                                    <p:cond delay="0"/>
                                  </p:stCondLst>
                                  <p:childTnLst>
                                    <p:animScale>
                                      <p:cBhvr>
                                        <p:cTn id="21"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2" dur="1000" accel="50000">
                                          <p:stCondLst>
                                            <p:cond delay="0"/>
                                          </p:stCondLst>
                                        </p:cTn>
                                        <p:tgtEl>
                                          <p:spTgt spid="6"/>
                                        </p:tgtEl>
                                        <p:attrNameLst>
                                          <p:attrName>ppt_x</p:attrName>
                                          <p:attrName>ppt_y</p:attrName>
                                        </p:attrNameLst>
                                      </p:cBhvr>
                                    </p:animMotion>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52" presetClass="exit" presetSubtype="0" fill="hold" grpId="0" nodeType="withEffect">
                                  <p:stCondLst>
                                    <p:cond delay="0"/>
                                  </p:stCondLst>
                                  <p:childTnLst>
                                    <p:animScale>
                                      <p:cBhvr>
                                        <p:cTn id="26"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7" dur="1000" accel="50000">
                                          <p:stCondLst>
                                            <p:cond delay="0"/>
                                          </p:stCondLst>
                                        </p:cTn>
                                        <p:tgtEl>
                                          <p:spTgt spid="7"/>
                                        </p:tgtEl>
                                        <p:attrNameLst>
                                          <p:attrName>ppt_x</p:attrName>
                                          <p:attrName>ppt_y</p:attrName>
                                        </p:attrNameLst>
                                      </p:cBhvr>
                                    </p:animMotion>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par>
                                <p:cTn id="30" presetID="52" presetClass="exit" presetSubtype="0" fill="hold" nodeType="withEffect">
                                  <p:stCondLst>
                                    <p:cond delay="0"/>
                                  </p:stCondLst>
                                  <p:childTnLst>
                                    <p:animScale>
                                      <p:cBhvr>
                                        <p:cTn id="31"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2" dur="1000" accel="50000">
                                          <p:stCondLst>
                                            <p:cond delay="0"/>
                                          </p:stCondLst>
                                        </p:cTn>
                                        <p:tgtEl>
                                          <p:spTgt spid="3"/>
                                        </p:tgtEl>
                                        <p:attrNameLst>
                                          <p:attrName>ppt_x</p:attrName>
                                          <p:attrName>ppt_y</p:attrName>
                                        </p:attrNameLst>
                                      </p:cBhvr>
                                    </p:animMotion>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52" presetClass="exit" presetSubtype="0" fill="hold" grpId="0" nodeType="withEffect">
                                  <p:stCondLst>
                                    <p:cond delay="0"/>
                                  </p:stCondLst>
                                  <p:childTnLst>
                                    <p:animScale>
                                      <p:cBhvr>
                                        <p:cTn id="36"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7" dur="1000" accel="50000">
                                          <p:stCondLst>
                                            <p:cond delay="0"/>
                                          </p:stCondLst>
                                        </p:cTn>
                                        <p:tgtEl>
                                          <p:spTgt spid="12"/>
                                        </p:tgtEl>
                                        <p:attrNameLst>
                                          <p:attrName>ppt_x</p:attrName>
                                          <p:attrName>ppt_y</p:attrName>
                                        </p:attrNameLst>
                                      </p:cBhvr>
                                    </p:animMotion>
                                    <p:animEffect transition="out" filter="fade">
                                      <p:cBhvr>
                                        <p:cTn id="38" dur="1000"/>
                                        <p:tgtEl>
                                          <p:spTgt spid="12"/>
                                        </p:tgtEl>
                                      </p:cBhvr>
                                    </p:animEffect>
                                    <p:set>
                                      <p:cBhvr>
                                        <p:cTn id="39" dur="1" fill="hold">
                                          <p:stCondLst>
                                            <p:cond delay="999"/>
                                          </p:stCondLst>
                                        </p:cTn>
                                        <p:tgtEl>
                                          <p:spTgt spid="12"/>
                                        </p:tgtEl>
                                        <p:attrNameLst>
                                          <p:attrName>style.visibility</p:attrName>
                                        </p:attrNameLst>
                                      </p:cBhvr>
                                      <p:to>
                                        <p:strVal val="hidden"/>
                                      </p:to>
                                    </p:set>
                                  </p:childTnLst>
                                </p:cTn>
                              </p:par>
                              <p:par>
                                <p:cTn id="40" presetID="52" presetClass="exit" presetSubtype="0" fill="hold" nodeType="withEffect">
                                  <p:stCondLst>
                                    <p:cond delay="0"/>
                                  </p:stCondLst>
                                  <p:childTnLst>
                                    <p:animScale>
                                      <p:cBhvr>
                                        <p:cTn id="41"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2" dur="1000" accel="50000">
                                          <p:stCondLst>
                                            <p:cond delay="0"/>
                                          </p:stCondLst>
                                        </p:cTn>
                                        <p:tgtEl>
                                          <p:spTgt spid="4"/>
                                        </p:tgtEl>
                                        <p:attrNameLst>
                                          <p:attrName>ppt_x</p:attrName>
                                          <p:attrName>ppt_y</p:attrName>
                                        </p:attrNameLst>
                                      </p:cBhvr>
                                    </p:animMotion>
                                    <p:animEffect transition="out" filter="fade">
                                      <p:cBhvr>
                                        <p:cTn id="43" dur="1000"/>
                                        <p:tgtEl>
                                          <p:spTgt spid="4"/>
                                        </p:tgtEl>
                                      </p:cBhvr>
                                    </p:animEffect>
                                    <p:set>
                                      <p:cBhvr>
                                        <p:cTn id="44" dur="1" fill="hold">
                                          <p:stCondLst>
                                            <p:cond delay="999"/>
                                          </p:stCondLst>
                                        </p:cTn>
                                        <p:tgtEl>
                                          <p:spTgt spid="4"/>
                                        </p:tgtEl>
                                        <p:attrNameLst>
                                          <p:attrName>style.visibility</p:attrName>
                                        </p:attrNameLst>
                                      </p:cBhvr>
                                      <p:to>
                                        <p:strVal val="hidden"/>
                                      </p:to>
                                    </p:set>
                                  </p:childTnLst>
                                </p:cTn>
                              </p:par>
                              <p:par>
                                <p:cTn id="45" presetID="52" presetClass="exit" presetSubtype="0" fill="hold" grpId="0" nodeType="withEffect">
                                  <p:stCondLst>
                                    <p:cond delay="0"/>
                                  </p:stCondLst>
                                  <p:childTnLst>
                                    <p:animScale>
                                      <p:cBhvr>
                                        <p:cTn id="46"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18"/>
                                        </p:tgtEl>
                                        <p:attrNameLst>
                                          <p:attrName>ppt_x</p:attrName>
                                          <p:attrName>ppt_y</p:attrName>
                                        </p:attrNameLst>
                                      </p:cBhvr>
                                    </p:animMotion>
                                    <p:animEffect transition="out" filter="fade">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par>
                                <p:cTn id="50" presetID="52" presetClass="exit" presetSubtype="0" fill="hold" nodeType="withEffect">
                                  <p:stCondLst>
                                    <p:cond delay="0"/>
                                  </p:stCondLst>
                                  <p:childTnLst>
                                    <p:animScale>
                                      <p:cBhvr>
                                        <p:cTn id="51"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2" dur="1000" accel="50000">
                                          <p:stCondLst>
                                            <p:cond delay="0"/>
                                          </p:stCondLst>
                                        </p:cTn>
                                        <p:tgtEl>
                                          <p:spTgt spid="11"/>
                                        </p:tgtEl>
                                        <p:attrNameLst>
                                          <p:attrName>ppt_x</p:attrName>
                                          <p:attrName>ppt_y</p:attrName>
                                        </p:attrNameLst>
                                      </p:cBhvr>
                                    </p:animMotion>
                                    <p:animEffect transition="out" filter="fade">
                                      <p:cBhvr>
                                        <p:cTn id="53" dur="1000"/>
                                        <p:tgtEl>
                                          <p:spTgt spid="11"/>
                                        </p:tgtEl>
                                      </p:cBhvr>
                                    </p:animEffect>
                                    <p:set>
                                      <p:cBhvr>
                                        <p:cTn id="54" dur="1" fill="hold">
                                          <p:stCondLst>
                                            <p:cond delay="999"/>
                                          </p:stCondLst>
                                        </p:cTn>
                                        <p:tgtEl>
                                          <p:spTgt spid="11"/>
                                        </p:tgtEl>
                                        <p:attrNameLst>
                                          <p:attrName>style.visibility</p:attrName>
                                        </p:attrNameLst>
                                      </p:cBhvr>
                                      <p:to>
                                        <p:strVal val="hidden"/>
                                      </p:to>
                                    </p:set>
                                  </p:childTnLst>
                                </p:cTn>
                              </p:par>
                              <p:par>
                                <p:cTn id="55" presetID="32" presetClass="emph" presetSubtype="0" fill="hold" grpId="0" nodeType="withEffect">
                                  <p:stCondLst>
                                    <p:cond delay="0"/>
                                  </p:stCondLst>
                                  <p:childTnLst>
                                    <p:animClr clrSpc="rgb">
                                      <p:cBhvr override="childStyle">
                                        <p:cTn id="56" dur="100" fill="hold"/>
                                        <p:tgtEl>
                                          <p:spTgt spid="23"/>
                                        </p:tgtEl>
                                        <p:attrNameLst>
                                          <p:attrName>style.color</p:attrName>
                                        </p:attrNameLst>
                                      </p:cBhvr>
                                      <p:to>
                                        <a:schemeClr val="accent2"/>
                                      </p:to>
                                    </p:animClr>
                                    <p:animClr clrSpc="rgb">
                                      <p:cBhvr>
                                        <p:cTn id="57" dur="100" fill="hold"/>
                                        <p:tgtEl>
                                          <p:spTgt spid="23"/>
                                        </p:tgtEl>
                                        <p:attrNameLst>
                                          <p:attrName>fillcolor</p:attrName>
                                        </p:attrNameLst>
                                      </p:cBhvr>
                                      <p:to>
                                        <a:schemeClr val="accent2"/>
                                      </p:to>
                                    </p:animClr>
                                    <p:set>
                                      <p:cBhvr>
                                        <p:cTn id="58" dur="100" fill="hold"/>
                                        <p:tgtEl>
                                          <p:spTgt spid="23"/>
                                        </p:tgtEl>
                                        <p:attrNameLst>
                                          <p:attrName>fill.type</p:attrName>
                                        </p:attrNameLst>
                                      </p:cBhvr>
                                      <p:to>
                                        <p:strVal val="solid"/>
                                      </p:to>
                                    </p:set>
                                    <p:set>
                                      <p:cBhvr>
                                        <p:cTn id="59" dur="100" fill="hold"/>
                                        <p:tgtEl>
                                          <p:spTgt spid="23"/>
                                        </p:tgtEl>
                                        <p:attrNameLst>
                                          <p:attrName>fill.on</p:attrName>
                                        </p:attrNameLst>
                                      </p:cBhvr>
                                      <p:to>
                                        <p:strVal val="true"/>
                                      </p:to>
                                    </p:set>
                                    <p:animRot by="120000">
                                      <p:cBhvr>
                                        <p:cTn id="60" dur="100" fill="hold">
                                          <p:stCondLst>
                                            <p:cond delay="0"/>
                                          </p:stCondLst>
                                        </p:cTn>
                                        <p:tgtEl>
                                          <p:spTgt spid="23"/>
                                        </p:tgtEl>
                                        <p:attrNameLst>
                                          <p:attrName>r</p:attrName>
                                        </p:attrNameLst>
                                      </p:cBhvr>
                                    </p:animRot>
                                    <p:animRot by="-240000">
                                      <p:cBhvr>
                                        <p:cTn id="61" dur="200" fill="hold">
                                          <p:stCondLst>
                                            <p:cond delay="200"/>
                                          </p:stCondLst>
                                        </p:cTn>
                                        <p:tgtEl>
                                          <p:spTgt spid="23"/>
                                        </p:tgtEl>
                                        <p:attrNameLst>
                                          <p:attrName>r</p:attrName>
                                        </p:attrNameLst>
                                      </p:cBhvr>
                                    </p:animRot>
                                    <p:animRot by="240000">
                                      <p:cBhvr>
                                        <p:cTn id="62" dur="200" fill="hold">
                                          <p:stCondLst>
                                            <p:cond delay="400"/>
                                          </p:stCondLst>
                                        </p:cTn>
                                        <p:tgtEl>
                                          <p:spTgt spid="23"/>
                                        </p:tgtEl>
                                        <p:attrNameLst>
                                          <p:attrName>r</p:attrName>
                                        </p:attrNameLst>
                                      </p:cBhvr>
                                    </p:animRot>
                                    <p:animRot by="-240000">
                                      <p:cBhvr>
                                        <p:cTn id="63" dur="200" fill="hold">
                                          <p:stCondLst>
                                            <p:cond delay="600"/>
                                          </p:stCondLst>
                                        </p:cTn>
                                        <p:tgtEl>
                                          <p:spTgt spid="23"/>
                                        </p:tgtEl>
                                        <p:attrNameLst>
                                          <p:attrName>r</p:attrName>
                                        </p:attrNameLst>
                                      </p:cBhvr>
                                    </p:animRot>
                                    <p:animRot by="120000">
                                      <p:cBhvr>
                                        <p:cTn id="64"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5" grpId="0"/>
      <p:bldP spid="6" grpId="0" animBg="1"/>
      <p:bldP spid="7" grpId="0"/>
      <p:bldP spid="12" grpId="0" animBg="1"/>
      <p:bldP spid="18" grpId="0" animBg="1"/>
      <p:bldP spid="2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2976" y="1428736"/>
            <a:ext cx="7429552" cy="3500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إذن مجموعة حل المتباينة المطلوب حلّها هي :  </a:t>
            </a:r>
          </a:p>
          <a:p>
            <a:pPr eaLnBrk="0" hangingPunct="0"/>
            <a:r>
              <a:rPr lang="en-US" sz="3200" b="1" dirty="0" smtClean="0">
                <a:latin typeface="Times New Roman (Arabic)" charset="0"/>
              </a:rPr>
              <a:t>}</a:t>
            </a:r>
            <a:r>
              <a:rPr lang="ar-SA" sz="3200" b="1" dirty="0" smtClean="0">
                <a:latin typeface="Times New Roman (Arabic)" charset="0"/>
              </a:rPr>
              <a:t>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ح :  س &gt; 2    2 + 3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a:t>
            </a:r>
          </a:p>
          <a:p>
            <a:pPr eaLnBrk="0" hangingPunct="0"/>
            <a:r>
              <a:rPr lang="ar-SA" sz="3200" b="1" dirty="0" smtClean="0">
                <a:latin typeface="Times New Roman (Arabic)" charset="0"/>
                <a:sym typeface="Symbol" pitchFamily="18" charset="2"/>
              </a:rPr>
              <a:t>وهي الفترة ( 2   2 + 3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ويمكن تمثيلها على خط الأعداد كما يلي :</a:t>
            </a:r>
            <a:endParaRPr lang="en-US" sz="3200" b="1" dirty="0"/>
          </a:p>
        </p:txBody>
      </p:sp>
      <p:grpSp>
        <p:nvGrpSpPr>
          <p:cNvPr id="3" name="مجموعة 3"/>
          <p:cNvGrpSpPr/>
          <p:nvPr/>
        </p:nvGrpSpPr>
        <p:grpSpPr>
          <a:xfrm>
            <a:off x="4605342" y="2643182"/>
            <a:ext cx="752476" cy="381000"/>
            <a:chOff x="5324484" y="4548198"/>
            <a:chExt cx="752476" cy="381000"/>
          </a:xfrm>
        </p:grpSpPr>
        <p:sp>
          <p:nvSpPr>
            <p:cNvPr id="5"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6"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7"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4" name="مجموعة 7"/>
          <p:cNvGrpSpPr/>
          <p:nvPr/>
        </p:nvGrpSpPr>
        <p:grpSpPr>
          <a:xfrm>
            <a:off x="5429256" y="3190876"/>
            <a:ext cx="752476" cy="381000"/>
            <a:chOff x="5324484" y="4548198"/>
            <a:chExt cx="752476" cy="381000"/>
          </a:xfrm>
        </p:grpSpPr>
        <p:sp>
          <p:nvSpPr>
            <p:cNvPr id="9"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0"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1"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8" name="Group 26"/>
          <p:cNvGrpSpPr>
            <a:grpSpLocks/>
          </p:cNvGrpSpPr>
          <p:nvPr/>
        </p:nvGrpSpPr>
        <p:grpSpPr bwMode="auto">
          <a:xfrm>
            <a:off x="1828800" y="5362596"/>
            <a:ext cx="5791200" cy="1066800"/>
            <a:chOff x="1152" y="2208"/>
            <a:chExt cx="3648" cy="672"/>
          </a:xfrm>
        </p:grpSpPr>
        <p:grpSp>
          <p:nvGrpSpPr>
            <p:cNvPr id="12" name="Group 25"/>
            <p:cNvGrpSpPr>
              <a:grpSpLocks/>
            </p:cNvGrpSpPr>
            <p:nvPr/>
          </p:nvGrpSpPr>
          <p:grpSpPr bwMode="auto">
            <a:xfrm>
              <a:off x="1152" y="2208"/>
              <a:ext cx="3648" cy="192"/>
              <a:chOff x="1152" y="2208"/>
              <a:chExt cx="3648" cy="192"/>
            </a:xfrm>
          </p:grpSpPr>
          <p:sp>
            <p:nvSpPr>
              <p:cNvPr id="21" name="Line 11"/>
              <p:cNvSpPr>
                <a:spLocks noChangeShapeType="1"/>
              </p:cNvSpPr>
              <p:nvPr/>
            </p:nvSpPr>
            <p:spPr bwMode="auto">
              <a:xfrm flipH="1">
                <a:off x="1152" y="2304"/>
                <a:ext cx="960" cy="0"/>
              </a:xfrm>
              <a:prstGeom prst="line">
                <a:avLst/>
              </a:prstGeom>
              <a:noFill/>
              <a:ln w="57150">
                <a:solidFill>
                  <a:schemeClr val="tx1"/>
                </a:solidFill>
                <a:round/>
                <a:headEnd/>
                <a:tailEnd/>
              </a:ln>
              <a:effectLst/>
            </p:spPr>
            <p:txBody>
              <a:bodyPr/>
              <a:lstStyle/>
              <a:p>
                <a:endParaRPr lang="ar-IQ"/>
              </a:p>
            </p:txBody>
          </p:sp>
          <p:sp>
            <p:nvSpPr>
              <p:cNvPr id="22" name="Line 3"/>
              <p:cNvSpPr>
                <a:spLocks noChangeShapeType="1"/>
              </p:cNvSpPr>
              <p:nvPr/>
            </p:nvSpPr>
            <p:spPr bwMode="auto">
              <a:xfrm>
                <a:off x="2256" y="2304"/>
                <a:ext cx="2544" cy="0"/>
              </a:xfrm>
              <a:prstGeom prst="line">
                <a:avLst/>
              </a:prstGeom>
              <a:noFill/>
              <a:ln w="57150">
                <a:solidFill>
                  <a:schemeClr val="accent2"/>
                </a:solidFill>
                <a:round/>
                <a:headEnd/>
                <a:tailEnd type="triangle" w="med" len="med"/>
              </a:ln>
              <a:effectLst/>
            </p:spPr>
            <p:txBody>
              <a:bodyPr/>
              <a:lstStyle/>
              <a:p>
                <a:endParaRPr lang="ar-IQ"/>
              </a:p>
            </p:txBody>
          </p:sp>
          <p:sp>
            <p:nvSpPr>
              <p:cNvPr id="23" name="Oval 4"/>
              <p:cNvSpPr>
                <a:spLocks noChangeArrowheads="1"/>
              </p:cNvSpPr>
              <p:nvPr/>
            </p:nvSpPr>
            <p:spPr bwMode="auto">
              <a:xfrm>
                <a:off x="2112" y="2208"/>
                <a:ext cx="144" cy="192"/>
              </a:xfrm>
              <a:prstGeom prst="ellipse">
                <a:avLst/>
              </a:prstGeom>
              <a:noFill/>
              <a:ln w="57150">
                <a:solidFill>
                  <a:schemeClr val="accent2"/>
                </a:solidFill>
                <a:round/>
                <a:headEnd/>
                <a:tailEnd/>
              </a:ln>
              <a:effectLst/>
            </p:spPr>
            <p:txBody>
              <a:bodyPr wrap="none" anchor="ctr"/>
              <a:lstStyle/>
              <a:p>
                <a:endParaRPr lang="ar-IQ"/>
              </a:p>
            </p:txBody>
          </p:sp>
        </p:grpSp>
        <p:grpSp>
          <p:nvGrpSpPr>
            <p:cNvPr id="13" name="Group 17"/>
            <p:cNvGrpSpPr>
              <a:grpSpLocks/>
            </p:cNvGrpSpPr>
            <p:nvPr/>
          </p:nvGrpSpPr>
          <p:grpSpPr bwMode="auto">
            <a:xfrm>
              <a:off x="1536" y="2486"/>
              <a:ext cx="1152" cy="394"/>
              <a:chOff x="1536" y="2486"/>
              <a:chExt cx="1152" cy="394"/>
            </a:xfrm>
          </p:grpSpPr>
          <p:sp>
            <p:nvSpPr>
              <p:cNvPr id="16" name="Text Box 5"/>
              <p:cNvSpPr txBox="1">
                <a:spLocks noChangeArrowheads="1"/>
              </p:cNvSpPr>
              <p:nvPr/>
            </p:nvSpPr>
            <p:spPr bwMode="auto">
              <a:xfrm>
                <a:off x="1536" y="2486"/>
                <a:ext cx="1152"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2   2 + 3 </a:t>
                </a:r>
              </a:p>
            </p:txBody>
          </p:sp>
          <p:grpSp>
            <p:nvGrpSpPr>
              <p:cNvPr id="14" name="Group 12"/>
              <p:cNvGrpSpPr>
                <a:grpSpLocks/>
              </p:cNvGrpSpPr>
              <p:nvPr/>
            </p:nvGrpSpPr>
            <p:grpSpPr bwMode="auto">
              <a:xfrm>
                <a:off x="1968" y="2544"/>
                <a:ext cx="480" cy="240"/>
                <a:chOff x="3024" y="2880"/>
                <a:chExt cx="480" cy="240"/>
              </a:xfrm>
            </p:grpSpPr>
            <p:sp>
              <p:nvSpPr>
                <p:cNvPr id="18" name="Line 13"/>
                <p:cNvSpPr>
                  <a:spLocks noChangeShapeType="1"/>
                </p:cNvSpPr>
                <p:nvPr/>
              </p:nvSpPr>
              <p:spPr bwMode="auto">
                <a:xfrm>
                  <a:off x="3024" y="2880"/>
                  <a:ext cx="336" cy="0"/>
                </a:xfrm>
                <a:prstGeom prst="line">
                  <a:avLst/>
                </a:prstGeom>
                <a:noFill/>
                <a:ln w="38100">
                  <a:solidFill>
                    <a:schemeClr val="accent2"/>
                  </a:solidFill>
                  <a:round/>
                  <a:headEnd/>
                  <a:tailEnd/>
                </a:ln>
                <a:effectLst/>
              </p:spPr>
              <p:txBody>
                <a:bodyPr/>
                <a:lstStyle/>
                <a:p>
                  <a:endParaRPr lang="ar-IQ"/>
                </a:p>
              </p:txBody>
            </p:sp>
            <p:sp>
              <p:nvSpPr>
                <p:cNvPr id="19" name="Line 14"/>
                <p:cNvSpPr>
                  <a:spLocks noChangeShapeType="1"/>
                </p:cNvSpPr>
                <p:nvPr/>
              </p:nvSpPr>
              <p:spPr bwMode="auto">
                <a:xfrm>
                  <a:off x="3360" y="2880"/>
                  <a:ext cx="96" cy="240"/>
                </a:xfrm>
                <a:prstGeom prst="line">
                  <a:avLst/>
                </a:prstGeom>
                <a:noFill/>
                <a:ln w="38100">
                  <a:solidFill>
                    <a:schemeClr val="accent2"/>
                  </a:solidFill>
                  <a:round/>
                  <a:headEnd/>
                  <a:tailEnd/>
                </a:ln>
                <a:effectLst/>
              </p:spPr>
              <p:txBody>
                <a:bodyPr/>
                <a:lstStyle/>
                <a:p>
                  <a:endParaRPr lang="ar-IQ"/>
                </a:p>
              </p:txBody>
            </p:sp>
            <p:sp>
              <p:nvSpPr>
                <p:cNvPr id="20" name="Line 15"/>
                <p:cNvSpPr>
                  <a:spLocks noChangeShapeType="1"/>
                </p:cNvSpPr>
                <p:nvPr/>
              </p:nvSpPr>
              <p:spPr bwMode="auto">
                <a:xfrm flipV="1">
                  <a:off x="3456" y="2928"/>
                  <a:ext cx="48" cy="192"/>
                </a:xfrm>
                <a:prstGeom prst="line">
                  <a:avLst/>
                </a:prstGeom>
                <a:noFill/>
                <a:ln w="38100">
                  <a:solidFill>
                    <a:schemeClr val="accent2"/>
                  </a:solidFill>
                  <a:round/>
                  <a:headEnd/>
                  <a:tailEnd/>
                </a:ln>
                <a:effectLst/>
              </p:spPr>
              <p:txBody>
                <a:bodyPr/>
                <a:lstStyle/>
                <a:p>
                  <a:endParaRPr lang="ar-IQ"/>
                </a:p>
              </p:txBody>
            </p:sp>
          </p:grpSp>
        </p:grpSp>
      </p:grpSp>
      <p:sp>
        <p:nvSpPr>
          <p:cNvPr id="26" name="شكل بيضاوي 2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xit" presetSubtype="0" fill="hold" grpId="0" nodeType="clickEffect">
                                  <p:stCondLst>
                                    <p:cond delay="0"/>
                                  </p:stCondLst>
                                  <p:childTnLst>
                                    <p:animEffect transition="out" filter="fade">
                                      <p:cBhvr>
                                        <p:cTn id="12" dur="770" accel="100000">
                                          <p:stCondLst>
                                            <p:cond delay="1230"/>
                                          </p:stCondLst>
                                        </p:cTn>
                                        <p:tgtEl>
                                          <p:spTgt spid="2"/>
                                        </p:tgtEl>
                                      </p:cBhvr>
                                    </p:animEffect>
                                    <p:animScale>
                                      <p:cBhvr>
                                        <p:cTn id="13" dur="770" accel="100000">
                                          <p:stCondLst>
                                            <p:cond delay="1230"/>
                                          </p:stCondLst>
                                        </p:cTn>
                                        <p:tgtEl>
                                          <p:spTgt spid="2"/>
                                        </p:tgtEl>
                                      </p:cBhvr>
                                      <p:from x="200000" y="450000"/>
                                      <p:to x="10000" y="10000"/>
                                    </p:animScale>
                                    <p:animScale>
                                      <p:cBhvr>
                                        <p:cTn id="14" dur="1230" decel="100000"/>
                                        <p:tgtEl>
                                          <p:spTgt spid="2"/>
                                        </p:tgtEl>
                                      </p:cBhvr>
                                      <p:from x="100000" y="100000"/>
                                      <p:to x="200000" y="450000"/>
                                    </p:animScale>
                                    <p:anim from="(ppt_x)" to="(0.5)" calcmode="lin" valueType="num">
                                      <p:cBhvr>
                                        <p:cTn id="15" dur="1230" decel="100000"/>
                                        <p:tgtEl>
                                          <p:spTgt spid="2"/>
                                        </p:tgtEl>
                                        <p:attrNameLst>
                                          <p:attrName>ppt_x</p:attrName>
                                        </p:attrNameLst>
                                      </p:cBhvr>
                                    </p:anim>
                                    <p:anim from="(0.5)" to="(0.5)" calcmode="lin" valueType="num">
                                      <p:cBhvr>
                                        <p:cTn id="16" dur="770">
                                          <p:stCondLst>
                                            <p:cond delay="1230"/>
                                          </p:stCondLst>
                                        </p:cTn>
                                        <p:tgtEl>
                                          <p:spTgt spid="2"/>
                                        </p:tgtEl>
                                        <p:attrNameLst>
                                          <p:attrName>ppt_x</p:attrName>
                                        </p:attrNameLst>
                                      </p:cBhvr>
                                    </p:anim>
                                    <p:anim from="(ppt_y)" to="(ppt_y+0.4)" calcmode="lin" valueType="num">
                                      <p:cBhvr>
                                        <p:cTn id="17" dur="1230" decel="100000"/>
                                        <p:tgtEl>
                                          <p:spTgt spid="2"/>
                                        </p:tgtEl>
                                        <p:attrNameLst>
                                          <p:attrName>ppt_y</p:attrName>
                                        </p:attrNameLst>
                                      </p:cBhvr>
                                    </p:anim>
                                    <p:anim from="(ppt_y)" to="(ppt_y)" calcmode="lin" valueType="num">
                                      <p:cBhvr>
                                        <p:cTn id="18" dur="770">
                                          <p:stCondLst>
                                            <p:cond delay="1230"/>
                                          </p:stCondLst>
                                        </p:cTn>
                                        <p:tgtEl>
                                          <p:spTgt spid="2"/>
                                        </p:tgtEl>
                                        <p:attrNameLst>
                                          <p:attrName>ppt_y</p:attrName>
                                        </p:attrNameLst>
                                      </p:cBhvr>
                                    </p:anim>
                                    <p:set>
                                      <p:cBhvr>
                                        <p:cTn id="19" dur="1" fill="hold">
                                          <p:stCondLst>
                                            <p:cond delay="1999"/>
                                          </p:stCondLst>
                                        </p:cTn>
                                        <p:tgtEl>
                                          <p:spTgt spid="2"/>
                                        </p:tgtEl>
                                        <p:attrNameLst>
                                          <p:attrName>style.visibility</p:attrName>
                                        </p:attrNameLst>
                                      </p:cBhvr>
                                      <p:to>
                                        <p:strVal val="hidden"/>
                                      </p:to>
                                    </p:set>
                                  </p:childTnLst>
                                </p:cTn>
                              </p:par>
                              <p:par>
                                <p:cTn id="20" presetID="51" presetClass="exit" presetSubtype="0" fill="hold" nodeType="withEffect">
                                  <p:stCondLst>
                                    <p:cond delay="0"/>
                                  </p:stCondLst>
                                  <p:childTnLst>
                                    <p:animEffect transition="out" filter="fade">
                                      <p:cBhvr>
                                        <p:cTn id="21" dur="770" accel="100000">
                                          <p:stCondLst>
                                            <p:cond delay="1230"/>
                                          </p:stCondLst>
                                        </p:cTn>
                                        <p:tgtEl>
                                          <p:spTgt spid="3"/>
                                        </p:tgtEl>
                                      </p:cBhvr>
                                    </p:animEffect>
                                    <p:animScale>
                                      <p:cBhvr>
                                        <p:cTn id="22" dur="770" accel="100000">
                                          <p:stCondLst>
                                            <p:cond delay="1230"/>
                                          </p:stCondLst>
                                        </p:cTn>
                                        <p:tgtEl>
                                          <p:spTgt spid="3"/>
                                        </p:tgtEl>
                                      </p:cBhvr>
                                      <p:from x="200000" y="450000"/>
                                      <p:to x="10000" y="10000"/>
                                    </p:animScale>
                                    <p:animScale>
                                      <p:cBhvr>
                                        <p:cTn id="23" dur="1230" decel="100000"/>
                                        <p:tgtEl>
                                          <p:spTgt spid="3"/>
                                        </p:tgtEl>
                                      </p:cBhvr>
                                      <p:from x="100000" y="100000"/>
                                      <p:to x="200000" y="450000"/>
                                    </p:animScale>
                                    <p:anim from="(ppt_x)" to="(0.5)" calcmode="lin" valueType="num">
                                      <p:cBhvr>
                                        <p:cTn id="24" dur="1230" decel="100000"/>
                                        <p:tgtEl>
                                          <p:spTgt spid="3"/>
                                        </p:tgtEl>
                                        <p:attrNameLst>
                                          <p:attrName>ppt_x</p:attrName>
                                        </p:attrNameLst>
                                      </p:cBhvr>
                                    </p:anim>
                                    <p:anim from="(0.5)" to="(0.5)" calcmode="lin" valueType="num">
                                      <p:cBhvr>
                                        <p:cTn id="25" dur="770">
                                          <p:stCondLst>
                                            <p:cond delay="1230"/>
                                          </p:stCondLst>
                                        </p:cTn>
                                        <p:tgtEl>
                                          <p:spTgt spid="3"/>
                                        </p:tgtEl>
                                        <p:attrNameLst>
                                          <p:attrName>ppt_x</p:attrName>
                                        </p:attrNameLst>
                                      </p:cBhvr>
                                    </p:anim>
                                    <p:anim from="(ppt_y)" to="(ppt_y+0.4)" calcmode="lin" valueType="num">
                                      <p:cBhvr>
                                        <p:cTn id="26" dur="1230" decel="100000"/>
                                        <p:tgtEl>
                                          <p:spTgt spid="3"/>
                                        </p:tgtEl>
                                        <p:attrNameLst>
                                          <p:attrName>ppt_y</p:attrName>
                                        </p:attrNameLst>
                                      </p:cBhvr>
                                    </p:anim>
                                    <p:anim from="(ppt_y)" to="(ppt_y)" calcmode="lin" valueType="num">
                                      <p:cBhvr>
                                        <p:cTn id="27" dur="770">
                                          <p:stCondLst>
                                            <p:cond delay="1230"/>
                                          </p:stCondLst>
                                        </p:cTn>
                                        <p:tgtEl>
                                          <p:spTgt spid="3"/>
                                        </p:tgtEl>
                                        <p:attrNameLst>
                                          <p:attrName>ppt_y</p:attrName>
                                        </p:attrNameLst>
                                      </p:cBhvr>
                                    </p:anim>
                                    <p:set>
                                      <p:cBhvr>
                                        <p:cTn id="28" dur="1" fill="hold">
                                          <p:stCondLst>
                                            <p:cond delay="1999"/>
                                          </p:stCondLst>
                                        </p:cTn>
                                        <p:tgtEl>
                                          <p:spTgt spid="3"/>
                                        </p:tgtEl>
                                        <p:attrNameLst>
                                          <p:attrName>style.visibility</p:attrName>
                                        </p:attrNameLst>
                                      </p:cBhvr>
                                      <p:to>
                                        <p:strVal val="hidden"/>
                                      </p:to>
                                    </p:set>
                                  </p:childTnLst>
                                </p:cTn>
                              </p:par>
                              <p:par>
                                <p:cTn id="29" presetID="51" presetClass="exit" presetSubtype="0" fill="hold" nodeType="withEffect">
                                  <p:stCondLst>
                                    <p:cond delay="0"/>
                                  </p:stCondLst>
                                  <p:childTnLst>
                                    <p:animEffect transition="out" filter="fade">
                                      <p:cBhvr>
                                        <p:cTn id="30" dur="770" accel="100000">
                                          <p:stCondLst>
                                            <p:cond delay="1230"/>
                                          </p:stCondLst>
                                        </p:cTn>
                                        <p:tgtEl>
                                          <p:spTgt spid="4"/>
                                        </p:tgtEl>
                                      </p:cBhvr>
                                    </p:animEffect>
                                    <p:animScale>
                                      <p:cBhvr>
                                        <p:cTn id="31" dur="770" accel="100000">
                                          <p:stCondLst>
                                            <p:cond delay="1230"/>
                                          </p:stCondLst>
                                        </p:cTn>
                                        <p:tgtEl>
                                          <p:spTgt spid="4"/>
                                        </p:tgtEl>
                                      </p:cBhvr>
                                      <p:from x="200000" y="450000"/>
                                      <p:to x="10000" y="10000"/>
                                    </p:animScale>
                                    <p:animScale>
                                      <p:cBhvr>
                                        <p:cTn id="32" dur="1230" decel="100000"/>
                                        <p:tgtEl>
                                          <p:spTgt spid="4"/>
                                        </p:tgtEl>
                                      </p:cBhvr>
                                      <p:from x="100000" y="100000"/>
                                      <p:to x="200000" y="450000"/>
                                    </p:animScale>
                                    <p:anim from="(ppt_x)" to="(0.5)" calcmode="lin" valueType="num">
                                      <p:cBhvr>
                                        <p:cTn id="33" dur="1230" decel="100000"/>
                                        <p:tgtEl>
                                          <p:spTgt spid="4"/>
                                        </p:tgtEl>
                                        <p:attrNameLst>
                                          <p:attrName>ppt_x</p:attrName>
                                        </p:attrNameLst>
                                      </p:cBhvr>
                                    </p:anim>
                                    <p:anim from="(0.5)" to="(0.5)" calcmode="lin" valueType="num">
                                      <p:cBhvr>
                                        <p:cTn id="34" dur="770">
                                          <p:stCondLst>
                                            <p:cond delay="1230"/>
                                          </p:stCondLst>
                                        </p:cTn>
                                        <p:tgtEl>
                                          <p:spTgt spid="4"/>
                                        </p:tgtEl>
                                        <p:attrNameLst>
                                          <p:attrName>ppt_x</p:attrName>
                                        </p:attrNameLst>
                                      </p:cBhvr>
                                    </p:anim>
                                    <p:anim from="(ppt_y)" to="(ppt_y+0.4)" calcmode="lin" valueType="num">
                                      <p:cBhvr>
                                        <p:cTn id="35" dur="1230" decel="100000"/>
                                        <p:tgtEl>
                                          <p:spTgt spid="4"/>
                                        </p:tgtEl>
                                        <p:attrNameLst>
                                          <p:attrName>ppt_y</p:attrName>
                                        </p:attrNameLst>
                                      </p:cBhvr>
                                    </p:anim>
                                    <p:anim from="(ppt_y)" to="(ppt_y)" calcmode="lin" valueType="num">
                                      <p:cBhvr>
                                        <p:cTn id="36" dur="770">
                                          <p:stCondLst>
                                            <p:cond delay="1230"/>
                                          </p:stCondLst>
                                        </p:cTn>
                                        <p:tgtEl>
                                          <p:spTgt spid="4"/>
                                        </p:tgtEl>
                                        <p:attrNameLst>
                                          <p:attrName>ppt_y</p:attrName>
                                        </p:attrNameLst>
                                      </p:cBhvr>
                                    </p:anim>
                                    <p:set>
                                      <p:cBhvr>
                                        <p:cTn id="37" dur="1" fill="hold">
                                          <p:stCondLst>
                                            <p:cond delay="1999"/>
                                          </p:stCondLst>
                                        </p:cTn>
                                        <p:tgtEl>
                                          <p:spTgt spid="4"/>
                                        </p:tgtEl>
                                        <p:attrNameLst>
                                          <p:attrName>style.visibility</p:attrName>
                                        </p:attrNameLst>
                                      </p:cBhvr>
                                      <p:to>
                                        <p:strVal val="hidden"/>
                                      </p:to>
                                    </p:set>
                                  </p:childTnLst>
                                </p:cTn>
                              </p:par>
                              <p:par>
                                <p:cTn id="38" presetID="51" presetClass="exit" presetSubtype="0" fill="hold" nodeType="withEffect">
                                  <p:stCondLst>
                                    <p:cond delay="0"/>
                                  </p:stCondLst>
                                  <p:childTnLst>
                                    <p:animEffect transition="out" filter="fade">
                                      <p:cBhvr>
                                        <p:cTn id="39" dur="770" accel="100000">
                                          <p:stCondLst>
                                            <p:cond delay="1230"/>
                                          </p:stCondLst>
                                        </p:cTn>
                                        <p:tgtEl>
                                          <p:spTgt spid="8"/>
                                        </p:tgtEl>
                                      </p:cBhvr>
                                    </p:animEffect>
                                    <p:animScale>
                                      <p:cBhvr>
                                        <p:cTn id="40" dur="770" accel="100000">
                                          <p:stCondLst>
                                            <p:cond delay="1230"/>
                                          </p:stCondLst>
                                        </p:cTn>
                                        <p:tgtEl>
                                          <p:spTgt spid="8"/>
                                        </p:tgtEl>
                                      </p:cBhvr>
                                      <p:from x="200000" y="450000"/>
                                      <p:to x="10000" y="10000"/>
                                    </p:animScale>
                                    <p:animScale>
                                      <p:cBhvr>
                                        <p:cTn id="41" dur="1230" decel="100000"/>
                                        <p:tgtEl>
                                          <p:spTgt spid="8"/>
                                        </p:tgtEl>
                                      </p:cBhvr>
                                      <p:from x="100000" y="100000"/>
                                      <p:to x="200000" y="450000"/>
                                    </p:animScale>
                                    <p:anim from="(ppt_x)" to="(0.5)" calcmode="lin" valueType="num">
                                      <p:cBhvr>
                                        <p:cTn id="42" dur="1230" decel="100000"/>
                                        <p:tgtEl>
                                          <p:spTgt spid="8"/>
                                        </p:tgtEl>
                                        <p:attrNameLst>
                                          <p:attrName>ppt_x</p:attrName>
                                        </p:attrNameLst>
                                      </p:cBhvr>
                                    </p:anim>
                                    <p:anim from="(0.5)" to="(0.5)" calcmode="lin" valueType="num">
                                      <p:cBhvr>
                                        <p:cTn id="43" dur="770">
                                          <p:stCondLst>
                                            <p:cond delay="1230"/>
                                          </p:stCondLst>
                                        </p:cTn>
                                        <p:tgtEl>
                                          <p:spTgt spid="8"/>
                                        </p:tgtEl>
                                        <p:attrNameLst>
                                          <p:attrName>ppt_x</p:attrName>
                                        </p:attrNameLst>
                                      </p:cBhvr>
                                    </p:anim>
                                    <p:anim from="(ppt_y)" to="(ppt_y+0.4)" calcmode="lin" valueType="num">
                                      <p:cBhvr>
                                        <p:cTn id="44" dur="1230" decel="100000"/>
                                        <p:tgtEl>
                                          <p:spTgt spid="8"/>
                                        </p:tgtEl>
                                        <p:attrNameLst>
                                          <p:attrName>ppt_y</p:attrName>
                                        </p:attrNameLst>
                                      </p:cBhvr>
                                    </p:anim>
                                    <p:anim from="(ppt_y)" to="(ppt_y)" calcmode="lin" valueType="num">
                                      <p:cBhvr>
                                        <p:cTn id="45" dur="770">
                                          <p:stCondLst>
                                            <p:cond delay="1230"/>
                                          </p:stCondLst>
                                        </p:cTn>
                                        <p:tgtEl>
                                          <p:spTgt spid="8"/>
                                        </p:tgtEl>
                                        <p:attrNameLst>
                                          <p:attrName>ppt_y</p:attrName>
                                        </p:attrNameLst>
                                      </p:cBhvr>
                                    </p:anim>
                                    <p:set>
                                      <p:cBhvr>
                                        <p:cTn id="4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قرار 1"/>
          <p:cNvSpPr/>
          <p:nvPr/>
        </p:nvSpPr>
        <p:spPr>
          <a:xfrm>
            <a:off x="3000364" y="1142984"/>
            <a:ext cx="3714776" cy="15716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نظريه</a:t>
            </a:r>
            <a:endParaRPr lang="ar-IQ" sz="4000" dirty="0"/>
          </a:p>
        </p:txBody>
      </p:sp>
      <p:sp>
        <p:nvSpPr>
          <p:cNvPr id="3" name="مستطيل مستدير الزوايا 2"/>
          <p:cNvSpPr/>
          <p:nvPr/>
        </p:nvSpPr>
        <p:spPr>
          <a:xfrm>
            <a:off x="1071538" y="3143248"/>
            <a:ext cx="7143800" cy="278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إذا كان أ ، ب عددين حقيقيين وكان ب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0 فإن : </a:t>
            </a:r>
          </a:p>
          <a:p>
            <a:pPr eaLnBrk="0" hangingPunct="0"/>
            <a:endParaRPr lang="ar-SA" sz="3200" b="1" dirty="0" smtClean="0">
              <a:latin typeface="Times New Roman (Arabic)" charset="0"/>
              <a:sym typeface="Symbol" pitchFamily="18" charset="2"/>
            </a:endParaRPr>
          </a:p>
          <a:p>
            <a:pPr eaLnBrk="0" hangingPunct="0"/>
            <a:r>
              <a:rPr lang="ar-SA" sz="3200" b="1" dirty="0" smtClean="0">
                <a:latin typeface="Times New Roman (Arabic)" charset="0"/>
                <a:sym typeface="Symbol" pitchFamily="18" charset="2"/>
              </a:rPr>
              <a:t>   أ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ب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ب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أ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ب </a:t>
            </a:r>
            <a:endParaRPr lang="en-US" sz="3200" b="1" dirty="0">
              <a:latin typeface="Times New Roman (Arabic)" charset="0"/>
              <a:sym typeface="Symbol" pitchFamily="18" charset="2"/>
            </a:endParaRPr>
          </a:p>
        </p:txBody>
      </p:sp>
      <p:sp>
        <p:nvSpPr>
          <p:cNvPr id="4" name="Line 8"/>
          <p:cNvSpPr>
            <a:spLocks noChangeShapeType="1"/>
          </p:cNvSpPr>
          <p:nvPr/>
        </p:nvSpPr>
        <p:spPr bwMode="auto">
          <a:xfrm>
            <a:off x="7358082" y="4757750"/>
            <a:ext cx="0" cy="457200"/>
          </a:xfrm>
          <a:prstGeom prst="line">
            <a:avLst/>
          </a:prstGeom>
          <a:noFill/>
          <a:ln w="38100">
            <a:solidFill>
              <a:schemeClr val="tx1"/>
            </a:solidFill>
            <a:round/>
            <a:headEnd/>
            <a:tailEnd/>
          </a:ln>
          <a:effectLst/>
        </p:spPr>
        <p:txBody>
          <a:bodyPr/>
          <a:lstStyle/>
          <a:p>
            <a:endParaRPr lang="ar-IQ"/>
          </a:p>
        </p:txBody>
      </p:sp>
      <p:sp>
        <p:nvSpPr>
          <p:cNvPr id="5" name="Line 8"/>
          <p:cNvSpPr>
            <a:spLocks noChangeShapeType="1"/>
          </p:cNvSpPr>
          <p:nvPr/>
        </p:nvSpPr>
        <p:spPr bwMode="auto">
          <a:xfrm>
            <a:off x="7858148" y="4757750"/>
            <a:ext cx="0" cy="457200"/>
          </a:xfrm>
          <a:prstGeom prst="line">
            <a:avLst/>
          </a:prstGeom>
          <a:noFill/>
          <a:ln w="38100">
            <a:solidFill>
              <a:schemeClr val="tx1"/>
            </a:solidFill>
            <a:round/>
            <a:headEnd/>
            <a:tailEnd/>
          </a:ln>
          <a:effectLst/>
        </p:spPr>
        <p:txBody>
          <a:bodyPr/>
          <a:lstStyle/>
          <a:p>
            <a:endParaRPr lang="ar-IQ"/>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قرار 1"/>
          <p:cNvSpPr/>
          <p:nvPr/>
        </p:nvSpPr>
        <p:spPr>
          <a:xfrm>
            <a:off x="3000364" y="1142984"/>
            <a:ext cx="3714776" cy="15716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نظريه</a:t>
            </a:r>
            <a:endParaRPr lang="ar-IQ" sz="4000" dirty="0"/>
          </a:p>
        </p:txBody>
      </p:sp>
      <p:sp>
        <p:nvSpPr>
          <p:cNvPr id="3" name="مستطيل مستدير الزوايا 2"/>
          <p:cNvSpPr/>
          <p:nvPr/>
        </p:nvSpPr>
        <p:spPr>
          <a:xfrm>
            <a:off x="1142976" y="2928934"/>
            <a:ext cx="7286676"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إذا كان أ ، ب عددين حقيقيين فإن :</a:t>
            </a:r>
          </a:p>
          <a:p>
            <a:pPr eaLnBrk="0" hangingPunct="0"/>
            <a:endParaRPr lang="en-US" sz="3200" b="1" dirty="0" smtClean="0">
              <a:latin typeface="Times New Roman (Arabic)" charset="0"/>
            </a:endParaRPr>
          </a:p>
          <a:p>
            <a:pPr eaLnBrk="0" hangingPunct="0"/>
            <a:r>
              <a:rPr lang="ar-SA" sz="3200" b="1" dirty="0" smtClean="0">
                <a:latin typeface="Times New Roman (Arabic)" charset="0"/>
              </a:rPr>
              <a:t>  أ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ب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أ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ب أو أ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ب</a:t>
            </a:r>
            <a:endParaRPr lang="ar-SA" sz="3200" b="1" dirty="0">
              <a:latin typeface="Times New Roman (Arabic)" charset="0"/>
              <a:sym typeface="Symbol" pitchFamily="18" charset="2"/>
            </a:endParaRPr>
          </a:p>
        </p:txBody>
      </p:sp>
      <p:sp>
        <p:nvSpPr>
          <p:cNvPr id="4" name="Line 4"/>
          <p:cNvSpPr>
            <a:spLocks noChangeShapeType="1"/>
          </p:cNvSpPr>
          <p:nvPr/>
        </p:nvSpPr>
        <p:spPr bwMode="auto">
          <a:xfrm>
            <a:off x="7715272" y="4643446"/>
            <a:ext cx="0" cy="533400"/>
          </a:xfrm>
          <a:prstGeom prst="line">
            <a:avLst/>
          </a:prstGeom>
          <a:noFill/>
          <a:ln w="38100">
            <a:solidFill>
              <a:schemeClr val="tx1"/>
            </a:solidFill>
            <a:round/>
            <a:headEnd/>
            <a:tailEnd/>
          </a:ln>
          <a:effectLst/>
        </p:spPr>
        <p:txBody>
          <a:bodyPr/>
          <a:lstStyle/>
          <a:p>
            <a:endParaRPr lang="ar-IQ"/>
          </a:p>
        </p:txBody>
      </p:sp>
      <p:sp>
        <p:nvSpPr>
          <p:cNvPr id="5" name="Line 4"/>
          <p:cNvSpPr>
            <a:spLocks noChangeShapeType="1"/>
          </p:cNvSpPr>
          <p:nvPr/>
        </p:nvSpPr>
        <p:spPr bwMode="auto">
          <a:xfrm>
            <a:off x="8143900" y="4610112"/>
            <a:ext cx="0" cy="533400"/>
          </a:xfrm>
          <a:prstGeom prst="line">
            <a:avLst/>
          </a:prstGeom>
          <a:noFill/>
          <a:ln w="38100">
            <a:solidFill>
              <a:schemeClr val="tx1"/>
            </a:solidFill>
            <a:round/>
            <a:headEnd/>
            <a:tailEnd/>
          </a:ln>
          <a:effectLst/>
        </p:spPr>
        <p:txBody>
          <a:bodyPr/>
          <a:lstStyle/>
          <a:p>
            <a:endParaRPr lang="ar-IQ"/>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2"/>
                                        </p:tgtEl>
                                        <p:attrNameLst>
                                          <p:attrName>ppt_x</p:attrName>
                                          <p:attrName>ppt_y</p:attrName>
                                        </p:attrNameLst>
                                      </p:cBhvr>
                                    </p:animMotion>
                                  </p:childTnLst>
                                </p:cTn>
                              </p:par>
                              <p:par>
                                <p:cTn id="7" presetID="39" presetClass="path" presetSubtype="0" accel="50000" decel="50000" fill="hold" grpId="0"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8" dur="2000" fill="hold"/>
                                        <p:tgtEl>
                                          <p:spTgt spid="3"/>
                                        </p:tgtEl>
                                        <p:attrNameLst>
                                          <p:attrName>ppt_x</p:attrName>
                                          <p:attrName>ppt_y</p:attrName>
                                        </p:attrNameLst>
                                      </p:cBhvr>
                                    </p:animMotion>
                                  </p:childTnLst>
                                </p:cTn>
                              </p:par>
                              <p:par>
                                <p:cTn id="9" presetID="39" presetClass="path" presetSubtype="0" accel="50000" decel="50000" fill="hold" grpId="0"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10" dur="2000" fill="hold"/>
                                        <p:tgtEl>
                                          <p:spTgt spid="4"/>
                                        </p:tgtEl>
                                        <p:attrNameLst>
                                          <p:attrName>ppt_x</p:attrName>
                                          <p:attrName>ppt_y</p:attrName>
                                        </p:attrNameLst>
                                      </p:cBhvr>
                                    </p:animMotion>
                                  </p:childTnLst>
                                </p:cTn>
                              </p:par>
                              <p:par>
                                <p:cTn id="11" presetID="39" presetClass="path" presetSubtype="0" accel="50000" decel="50000" fill="hold" grpId="0"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1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715140" y="1142984"/>
            <a:ext cx="2143140" cy="1571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1285852" y="3429000"/>
            <a:ext cx="7286676"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endParaRPr lang="ar-IQ" sz="3200" b="1" dirty="0" smtClean="0">
              <a:latin typeface="Times New Roman (Arabic)" charset="0"/>
            </a:endParaRPr>
          </a:p>
          <a:p>
            <a:pPr eaLnBrk="0" hangingPunct="0"/>
            <a:r>
              <a:rPr lang="ar-SA" sz="3200" b="1" dirty="0" smtClean="0">
                <a:latin typeface="Times New Roman (Arabic)" charset="0"/>
              </a:rPr>
              <a:t>حل المتباينة التالي ومثّل حلّها على خط الأعداد :</a:t>
            </a:r>
          </a:p>
          <a:p>
            <a:pPr eaLnBrk="0" hangingPunct="0"/>
            <a:endParaRPr lang="ar-SA" sz="3200" b="1" dirty="0" smtClean="0">
              <a:latin typeface="Times New Roman (Arabic)" charset="0"/>
            </a:endParaRPr>
          </a:p>
          <a:p>
            <a:pPr eaLnBrk="0" hangingPunct="0"/>
            <a:r>
              <a:rPr lang="ar-SA" sz="3200" b="1" dirty="0" smtClean="0">
                <a:latin typeface="Times New Roman (Arabic)" charset="0"/>
              </a:rPr>
              <a:t> </a:t>
            </a:r>
          </a:p>
          <a:p>
            <a:pPr eaLnBrk="0" hangingPunct="0"/>
            <a:endParaRPr lang="ar-SA" sz="3200" b="1" dirty="0">
              <a:latin typeface="Times New Roman (Arabic)" charset="0"/>
            </a:endParaRPr>
          </a:p>
        </p:txBody>
      </p:sp>
      <p:sp>
        <p:nvSpPr>
          <p:cNvPr id="4" name="Text Box 13"/>
          <p:cNvSpPr txBox="1">
            <a:spLocks noChangeArrowheads="1"/>
          </p:cNvSpPr>
          <p:nvPr/>
        </p:nvSpPr>
        <p:spPr bwMode="auto">
          <a:xfrm>
            <a:off x="6572264" y="4451361"/>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3 </a:t>
            </a:r>
            <a:endParaRPr lang="ar-SA" sz="3200" b="1" dirty="0"/>
          </a:p>
        </p:txBody>
      </p:sp>
      <p:sp>
        <p:nvSpPr>
          <p:cNvPr id="5" name="Text Box 14"/>
          <p:cNvSpPr txBox="1">
            <a:spLocks noChangeArrowheads="1"/>
          </p:cNvSpPr>
          <p:nvPr/>
        </p:nvSpPr>
        <p:spPr bwMode="auto">
          <a:xfrm>
            <a:off x="6858016" y="5130241"/>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5</a:t>
            </a:r>
            <a:endParaRPr lang="en-US" sz="3200" b="1" dirty="0">
              <a:cs typeface="Times New Roman" pitchFamily="18" charset="0"/>
            </a:endParaRPr>
          </a:p>
        </p:txBody>
      </p:sp>
      <p:sp>
        <p:nvSpPr>
          <p:cNvPr id="6" name="Line 15"/>
          <p:cNvSpPr>
            <a:spLocks noChangeShapeType="1"/>
          </p:cNvSpPr>
          <p:nvPr/>
        </p:nvSpPr>
        <p:spPr bwMode="auto">
          <a:xfrm flipH="1">
            <a:off x="6858016" y="5143512"/>
            <a:ext cx="1143000" cy="0"/>
          </a:xfrm>
          <a:prstGeom prst="line">
            <a:avLst/>
          </a:prstGeom>
          <a:noFill/>
          <a:ln w="9525">
            <a:solidFill>
              <a:schemeClr val="tx1"/>
            </a:solidFill>
            <a:round/>
            <a:headEnd/>
            <a:tailEnd/>
          </a:ln>
          <a:effectLst/>
        </p:spPr>
        <p:txBody>
          <a:bodyPr/>
          <a:lstStyle/>
          <a:p>
            <a:endParaRPr lang="ar-IQ"/>
          </a:p>
        </p:txBody>
      </p:sp>
      <p:sp>
        <p:nvSpPr>
          <p:cNvPr id="7" name="Line 19"/>
          <p:cNvSpPr>
            <a:spLocks noChangeShapeType="1"/>
          </p:cNvSpPr>
          <p:nvPr/>
        </p:nvSpPr>
        <p:spPr bwMode="auto">
          <a:xfrm>
            <a:off x="6572264" y="4591064"/>
            <a:ext cx="0" cy="838200"/>
          </a:xfrm>
          <a:prstGeom prst="line">
            <a:avLst/>
          </a:prstGeom>
          <a:noFill/>
          <a:ln w="9525">
            <a:solidFill>
              <a:schemeClr val="tx1"/>
            </a:solidFill>
            <a:round/>
            <a:headEnd/>
            <a:tailEnd/>
          </a:ln>
          <a:effectLst/>
        </p:spPr>
        <p:txBody>
          <a:bodyPr/>
          <a:lstStyle/>
          <a:p>
            <a:endParaRPr lang="ar-IQ"/>
          </a:p>
        </p:txBody>
      </p:sp>
      <p:sp>
        <p:nvSpPr>
          <p:cNvPr id="8" name="Line 19"/>
          <p:cNvSpPr>
            <a:spLocks noChangeShapeType="1"/>
          </p:cNvSpPr>
          <p:nvPr/>
        </p:nvSpPr>
        <p:spPr bwMode="auto">
          <a:xfrm>
            <a:off x="8286776" y="4591064"/>
            <a:ext cx="0" cy="838200"/>
          </a:xfrm>
          <a:prstGeom prst="line">
            <a:avLst/>
          </a:prstGeom>
          <a:noFill/>
          <a:ln w="9525">
            <a:solidFill>
              <a:schemeClr val="tx1"/>
            </a:solidFill>
            <a:round/>
            <a:headEnd/>
            <a:tailEnd/>
          </a:ln>
          <a:effectLst/>
        </p:spPr>
        <p:txBody>
          <a:bodyPr/>
          <a:lstStyle/>
          <a:p>
            <a:endParaRPr lang="ar-IQ"/>
          </a:p>
        </p:txBody>
      </p:sp>
      <p:sp>
        <p:nvSpPr>
          <p:cNvPr id="9" name="Rectangle 18"/>
          <p:cNvSpPr>
            <a:spLocks noChangeArrowheads="1"/>
          </p:cNvSpPr>
          <p:nvPr/>
        </p:nvSpPr>
        <p:spPr bwMode="auto">
          <a:xfrm>
            <a:off x="4929190" y="4857760"/>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rPr>
              <a:t> 7  </a:t>
            </a:r>
            <a:r>
              <a:rPr lang="en-US" sz="3200" b="1" dirty="0">
                <a:latin typeface="Times New Roman (Arabic)" charset="0"/>
                <a:sym typeface="Symbol" pitchFamily="18" charset="2"/>
              </a:rPr>
              <a:t></a:t>
            </a:r>
          </a:p>
        </p:txBody>
      </p:sp>
      <p:sp>
        <p:nvSpPr>
          <p:cNvPr id="12" name="شكل بيضاوي 11"/>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6" dur="2000" fill="hold"/>
                                        <p:tgtEl>
                                          <p:spTgt spid="2"/>
                                        </p:tgtEl>
                                        <p:attrNameLst>
                                          <p:attrName>ppt_x</p:attrName>
                                          <p:attrName>ppt_y</p:attrName>
                                        </p:attrNameLst>
                                      </p:cBhvr>
                                    </p:animMotion>
                                  </p:childTnLst>
                                </p:cTn>
                              </p:par>
                              <p:par>
                                <p:cTn id="7"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8" dur="2000" fill="hold"/>
                                        <p:tgtEl>
                                          <p:spTgt spid="3"/>
                                        </p:tgtEl>
                                        <p:attrNameLst>
                                          <p:attrName>ppt_x</p:attrName>
                                          <p:attrName>ppt_y</p:attrName>
                                        </p:attrNameLst>
                                      </p:cBhvr>
                                    </p:animMotion>
                                  </p:childTnLst>
                                </p:cTn>
                              </p:par>
                              <p:par>
                                <p:cTn id="9"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0" dur="2000" fill="hold"/>
                                        <p:tgtEl>
                                          <p:spTgt spid="4"/>
                                        </p:tgtEl>
                                        <p:attrNameLst>
                                          <p:attrName>ppt_x</p:attrName>
                                          <p:attrName>ppt_y</p:attrName>
                                        </p:attrNameLst>
                                      </p:cBhvr>
                                    </p:animMotion>
                                  </p:childTnLst>
                                </p:cTn>
                              </p:par>
                              <p:par>
                                <p:cTn id="11"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2" dur="2000" fill="hold"/>
                                        <p:tgtEl>
                                          <p:spTgt spid="5"/>
                                        </p:tgtEl>
                                        <p:attrNameLst>
                                          <p:attrName>ppt_x</p:attrName>
                                          <p:attrName>ppt_y</p:attrName>
                                        </p:attrNameLst>
                                      </p:cBhvr>
                                    </p:animMotion>
                                  </p:childTnLst>
                                </p:cTn>
                              </p:par>
                              <p:par>
                                <p:cTn id="13"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4" dur="2000" fill="hold"/>
                                        <p:tgtEl>
                                          <p:spTgt spid="6"/>
                                        </p:tgtEl>
                                        <p:attrNameLst>
                                          <p:attrName>ppt_x</p:attrName>
                                          <p:attrName>ppt_y</p:attrName>
                                        </p:attrNameLst>
                                      </p:cBhvr>
                                    </p:animMotion>
                                  </p:childTnLst>
                                </p:cTn>
                              </p:par>
                              <p:par>
                                <p:cTn id="15"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6" dur="2000" fill="hold"/>
                                        <p:tgtEl>
                                          <p:spTgt spid="7"/>
                                        </p:tgtEl>
                                        <p:attrNameLst>
                                          <p:attrName>ppt_x</p:attrName>
                                          <p:attrName>ppt_y</p:attrName>
                                        </p:attrNameLst>
                                      </p:cBhvr>
                                    </p:animMotion>
                                  </p:childTnLst>
                                </p:cTn>
                              </p:par>
                              <p:par>
                                <p:cTn id="17"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8" dur="2000" fill="hold"/>
                                        <p:tgtEl>
                                          <p:spTgt spid="8"/>
                                        </p:tgtEl>
                                        <p:attrNameLst>
                                          <p:attrName>ppt_x</p:attrName>
                                          <p:attrName>ppt_y</p:attrName>
                                        </p:attrNameLst>
                                      </p:cBhvr>
                                    </p:animMotion>
                                  </p:childTnLst>
                                </p:cTn>
                              </p:par>
                              <p:par>
                                <p:cTn id="19"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20"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animBg="1"/>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3" name="مستطيل مستدير الزوايا 2"/>
          <p:cNvSpPr/>
          <p:nvPr/>
        </p:nvSpPr>
        <p:spPr>
          <a:xfrm>
            <a:off x="2571736" y="2643182"/>
            <a:ext cx="507209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Text Box 13"/>
          <p:cNvSpPr txBox="1">
            <a:spLocks noChangeArrowheads="1"/>
          </p:cNvSpPr>
          <p:nvPr/>
        </p:nvSpPr>
        <p:spPr bwMode="auto">
          <a:xfrm>
            <a:off x="5857884" y="2786058"/>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3 </a:t>
            </a:r>
            <a:endParaRPr lang="ar-SA" sz="3200" b="1" dirty="0"/>
          </a:p>
        </p:txBody>
      </p:sp>
      <p:sp>
        <p:nvSpPr>
          <p:cNvPr id="5" name="Text Box 14"/>
          <p:cNvSpPr txBox="1">
            <a:spLocks noChangeArrowheads="1"/>
          </p:cNvSpPr>
          <p:nvPr/>
        </p:nvSpPr>
        <p:spPr bwMode="auto">
          <a:xfrm>
            <a:off x="6072198" y="3429000"/>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5</a:t>
            </a:r>
            <a:endParaRPr lang="en-US" sz="3200" b="1" dirty="0">
              <a:cs typeface="Times New Roman" pitchFamily="18" charset="0"/>
            </a:endParaRPr>
          </a:p>
        </p:txBody>
      </p:sp>
      <p:sp>
        <p:nvSpPr>
          <p:cNvPr id="6" name="Line 19"/>
          <p:cNvSpPr>
            <a:spLocks noChangeShapeType="1"/>
          </p:cNvSpPr>
          <p:nvPr/>
        </p:nvSpPr>
        <p:spPr bwMode="auto">
          <a:xfrm>
            <a:off x="6000760" y="2857496"/>
            <a:ext cx="0" cy="838200"/>
          </a:xfrm>
          <a:prstGeom prst="line">
            <a:avLst/>
          </a:prstGeom>
          <a:noFill/>
          <a:ln w="9525">
            <a:solidFill>
              <a:schemeClr val="tx1"/>
            </a:solidFill>
            <a:round/>
            <a:headEnd/>
            <a:tailEnd/>
          </a:ln>
          <a:effectLst/>
        </p:spPr>
        <p:txBody>
          <a:bodyPr/>
          <a:lstStyle/>
          <a:p>
            <a:endParaRPr lang="ar-IQ"/>
          </a:p>
        </p:txBody>
      </p:sp>
      <p:sp>
        <p:nvSpPr>
          <p:cNvPr id="7" name="Line 19"/>
          <p:cNvSpPr>
            <a:spLocks noChangeShapeType="1"/>
          </p:cNvSpPr>
          <p:nvPr/>
        </p:nvSpPr>
        <p:spPr bwMode="auto">
          <a:xfrm>
            <a:off x="7358082" y="2876552"/>
            <a:ext cx="0" cy="838200"/>
          </a:xfrm>
          <a:prstGeom prst="line">
            <a:avLst/>
          </a:prstGeom>
          <a:noFill/>
          <a:ln w="9525">
            <a:solidFill>
              <a:schemeClr val="tx1"/>
            </a:solidFill>
            <a:round/>
            <a:headEnd/>
            <a:tailEnd/>
          </a:ln>
          <a:effectLst/>
        </p:spPr>
        <p:txBody>
          <a:bodyPr/>
          <a:lstStyle/>
          <a:p>
            <a:endParaRPr lang="ar-IQ"/>
          </a:p>
        </p:txBody>
      </p:sp>
      <p:sp>
        <p:nvSpPr>
          <p:cNvPr id="8" name="Line 15"/>
          <p:cNvSpPr>
            <a:spLocks noChangeShapeType="1"/>
          </p:cNvSpPr>
          <p:nvPr/>
        </p:nvSpPr>
        <p:spPr bwMode="auto">
          <a:xfrm flipH="1">
            <a:off x="6143644" y="3429000"/>
            <a:ext cx="1143000" cy="0"/>
          </a:xfrm>
          <a:prstGeom prst="line">
            <a:avLst/>
          </a:prstGeom>
          <a:noFill/>
          <a:ln w="9525">
            <a:solidFill>
              <a:schemeClr val="tx1"/>
            </a:solidFill>
            <a:round/>
            <a:headEnd/>
            <a:tailEnd/>
          </a:ln>
          <a:effectLst/>
        </p:spPr>
        <p:txBody>
          <a:bodyPr/>
          <a:lstStyle/>
          <a:p>
            <a:endParaRPr lang="ar-IQ"/>
          </a:p>
        </p:txBody>
      </p:sp>
      <p:sp>
        <p:nvSpPr>
          <p:cNvPr id="9" name="Rectangle 18"/>
          <p:cNvSpPr>
            <a:spLocks noChangeArrowheads="1"/>
          </p:cNvSpPr>
          <p:nvPr/>
        </p:nvSpPr>
        <p:spPr bwMode="auto">
          <a:xfrm>
            <a:off x="4357686" y="3143248"/>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rPr>
              <a:t> 7  </a:t>
            </a:r>
            <a:r>
              <a:rPr lang="en-US" sz="3200" b="1" dirty="0">
                <a:latin typeface="Times New Roman (Arabic)" charset="0"/>
                <a:sym typeface="Symbol" pitchFamily="18" charset="2"/>
              </a:rPr>
              <a:t></a:t>
            </a:r>
          </a:p>
        </p:txBody>
      </p:sp>
      <p:sp>
        <p:nvSpPr>
          <p:cNvPr id="10" name="مستطيل مستدير الزوايا 9"/>
          <p:cNvSpPr/>
          <p:nvPr/>
        </p:nvSpPr>
        <p:spPr>
          <a:xfrm>
            <a:off x="2000232" y="3929066"/>
            <a:ext cx="585791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3200" dirty="0"/>
          </a:p>
        </p:txBody>
      </p:sp>
      <p:sp>
        <p:nvSpPr>
          <p:cNvPr id="13" name="Text Box 13"/>
          <p:cNvSpPr txBox="1">
            <a:spLocks noChangeArrowheads="1"/>
          </p:cNvSpPr>
          <p:nvPr/>
        </p:nvSpPr>
        <p:spPr bwMode="auto">
          <a:xfrm>
            <a:off x="4976826" y="4071942"/>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3 </a:t>
            </a:r>
            <a:endParaRPr lang="ar-SA" sz="3200" b="1" dirty="0"/>
          </a:p>
        </p:txBody>
      </p:sp>
      <p:sp>
        <p:nvSpPr>
          <p:cNvPr id="14" name="Text Box 14"/>
          <p:cNvSpPr txBox="1">
            <a:spLocks noChangeArrowheads="1"/>
          </p:cNvSpPr>
          <p:nvPr/>
        </p:nvSpPr>
        <p:spPr bwMode="auto">
          <a:xfrm>
            <a:off x="5291150" y="4572008"/>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5</a:t>
            </a:r>
            <a:endParaRPr lang="en-US" sz="3200" b="1" dirty="0">
              <a:cs typeface="Times New Roman" pitchFamily="18" charset="0"/>
            </a:endParaRPr>
          </a:p>
        </p:txBody>
      </p:sp>
      <p:sp>
        <p:nvSpPr>
          <p:cNvPr id="15" name="Line 19"/>
          <p:cNvSpPr>
            <a:spLocks noChangeShapeType="1"/>
          </p:cNvSpPr>
          <p:nvPr/>
        </p:nvSpPr>
        <p:spPr bwMode="auto">
          <a:xfrm>
            <a:off x="4929190" y="4143380"/>
            <a:ext cx="0" cy="838200"/>
          </a:xfrm>
          <a:prstGeom prst="line">
            <a:avLst/>
          </a:prstGeom>
          <a:noFill/>
          <a:ln w="9525">
            <a:solidFill>
              <a:schemeClr val="tx1"/>
            </a:solidFill>
            <a:round/>
            <a:headEnd/>
            <a:tailEnd/>
          </a:ln>
          <a:effectLst/>
        </p:spPr>
        <p:txBody>
          <a:bodyPr/>
          <a:lstStyle/>
          <a:p>
            <a:endParaRPr lang="ar-IQ"/>
          </a:p>
        </p:txBody>
      </p:sp>
      <p:sp>
        <p:nvSpPr>
          <p:cNvPr id="16" name="Line 19"/>
          <p:cNvSpPr>
            <a:spLocks noChangeShapeType="1"/>
          </p:cNvSpPr>
          <p:nvPr/>
        </p:nvSpPr>
        <p:spPr bwMode="auto">
          <a:xfrm>
            <a:off x="6500826" y="4143380"/>
            <a:ext cx="0" cy="838200"/>
          </a:xfrm>
          <a:prstGeom prst="line">
            <a:avLst/>
          </a:prstGeom>
          <a:noFill/>
          <a:ln w="9525">
            <a:solidFill>
              <a:schemeClr val="tx1"/>
            </a:solidFill>
            <a:round/>
            <a:headEnd/>
            <a:tailEnd/>
          </a:ln>
          <a:effectLst/>
        </p:spPr>
        <p:txBody>
          <a:bodyPr/>
          <a:lstStyle/>
          <a:p>
            <a:endParaRPr lang="ar-IQ"/>
          </a:p>
        </p:txBody>
      </p:sp>
      <p:sp>
        <p:nvSpPr>
          <p:cNvPr id="17" name="Line 15"/>
          <p:cNvSpPr>
            <a:spLocks noChangeShapeType="1"/>
          </p:cNvSpPr>
          <p:nvPr/>
        </p:nvSpPr>
        <p:spPr bwMode="auto">
          <a:xfrm flipH="1">
            <a:off x="5143512" y="4643446"/>
            <a:ext cx="1143000" cy="0"/>
          </a:xfrm>
          <a:prstGeom prst="line">
            <a:avLst/>
          </a:prstGeom>
          <a:noFill/>
          <a:ln w="9525">
            <a:solidFill>
              <a:schemeClr val="tx1"/>
            </a:solidFill>
            <a:round/>
            <a:headEnd/>
            <a:tailEnd/>
          </a:ln>
          <a:effectLst/>
        </p:spPr>
        <p:txBody>
          <a:bodyPr/>
          <a:lstStyle/>
          <a:p>
            <a:endParaRPr lang="ar-IQ"/>
          </a:p>
        </p:txBody>
      </p:sp>
      <p:sp>
        <p:nvSpPr>
          <p:cNvPr id="18" name="Rectangle 18"/>
          <p:cNvSpPr>
            <a:spLocks noChangeArrowheads="1"/>
          </p:cNvSpPr>
          <p:nvPr/>
        </p:nvSpPr>
        <p:spPr bwMode="auto">
          <a:xfrm>
            <a:off x="3267076" y="4344423"/>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rPr>
              <a:t> 7  </a:t>
            </a:r>
            <a:r>
              <a:rPr lang="en-US" sz="3200" b="1" dirty="0">
                <a:latin typeface="Times New Roman (Arabic)" charset="0"/>
                <a:sym typeface="Symbol" pitchFamily="18" charset="2"/>
              </a:rPr>
              <a:t></a:t>
            </a:r>
          </a:p>
        </p:txBody>
      </p:sp>
      <p:sp>
        <p:nvSpPr>
          <p:cNvPr id="19" name="Rectangle 21"/>
          <p:cNvSpPr>
            <a:spLocks noChangeArrowheads="1"/>
          </p:cNvSpPr>
          <p:nvPr/>
        </p:nvSpPr>
        <p:spPr bwMode="auto">
          <a:xfrm>
            <a:off x="3000364" y="4286256"/>
            <a:ext cx="4495800" cy="549275"/>
          </a:xfrm>
          <a:prstGeom prst="rect">
            <a:avLst/>
          </a:prstGeom>
          <a:noFill/>
          <a:ln w="9525">
            <a:noFill/>
            <a:miter lim="800000"/>
            <a:headEnd/>
            <a:tailEnd/>
          </a:ln>
          <a:effectLst/>
        </p:spPr>
        <p:txBody>
          <a:bodyPr>
            <a:spAutoFit/>
          </a:bodyPr>
          <a:lstStyle/>
          <a:p>
            <a:pPr rtl="0" eaLnBrk="0" hangingPunct="0"/>
            <a:r>
              <a:rPr lang="en-US" sz="3000" b="1" dirty="0">
                <a:latin typeface="Times New Roman (Arabic)" charset="0"/>
                <a:sym typeface="Symbol" pitchFamily="18" charset="2"/>
              </a:rPr>
              <a:t></a:t>
            </a:r>
            <a:r>
              <a:rPr lang="ar-SA" sz="3000" b="1" dirty="0">
                <a:latin typeface="Times New Roman (Arabic)" charset="0"/>
                <a:sym typeface="Symbol" pitchFamily="18" charset="2"/>
              </a:rPr>
              <a:t>-7 </a:t>
            </a:r>
            <a:endParaRPr lang="en-US" sz="3000" b="1" dirty="0">
              <a:latin typeface="Times New Roman (Arabic)" charset="0"/>
            </a:endParaRPr>
          </a:p>
        </p:txBody>
      </p:sp>
      <p:sp>
        <p:nvSpPr>
          <p:cNvPr id="20" name="مستطيل مستدير الزوايا 19"/>
          <p:cNvSpPr/>
          <p:nvPr/>
        </p:nvSpPr>
        <p:spPr>
          <a:xfrm>
            <a:off x="1928794" y="5214950"/>
            <a:ext cx="5929354" cy="1500174"/>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endParaRPr lang="ar-IQ" sz="3200" b="1" dirty="0" smtClean="0">
              <a:solidFill>
                <a:schemeClr val="tx1"/>
              </a:solidFill>
              <a:latin typeface="Times New Roman (Arabic)" charset="0"/>
            </a:endParaRPr>
          </a:p>
          <a:p>
            <a:pPr eaLnBrk="0" hangingPunct="0"/>
            <a:r>
              <a:rPr lang="ar-SA" sz="3200" b="1" dirty="0" smtClean="0">
                <a:solidFill>
                  <a:schemeClr val="tx1"/>
                </a:solidFill>
                <a:latin typeface="Times New Roman (Arabic)" charset="0"/>
              </a:rPr>
              <a:t> - 35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س – 3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35 </a:t>
            </a:r>
          </a:p>
          <a:p>
            <a:pPr eaLnBrk="0" hangingPunct="0"/>
            <a:endParaRPr lang="ar-SA" sz="3200" b="1" dirty="0" smtClean="0">
              <a:solidFill>
                <a:schemeClr val="tx1"/>
              </a:solidFill>
              <a:latin typeface="Times New Roman (Arabic)" charset="0"/>
              <a:sym typeface="Symbol" pitchFamily="18" charset="2"/>
            </a:endParaRPr>
          </a:p>
          <a:p>
            <a:pPr eaLnBrk="0" hangingPunct="0"/>
            <a:r>
              <a:rPr lang="ar-SA" sz="3200" b="1" dirty="0" smtClean="0">
                <a:solidFill>
                  <a:schemeClr val="tx1"/>
                </a:solidFill>
                <a:latin typeface="Times New Roman (Arabic)" charset="0"/>
                <a:sym typeface="Symbol" pitchFamily="18" charset="2"/>
              </a:rPr>
              <a:t> - 32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س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38 </a:t>
            </a:r>
            <a:endParaRPr lang="en-US" sz="3200" b="1" dirty="0" smtClean="0">
              <a:solidFill>
                <a:schemeClr val="tx1"/>
              </a:solidFill>
              <a:latin typeface="Times New Roman (Arabic)" charset="0"/>
              <a:sym typeface="Symbol" pitchFamily="18" charset="2"/>
            </a:endParaRPr>
          </a:p>
          <a:p>
            <a:pPr eaLnBrk="0" hangingPunct="0"/>
            <a:endParaRPr lang="en-US" sz="3200" b="1" dirty="0">
              <a:solidFill>
                <a:schemeClr val="tx1"/>
              </a:solidFill>
              <a:latin typeface="Times New Roman (Arabic)" charset="0"/>
              <a:sym typeface="Symbol" pitchFamily="18" charset="2"/>
            </a:endParaRPr>
          </a:p>
        </p:txBody>
      </p:sp>
      <p:sp>
        <p:nvSpPr>
          <p:cNvPr id="23" name="شكل بيضاوي 2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par>
                                <p:cTn id="13" presetID="14" presetClass="emph" presetSubtype="0" fill="hold" grpId="0" nodeType="withEffect">
                                  <p:stCondLst>
                                    <p:cond delay="0"/>
                                  </p:stCondLst>
                                  <p:childTnLst>
                                    <p:animClr clrSpc="rgb">
                                      <p:cBhvr override="childStyle">
                                        <p:cTn id="14" dur="1900" fill="hold">
                                          <p:stCondLst>
                                            <p:cond delay="100"/>
                                          </p:stCondLst>
                                        </p:cTn>
                                        <p:tgtEl>
                                          <p:spTgt spid="3"/>
                                        </p:tgtEl>
                                        <p:attrNameLst>
                                          <p:attrName>style.color</p:attrName>
                                        </p:attrNameLst>
                                      </p:cBhvr>
                                      <p:to>
                                        <a:schemeClr val="accent2"/>
                                      </p:to>
                                    </p:animClr>
                                    <p:animClr clrSpc="rgb">
                                      <p:cBhvr>
                                        <p:cTn id="15" dur="1900" fill="hold">
                                          <p:stCondLst>
                                            <p:cond delay="100"/>
                                          </p:stCondLst>
                                        </p:cTn>
                                        <p:tgtEl>
                                          <p:spTgt spid="3"/>
                                        </p:tgtEl>
                                        <p:attrNameLst>
                                          <p:attrName>fillColor</p:attrName>
                                        </p:attrNameLst>
                                      </p:cBhvr>
                                      <p:to>
                                        <a:schemeClr val="accent2"/>
                                      </p:to>
                                    </p:animClr>
                                    <p:set>
                                      <p:cBhvr>
                                        <p:cTn id="16" dur="1900" fill="hold">
                                          <p:stCondLst>
                                            <p:cond delay="100"/>
                                          </p:stCondLst>
                                        </p:cTn>
                                        <p:tgtEl>
                                          <p:spTgt spid="3"/>
                                        </p:tgtEl>
                                        <p:attrNameLst>
                                          <p:attrName>fill.type</p:attrName>
                                        </p:attrNameLst>
                                      </p:cBhvr>
                                      <p:to>
                                        <p:strVal val="solid"/>
                                      </p:to>
                                    </p:set>
                                    <p:set>
                                      <p:cBhvr>
                                        <p:cTn id="17" dur="1900" fill="hold">
                                          <p:stCondLst>
                                            <p:cond delay="100"/>
                                          </p:stCondLst>
                                        </p:cTn>
                                        <p:tgtEl>
                                          <p:spTgt spid="3"/>
                                        </p:tgtEl>
                                        <p:attrNameLst>
                                          <p:attrName>fill.on</p:attrName>
                                        </p:attrNameLst>
                                      </p:cBhvr>
                                      <p:to>
                                        <p:strVal val="true"/>
                                      </p:to>
                                    </p:set>
                                    <p:animScale>
                                      <p:cBhvr>
                                        <p:cTn id="18" dur="200" fill="hold">
                                          <p:stCondLst>
                                            <p:cond delay="0"/>
                                          </p:stCondLst>
                                        </p:cTn>
                                        <p:tgtEl>
                                          <p:spTgt spid="3"/>
                                        </p:tgtEl>
                                      </p:cBhvr>
                                      <p:from x="100000" y="100000"/>
                                      <p:to x="100000" y="5000"/>
                                    </p:animScale>
                                    <p:animScale>
                                      <p:cBhvr>
                                        <p:cTn id="19" dur="200" fill="hold">
                                          <p:stCondLst>
                                            <p:cond delay="200"/>
                                          </p:stCondLst>
                                        </p:cTn>
                                        <p:tgtEl>
                                          <p:spTgt spid="3"/>
                                        </p:tgtEl>
                                      </p:cBhvr>
                                      <p:from x="100000" y="5000"/>
                                      <p:to x="120000" y="150000"/>
                                    </p:animScale>
                                    <p:animScale>
                                      <p:cBhvr>
                                        <p:cTn id="20" dur="600" fill="hold">
                                          <p:stCondLst>
                                            <p:cond delay="1400"/>
                                          </p:stCondLst>
                                        </p:cTn>
                                        <p:tgtEl>
                                          <p:spTgt spid="3"/>
                                        </p:tgtEl>
                                      </p:cBhvr>
                                      <p:to x="120000" y="150000"/>
                                    </p:animScale>
                                  </p:childTnLst>
                                </p:cTn>
                              </p:par>
                              <p:par>
                                <p:cTn id="21" presetID="14" presetClass="emph" presetSubtype="0" fill="hold" grpId="0" nodeType="withEffect">
                                  <p:stCondLst>
                                    <p:cond delay="0"/>
                                  </p:stCondLst>
                                  <p:childTnLst>
                                    <p:animClr clrSpc="rgb">
                                      <p:cBhvr override="childStyle">
                                        <p:cTn id="22" dur="1900" fill="hold">
                                          <p:stCondLst>
                                            <p:cond delay="100"/>
                                          </p:stCondLst>
                                        </p:cTn>
                                        <p:tgtEl>
                                          <p:spTgt spid="4"/>
                                        </p:tgtEl>
                                        <p:attrNameLst>
                                          <p:attrName>style.color</p:attrName>
                                        </p:attrNameLst>
                                      </p:cBhvr>
                                      <p:to>
                                        <a:schemeClr val="accent2"/>
                                      </p:to>
                                    </p:animClr>
                                    <p:animClr clrSpc="rgb">
                                      <p:cBhvr>
                                        <p:cTn id="23" dur="1900" fill="hold">
                                          <p:stCondLst>
                                            <p:cond delay="100"/>
                                          </p:stCondLst>
                                        </p:cTn>
                                        <p:tgtEl>
                                          <p:spTgt spid="4"/>
                                        </p:tgtEl>
                                        <p:attrNameLst>
                                          <p:attrName>fillColor</p:attrName>
                                        </p:attrNameLst>
                                      </p:cBhvr>
                                      <p:to>
                                        <a:schemeClr val="accent2"/>
                                      </p:to>
                                    </p:animClr>
                                    <p:set>
                                      <p:cBhvr>
                                        <p:cTn id="24" dur="1900" fill="hold">
                                          <p:stCondLst>
                                            <p:cond delay="100"/>
                                          </p:stCondLst>
                                        </p:cTn>
                                        <p:tgtEl>
                                          <p:spTgt spid="4"/>
                                        </p:tgtEl>
                                        <p:attrNameLst>
                                          <p:attrName>fill.type</p:attrName>
                                        </p:attrNameLst>
                                      </p:cBhvr>
                                      <p:to>
                                        <p:strVal val="solid"/>
                                      </p:to>
                                    </p:set>
                                    <p:set>
                                      <p:cBhvr>
                                        <p:cTn id="25" dur="1900" fill="hold">
                                          <p:stCondLst>
                                            <p:cond delay="100"/>
                                          </p:stCondLst>
                                        </p:cTn>
                                        <p:tgtEl>
                                          <p:spTgt spid="4"/>
                                        </p:tgtEl>
                                        <p:attrNameLst>
                                          <p:attrName>fill.on</p:attrName>
                                        </p:attrNameLst>
                                      </p:cBhvr>
                                      <p:to>
                                        <p:strVal val="true"/>
                                      </p:to>
                                    </p:set>
                                    <p:animScale>
                                      <p:cBhvr>
                                        <p:cTn id="26" dur="200" fill="hold">
                                          <p:stCondLst>
                                            <p:cond delay="0"/>
                                          </p:stCondLst>
                                        </p:cTn>
                                        <p:tgtEl>
                                          <p:spTgt spid="4"/>
                                        </p:tgtEl>
                                      </p:cBhvr>
                                      <p:from x="100000" y="100000"/>
                                      <p:to x="100000" y="5000"/>
                                    </p:animScale>
                                    <p:animScale>
                                      <p:cBhvr>
                                        <p:cTn id="27" dur="200" fill="hold">
                                          <p:stCondLst>
                                            <p:cond delay="200"/>
                                          </p:stCondLst>
                                        </p:cTn>
                                        <p:tgtEl>
                                          <p:spTgt spid="4"/>
                                        </p:tgtEl>
                                      </p:cBhvr>
                                      <p:from x="100000" y="5000"/>
                                      <p:to x="120000" y="150000"/>
                                    </p:animScale>
                                    <p:animScale>
                                      <p:cBhvr>
                                        <p:cTn id="28" dur="600" fill="hold">
                                          <p:stCondLst>
                                            <p:cond delay="1400"/>
                                          </p:stCondLst>
                                        </p:cTn>
                                        <p:tgtEl>
                                          <p:spTgt spid="4"/>
                                        </p:tgtEl>
                                      </p:cBhvr>
                                      <p:to x="120000" y="150000"/>
                                    </p:animScale>
                                  </p:childTnLst>
                                </p:cTn>
                              </p:par>
                              <p:par>
                                <p:cTn id="29" presetID="14" presetClass="emph" presetSubtype="0" fill="hold" grpId="0" nodeType="withEffect">
                                  <p:stCondLst>
                                    <p:cond delay="0"/>
                                  </p:stCondLst>
                                  <p:childTnLst>
                                    <p:animClr clrSpc="rgb">
                                      <p:cBhvr override="childStyle">
                                        <p:cTn id="30" dur="1900" fill="hold">
                                          <p:stCondLst>
                                            <p:cond delay="100"/>
                                          </p:stCondLst>
                                        </p:cTn>
                                        <p:tgtEl>
                                          <p:spTgt spid="5"/>
                                        </p:tgtEl>
                                        <p:attrNameLst>
                                          <p:attrName>style.color</p:attrName>
                                        </p:attrNameLst>
                                      </p:cBhvr>
                                      <p:to>
                                        <a:schemeClr val="accent2"/>
                                      </p:to>
                                    </p:animClr>
                                    <p:animClr clrSpc="rgb">
                                      <p:cBhvr>
                                        <p:cTn id="31" dur="1900" fill="hold">
                                          <p:stCondLst>
                                            <p:cond delay="100"/>
                                          </p:stCondLst>
                                        </p:cTn>
                                        <p:tgtEl>
                                          <p:spTgt spid="5"/>
                                        </p:tgtEl>
                                        <p:attrNameLst>
                                          <p:attrName>fillColor</p:attrName>
                                        </p:attrNameLst>
                                      </p:cBhvr>
                                      <p:to>
                                        <a:schemeClr val="accent2"/>
                                      </p:to>
                                    </p:animClr>
                                    <p:set>
                                      <p:cBhvr>
                                        <p:cTn id="32" dur="1900" fill="hold">
                                          <p:stCondLst>
                                            <p:cond delay="100"/>
                                          </p:stCondLst>
                                        </p:cTn>
                                        <p:tgtEl>
                                          <p:spTgt spid="5"/>
                                        </p:tgtEl>
                                        <p:attrNameLst>
                                          <p:attrName>fill.type</p:attrName>
                                        </p:attrNameLst>
                                      </p:cBhvr>
                                      <p:to>
                                        <p:strVal val="solid"/>
                                      </p:to>
                                    </p:set>
                                    <p:set>
                                      <p:cBhvr>
                                        <p:cTn id="33" dur="1900" fill="hold">
                                          <p:stCondLst>
                                            <p:cond delay="100"/>
                                          </p:stCondLst>
                                        </p:cTn>
                                        <p:tgtEl>
                                          <p:spTgt spid="5"/>
                                        </p:tgtEl>
                                        <p:attrNameLst>
                                          <p:attrName>fill.on</p:attrName>
                                        </p:attrNameLst>
                                      </p:cBhvr>
                                      <p:to>
                                        <p:strVal val="true"/>
                                      </p:to>
                                    </p:set>
                                    <p:animScale>
                                      <p:cBhvr>
                                        <p:cTn id="34" dur="200" fill="hold">
                                          <p:stCondLst>
                                            <p:cond delay="0"/>
                                          </p:stCondLst>
                                        </p:cTn>
                                        <p:tgtEl>
                                          <p:spTgt spid="5"/>
                                        </p:tgtEl>
                                      </p:cBhvr>
                                      <p:from x="100000" y="100000"/>
                                      <p:to x="100000" y="5000"/>
                                    </p:animScale>
                                    <p:animScale>
                                      <p:cBhvr>
                                        <p:cTn id="35" dur="200" fill="hold">
                                          <p:stCondLst>
                                            <p:cond delay="200"/>
                                          </p:stCondLst>
                                        </p:cTn>
                                        <p:tgtEl>
                                          <p:spTgt spid="5"/>
                                        </p:tgtEl>
                                      </p:cBhvr>
                                      <p:from x="100000" y="5000"/>
                                      <p:to x="120000" y="150000"/>
                                    </p:animScale>
                                    <p:animScale>
                                      <p:cBhvr>
                                        <p:cTn id="36" dur="600" fill="hold">
                                          <p:stCondLst>
                                            <p:cond delay="1400"/>
                                          </p:stCondLst>
                                        </p:cTn>
                                        <p:tgtEl>
                                          <p:spTgt spid="5"/>
                                        </p:tgtEl>
                                      </p:cBhvr>
                                      <p:to x="120000" y="150000"/>
                                    </p:animScale>
                                  </p:childTnLst>
                                </p:cTn>
                              </p:par>
                              <p:par>
                                <p:cTn id="37" presetID="14" presetClass="emph" presetSubtype="0" fill="hold" grpId="0" nodeType="withEffect">
                                  <p:stCondLst>
                                    <p:cond delay="0"/>
                                  </p:stCondLst>
                                  <p:childTnLst>
                                    <p:animClr clrSpc="rgb">
                                      <p:cBhvr override="childStyle">
                                        <p:cTn id="38" dur="1900" fill="hold">
                                          <p:stCondLst>
                                            <p:cond delay="100"/>
                                          </p:stCondLst>
                                        </p:cTn>
                                        <p:tgtEl>
                                          <p:spTgt spid="6"/>
                                        </p:tgtEl>
                                        <p:attrNameLst>
                                          <p:attrName>style.color</p:attrName>
                                        </p:attrNameLst>
                                      </p:cBhvr>
                                      <p:to>
                                        <a:schemeClr val="accent2"/>
                                      </p:to>
                                    </p:animClr>
                                    <p:animClr clrSpc="rgb">
                                      <p:cBhvr>
                                        <p:cTn id="39" dur="1900" fill="hold">
                                          <p:stCondLst>
                                            <p:cond delay="100"/>
                                          </p:stCondLst>
                                        </p:cTn>
                                        <p:tgtEl>
                                          <p:spTgt spid="6"/>
                                        </p:tgtEl>
                                        <p:attrNameLst>
                                          <p:attrName>fillColor</p:attrName>
                                        </p:attrNameLst>
                                      </p:cBhvr>
                                      <p:to>
                                        <a:schemeClr val="accent2"/>
                                      </p:to>
                                    </p:animClr>
                                    <p:set>
                                      <p:cBhvr>
                                        <p:cTn id="40" dur="1900" fill="hold">
                                          <p:stCondLst>
                                            <p:cond delay="100"/>
                                          </p:stCondLst>
                                        </p:cTn>
                                        <p:tgtEl>
                                          <p:spTgt spid="6"/>
                                        </p:tgtEl>
                                        <p:attrNameLst>
                                          <p:attrName>fill.type</p:attrName>
                                        </p:attrNameLst>
                                      </p:cBhvr>
                                      <p:to>
                                        <p:strVal val="solid"/>
                                      </p:to>
                                    </p:set>
                                    <p:set>
                                      <p:cBhvr>
                                        <p:cTn id="41" dur="1900" fill="hold">
                                          <p:stCondLst>
                                            <p:cond delay="100"/>
                                          </p:stCondLst>
                                        </p:cTn>
                                        <p:tgtEl>
                                          <p:spTgt spid="6"/>
                                        </p:tgtEl>
                                        <p:attrNameLst>
                                          <p:attrName>fill.on</p:attrName>
                                        </p:attrNameLst>
                                      </p:cBhvr>
                                      <p:to>
                                        <p:strVal val="true"/>
                                      </p:to>
                                    </p:set>
                                    <p:animScale>
                                      <p:cBhvr>
                                        <p:cTn id="42" dur="200" fill="hold">
                                          <p:stCondLst>
                                            <p:cond delay="0"/>
                                          </p:stCondLst>
                                        </p:cTn>
                                        <p:tgtEl>
                                          <p:spTgt spid="6"/>
                                        </p:tgtEl>
                                      </p:cBhvr>
                                      <p:from x="100000" y="100000"/>
                                      <p:to x="100000" y="5000"/>
                                    </p:animScale>
                                    <p:animScale>
                                      <p:cBhvr>
                                        <p:cTn id="43" dur="200" fill="hold">
                                          <p:stCondLst>
                                            <p:cond delay="200"/>
                                          </p:stCondLst>
                                        </p:cTn>
                                        <p:tgtEl>
                                          <p:spTgt spid="6"/>
                                        </p:tgtEl>
                                      </p:cBhvr>
                                      <p:from x="100000" y="5000"/>
                                      <p:to x="120000" y="150000"/>
                                    </p:animScale>
                                    <p:animScale>
                                      <p:cBhvr>
                                        <p:cTn id="44" dur="600" fill="hold">
                                          <p:stCondLst>
                                            <p:cond delay="1400"/>
                                          </p:stCondLst>
                                        </p:cTn>
                                        <p:tgtEl>
                                          <p:spTgt spid="6"/>
                                        </p:tgtEl>
                                      </p:cBhvr>
                                      <p:to x="120000" y="150000"/>
                                    </p:animScale>
                                  </p:childTnLst>
                                </p:cTn>
                              </p:par>
                              <p:par>
                                <p:cTn id="45" presetID="14" presetClass="emph" presetSubtype="0" fill="hold" grpId="0" nodeType="withEffect">
                                  <p:stCondLst>
                                    <p:cond delay="0"/>
                                  </p:stCondLst>
                                  <p:childTnLst>
                                    <p:animClr clrSpc="rgb">
                                      <p:cBhvr override="childStyle">
                                        <p:cTn id="46" dur="1900" fill="hold">
                                          <p:stCondLst>
                                            <p:cond delay="100"/>
                                          </p:stCondLst>
                                        </p:cTn>
                                        <p:tgtEl>
                                          <p:spTgt spid="7"/>
                                        </p:tgtEl>
                                        <p:attrNameLst>
                                          <p:attrName>style.color</p:attrName>
                                        </p:attrNameLst>
                                      </p:cBhvr>
                                      <p:to>
                                        <a:schemeClr val="accent2"/>
                                      </p:to>
                                    </p:animClr>
                                    <p:animClr clrSpc="rgb">
                                      <p:cBhvr>
                                        <p:cTn id="47" dur="1900" fill="hold">
                                          <p:stCondLst>
                                            <p:cond delay="100"/>
                                          </p:stCondLst>
                                        </p:cTn>
                                        <p:tgtEl>
                                          <p:spTgt spid="7"/>
                                        </p:tgtEl>
                                        <p:attrNameLst>
                                          <p:attrName>fillColor</p:attrName>
                                        </p:attrNameLst>
                                      </p:cBhvr>
                                      <p:to>
                                        <a:schemeClr val="accent2"/>
                                      </p:to>
                                    </p:animClr>
                                    <p:set>
                                      <p:cBhvr>
                                        <p:cTn id="48" dur="1900" fill="hold">
                                          <p:stCondLst>
                                            <p:cond delay="100"/>
                                          </p:stCondLst>
                                        </p:cTn>
                                        <p:tgtEl>
                                          <p:spTgt spid="7"/>
                                        </p:tgtEl>
                                        <p:attrNameLst>
                                          <p:attrName>fill.type</p:attrName>
                                        </p:attrNameLst>
                                      </p:cBhvr>
                                      <p:to>
                                        <p:strVal val="solid"/>
                                      </p:to>
                                    </p:set>
                                    <p:set>
                                      <p:cBhvr>
                                        <p:cTn id="49" dur="1900" fill="hold">
                                          <p:stCondLst>
                                            <p:cond delay="100"/>
                                          </p:stCondLst>
                                        </p:cTn>
                                        <p:tgtEl>
                                          <p:spTgt spid="7"/>
                                        </p:tgtEl>
                                        <p:attrNameLst>
                                          <p:attrName>fill.on</p:attrName>
                                        </p:attrNameLst>
                                      </p:cBhvr>
                                      <p:to>
                                        <p:strVal val="true"/>
                                      </p:to>
                                    </p:set>
                                    <p:animScale>
                                      <p:cBhvr>
                                        <p:cTn id="50" dur="200" fill="hold">
                                          <p:stCondLst>
                                            <p:cond delay="0"/>
                                          </p:stCondLst>
                                        </p:cTn>
                                        <p:tgtEl>
                                          <p:spTgt spid="7"/>
                                        </p:tgtEl>
                                      </p:cBhvr>
                                      <p:from x="100000" y="100000"/>
                                      <p:to x="100000" y="5000"/>
                                    </p:animScale>
                                    <p:animScale>
                                      <p:cBhvr>
                                        <p:cTn id="51" dur="200" fill="hold">
                                          <p:stCondLst>
                                            <p:cond delay="200"/>
                                          </p:stCondLst>
                                        </p:cTn>
                                        <p:tgtEl>
                                          <p:spTgt spid="7"/>
                                        </p:tgtEl>
                                      </p:cBhvr>
                                      <p:from x="100000" y="5000"/>
                                      <p:to x="120000" y="150000"/>
                                    </p:animScale>
                                    <p:animScale>
                                      <p:cBhvr>
                                        <p:cTn id="52" dur="600" fill="hold">
                                          <p:stCondLst>
                                            <p:cond delay="1400"/>
                                          </p:stCondLst>
                                        </p:cTn>
                                        <p:tgtEl>
                                          <p:spTgt spid="7"/>
                                        </p:tgtEl>
                                      </p:cBhvr>
                                      <p:to x="120000" y="150000"/>
                                    </p:animScale>
                                  </p:childTnLst>
                                </p:cTn>
                              </p:par>
                              <p:par>
                                <p:cTn id="53" presetID="14" presetClass="emph" presetSubtype="0" fill="hold" grpId="0" nodeType="withEffect">
                                  <p:stCondLst>
                                    <p:cond delay="0"/>
                                  </p:stCondLst>
                                  <p:childTnLst>
                                    <p:animClr clrSpc="rgb">
                                      <p:cBhvr override="childStyle">
                                        <p:cTn id="54" dur="1900" fill="hold">
                                          <p:stCondLst>
                                            <p:cond delay="100"/>
                                          </p:stCondLst>
                                        </p:cTn>
                                        <p:tgtEl>
                                          <p:spTgt spid="8"/>
                                        </p:tgtEl>
                                        <p:attrNameLst>
                                          <p:attrName>style.color</p:attrName>
                                        </p:attrNameLst>
                                      </p:cBhvr>
                                      <p:to>
                                        <a:schemeClr val="accent2"/>
                                      </p:to>
                                    </p:animClr>
                                    <p:animClr clrSpc="rgb">
                                      <p:cBhvr>
                                        <p:cTn id="55" dur="1900" fill="hold">
                                          <p:stCondLst>
                                            <p:cond delay="100"/>
                                          </p:stCondLst>
                                        </p:cTn>
                                        <p:tgtEl>
                                          <p:spTgt spid="8"/>
                                        </p:tgtEl>
                                        <p:attrNameLst>
                                          <p:attrName>fillColor</p:attrName>
                                        </p:attrNameLst>
                                      </p:cBhvr>
                                      <p:to>
                                        <a:schemeClr val="accent2"/>
                                      </p:to>
                                    </p:animClr>
                                    <p:set>
                                      <p:cBhvr>
                                        <p:cTn id="56" dur="1900" fill="hold">
                                          <p:stCondLst>
                                            <p:cond delay="100"/>
                                          </p:stCondLst>
                                        </p:cTn>
                                        <p:tgtEl>
                                          <p:spTgt spid="8"/>
                                        </p:tgtEl>
                                        <p:attrNameLst>
                                          <p:attrName>fill.type</p:attrName>
                                        </p:attrNameLst>
                                      </p:cBhvr>
                                      <p:to>
                                        <p:strVal val="solid"/>
                                      </p:to>
                                    </p:set>
                                    <p:set>
                                      <p:cBhvr>
                                        <p:cTn id="57" dur="1900" fill="hold">
                                          <p:stCondLst>
                                            <p:cond delay="100"/>
                                          </p:stCondLst>
                                        </p:cTn>
                                        <p:tgtEl>
                                          <p:spTgt spid="8"/>
                                        </p:tgtEl>
                                        <p:attrNameLst>
                                          <p:attrName>fill.on</p:attrName>
                                        </p:attrNameLst>
                                      </p:cBhvr>
                                      <p:to>
                                        <p:strVal val="true"/>
                                      </p:to>
                                    </p:set>
                                    <p:animScale>
                                      <p:cBhvr>
                                        <p:cTn id="58" dur="200" fill="hold">
                                          <p:stCondLst>
                                            <p:cond delay="0"/>
                                          </p:stCondLst>
                                        </p:cTn>
                                        <p:tgtEl>
                                          <p:spTgt spid="8"/>
                                        </p:tgtEl>
                                      </p:cBhvr>
                                      <p:from x="100000" y="100000"/>
                                      <p:to x="100000" y="5000"/>
                                    </p:animScale>
                                    <p:animScale>
                                      <p:cBhvr>
                                        <p:cTn id="59" dur="200" fill="hold">
                                          <p:stCondLst>
                                            <p:cond delay="200"/>
                                          </p:stCondLst>
                                        </p:cTn>
                                        <p:tgtEl>
                                          <p:spTgt spid="8"/>
                                        </p:tgtEl>
                                      </p:cBhvr>
                                      <p:from x="100000" y="5000"/>
                                      <p:to x="120000" y="150000"/>
                                    </p:animScale>
                                    <p:animScale>
                                      <p:cBhvr>
                                        <p:cTn id="60" dur="600" fill="hold">
                                          <p:stCondLst>
                                            <p:cond delay="1400"/>
                                          </p:stCondLst>
                                        </p:cTn>
                                        <p:tgtEl>
                                          <p:spTgt spid="8"/>
                                        </p:tgtEl>
                                      </p:cBhvr>
                                      <p:to x="120000" y="150000"/>
                                    </p:animScale>
                                  </p:childTnLst>
                                </p:cTn>
                              </p:par>
                              <p:par>
                                <p:cTn id="61" presetID="14" presetClass="emph" presetSubtype="0" fill="hold" grpId="0" nodeType="withEffect">
                                  <p:stCondLst>
                                    <p:cond delay="0"/>
                                  </p:stCondLst>
                                  <p:childTnLst>
                                    <p:animClr clrSpc="rgb">
                                      <p:cBhvr override="childStyle">
                                        <p:cTn id="62" dur="1900" fill="hold">
                                          <p:stCondLst>
                                            <p:cond delay="100"/>
                                          </p:stCondLst>
                                        </p:cTn>
                                        <p:tgtEl>
                                          <p:spTgt spid="9"/>
                                        </p:tgtEl>
                                        <p:attrNameLst>
                                          <p:attrName>style.color</p:attrName>
                                        </p:attrNameLst>
                                      </p:cBhvr>
                                      <p:to>
                                        <a:schemeClr val="accent2"/>
                                      </p:to>
                                    </p:animClr>
                                    <p:animClr clrSpc="rgb">
                                      <p:cBhvr>
                                        <p:cTn id="63" dur="1900" fill="hold">
                                          <p:stCondLst>
                                            <p:cond delay="100"/>
                                          </p:stCondLst>
                                        </p:cTn>
                                        <p:tgtEl>
                                          <p:spTgt spid="9"/>
                                        </p:tgtEl>
                                        <p:attrNameLst>
                                          <p:attrName>fillColor</p:attrName>
                                        </p:attrNameLst>
                                      </p:cBhvr>
                                      <p:to>
                                        <a:schemeClr val="accent2"/>
                                      </p:to>
                                    </p:animClr>
                                    <p:set>
                                      <p:cBhvr>
                                        <p:cTn id="64" dur="1900" fill="hold">
                                          <p:stCondLst>
                                            <p:cond delay="100"/>
                                          </p:stCondLst>
                                        </p:cTn>
                                        <p:tgtEl>
                                          <p:spTgt spid="9"/>
                                        </p:tgtEl>
                                        <p:attrNameLst>
                                          <p:attrName>fill.type</p:attrName>
                                        </p:attrNameLst>
                                      </p:cBhvr>
                                      <p:to>
                                        <p:strVal val="solid"/>
                                      </p:to>
                                    </p:set>
                                    <p:set>
                                      <p:cBhvr>
                                        <p:cTn id="65" dur="1900" fill="hold">
                                          <p:stCondLst>
                                            <p:cond delay="100"/>
                                          </p:stCondLst>
                                        </p:cTn>
                                        <p:tgtEl>
                                          <p:spTgt spid="9"/>
                                        </p:tgtEl>
                                        <p:attrNameLst>
                                          <p:attrName>fill.on</p:attrName>
                                        </p:attrNameLst>
                                      </p:cBhvr>
                                      <p:to>
                                        <p:strVal val="true"/>
                                      </p:to>
                                    </p:set>
                                    <p:animScale>
                                      <p:cBhvr>
                                        <p:cTn id="66" dur="200" fill="hold">
                                          <p:stCondLst>
                                            <p:cond delay="0"/>
                                          </p:stCondLst>
                                        </p:cTn>
                                        <p:tgtEl>
                                          <p:spTgt spid="9"/>
                                        </p:tgtEl>
                                      </p:cBhvr>
                                      <p:from x="100000" y="100000"/>
                                      <p:to x="100000" y="5000"/>
                                    </p:animScale>
                                    <p:animScale>
                                      <p:cBhvr>
                                        <p:cTn id="67" dur="200" fill="hold">
                                          <p:stCondLst>
                                            <p:cond delay="200"/>
                                          </p:stCondLst>
                                        </p:cTn>
                                        <p:tgtEl>
                                          <p:spTgt spid="9"/>
                                        </p:tgtEl>
                                      </p:cBhvr>
                                      <p:from x="100000" y="5000"/>
                                      <p:to x="120000" y="150000"/>
                                    </p:animScale>
                                    <p:animScale>
                                      <p:cBhvr>
                                        <p:cTn id="68" dur="600" fill="hold">
                                          <p:stCondLst>
                                            <p:cond delay="1400"/>
                                          </p:stCondLst>
                                        </p:cTn>
                                        <p:tgtEl>
                                          <p:spTgt spid="9"/>
                                        </p:tgtEl>
                                      </p:cBhvr>
                                      <p:to x="120000" y="150000"/>
                                    </p:animScale>
                                  </p:childTnLst>
                                </p:cTn>
                              </p:par>
                              <p:par>
                                <p:cTn id="69" presetID="14" presetClass="emph" presetSubtype="0" fill="hold" grpId="0" nodeType="withEffect">
                                  <p:stCondLst>
                                    <p:cond delay="0"/>
                                  </p:stCondLst>
                                  <p:childTnLst>
                                    <p:animClr clrSpc="rgb">
                                      <p:cBhvr override="childStyle">
                                        <p:cTn id="70" dur="1900" fill="hold">
                                          <p:stCondLst>
                                            <p:cond delay="100"/>
                                          </p:stCondLst>
                                        </p:cTn>
                                        <p:tgtEl>
                                          <p:spTgt spid="10"/>
                                        </p:tgtEl>
                                        <p:attrNameLst>
                                          <p:attrName>style.color</p:attrName>
                                        </p:attrNameLst>
                                      </p:cBhvr>
                                      <p:to>
                                        <a:schemeClr val="accent2"/>
                                      </p:to>
                                    </p:animClr>
                                    <p:animClr clrSpc="rgb">
                                      <p:cBhvr>
                                        <p:cTn id="71" dur="1900" fill="hold">
                                          <p:stCondLst>
                                            <p:cond delay="100"/>
                                          </p:stCondLst>
                                        </p:cTn>
                                        <p:tgtEl>
                                          <p:spTgt spid="10"/>
                                        </p:tgtEl>
                                        <p:attrNameLst>
                                          <p:attrName>fillColor</p:attrName>
                                        </p:attrNameLst>
                                      </p:cBhvr>
                                      <p:to>
                                        <a:schemeClr val="accent2"/>
                                      </p:to>
                                    </p:animClr>
                                    <p:set>
                                      <p:cBhvr>
                                        <p:cTn id="72" dur="1900" fill="hold">
                                          <p:stCondLst>
                                            <p:cond delay="100"/>
                                          </p:stCondLst>
                                        </p:cTn>
                                        <p:tgtEl>
                                          <p:spTgt spid="10"/>
                                        </p:tgtEl>
                                        <p:attrNameLst>
                                          <p:attrName>fill.type</p:attrName>
                                        </p:attrNameLst>
                                      </p:cBhvr>
                                      <p:to>
                                        <p:strVal val="solid"/>
                                      </p:to>
                                    </p:set>
                                    <p:set>
                                      <p:cBhvr>
                                        <p:cTn id="73" dur="1900" fill="hold">
                                          <p:stCondLst>
                                            <p:cond delay="100"/>
                                          </p:stCondLst>
                                        </p:cTn>
                                        <p:tgtEl>
                                          <p:spTgt spid="10"/>
                                        </p:tgtEl>
                                        <p:attrNameLst>
                                          <p:attrName>fill.on</p:attrName>
                                        </p:attrNameLst>
                                      </p:cBhvr>
                                      <p:to>
                                        <p:strVal val="true"/>
                                      </p:to>
                                    </p:set>
                                    <p:animScale>
                                      <p:cBhvr>
                                        <p:cTn id="74" dur="200" fill="hold">
                                          <p:stCondLst>
                                            <p:cond delay="0"/>
                                          </p:stCondLst>
                                        </p:cTn>
                                        <p:tgtEl>
                                          <p:spTgt spid="10"/>
                                        </p:tgtEl>
                                      </p:cBhvr>
                                      <p:from x="100000" y="100000"/>
                                      <p:to x="100000" y="5000"/>
                                    </p:animScale>
                                    <p:animScale>
                                      <p:cBhvr>
                                        <p:cTn id="75" dur="200" fill="hold">
                                          <p:stCondLst>
                                            <p:cond delay="200"/>
                                          </p:stCondLst>
                                        </p:cTn>
                                        <p:tgtEl>
                                          <p:spTgt spid="10"/>
                                        </p:tgtEl>
                                      </p:cBhvr>
                                      <p:from x="100000" y="5000"/>
                                      <p:to x="120000" y="150000"/>
                                    </p:animScale>
                                    <p:animScale>
                                      <p:cBhvr>
                                        <p:cTn id="76" dur="600" fill="hold">
                                          <p:stCondLst>
                                            <p:cond delay="1400"/>
                                          </p:stCondLst>
                                        </p:cTn>
                                        <p:tgtEl>
                                          <p:spTgt spid="10"/>
                                        </p:tgtEl>
                                      </p:cBhvr>
                                      <p:to x="120000" y="150000"/>
                                    </p:animScale>
                                  </p:childTnLst>
                                </p:cTn>
                              </p:par>
                              <p:par>
                                <p:cTn id="77" presetID="14" presetClass="emph" presetSubtype="0" fill="hold" grpId="0" nodeType="withEffect">
                                  <p:stCondLst>
                                    <p:cond delay="0"/>
                                  </p:stCondLst>
                                  <p:childTnLst>
                                    <p:animClr clrSpc="rgb">
                                      <p:cBhvr override="childStyle">
                                        <p:cTn id="78" dur="1900" fill="hold">
                                          <p:stCondLst>
                                            <p:cond delay="100"/>
                                          </p:stCondLst>
                                        </p:cTn>
                                        <p:tgtEl>
                                          <p:spTgt spid="13"/>
                                        </p:tgtEl>
                                        <p:attrNameLst>
                                          <p:attrName>style.color</p:attrName>
                                        </p:attrNameLst>
                                      </p:cBhvr>
                                      <p:to>
                                        <a:schemeClr val="accent2"/>
                                      </p:to>
                                    </p:animClr>
                                    <p:animClr clrSpc="rgb">
                                      <p:cBhvr>
                                        <p:cTn id="79" dur="1900" fill="hold">
                                          <p:stCondLst>
                                            <p:cond delay="100"/>
                                          </p:stCondLst>
                                        </p:cTn>
                                        <p:tgtEl>
                                          <p:spTgt spid="13"/>
                                        </p:tgtEl>
                                        <p:attrNameLst>
                                          <p:attrName>fillColor</p:attrName>
                                        </p:attrNameLst>
                                      </p:cBhvr>
                                      <p:to>
                                        <a:schemeClr val="accent2"/>
                                      </p:to>
                                    </p:animClr>
                                    <p:set>
                                      <p:cBhvr>
                                        <p:cTn id="80" dur="1900" fill="hold">
                                          <p:stCondLst>
                                            <p:cond delay="100"/>
                                          </p:stCondLst>
                                        </p:cTn>
                                        <p:tgtEl>
                                          <p:spTgt spid="13"/>
                                        </p:tgtEl>
                                        <p:attrNameLst>
                                          <p:attrName>fill.type</p:attrName>
                                        </p:attrNameLst>
                                      </p:cBhvr>
                                      <p:to>
                                        <p:strVal val="solid"/>
                                      </p:to>
                                    </p:set>
                                    <p:set>
                                      <p:cBhvr>
                                        <p:cTn id="81" dur="1900" fill="hold">
                                          <p:stCondLst>
                                            <p:cond delay="100"/>
                                          </p:stCondLst>
                                        </p:cTn>
                                        <p:tgtEl>
                                          <p:spTgt spid="13"/>
                                        </p:tgtEl>
                                        <p:attrNameLst>
                                          <p:attrName>fill.on</p:attrName>
                                        </p:attrNameLst>
                                      </p:cBhvr>
                                      <p:to>
                                        <p:strVal val="true"/>
                                      </p:to>
                                    </p:set>
                                    <p:animScale>
                                      <p:cBhvr>
                                        <p:cTn id="82" dur="200" fill="hold">
                                          <p:stCondLst>
                                            <p:cond delay="0"/>
                                          </p:stCondLst>
                                        </p:cTn>
                                        <p:tgtEl>
                                          <p:spTgt spid="13"/>
                                        </p:tgtEl>
                                      </p:cBhvr>
                                      <p:from x="100000" y="100000"/>
                                      <p:to x="100000" y="5000"/>
                                    </p:animScale>
                                    <p:animScale>
                                      <p:cBhvr>
                                        <p:cTn id="83" dur="200" fill="hold">
                                          <p:stCondLst>
                                            <p:cond delay="200"/>
                                          </p:stCondLst>
                                        </p:cTn>
                                        <p:tgtEl>
                                          <p:spTgt spid="13"/>
                                        </p:tgtEl>
                                      </p:cBhvr>
                                      <p:from x="100000" y="5000"/>
                                      <p:to x="120000" y="150000"/>
                                    </p:animScale>
                                    <p:animScale>
                                      <p:cBhvr>
                                        <p:cTn id="84" dur="600" fill="hold">
                                          <p:stCondLst>
                                            <p:cond delay="1400"/>
                                          </p:stCondLst>
                                        </p:cTn>
                                        <p:tgtEl>
                                          <p:spTgt spid="13"/>
                                        </p:tgtEl>
                                      </p:cBhvr>
                                      <p:to x="120000" y="150000"/>
                                    </p:animScale>
                                  </p:childTnLst>
                                </p:cTn>
                              </p:par>
                              <p:par>
                                <p:cTn id="85" presetID="14" presetClass="emph" presetSubtype="0" fill="hold" grpId="0" nodeType="withEffect">
                                  <p:stCondLst>
                                    <p:cond delay="0"/>
                                  </p:stCondLst>
                                  <p:childTnLst>
                                    <p:animClr clrSpc="rgb">
                                      <p:cBhvr override="childStyle">
                                        <p:cTn id="86" dur="1900" fill="hold">
                                          <p:stCondLst>
                                            <p:cond delay="100"/>
                                          </p:stCondLst>
                                        </p:cTn>
                                        <p:tgtEl>
                                          <p:spTgt spid="14"/>
                                        </p:tgtEl>
                                        <p:attrNameLst>
                                          <p:attrName>style.color</p:attrName>
                                        </p:attrNameLst>
                                      </p:cBhvr>
                                      <p:to>
                                        <a:schemeClr val="accent2"/>
                                      </p:to>
                                    </p:animClr>
                                    <p:animClr clrSpc="rgb">
                                      <p:cBhvr>
                                        <p:cTn id="87" dur="1900" fill="hold">
                                          <p:stCondLst>
                                            <p:cond delay="100"/>
                                          </p:stCondLst>
                                        </p:cTn>
                                        <p:tgtEl>
                                          <p:spTgt spid="14"/>
                                        </p:tgtEl>
                                        <p:attrNameLst>
                                          <p:attrName>fillColor</p:attrName>
                                        </p:attrNameLst>
                                      </p:cBhvr>
                                      <p:to>
                                        <a:schemeClr val="accent2"/>
                                      </p:to>
                                    </p:animClr>
                                    <p:set>
                                      <p:cBhvr>
                                        <p:cTn id="88" dur="1900" fill="hold">
                                          <p:stCondLst>
                                            <p:cond delay="100"/>
                                          </p:stCondLst>
                                        </p:cTn>
                                        <p:tgtEl>
                                          <p:spTgt spid="14"/>
                                        </p:tgtEl>
                                        <p:attrNameLst>
                                          <p:attrName>fill.type</p:attrName>
                                        </p:attrNameLst>
                                      </p:cBhvr>
                                      <p:to>
                                        <p:strVal val="solid"/>
                                      </p:to>
                                    </p:set>
                                    <p:set>
                                      <p:cBhvr>
                                        <p:cTn id="89" dur="1900" fill="hold">
                                          <p:stCondLst>
                                            <p:cond delay="100"/>
                                          </p:stCondLst>
                                        </p:cTn>
                                        <p:tgtEl>
                                          <p:spTgt spid="14"/>
                                        </p:tgtEl>
                                        <p:attrNameLst>
                                          <p:attrName>fill.on</p:attrName>
                                        </p:attrNameLst>
                                      </p:cBhvr>
                                      <p:to>
                                        <p:strVal val="true"/>
                                      </p:to>
                                    </p:set>
                                    <p:animScale>
                                      <p:cBhvr>
                                        <p:cTn id="90" dur="200" fill="hold">
                                          <p:stCondLst>
                                            <p:cond delay="0"/>
                                          </p:stCondLst>
                                        </p:cTn>
                                        <p:tgtEl>
                                          <p:spTgt spid="14"/>
                                        </p:tgtEl>
                                      </p:cBhvr>
                                      <p:from x="100000" y="100000"/>
                                      <p:to x="100000" y="5000"/>
                                    </p:animScale>
                                    <p:animScale>
                                      <p:cBhvr>
                                        <p:cTn id="91" dur="200" fill="hold">
                                          <p:stCondLst>
                                            <p:cond delay="200"/>
                                          </p:stCondLst>
                                        </p:cTn>
                                        <p:tgtEl>
                                          <p:spTgt spid="14"/>
                                        </p:tgtEl>
                                      </p:cBhvr>
                                      <p:from x="100000" y="5000"/>
                                      <p:to x="120000" y="150000"/>
                                    </p:animScale>
                                    <p:animScale>
                                      <p:cBhvr>
                                        <p:cTn id="92" dur="600" fill="hold">
                                          <p:stCondLst>
                                            <p:cond delay="1400"/>
                                          </p:stCondLst>
                                        </p:cTn>
                                        <p:tgtEl>
                                          <p:spTgt spid="14"/>
                                        </p:tgtEl>
                                      </p:cBhvr>
                                      <p:to x="120000" y="150000"/>
                                    </p:animScale>
                                  </p:childTnLst>
                                </p:cTn>
                              </p:par>
                              <p:par>
                                <p:cTn id="93" presetID="14" presetClass="emph" presetSubtype="0" fill="hold" grpId="0" nodeType="withEffect">
                                  <p:stCondLst>
                                    <p:cond delay="0"/>
                                  </p:stCondLst>
                                  <p:childTnLst>
                                    <p:animClr clrSpc="rgb">
                                      <p:cBhvr override="childStyle">
                                        <p:cTn id="94" dur="1900" fill="hold">
                                          <p:stCondLst>
                                            <p:cond delay="100"/>
                                          </p:stCondLst>
                                        </p:cTn>
                                        <p:tgtEl>
                                          <p:spTgt spid="15"/>
                                        </p:tgtEl>
                                        <p:attrNameLst>
                                          <p:attrName>style.color</p:attrName>
                                        </p:attrNameLst>
                                      </p:cBhvr>
                                      <p:to>
                                        <a:schemeClr val="accent2"/>
                                      </p:to>
                                    </p:animClr>
                                    <p:animClr clrSpc="rgb">
                                      <p:cBhvr>
                                        <p:cTn id="95" dur="1900" fill="hold">
                                          <p:stCondLst>
                                            <p:cond delay="100"/>
                                          </p:stCondLst>
                                        </p:cTn>
                                        <p:tgtEl>
                                          <p:spTgt spid="15"/>
                                        </p:tgtEl>
                                        <p:attrNameLst>
                                          <p:attrName>fillColor</p:attrName>
                                        </p:attrNameLst>
                                      </p:cBhvr>
                                      <p:to>
                                        <a:schemeClr val="accent2"/>
                                      </p:to>
                                    </p:animClr>
                                    <p:set>
                                      <p:cBhvr>
                                        <p:cTn id="96" dur="1900" fill="hold">
                                          <p:stCondLst>
                                            <p:cond delay="100"/>
                                          </p:stCondLst>
                                        </p:cTn>
                                        <p:tgtEl>
                                          <p:spTgt spid="15"/>
                                        </p:tgtEl>
                                        <p:attrNameLst>
                                          <p:attrName>fill.type</p:attrName>
                                        </p:attrNameLst>
                                      </p:cBhvr>
                                      <p:to>
                                        <p:strVal val="solid"/>
                                      </p:to>
                                    </p:set>
                                    <p:set>
                                      <p:cBhvr>
                                        <p:cTn id="97" dur="1900" fill="hold">
                                          <p:stCondLst>
                                            <p:cond delay="100"/>
                                          </p:stCondLst>
                                        </p:cTn>
                                        <p:tgtEl>
                                          <p:spTgt spid="15"/>
                                        </p:tgtEl>
                                        <p:attrNameLst>
                                          <p:attrName>fill.on</p:attrName>
                                        </p:attrNameLst>
                                      </p:cBhvr>
                                      <p:to>
                                        <p:strVal val="true"/>
                                      </p:to>
                                    </p:set>
                                    <p:animScale>
                                      <p:cBhvr>
                                        <p:cTn id="98" dur="200" fill="hold">
                                          <p:stCondLst>
                                            <p:cond delay="0"/>
                                          </p:stCondLst>
                                        </p:cTn>
                                        <p:tgtEl>
                                          <p:spTgt spid="15"/>
                                        </p:tgtEl>
                                      </p:cBhvr>
                                      <p:from x="100000" y="100000"/>
                                      <p:to x="100000" y="5000"/>
                                    </p:animScale>
                                    <p:animScale>
                                      <p:cBhvr>
                                        <p:cTn id="99" dur="200" fill="hold">
                                          <p:stCondLst>
                                            <p:cond delay="200"/>
                                          </p:stCondLst>
                                        </p:cTn>
                                        <p:tgtEl>
                                          <p:spTgt spid="15"/>
                                        </p:tgtEl>
                                      </p:cBhvr>
                                      <p:from x="100000" y="5000"/>
                                      <p:to x="120000" y="150000"/>
                                    </p:animScale>
                                    <p:animScale>
                                      <p:cBhvr>
                                        <p:cTn id="100" dur="600" fill="hold">
                                          <p:stCondLst>
                                            <p:cond delay="1400"/>
                                          </p:stCondLst>
                                        </p:cTn>
                                        <p:tgtEl>
                                          <p:spTgt spid="15"/>
                                        </p:tgtEl>
                                      </p:cBhvr>
                                      <p:to x="120000" y="150000"/>
                                    </p:animScale>
                                  </p:childTnLst>
                                </p:cTn>
                              </p:par>
                              <p:par>
                                <p:cTn id="101" presetID="14" presetClass="emph" presetSubtype="0" fill="hold" grpId="0" nodeType="withEffect">
                                  <p:stCondLst>
                                    <p:cond delay="0"/>
                                  </p:stCondLst>
                                  <p:childTnLst>
                                    <p:animClr clrSpc="rgb">
                                      <p:cBhvr override="childStyle">
                                        <p:cTn id="102" dur="1900" fill="hold">
                                          <p:stCondLst>
                                            <p:cond delay="100"/>
                                          </p:stCondLst>
                                        </p:cTn>
                                        <p:tgtEl>
                                          <p:spTgt spid="16"/>
                                        </p:tgtEl>
                                        <p:attrNameLst>
                                          <p:attrName>style.color</p:attrName>
                                        </p:attrNameLst>
                                      </p:cBhvr>
                                      <p:to>
                                        <a:schemeClr val="accent2"/>
                                      </p:to>
                                    </p:animClr>
                                    <p:animClr clrSpc="rgb">
                                      <p:cBhvr>
                                        <p:cTn id="103" dur="1900" fill="hold">
                                          <p:stCondLst>
                                            <p:cond delay="100"/>
                                          </p:stCondLst>
                                        </p:cTn>
                                        <p:tgtEl>
                                          <p:spTgt spid="16"/>
                                        </p:tgtEl>
                                        <p:attrNameLst>
                                          <p:attrName>fillColor</p:attrName>
                                        </p:attrNameLst>
                                      </p:cBhvr>
                                      <p:to>
                                        <a:schemeClr val="accent2"/>
                                      </p:to>
                                    </p:animClr>
                                    <p:set>
                                      <p:cBhvr>
                                        <p:cTn id="104" dur="1900" fill="hold">
                                          <p:stCondLst>
                                            <p:cond delay="100"/>
                                          </p:stCondLst>
                                        </p:cTn>
                                        <p:tgtEl>
                                          <p:spTgt spid="16"/>
                                        </p:tgtEl>
                                        <p:attrNameLst>
                                          <p:attrName>fill.type</p:attrName>
                                        </p:attrNameLst>
                                      </p:cBhvr>
                                      <p:to>
                                        <p:strVal val="solid"/>
                                      </p:to>
                                    </p:set>
                                    <p:set>
                                      <p:cBhvr>
                                        <p:cTn id="105" dur="1900" fill="hold">
                                          <p:stCondLst>
                                            <p:cond delay="100"/>
                                          </p:stCondLst>
                                        </p:cTn>
                                        <p:tgtEl>
                                          <p:spTgt spid="16"/>
                                        </p:tgtEl>
                                        <p:attrNameLst>
                                          <p:attrName>fill.on</p:attrName>
                                        </p:attrNameLst>
                                      </p:cBhvr>
                                      <p:to>
                                        <p:strVal val="true"/>
                                      </p:to>
                                    </p:set>
                                    <p:animScale>
                                      <p:cBhvr>
                                        <p:cTn id="106" dur="200" fill="hold">
                                          <p:stCondLst>
                                            <p:cond delay="0"/>
                                          </p:stCondLst>
                                        </p:cTn>
                                        <p:tgtEl>
                                          <p:spTgt spid="16"/>
                                        </p:tgtEl>
                                      </p:cBhvr>
                                      <p:from x="100000" y="100000"/>
                                      <p:to x="100000" y="5000"/>
                                    </p:animScale>
                                    <p:animScale>
                                      <p:cBhvr>
                                        <p:cTn id="107" dur="200" fill="hold">
                                          <p:stCondLst>
                                            <p:cond delay="200"/>
                                          </p:stCondLst>
                                        </p:cTn>
                                        <p:tgtEl>
                                          <p:spTgt spid="16"/>
                                        </p:tgtEl>
                                      </p:cBhvr>
                                      <p:from x="100000" y="5000"/>
                                      <p:to x="120000" y="150000"/>
                                    </p:animScale>
                                    <p:animScale>
                                      <p:cBhvr>
                                        <p:cTn id="108" dur="600" fill="hold">
                                          <p:stCondLst>
                                            <p:cond delay="1400"/>
                                          </p:stCondLst>
                                        </p:cTn>
                                        <p:tgtEl>
                                          <p:spTgt spid="16"/>
                                        </p:tgtEl>
                                      </p:cBhvr>
                                      <p:to x="120000" y="150000"/>
                                    </p:animScale>
                                  </p:childTnLst>
                                </p:cTn>
                              </p:par>
                              <p:par>
                                <p:cTn id="109" presetID="14" presetClass="emph" presetSubtype="0" fill="hold" grpId="0" nodeType="withEffect">
                                  <p:stCondLst>
                                    <p:cond delay="0"/>
                                  </p:stCondLst>
                                  <p:childTnLst>
                                    <p:animClr clrSpc="rgb">
                                      <p:cBhvr override="childStyle">
                                        <p:cTn id="110" dur="1900" fill="hold">
                                          <p:stCondLst>
                                            <p:cond delay="100"/>
                                          </p:stCondLst>
                                        </p:cTn>
                                        <p:tgtEl>
                                          <p:spTgt spid="17"/>
                                        </p:tgtEl>
                                        <p:attrNameLst>
                                          <p:attrName>style.color</p:attrName>
                                        </p:attrNameLst>
                                      </p:cBhvr>
                                      <p:to>
                                        <a:schemeClr val="accent2"/>
                                      </p:to>
                                    </p:animClr>
                                    <p:animClr clrSpc="rgb">
                                      <p:cBhvr>
                                        <p:cTn id="111" dur="1900" fill="hold">
                                          <p:stCondLst>
                                            <p:cond delay="100"/>
                                          </p:stCondLst>
                                        </p:cTn>
                                        <p:tgtEl>
                                          <p:spTgt spid="17"/>
                                        </p:tgtEl>
                                        <p:attrNameLst>
                                          <p:attrName>fillColor</p:attrName>
                                        </p:attrNameLst>
                                      </p:cBhvr>
                                      <p:to>
                                        <a:schemeClr val="accent2"/>
                                      </p:to>
                                    </p:animClr>
                                    <p:set>
                                      <p:cBhvr>
                                        <p:cTn id="112" dur="1900" fill="hold">
                                          <p:stCondLst>
                                            <p:cond delay="100"/>
                                          </p:stCondLst>
                                        </p:cTn>
                                        <p:tgtEl>
                                          <p:spTgt spid="17"/>
                                        </p:tgtEl>
                                        <p:attrNameLst>
                                          <p:attrName>fill.type</p:attrName>
                                        </p:attrNameLst>
                                      </p:cBhvr>
                                      <p:to>
                                        <p:strVal val="solid"/>
                                      </p:to>
                                    </p:set>
                                    <p:set>
                                      <p:cBhvr>
                                        <p:cTn id="113" dur="1900" fill="hold">
                                          <p:stCondLst>
                                            <p:cond delay="100"/>
                                          </p:stCondLst>
                                        </p:cTn>
                                        <p:tgtEl>
                                          <p:spTgt spid="17"/>
                                        </p:tgtEl>
                                        <p:attrNameLst>
                                          <p:attrName>fill.on</p:attrName>
                                        </p:attrNameLst>
                                      </p:cBhvr>
                                      <p:to>
                                        <p:strVal val="true"/>
                                      </p:to>
                                    </p:set>
                                    <p:animScale>
                                      <p:cBhvr>
                                        <p:cTn id="114" dur="200" fill="hold">
                                          <p:stCondLst>
                                            <p:cond delay="0"/>
                                          </p:stCondLst>
                                        </p:cTn>
                                        <p:tgtEl>
                                          <p:spTgt spid="17"/>
                                        </p:tgtEl>
                                      </p:cBhvr>
                                      <p:from x="100000" y="100000"/>
                                      <p:to x="100000" y="5000"/>
                                    </p:animScale>
                                    <p:animScale>
                                      <p:cBhvr>
                                        <p:cTn id="115" dur="200" fill="hold">
                                          <p:stCondLst>
                                            <p:cond delay="200"/>
                                          </p:stCondLst>
                                        </p:cTn>
                                        <p:tgtEl>
                                          <p:spTgt spid="17"/>
                                        </p:tgtEl>
                                      </p:cBhvr>
                                      <p:from x="100000" y="5000"/>
                                      <p:to x="120000" y="150000"/>
                                    </p:animScale>
                                    <p:animScale>
                                      <p:cBhvr>
                                        <p:cTn id="116" dur="600" fill="hold">
                                          <p:stCondLst>
                                            <p:cond delay="1400"/>
                                          </p:stCondLst>
                                        </p:cTn>
                                        <p:tgtEl>
                                          <p:spTgt spid="17"/>
                                        </p:tgtEl>
                                      </p:cBhvr>
                                      <p:to x="120000" y="150000"/>
                                    </p:animScale>
                                  </p:childTnLst>
                                </p:cTn>
                              </p:par>
                              <p:par>
                                <p:cTn id="117" presetID="14" presetClass="emph" presetSubtype="0" fill="hold" grpId="0" nodeType="withEffect">
                                  <p:stCondLst>
                                    <p:cond delay="0"/>
                                  </p:stCondLst>
                                  <p:childTnLst>
                                    <p:animClr clrSpc="rgb">
                                      <p:cBhvr override="childStyle">
                                        <p:cTn id="118" dur="1900" fill="hold">
                                          <p:stCondLst>
                                            <p:cond delay="100"/>
                                          </p:stCondLst>
                                        </p:cTn>
                                        <p:tgtEl>
                                          <p:spTgt spid="18"/>
                                        </p:tgtEl>
                                        <p:attrNameLst>
                                          <p:attrName>style.color</p:attrName>
                                        </p:attrNameLst>
                                      </p:cBhvr>
                                      <p:to>
                                        <a:schemeClr val="accent2"/>
                                      </p:to>
                                    </p:animClr>
                                    <p:animClr clrSpc="rgb">
                                      <p:cBhvr>
                                        <p:cTn id="119" dur="1900" fill="hold">
                                          <p:stCondLst>
                                            <p:cond delay="100"/>
                                          </p:stCondLst>
                                        </p:cTn>
                                        <p:tgtEl>
                                          <p:spTgt spid="18"/>
                                        </p:tgtEl>
                                        <p:attrNameLst>
                                          <p:attrName>fillColor</p:attrName>
                                        </p:attrNameLst>
                                      </p:cBhvr>
                                      <p:to>
                                        <a:schemeClr val="accent2"/>
                                      </p:to>
                                    </p:animClr>
                                    <p:set>
                                      <p:cBhvr>
                                        <p:cTn id="120" dur="1900" fill="hold">
                                          <p:stCondLst>
                                            <p:cond delay="100"/>
                                          </p:stCondLst>
                                        </p:cTn>
                                        <p:tgtEl>
                                          <p:spTgt spid="18"/>
                                        </p:tgtEl>
                                        <p:attrNameLst>
                                          <p:attrName>fill.type</p:attrName>
                                        </p:attrNameLst>
                                      </p:cBhvr>
                                      <p:to>
                                        <p:strVal val="solid"/>
                                      </p:to>
                                    </p:set>
                                    <p:set>
                                      <p:cBhvr>
                                        <p:cTn id="121" dur="1900" fill="hold">
                                          <p:stCondLst>
                                            <p:cond delay="100"/>
                                          </p:stCondLst>
                                        </p:cTn>
                                        <p:tgtEl>
                                          <p:spTgt spid="18"/>
                                        </p:tgtEl>
                                        <p:attrNameLst>
                                          <p:attrName>fill.on</p:attrName>
                                        </p:attrNameLst>
                                      </p:cBhvr>
                                      <p:to>
                                        <p:strVal val="true"/>
                                      </p:to>
                                    </p:set>
                                    <p:animScale>
                                      <p:cBhvr>
                                        <p:cTn id="122" dur="200" fill="hold">
                                          <p:stCondLst>
                                            <p:cond delay="0"/>
                                          </p:stCondLst>
                                        </p:cTn>
                                        <p:tgtEl>
                                          <p:spTgt spid="18"/>
                                        </p:tgtEl>
                                      </p:cBhvr>
                                      <p:from x="100000" y="100000"/>
                                      <p:to x="100000" y="5000"/>
                                    </p:animScale>
                                    <p:animScale>
                                      <p:cBhvr>
                                        <p:cTn id="123" dur="200" fill="hold">
                                          <p:stCondLst>
                                            <p:cond delay="200"/>
                                          </p:stCondLst>
                                        </p:cTn>
                                        <p:tgtEl>
                                          <p:spTgt spid="18"/>
                                        </p:tgtEl>
                                      </p:cBhvr>
                                      <p:from x="100000" y="5000"/>
                                      <p:to x="120000" y="150000"/>
                                    </p:animScale>
                                    <p:animScale>
                                      <p:cBhvr>
                                        <p:cTn id="124" dur="600" fill="hold">
                                          <p:stCondLst>
                                            <p:cond delay="1400"/>
                                          </p:stCondLst>
                                        </p:cTn>
                                        <p:tgtEl>
                                          <p:spTgt spid="18"/>
                                        </p:tgtEl>
                                      </p:cBhvr>
                                      <p:to x="120000" y="150000"/>
                                    </p:animScale>
                                  </p:childTnLst>
                                </p:cTn>
                              </p:par>
                              <p:par>
                                <p:cTn id="125" presetID="14" presetClass="emph" presetSubtype="0" fill="hold" grpId="0" nodeType="withEffect">
                                  <p:stCondLst>
                                    <p:cond delay="0"/>
                                  </p:stCondLst>
                                  <p:childTnLst>
                                    <p:animClr clrSpc="rgb">
                                      <p:cBhvr override="childStyle">
                                        <p:cTn id="126" dur="1900" fill="hold">
                                          <p:stCondLst>
                                            <p:cond delay="100"/>
                                          </p:stCondLst>
                                        </p:cTn>
                                        <p:tgtEl>
                                          <p:spTgt spid="19"/>
                                        </p:tgtEl>
                                        <p:attrNameLst>
                                          <p:attrName>style.color</p:attrName>
                                        </p:attrNameLst>
                                      </p:cBhvr>
                                      <p:to>
                                        <a:schemeClr val="accent2"/>
                                      </p:to>
                                    </p:animClr>
                                    <p:animClr clrSpc="rgb">
                                      <p:cBhvr>
                                        <p:cTn id="127" dur="1900" fill="hold">
                                          <p:stCondLst>
                                            <p:cond delay="100"/>
                                          </p:stCondLst>
                                        </p:cTn>
                                        <p:tgtEl>
                                          <p:spTgt spid="19"/>
                                        </p:tgtEl>
                                        <p:attrNameLst>
                                          <p:attrName>fillColor</p:attrName>
                                        </p:attrNameLst>
                                      </p:cBhvr>
                                      <p:to>
                                        <a:schemeClr val="accent2"/>
                                      </p:to>
                                    </p:animClr>
                                    <p:set>
                                      <p:cBhvr>
                                        <p:cTn id="128" dur="1900" fill="hold">
                                          <p:stCondLst>
                                            <p:cond delay="100"/>
                                          </p:stCondLst>
                                        </p:cTn>
                                        <p:tgtEl>
                                          <p:spTgt spid="19"/>
                                        </p:tgtEl>
                                        <p:attrNameLst>
                                          <p:attrName>fill.type</p:attrName>
                                        </p:attrNameLst>
                                      </p:cBhvr>
                                      <p:to>
                                        <p:strVal val="solid"/>
                                      </p:to>
                                    </p:set>
                                    <p:set>
                                      <p:cBhvr>
                                        <p:cTn id="129" dur="1900" fill="hold">
                                          <p:stCondLst>
                                            <p:cond delay="100"/>
                                          </p:stCondLst>
                                        </p:cTn>
                                        <p:tgtEl>
                                          <p:spTgt spid="19"/>
                                        </p:tgtEl>
                                        <p:attrNameLst>
                                          <p:attrName>fill.on</p:attrName>
                                        </p:attrNameLst>
                                      </p:cBhvr>
                                      <p:to>
                                        <p:strVal val="true"/>
                                      </p:to>
                                    </p:set>
                                    <p:animScale>
                                      <p:cBhvr>
                                        <p:cTn id="130" dur="200" fill="hold">
                                          <p:stCondLst>
                                            <p:cond delay="0"/>
                                          </p:stCondLst>
                                        </p:cTn>
                                        <p:tgtEl>
                                          <p:spTgt spid="19"/>
                                        </p:tgtEl>
                                      </p:cBhvr>
                                      <p:from x="100000" y="100000"/>
                                      <p:to x="100000" y="5000"/>
                                    </p:animScale>
                                    <p:animScale>
                                      <p:cBhvr>
                                        <p:cTn id="131" dur="200" fill="hold">
                                          <p:stCondLst>
                                            <p:cond delay="200"/>
                                          </p:stCondLst>
                                        </p:cTn>
                                        <p:tgtEl>
                                          <p:spTgt spid="19"/>
                                        </p:tgtEl>
                                      </p:cBhvr>
                                      <p:from x="100000" y="5000"/>
                                      <p:to x="120000" y="150000"/>
                                    </p:animScale>
                                    <p:animScale>
                                      <p:cBhvr>
                                        <p:cTn id="132" dur="600" fill="hold">
                                          <p:stCondLst>
                                            <p:cond delay="1400"/>
                                          </p:stCondLst>
                                        </p:cTn>
                                        <p:tgtEl>
                                          <p:spTgt spid="19"/>
                                        </p:tgtEl>
                                      </p:cBhvr>
                                      <p:to x="120000" y="150000"/>
                                    </p:animScale>
                                  </p:childTnLst>
                                </p:cTn>
                              </p:par>
                              <p:par>
                                <p:cTn id="133" presetID="14" presetClass="emph" presetSubtype="0" fill="hold" grpId="0" nodeType="withEffect">
                                  <p:stCondLst>
                                    <p:cond delay="0"/>
                                  </p:stCondLst>
                                  <p:childTnLst>
                                    <p:animClr clrSpc="rgb">
                                      <p:cBhvr override="childStyle">
                                        <p:cTn id="134" dur="1900" fill="hold">
                                          <p:stCondLst>
                                            <p:cond delay="100"/>
                                          </p:stCondLst>
                                        </p:cTn>
                                        <p:tgtEl>
                                          <p:spTgt spid="20"/>
                                        </p:tgtEl>
                                        <p:attrNameLst>
                                          <p:attrName>style.color</p:attrName>
                                        </p:attrNameLst>
                                      </p:cBhvr>
                                      <p:to>
                                        <a:schemeClr val="accent2"/>
                                      </p:to>
                                    </p:animClr>
                                    <p:animClr clrSpc="rgb">
                                      <p:cBhvr>
                                        <p:cTn id="135" dur="1900" fill="hold">
                                          <p:stCondLst>
                                            <p:cond delay="100"/>
                                          </p:stCondLst>
                                        </p:cTn>
                                        <p:tgtEl>
                                          <p:spTgt spid="20"/>
                                        </p:tgtEl>
                                        <p:attrNameLst>
                                          <p:attrName>fillColor</p:attrName>
                                        </p:attrNameLst>
                                      </p:cBhvr>
                                      <p:to>
                                        <a:schemeClr val="accent2"/>
                                      </p:to>
                                    </p:animClr>
                                    <p:set>
                                      <p:cBhvr>
                                        <p:cTn id="136" dur="1900" fill="hold">
                                          <p:stCondLst>
                                            <p:cond delay="100"/>
                                          </p:stCondLst>
                                        </p:cTn>
                                        <p:tgtEl>
                                          <p:spTgt spid="20"/>
                                        </p:tgtEl>
                                        <p:attrNameLst>
                                          <p:attrName>fill.type</p:attrName>
                                        </p:attrNameLst>
                                      </p:cBhvr>
                                      <p:to>
                                        <p:strVal val="solid"/>
                                      </p:to>
                                    </p:set>
                                    <p:set>
                                      <p:cBhvr>
                                        <p:cTn id="137" dur="1900" fill="hold">
                                          <p:stCondLst>
                                            <p:cond delay="100"/>
                                          </p:stCondLst>
                                        </p:cTn>
                                        <p:tgtEl>
                                          <p:spTgt spid="20"/>
                                        </p:tgtEl>
                                        <p:attrNameLst>
                                          <p:attrName>fill.on</p:attrName>
                                        </p:attrNameLst>
                                      </p:cBhvr>
                                      <p:to>
                                        <p:strVal val="true"/>
                                      </p:to>
                                    </p:set>
                                    <p:animScale>
                                      <p:cBhvr>
                                        <p:cTn id="138" dur="200" fill="hold">
                                          <p:stCondLst>
                                            <p:cond delay="0"/>
                                          </p:stCondLst>
                                        </p:cTn>
                                        <p:tgtEl>
                                          <p:spTgt spid="20"/>
                                        </p:tgtEl>
                                      </p:cBhvr>
                                      <p:from x="100000" y="100000"/>
                                      <p:to x="100000" y="5000"/>
                                    </p:animScale>
                                    <p:animScale>
                                      <p:cBhvr>
                                        <p:cTn id="139" dur="200" fill="hold">
                                          <p:stCondLst>
                                            <p:cond delay="200"/>
                                          </p:stCondLst>
                                        </p:cTn>
                                        <p:tgtEl>
                                          <p:spTgt spid="20"/>
                                        </p:tgtEl>
                                      </p:cBhvr>
                                      <p:from x="100000" y="5000"/>
                                      <p:to x="120000" y="150000"/>
                                    </p:animScale>
                                    <p:animScale>
                                      <p:cBhvr>
                                        <p:cTn id="140" dur="600" fill="hold">
                                          <p:stCondLst>
                                            <p:cond delay="1400"/>
                                          </p:stCondLst>
                                        </p:cTn>
                                        <p:tgtEl>
                                          <p:spTgt spid="2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animBg="1"/>
      <p:bldP spid="9" grpId="0"/>
      <p:bldP spid="10" grpId="0" animBg="1"/>
      <p:bldP spid="13" grpId="0"/>
      <p:bldP spid="14" grpId="0"/>
      <p:bldP spid="15" grpId="0" animBg="1"/>
      <p:bldP spid="16" grpId="0" animBg="1"/>
      <p:bldP spid="17" grpId="0" animBg="1"/>
      <p:bldP spid="18" grpId="0"/>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2844" y="1000108"/>
            <a:ext cx="8786842"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IQ" sz="4000" b="1" dirty="0" smtClean="0"/>
              <a:t>أهمية البحث .</a:t>
            </a:r>
            <a:r>
              <a:rPr lang="en-US" sz="4000" b="1" dirty="0" smtClean="0"/>
              <a:t> </a:t>
            </a:r>
          </a:p>
          <a:p>
            <a:pPr rtl="0"/>
            <a:r>
              <a:rPr lang="ar-IQ" sz="3200" dirty="0" smtClean="0"/>
              <a:t>تمر المؤسسات التعليمية في الوقت الحاضر في مرحلة تحول جذري يعود إلى الضغوط التكاليف الضخمة من جهة والى عالم الإعمال من جهة أخرى ,وان الاختلاف الكبير بين الطلبة الذين يختارون الحضور إلى المدارس للتعلم من اجل النجاح فقط عن اقرأنهم الذين يتعلمون من اجل التطور وممارسة المهن الحياتية مستقبلا,وعلية يجب أن يتزود الطلبة بالمعلومات والمفاهيم الرياضية التي تفيد في استخدامات التطبيقات الرياضية وتدريبهم على حل المشكلات والمهارات الرياضية والمتباينات </a:t>
            </a:r>
            <a:endParaRPr lang="en-US" sz="3200" dirty="0" smtClean="0"/>
          </a:p>
          <a:p>
            <a:pPr algn="ctr"/>
            <a:endParaRPr lang="ar-IQ" sz="3200" dirty="0"/>
          </a:p>
        </p:txBody>
      </p:sp>
      <p:sp>
        <p:nvSpPr>
          <p:cNvPr id="4" name="شكل بيضاوي 3"/>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spTree>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28596" y="1714488"/>
            <a:ext cx="8358246"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نستنتج أن مجموعة حل المتباينة هي </a:t>
            </a:r>
            <a:r>
              <a:rPr lang="en-US" sz="3200" b="1" dirty="0" smtClean="0">
                <a:latin typeface="Times New Roman (Arabic)" charset="0"/>
              </a:rPr>
              <a:t>}</a:t>
            </a:r>
            <a:r>
              <a:rPr lang="ar-SA" sz="3200" b="1" dirty="0" smtClean="0">
                <a:latin typeface="Times New Roman (Arabic)" charset="0"/>
              </a:rPr>
              <a:t>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ح : 32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38</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وهذه هي الفترة [ -32 ، 38] التي تمثيلها كما في الشكل:</a:t>
            </a:r>
            <a:endParaRPr lang="en-US" sz="3200" b="1" dirty="0">
              <a:latin typeface="Times New Roman (Arabic)" charset="0"/>
              <a:sym typeface="Symbol" pitchFamily="18" charset="2"/>
            </a:endParaRPr>
          </a:p>
        </p:txBody>
      </p:sp>
      <p:grpSp>
        <p:nvGrpSpPr>
          <p:cNvPr id="3" name="Group 36"/>
          <p:cNvGrpSpPr>
            <a:grpSpLocks/>
          </p:cNvGrpSpPr>
          <p:nvPr/>
        </p:nvGrpSpPr>
        <p:grpSpPr bwMode="auto">
          <a:xfrm>
            <a:off x="2057400" y="4581540"/>
            <a:ext cx="5562600" cy="990600"/>
            <a:chOff x="1296" y="1344"/>
            <a:chExt cx="3504" cy="624"/>
          </a:xfrm>
        </p:grpSpPr>
        <p:sp>
          <p:nvSpPr>
            <p:cNvPr id="5" name="Line 12"/>
            <p:cNvSpPr>
              <a:spLocks noChangeShapeType="1"/>
            </p:cNvSpPr>
            <p:nvPr/>
          </p:nvSpPr>
          <p:spPr bwMode="auto">
            <a:xfrm>
              <a:off x="1296" y="1440"/>
              <a:ext cx="3504" cy="0"/>
            </a:xfrm>
            <a:prstGeom prst="line">
              <a:avLst/>
            </a:prstGeom>
            <a:noFill/>
            <a:ln w="57150">
              <a:solidFill>
                <a:schemeClr val="tx1"/>
              </a:solidFill>
              <a:round/>
              <a:headEnd/>
              <a:tailEnd type="triangle" w="med" len="med"/>
            </a:ln>
            <a:effectLst/>
          </p:spPr>
          <p:txBody>
            <a:bodyPr/>
            <a:lstStyle/>
            <a:p>
              <a:endParaRPr lang="ar-IQ"/>
            </a:p>
          </p:txBody>
        </p:sp>
        <p:sp>
          <p:nvSpPr>
            <p:cNvPr id="6" name="Oval 13"/>
            <p:cNvSpPr>
              <a:spLocks noChangeArrowheads="1"/>
            </p:cNvSpPr>
            <p:nvPr/>
          </p:nvSpPr>
          <p:spPr bwMode="auto">
            <a:xfrm>
              <a:off x="3696" y="1344"/>
              <a:ext cx="144" cy="192"/>
            </a:xfrm>
            <a:prstGeom prst="ellipse">
              <a:avLst/>
            </a:prstGeom>
            <a:solidFill>
              <a:schemeClr val="accent2"/>
            </a:solidFill>
            <a:ln w="9525">
              <a:solidFill>
                <a:schemeClr val="tx1"/>
              </a:solidFill>
              <a:round/>
              <a:headEnd/>
              <a:tailEnd/>
            </a:ln>
            <a:effectLst/>
          </p:spPr>
          <p:txBody>
            <a:bodyPr wrap="none" anchor="ctr"/>
            <a:lstStyle/>
            <a:p>
              <a:pPr algn="ctr"/>
              <a:endParaRPr lang="en-US"/>
            </a:p>
          </p:txBody>
        </p:sp>
        <p:sp>
          <p:nvSpPr>
            <p:cNvPr id="7" name="Text Box 14"/>
            <p:cNvSpPr txBox="1">
              <a:spLocks noChangeArrowheads="1"/>
            </p:cNvSpPr>
            <p:nvPr/>
          </p:nvSpPr>
          <p:spPr bwMode="auto">
            <a:xfrm>
              <a:off x="3552" y="1574"/>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38</a:t>
              </a:r>
            </a:p>
          </p:txBody>
        </p:sp>
        <p:sp>
          <p:nvSpPr>
            <p:cNvPr id="8" name="Rectangle 15"/>
            <p:cNvSpPr>
              <a:spLocks noChangeArrowheads="1"/>
            </p:cNvSpPr>
            <p:nvPr/>
          </p:nvSpPr>
          <p:spPr bwMode="auto">
            <a:xfrm>
              <a:off x="2115" y="1526"/>
              <a:ext cx="523" cy="394"/>
            </a:xfrm>
            <a:prstGeom prst="rect">
              <a:avLst/>
            </a:prstGeom>
            <a:noFill/>
            <a:ln w="9525">
              <a:noFill/>
              <a:miter lim="800000"/>
              <a:headEnd/>
              <a:tailEnd/>
            </a:ln>
            <a:effectLst/>
          </p:spPr>
          <p:txBody>
            <a:bodyPr wrap="none">
              <a:spAutoFit/>
            </a:bodyPr>
            <a:lstStyle/>
            <a:p>
              <a:r>
                <a:rPr lang="ar-SA" sz="3500" b="1">
                  <a:latin typeface="Times New Roman (Arabic)" charset="0"/>
                </a:rPr>
                <a:t>-32</a:t>
              </a:r>
              <a:endParaRPr lang="en-US" sz="3500" b="1">
                <a:latin typeface="Times New Roman (Arabic)" charset="0"/>
              </a:endParaRPr>
            </a:p>
          </p:txBody>
        </p:sp>
        <p:sp>
          <p:nvSpPr>
            <p:cNvPr id="9" name="Oval 16"/>
            <p:cNvSpPr>
              <a:spLocks noChangeArrowheads="1"/>
            </p:cNvSpPr>
            <p:nvPr/>
          </p:nvSpPr>
          <p:spPr bwMode="auto">
            <a:xfrm>
              <a:off x="2256" y="1344"/>
              <a:ext cx="144" cy="192"/>
            </a:xfrm>
            <a:prstGeom prst="ellipse">
              <a:avLst/>
            </a:prstGeom>
            <a:solidFill>
              <a:schemeClr val="accent2"/>
            </a:solidFill>
            <a:ln w="9525">
              <a:solidFill>
                <a:schemeClr val="tx1"/>
              </a:solidFill>
              <a:round/>
              <a:headEnd/>
              <a:tailEnd/>
            </a:ln>
            <a:effectLst/>
          </p:spPr>
          <p:txBody>
            <a:bodyPr wrap="none" anchor="ctr"/>
            <a:lstStyle/>
            <a:p>
              <a:pPr algn="ctr"/>
              <a:endParaRPr lang="en-US"/>
            </a:p>
          </p:txBody>
        </p:sp>
        <p:sp>
          <p:nvSpPr>
            <p:cNvPr id="10" name="Line 17"/>
            <p:cNvSpPr>
              <a:spLocks noChangeShapeType="1"/>
            </p:cNvSpPr>
            <p:nvPr/>
          </p:nvSpPr>
          <p:spPr bwMode="auto">
            <a:xfrm flipH="1">
              <a:off x="2400" y="1440"/>
              <a:ext cx="1296" cy="0"/>
            </a:xfrm>
            <a:prstGeom prst="line">
              <a:avLst/>
            </a:prstGeom>
            <a:noFill/>
            <a:ln w="57150">
              <a:solidFill>
                <a:schemeClr val="accent2"/>
              </a:solidFill>
              <a:round/>
              <a:headEnd/>
              <a:tailEnd/>
            </a:ln>
            <a:effectLst/>
          </p:spPr>
          <p:txBody>
            <a:bodyPr/>
            <a:lstStyle/>
            <a:p>
              <a:endParaRPr lang="ar-IQ"/>
            </a:p>
          </p:txBody>
        </p:sp>
      </p:grpSp>
      <p:sp>
        <p:nvSpPr>
          <p:cNvPr id="13" name="شكل بيضاوي 1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715140" y="1142984"/>
            <a:ext cx="2143140" cy="1571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1142976" y="3286124"/>
            <a:ext cx="7286676" cy="29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eaLnBrk="0" hangingPunct="0"/>
            <a:r>
              <a:rPr lang="ar-SA" sz="3200" b="1" dirty="0" smtClean="0">
                <a:latin typeface="Times New Roman (Arabic)" charset="0"/>
              </a:rPr>
              <a:t> حل المتباينة التالية ومثّل حلها </a:t>
            </a:r>
            <a:r>
              <a:rPr lang="ar-IQ" sz="3200" b="1" dirty="0" smtClean="0">
                <a:latin typeface="Times New Roman (Arabic)" charset="0"/>
              </a:rPr>
              <a:t>على</a:t>
            </a:r>
            <a:r>
              <a:rPr lang="ar-SA" sz="3200" b="1" dirty="0" smtClean="0">
                <a:latin typeface="Times New Roman (Arabic)" charset="0"/>
              </a:rPr>
              <a:t> خط الأعداد:</a:t>
            </a:r>
          </a:p>
          <a:p>
            <a:pPr rtl="0" eaLnBrk="0" hangingPunct="0"/>
            <a:endParaRPr lang="ar-SA" sz="3200" b="1" dirty="0" smtClean="0">
              <a:latin typeface="Times New Roman (Arabic)" charset="0"/>
            </a:endParaRPr>
          </a:p>
          <a:p>
            <a:pPr algn="ctr" rtl="0" eaLnBrk="0" hangingPunct="0"/>
            <a:r>
              <a:rPr lang="ar-SA" sz="3200" b="1" dirty="0" smtClean="0">
                <a:latin typeface="Times New Roman (Arabic)" charset="0"/>
                <a:sym typeface="Symbol" pitchFamily="18" charset="2"/>
              </a:rPr>
              <a:t> 4 </a:t>
            </a:r>
            <a:r>
              <a:rPr lang="en-US" sz="3200" b="1" dirty="0" smtClean="0">
                <a:latin typeface="Times New Roman (Arabic)" charset="0"/>
                <a:sym typeface="Symbol" pitchFamily="18" charset="2"/>
              </a:rPr>
              <a:t>  </a:t>
            </a:r>
            <a:r>
              <a:rPr lang="ar-SA" sz="3200" b="1" dirty="0" smtClean="0">
                <a:latin typeface="Times New Roman (Arabic)" charset="0"/>
                <a:sym typeface="Symbol" pitchFamily="18" charset="2"/>
              </a:rPr>
              <a:t>    </a:t>
            </a:r>
            <a:r>
              <a:rPr lang="ar-SA" sz="3200" b="1" dirty="0" smtClean="0">
                <a:latin typeface="Times New Roman (Arabic)" charset="0"/>
              </a:rPr>
              <a:t> س – 3</a:t>
            </a:r>
          </a:p>
          <a:p>
            <a:pPr rtl="0" eaLnBrk="0" hangingPunct="0"/>
            <a:endParaRPr lang="ar-SA" sz="3200" dirty="0"/>
          </a:p>
        </p:txBody>
      </p:sp>
      <p:sp>
        <p:nvSpPr>
          <p:cNvPr id="4" name="Line 8"/>
          <p:cNvSpPr>
            <a:spLocks noChangeShapeType="1"/>
          </p:cNvSpPr>
          <p:nvPr/>
        </p:nvSpPr>
        <p:spPr bwMode="auto">
          <a:xfrm>
            <a:off x="4286248" y="4595826"/>
            <a:ext cx="0" cy="762000"/>
          </a:xfrm>
          <a:prstGeom prst="line">
            <a:avLst/>
          </a:prstGeom>
          <a:noFill/>
          <a:ln w="9525">
            <a:solidFill>
              <a:schemeClr val="tx1"/>
            </a:solidFill>
            <a:round/>
            <a:headEnd/>
            <a:tailEnd/>
          </a:ln>
          <a:effectLst/>
        </p:spPr>
        <p:txBody>
          <a:bodyPr/>
          <a:lstStyle/>
          <a:p>
            <a:endParaRPr lang="ar-IQ"/>
          </a:p>
        </p:txBody>
      </p:sp>
      <p:sp>
        <p:nvSpPr>
          <p:cNvPr id="5" name="Line 8"/>
          <p:cNvSpPr>
            <a:spLocks noChangeShapeType="1"/>
          </p:cNvSpPr>
          <p:nvPr/>
        </p:nvSpPr>
        <p:spPr bwMode="auto">
          <a:xfrm>
            <a:off x="5638800" y="4595826"/>
            <a:ext cx="0" cy="762000"/>
          </a:xfrm>
          <a:prstGeom prst="line">
            <a:avLst/>
          </a:prstGeom>
          <a:noFill/>
          <a:ln w="9525">
            <a:solidFill>
              <a:schemeClr val="tx1"/>
            </a:solidFill>
            <a:round/>
            <a:headEnd/>
            <a:tailEnd/>
          </a:ln>
          <a:effectLst/>
        </p:spPr>
        <p:txBody>
          <a:bodyPr/>
          <a:lstStyle/>
          <a:p>
            <a:endParaRPr lang="ar-IQ"/>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2144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3" name="مستطيل مستدير الزوايا 2"/>
          <p:cNvSpPr/>
          <p:nvPr/>
        </p:nvSpPr>
        <p:spPr>
          <a:xfrm>
            <a:off x="357158" y="2500306"/>
            <a:ext cx="814393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sym typeface="Symbol" pitchFamily="18" charset="2"/>
              </a:rPr>
              <a:t> س  - 3 </a:t>
            </a:r>
            <a:r>
              <a:rPr lang="en-US" sz="3200" b="1" dirty="0" smtClean="0">
                <a:latin typeface="Times New Roman (Arabic)" charset="0"/>
                <a:sym typeface="Symbol" pitchFamily="18" charset="2"/>
              </a:rPr>
              <a:t>  </a:t>
            </a:r>
            <a:r>
              <a:rPr lang="ar-SA" sz="3200" b="1" dirty="0" smtClean="0">
                <a:latin typeface="Times New Roman (Arabic)" charset="0"/>
                <a:sym typeface="Symbol" pitchFamily="18" charset="2"/>
              </a:rPr>
              <a:t>  4 </a:t>
            </a:r>
          </a:p>
          <a:p>
            <a:pPr eaLnBrk="0" hangingPunct="0"/>
            <a:r>
              <a:rPr lang="ar-SA" sz="3200" b="1" dirty="0" smtClean="0">
                <a:latin typeface="Times New Roman (Arabic)" charset="0"/>
                <a:sym typeface="Symbol" pitchFamily="18" charset="2"/>
              </a:rPr>
              <a:t>   حسب النظرية السابقة تكون المتباينة مكافئة للعبارة :    </a:t>
            </a:r>
            <a:endParaRPr lang="ar-IQ" sz="3200" dirty="0"/>
          </a:p>
        </p:txBody>
      </p:sp>
      <p:sp>
        <p:nvSpPr>
          <p:cNvPr id="7" name="Line 44"/>
          <p:cNvSpPr>
            <a:spLocks noChangeShapeType="1"/>
          </p:cNvSpPr>
          <p:nvPr/>
        </p:nvSpPr>
        <p:spPr bwMode="auto">
          <a:xfrm>
            <a:off x="7000892" y="2686048"/>
            <a:ext cx="0" cy="457200"/>
          </a:xfrm>
          <a:prstGeom prst="line">
            <a:avLst/>
          </a:prstGeom>
          <a:noFill/>
          <a:ln w="38100">
            <a:solidFill>
              <a:schemeClr val="tx1"/>
            </a:solidFill>
            <a:round/>
            <a:headEnd/>
            <a:tailEnd/>
          </a:ln>
          <a:effectLst/>
        </p:spPr>
        <p:txBody>
          <a:bodyPr/>
          <a:lstStyle/>
          <a:p>
            <a:endParaRPr lang="ar-IQ"/>
          </a:p>
        </p:txBody>
      </p:sp>
      <p:sp>
        <p:nvSpPr>
          <p:cNvPr id="8" name="Line 44"/>
          <p:cNvSpPr>
            <a:spLocks noChangeShapeType="1"/>
          </p:cNvSpPr>
          <p:nvPr/>
        </p:nvSpPr>
        <p:spPr bwMode="auto">
          <a:xfrm>
            <a:off x="8358214" y="2686048"/>
            <a:ext cx="0" cy="457200"/>
          </a:xfrm>
          <a:prstGeom prst="line">
            <a:avLst/>
          </a:prstGeom>
          <a:noFill/>
          <a:ln w="38100">
            <a:solidFill>
              <a:schemeClr val="tx1"/>
            </a:solidFill>
            <a:round/>
            <a:headEnd/>
            <a:tailEnd/>
          </a:ln>
          <a:effectLst/>
        </p:spPr>
        <p:txBody>
          <a:bodyPr/>
          <a:lstStyle/>
          <a:p>
            <a:endParaRPr lang="ar-IQ"/>
          </a:p>
        </p:txBody>
      </p:sp>
      <p:sp>
        <p:nvSpPr>
          <p:cNvPr id="9" name="مستطيل مستدير الزوايا 8"/>
          <p:cNvSpPr/>
          <p:nvPr/>
        </p:nvSpPr>
        <p:spPr>
          <a:xfrm>
            <a:off x="571472" y="3929066"/>
            <a:ext cx="800105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س – 3 </a:t>
            </a:r>
            <a:r>
              <a:rPr lang="ar-SA" sz="3200" b="1" dirty="0" smtClean="0">
                <a:latin typeface="Times New Roman (Arabic)" charset="0"/>
                <a:sym typeface="Symbol" pitchFamily="18" charset="2"/>
              </a:rPr>
              <a:t>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4 أو س –3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- 4 </a:t>
            </a:r>
            <a:endParaRPr lang="ar-SA" sz="3200" b="1" dirty="0">
              <a:latin typeface="Times New Roman (Arabic)" charset="0"/>
              <a:sym typeface="Symbol" pitchFamily="18" charset="2"/>
            </a:endParaRPr>
          </a:p>
        </p:txBody>
      </p:sp>
      <p:sp>
        <p:nvSpPr>
          <p:cNvPr id="10" name="مستطيل مستدير الزوايا 9"/>
          <p:cNvSpPr/>
          <p:nvPr/>
        </p:nvSpPr>
        <p:spPr>
          <a:xfrm>
            <a:off x="6715140" y="5072074"/>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مستطيل مستدير الزوايا 10"/>
          <p:cNvSpPr/>
          <p:nvPr/>
        </p:nvSpPr>
        <p:spPr>
          <a:xfrm>
            <a:off x="6715140" y="5857892"/>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إلى اليسار واليمين 11"/>
          <p:cNvSpPr/>
          <p:nvPr/>
        </p:nvSpPr>
        <p:spPr>
          <a:xfrm>
            <a:off x="7072330" y="5214950"/>
            <a:ext cx="785818" cy="28575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مستطيل مستدير الزوايا 12"/>
          <p:cNvSpPr/>
          <p:nvPr/>
        </p:nvSpPr>
        <p:spPr>
          <a:xfrm>
            <a:off x="928662" y="5000636"/>
            <a:ext cx="557216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س</a:t>
            </a:r>
            <a:r>
              <a:rPr lang="ar-SA" sz="3200" b="1" dirty="0" smtClean="0">
                <a:latin typeface="Times New Roman (Arabic)" charset="0"/>
                <a:sym typeface="Symbol" pitchFamily="18" charset="2"/>
              </a:rPr>
              <a:t>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7   او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-1</a:t>
            </a:r>
            <a:r>
              <a:rPr lang="ar-SA" sz="3200" b="1" dirty="0" smtClean="0">
                <a:latin typeface="Times New Roman (Arabic)" charset="0"/>
              </a:rPr>
              <a:t> </a:t>
            </a:r>
            <a:endParaRPr lang="ar-SA" sz="3200" b="1" dirty="0">
              <a:latin typeface="Times New Roman (Arabic)" charset="0"/>
            </a:endParaRPr>
          </a:p>
        </p:txBody>
      </p:sp>
      <p:sp>
        <p:nvSpPr>
          <p:cNvPr id="14" name="سهم إلى اليسار واليمين 13"/>
          <p:cNvSpPr/>
          <p:nvPr/>
        </p:nvSpPr>
        <p:spPr>
          <a:xfrm>
            <a:off x="7143768" y="6000768"/>
            <a:ext cx="785818" cy="28575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ستطيل مستدير الزوايا 14"/>
          <p:cNvSpPr/>
          <p:nvPr/>
        </p:nvSpPr>
        <p:spPr>
          <a:xfrm>
            <a:off x="500034" y="5929330"/>
            <a:ext cx="60007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[ 7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أو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-1 ] </a:t>
            </a:r>
            <a:endParaRPr lang="ar-SA" sz="3200" b="1" dirty="0">
              <a:latin typeface="Times New Roman (Arabic)" charset="0"/>
              <a:sym typeface="Symbol" pitchFamily="18" charset="2"/>
            </a:endParaRPr>
          </a:p>
        </p:txBody>
      </p:sp>
      <p:sp>
        <p:nvSpPr>
          <p:cNvPr id="18" name="شكل بيضاوي 1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286644" y="1285860"/>
            <a:ext cx="128588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مستدير الزوايا 2"/>
          <p:cNvSpPr/>
          <p:nvPr/>
        </p:nvSpPr>
        <p:spPr>
          <a:xfrm>
            <a:off x="1428728" y="1214422"/>
            <a:ext cx="54292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س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[ 7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- 1 ] </a:t>
            </a:r>
            <a:endParaRPr lang="ar-SA" sz="3200" b="1" dirty="0">
              <a:latin typeface="Times New Roman (Arabic)" charset="0"/>
              <a:sym typeface="Symbol" pitchFamily="18" charset="2"/>
            </a:endParaRPr>
          </a:p>
        </p:txBody>
      </p:sp>
      <p:sp>
        <p:nvSpPr>
          <p:cNvPr id="4" name="سهم إلى اليسار واليمين 3"/>
          <p:cNvSpPr/>
          <p:nvPr/>
        </p:nvSpPr>
        <p:spPr>
          <a:xfrm>
            <a:off x="7500958" y="1357298"/>
            <a:ext cx="785818" cy="35719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مستدير الزوايا 4"/>
          <p:cNvSpPr/>
          <p:nvPr/>
        </p:nvSpPr>
        <p:spPr>
          <a:xfrm>
            <a:off x="500034" y="2428868"/>
            <a:ext cx="821537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إذن مجموعة حل المتباينة هي [7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a:t>
            </a:r>
            <a:r>
              <a:rPr lang="ar-SA" sz="3200" b="1" dirty="0" smtClean="0">
                <a:latin typeface="Times New Roman (Arabic)" charset="0"/>
              </a:rPr>
              <a:t>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-1 ] التي تمثيلها كما في الشكل :</a:t>
            </a:r>
            <a:endParaRPr lang="en-US" sz="3200" b="1" dirty="0">
              <a:latin typeface="Times New Roman (Arabic)" charset="0"/>
              <a:sym typeface="Symbol" pitchFamily="18" charset="2"/>
            </a:endParaRPr>
          </a:p>
        </p:txBody>
      </p:sp>
      <p:grpSp>
        <p:nvGrpSpPr>
          <p:cNvPr id="6" name="Group 12"/>
          <p:cNvGrpSpPr>
            <a:grpSpLocks/>
          </p:cNvGrpSpPr>
          <p:nvPr/>
        </p:nvGrpSpPr>
        <p:grpSpPr bwMode="auto">
          <a:xfrm>
            <a:off x="1295400" y="4922855"/>
            <a:ext cx="6477000" cy="1006475"/>
            <a:chOff x="816" y="2736"/>
            <a:chExt cx="4080" cy="634"/>
          </a:xfrm>
        </p:grpSpPr>
        <p:sp>
          <p:nvSpPr>
            <p:cNvPr id="7" name="Line 5"/>
            <p:cNvSpPr>
              <a:spLocks noChangeShapeType="1"/>
            </p:cNvSpPr>
            <p:nvPr/>
          </p:nvSpPr>
          <p:spPr bwMode="auto">
            <a:xfrm>
              <a:off x="3216" y="2880"/>
              <a:ext cx="1680" cy="0"/>
            </a:xfrm>
            <a:prstGeom prst="line">
              <a:avLst/>
            </a:prstGeom>
            <a:noFill/>
            <a:ln w="57150">
              <a:solidFill>
                <a:srgbClr val="FF0066"/>
              </a:solidFill>
              <a:round/>
              <a:headEnd/>
              <a:tailEnd type="triangle" w="med" len="med"/>
            </a:ln>
            <a:effectLst/>
          </p:spPr>
          <p:txBody>
            <a:bodyPr/>
            <a:lstStyle/>
            <a:p>
              <a:endParaRPr lang="ar-IQ"/>
            </a:p>
          </p:txBody>
        </p:sp>
        <p:sp>
          <p:nvSpPr>
            <p:cNvPr id="8" name="Line 6"/>
            <p:cNvSpPr>
              <a:spLocks noChangeShapeType="1"/>
            </p:cNvSpPr>
            <p:nvPr/>
          </p:nvSpPr>
          <p:spPr bwMode="auto">
            <a:xfrm flipH="1">
              <a:off x="2016" y="2880"/>
              <a:ext cx="1200" cy="0"/>
            </a:xfrm>
            <a:prstGeom prst="line">
              <a:avLst/>
            </a:prstGeom>
            <a:noFill/>
            <a:ln w="57150">
              <a:solidFill>
                <a:schemeClr val="tx1"/>
              </a:solidFill>
              <a:round/>
              <a:headEnd/>
              <a:tailEnd/>
            </a:ln>
            <a:effectLst/>
          </p:spPr>
          <p:txBody>
            <a:bodyPr/>
            <a:lstStyle/>
            <a:p>
              <a:endParaRPr lang="ar-IQ"/>
            </a:p>
          </p:txBody>
        </p:sp>
        <p:sp>
          <p:nvSpPr>
            <p:cNvPr id="9" name="Line 7"/>
            <p:cNvSpPr>
              <a:spLocks noChangeShapeType="1"/>
            </p:cNvSpPr>
            <p:nvPr/>
          </p:nvSpPr>
          <p:spPr bwMode="auto">
            <a:xfrm flipH="1">
              <a:off x="816" y="2880"/>
              <a:ext cx="1200" cy="0"/>
            </a:xfrm>
            <a:prstGeom prst="line">
              <a:avLst/>
            </a:prstGeom>
            <a:noFill/>
            <a:ln w="57150">
              <a:solidFill>
                <a:schemeClr val="accent2"/>
              </a:solidFill>
              <a:round/>
              <a:headEnd/>
              <a:tailEnd/>
            </a:ln>
            <a:effectLst/>
          </p:spPr>
          <p:txBody>
            <a:bodyPr/>
            <a:lstStyle/>
            <a:p>
              <a:endParaRPr lang="ar-IQ"/>
            </a:p>
          </p:txBody>
        </p:sp>
        <p:sp>
          <p:nvSpPr>
            <p:cNvPr id="10" name="Oval 8"/>
            <p:cNvSpPr>
              <a:spLocks noChangeArrowheads="1"/>
            </p:cNvSpPr>
            <p:nvPr/>
          </p:nvSpPr>
          <p:spPr bwMode="auto">
            <a:xfrm>
              <a:off x="3072" y="2736"/>
              <a:ext cx="192" cy="240"/>
            </a:xfrm>
            <a:prstGeom prst="ellipse">
              <a:avLst/>
            </a:prstGeom>
            <a:solidFill>
              <a:srgbClr val="FF0066"/>
            </a:solidFill>
            <a:ln w="9525">
              <a:solidFill>
                <a:schemeClr val="tx1"/>
              </a:solidFill>
              <a:round/>
              <a:headEnd/>
              <a:tailEnd/>
            </a:ln>
            <a:effectLst/>
          </p:spPr>
          <p:txBody>
            <a:bodyPr wrap="none" anchor="ctr"/>
            <a:lstStyle/>
            <a:p>
              <a:endParaRPr lang="ar-IQ"/>
            </a:p>
          </p:txBody>
        </p:sp>
        <p:sp>
          <p:nvSpPr>
            <p:cNvPr id="11" name="Oval 9"/>
            <p:cNvSpPr>
              <a:spLocks noChangeArrowheads="1"/>
            </p:cNvSpPr>
            <p:nvPr/>
          </p:nvSpPr>
          <p:spPr bwMode="auto">
            <a:xfrm>
              <a:off x="1920" y="2736"/>
              <a:ext cx="192" cy="24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12" name="Text Box 10"/>
            <p:cNvSpPr txBox="1">
              <a:spLocks noChangeArrowheads="1"/>
            </p:cNvSpPr>
            <p:nvPr/>
          </p:nvSpPr>
          <p:spPr bwMode="auto">
            <a:xfrm>
              <a:off x="2784" y="3024"/>
              <a:ext cx="672" cy="346"/>
            </a:xfrm>
            <a:prstGeom prst="rect">
              <a:avLst/>
            </a:prstGeom>
            <a:noFill/>
            <a:ln w="9525">
              <a:noFill/>
              <a:miter lim="800000"/>
              <a:headEnd/>
              <a:tailEnd/>
            </a:ln>
            <a:effectLst/>
          </p:spPr>
          <p:txBody>
            <a:bodyPr>
              <a:spAutoFit/>
            </a:bodyPr>
            <a:lstStyle/>
            <a:p>
              <a:pPr algn="ctr">
                <a:spcBef>
                  <a:spcPct val="50000"/>
                </a:spcBef>
              </a:pPr>
              <a:r>
                <a:rPr lang="ar-SA" sz="3000" b="1"/>
                <a:t>7</a:t>
              </a:r>
              <a:endParaRPr lang="en-US" sz="3000" b="1"/>
            </a:p>
          </p:txBody>
        </p:sp>
        <p:sp>
          <p:nvSpPr>
            <p:cNvPr id="13" name="Text Box 11"/>
            <p:cNvSpPr txBox="1">
              <a:spLocks noChangeArrowheads="1"/>
            </p:cNvSpPr>
            <p:nvPr/>
          </p:nvSpPr>
          <p:spPr bwMode="auto">
            <a:xfrm>
              <a:off x="1632" y="3014"/>
              <a:ext cx="672" cy="346"/>
            </a:xfrm>
            <a:prstGeom prst="rect">
              <a:avLst/>
            </a:prstGeom>
            <a:noFill/>
            <a:ln w="9525">
              <a:noFill/>
              <a:miter lim="800000"/>
              <a:headEnd/>
              <a:tailEnd/>
            </a:ln>
            <a:effectLst/>
          </p:spPr>
          <p:txBody>
            <a:bodyPr>
              <a:spAutoFit/>
            </a:bodyPr>
            <a:lstStyle/>
            <a:p>
              <a:pPr algn="ctr">
                <a:spcBef>
                  <a:spcPct val="50000"/>
                </a:spcBef>
              </a:pPr>
              <a:r>
                <a:rPr lang="ar-SA" sz="3000" b="1"/>
                <a:t>- 1 </a:t>
              </a:r>
              <a:endParaRPr lang="en-US" sz="3000" b="1"/>
            </a:p>
          </p:txBody>
        </p:sp>
      </p:grpSp>
      <p:sp>
        <p:nvSpPr>
          <p:cNvPr id="16" name="شكل بيضاوي 1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xit" presetSubtype="0" accel="100000" fill="hold" grpId="0" nodeType="clickEffect">
                                  <p:stCondLst>
                                    <p:cond delay="0"/>
                                  </p:stCondLst>
                                  <p:childTnLst>
                                    <p:anim calcmode="lin" valueType="num">
                                      <p:cBhvr>
                                        <p:cTn id="12" dur="1000"/>
                                        <p:tgtEl>
                                          <p:spTgt spid="2"/>
                                        </p:tgtEl>
                                        <p:attrNameLst>
                                          <p:attrName>ppt_w</p:attrName>
                                        </p:attrNameLst>
                                      </p:cBhvr>
                                      <p:tavLst>
                                        <p:tav tm="0">
                                          <p:val>
                                            <p:strVal val="ppt_w"/>
                                          </p:val>
                                        </p:tav>
                                        <p:tav tm="100000">
                                          <p:val>
                                            <p:strVal val="ppt_w+.3"/>
                                          </p:val>
                                        </p:tav>
                                      </p:tavLst>
                                    </p:anim>
                                    <p:anim calcmode="lin" valueType="num">
                                      <p:cBhvr>
                                        <p:cTn id="13" dur="1000"/>
                                        <p:tgtEl>
                                          <p:spTgt spid="2"/>
                                        </p:tgtEl>
                                        <p:attrNameLst>
                                          <p:attrName>ppt_h</p:attrName>
                                        </p:attrNameLst>
                                      </p:cBhvr>
                                      <p:tavLst>
                                        <p:tav tm="0">
                                          <p:val>
                                            <p:strVal val="ppt_h"/>
                                          </p:val>
                                        </p:tav>
                                        <p:tav tm="100000">
                                          <p:val>
                                            <p:strVal val="ppt_h"/>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par>
                                <p:cTn id="16" presetID="50" presetClass="exit" presetSubtype="0" accel="100000" fill="hold" grpId="0" nodeType="withEffect">
                                  <p:stCondLst>
                                    <p:cond delay="0"/>
                                  </p:stCondLst>
                                  <p:childTnLst>
                                    <p:anim calcmode="lin" valueType="num">
                                      <p:cBhvr>
                                        <p:cTn id="17" dur="1000"/>
                                        <p:tgtEl>
                                          <p:spTgt spid="3"/>
                                        </p:tgtEl>
                                        <p:attrNameLst>
                                          <p:attrName>ppt_w</p:attrName>
                                        </p:attrNameLst>
                                      </p:cBhvr>
                                      <p:tavLst>
                                        <p:tav tm="0">
                                          <p:val>
                                            <p:strVal val="ppt_w"/>
                                          </p:val>
                                        </p:tav>
                                        <p:tav tm="100000">
                                          <p:val>
                                            <p:strVal val="ppt_w+.3"/>
                                          </p:val>
                                        </p:tav>
                                      </p:tavLst>
                                    </p:anim>
                                    <p:anim calcmode="lin" valueType="num">
                                      <p:cBhvr>
                                        <p:cTn id="18" dur="1000"/>
                                        <p:tgtEl>
                                          <p:spTgt spid="3"/>
                                        </p:tgtEl>
                                        <p:attrNameLst>
                                          <p:attrName>ppt_h</p:attrName>
                                        </p:attrNameLst>
                                      </p:cBhvr>
                                      <p:tavLst>
                                        <p:tav tm="0">
                                          <p:val>
                                            <p:strVal val="ppt_h"/>
                                          </p:val>
                                        </p:tav>
                                        <p:tav tm="100000">
                                          <p:val>
                                            <p:strVal val="ppt_h"/>
                                          </p:val>
                                        </p:tav>
                                      </p:tavLst>
                                    </p:anim>
                                    <p:animEffect transition="out" filter="fade">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par>
                                <p:cTn id="21" presetID="50" presetClass="exit" presetSubtype="0" accel="100000" fill="hold" grpId="0" nodeType="withEffect">
                                  <p:stCondLst>
                                    <p:cond delay="0"/>
                                  </p:stCondLst>
                                  <p:childTnLst>
                                    <p:anim calcmode="lin" valueType="num">
                                      <p:cBhvr>
                                        <p:cTn id="22" dur="1000"/>
                                        <p:tgtEl>
                                          <p:spTgt spid="4"/>
                                        </p:tgtEl>
                                        <p:attrNameLst>
                                          <p:attrName>ppt_w</p:attrName>
                                        </p:attrNameLst>
                                      </p:cBhvr>
                                      <p:tavLst>
                                        <p:tav tm="0">
                                          <p:val>
                                            <p:strVal val="ppt_w"/>
                                          </p:val>
                                        </p:tav>
                                        <p:tav tm="100000">
                                          <p:val>
                                            <p:strVal val="ppt_w+.3"/>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50" presetClass="exit" presetSubtype="0" accel="10000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strVal val="ppt_w+.3"/>
                                          </p:val>
                                        </p:tav>
                                      </p:tavLst>
                                    </p:anim>
                                    <p:anim calcmode="lin" valueType="num">
                                      <p:cBhvr>
                                        <p:cTn id="28" dur="1000"/>
                                        <p:tgtEl>
                                          <p:spTgt spid="5"/>
                                        </p:tgtEl>
                                        <p:attrNameLst>
                                          <p:attrName>ppt_h</p:attrName>
                                        </p:attrNameLst>
                                      </p:cBhvr>
                                      <p:tavLst>
                                        <p:tav tm="0">
                                          <p:val>
                                            <p:strVal val="ppt_h"/>
                                          </p:val>
                                        </p:tav>
                                        <p:tav tm="100000">
                                          <p:val>
                                            <p:strVal val="ppt_h"/>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par>
                                <p:cTn id="31" presetID="50" presetClass="exit" presetSubtype="0" accel="100000" fill="hold" nodeType="withEffect">
                                  <p:stCondLst>
                                    <p:cond delay="0"/>
                                  </p:stCondLst>
                                  <p:childTnLst>
                                    <p:anim calcmode="lin" valueType="num">
                                      <p:cBhvr>
                                        <p:cTn id="32" dur="1000"/>
                                        <p:tgtEl>
                                          <p:spTgt spid="6"/>
                                        </p:tgtEl>
                                        <p:attrNameLst>
                                          <p:attrName>ppt_w</p:attrName>
                                        </p:attrNameLst>
                                      </p:cBhvr>
                                      <p:tavLst>
                                        <p:tav tm="0">
                                          <p:val>
                                            <p:strVal val="ppt_w"/>
                                          </p:val>
                                        </p:tav>
                                        <p:tav tm="100000">
                                          <p:val>
                                            <p:strVal val="ppt_w+.3"/>
                                          </p:val>
                                        </p:tav>
                                      </p:tavLst>
                                    </p:anim>
                                    <p:anim calcmode="lin" valueType="num">
                                      <p:cBhvr>
                                        <p:cTn id="33" dur="1000"/>
                                        <p:tgtEl>
                                          <p:spTgt spid="6"/>
                                        </p:tgtEl>
                                        <p:attrNameLst>
                                          <p:attrName>ppt_h</p:attrName>
                                        </p:attrNameLst>
                                      </p:cBhvr>
                                      <p:tavLst>
                                        <p:tav tm="0">
                                          <p:val>
                                            <p:strVal val="ppt_h"/>
                                          </p:val>
                                        </p:tav>
                                        <p:tav tm="100000">
                                          <p:val>
                                            <p:strVal val="ppt_h"/>
                                          </p:val>
                                        </p:tav>
                                      </p:tavLst>
                                    </p:anim>
                                    <p:animEffect transition="out" filter="fad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642910" y="857232"/>
            <a:ext cx="785818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4000" b="1" dirty="0" smtClean="0">
                <a:solidFill>
                  <a:srgbClr val="FFFF99"/>
                </a:solidFill>
                <a:latin typeface="Times New Roman (Arabic)" charset="0"/>
              </a:rPr>
              <a:t>نظام متباينات الدرجة الأولى في ح </a:t>
            </a:r>
            <a:endParaRPr lang="en-US" sz="4000" b="1" dirty="0">
              <a:solidFill>
                <a:srgbClr val="FFFF99"/>
              </a:solidFill>
              <a:latin typeface="Times New Roman (Arabic)" charset="0"/>
              <a:sym typeface="Symbol" pitchFamily="18" charset="2"/>
            </a:endParaRPr>
          </a:p>
        </p:txBody>
      </p:sp>
      <p:sp>
        <p:nvSpPr>
          <p:cNvPr id="3" name="مستطيل مستدير الزوايا 2"/>
          <p:cNvSpPr/>
          <p:nvPr/>
        </p:nvSpPr>
        <p:spPr>
          <a:xfrm>
            <a:off x="642910" y="2000240"/>
            <a:ext cx="800105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إن نظام متباينات من الدرجة الأولى هو مجموعة من متباينات الدرجة الأولى مرتبطة بالرابط المنطقي (( و )) أو بالرابط المنطقي (( أو )) مثل :</a:t>
            </a:r>
            <a:endParaRPr lang="en-US" sz="3200" b="1" dirty="0">
              <a:latin typeface="Times New Roman (Arabic)" charset="0"/>
              <a:sym typeface="Symbol" pitchFamily="18" charset="2"/>
            </a:endParaRPr>
          </a:p>
        </p:txBody>
      </p:sp>
      <p:sp>
        <p:nvSpPr>
          <p:cNvPr id="4" name="مستطيل مستدير الزوايا 3"/>
          <p:cNvSpPr/>
          <p:nvPr/>
        </p:nvSpPr>
        <p:spPr>
          <a:xfrm>
            <a:off x="714348" y="4143380"/>
            <a:ext cx="800105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Text Box 6"/>
          <p:cNvSpPr txBox="1">
            <a:spLocks noChangeArrowheads="1"/>
          </p:cNvSpPr>
          <p:nvPr/>
        </p:nvSpPr>
        <p:spPr bwMode="auto">
          <a:xfrm>
            <a:off x="3786182" y="4143380"/>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3 </a:t>
            </a:r>
          </a:p>
        </p:txBody>
      </p:sp>
      <p:sp>
        <p:nvSpPr>
          <p:cNvPr id="6" name="Text Box 6"/>
          <p:cNvSpPr txBox="1">
            <a:spLocks noChangeArrowheads="1"/>
          </p:cNvSpPr>
          <p:nvPr/>
        </p:nvSpPr>
        <p:spPr bwMode="auto">
          <a:xfrm>
            <a:off x="6334148" y="4130109"/>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3 </a:t>
            </a:r>
          </a:p>
        </p:txBody>
      </p:sp>
      <p:sp>
        <p:nvSpPr>
          <p:cNvPr id="7" name="Text Box 7"/>
          <p:cNvSpPr txBox="1">
            <a:spLocks noChangeArrowheads="1"/>
          </p:cNvSpPr>
          <p:nvPr/>
        </p:nvSpPr>
        <p:spPr bwMode="auto">
          <a:xfrm>
            <a:off x="3929058" y="4714884"/>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5</a:t>
            </a:r>
            <a:endParaRPr lang="en-US" sz="3200" b="1" dirty="0">
              <a:cs typeface="Times New Roman" pitchFamily="18" charset="0"/>
            </a:endParaRPr>
          </a:p>
        </p:txBody>
      </p:sp>
      <p:sp>
        <p:nvSpPr>
          <p:cNvPr id="8" name="Text Box 7"/>
          <p:cNvSpPr txBox="1">
            <a:spLocks noChangeArrowheads="1"/>
          </p:cNvSpPr>
          <p:nvPr/>
        </p:nvSpPr>
        <p:spPr bwMode="auto">
          <a:xfrm>
            <a:off x="6648472" y="4701613"/>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5</a:t>
            </a:r>
            <a:endParaRPr lang="en-US" sz="3200" b="1" dirty="0">
              <a:cs typeface="Times New Roman" pitchFamily="18" charset="0"/>
            </a:endParaRPr>
          </a:p>
        </p:txBody>
      </p:sp>
      <p:sp>
        <p:nvSpPr>
          <p:cNvPr id="9" name="Line 8"/>
          <p:cNvSpPr>
            <a:spLocks noChangeShapeType="1"/>
          </p:cNvSpPr>
          <p:nvPr/>
        </p:nvSpPr>
        <p:spPr bwMode="auto">
          <a:xfrm flipH="1">
            <a:off x="4071942" y="4714884"/>
            <a:ext cx="1143000" cy="0"/>
          </a:xfrm>
          <a:prstGeom prst="line">
            <a:avLst/>
          </a:prstGeom>
          <a:noFill/>
          <a:ln w="9525">
            <a:solidFill>
              <a:schemeClr val="tx1"/>
            </a:solidFill>
            <a:round/>
            <a:headEnd/>
            <a:tailEnd/>
          </a:ln>
          <a:effectLst/>
        </p:spPr>
        <p:txBody>
          <a:bodyPr/>
          <a:lstStyle/>
          <a:p>
            <a:endParaRPr lang="ar-IQ"/>
          </a:p>
        </p:txBody>
      </p:sp>
      <p:sp>
        <p:nvSpPr>
          <p:cNvPr id="10" name="Line 8"/>
          <p:cNvSpPr>
            <a:spLocks noChangeShapeType="1"/>
          </p:cNvSpPr>
          <p:nvPr/>
        </p:nvSpPr>
        <p:spPr bwMode="auto">
          <a:xfrm flipH="1">
            <a:off x="6643710" y="4714884"/>
            <a:ext cx="1143000" cy="0"/>
          </a:xfrm>
          <a:prstGeom prst="line">
            <a:avLst/>
          </a:prstGeom>
          <a:noFill/>
          <a:ln w="9525">
            <a:solidFill>
              <a:schemeClr val="tx1"/>
            </a:solidFill>
            <a:round/>
            <a:headEnd/>
            <a:tailEnd/>
          </a:ln>
          <a:effectLst/>
        </p:spPr>
        <p:txBody>
          <a:bodyPr/>
          <a:lstStyle/>
          <a:p>
            <a:endParaRPr lang="ar-IQ"/>
          </a:p>
        </p:txBody>
      </p:sp>
      <p:sp>
        <p:nvSpPr>
          <p:cNvPr id="11" name="Rectangle 11"/>
          <p:cNvSpPr>
            <a:spLocks noChangeArrowheads="1"/>
          </p:cNvSpPr>
          <p:nvPr/>
        </p:nvSpPr>
        <p:spPr bwMode="auto">
          <a:xfrm>
            <a:off x="5072066" y="4415861"/>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sym typeface="Symbol" pitchFamily="18" charset="2"/>
              </a:rPr>
              <a:t> 4</a:t>
            </a:r>
            <a:r>
              <a:rPr lang="en-US" sz="3200" b="1" dirty="0">
                <a:latin typeface="Times New Roman (Arabic)" charset="0"/>
                <a:sym typeface="Symbol" pitchFamily="18" charset="2"/>
              </a:rPr>
              <a:t></a:t>
            </a:r>
            <a:endParaRPr lang="en-US" sz="3200" b="1" dirty="0">
              <a:latin typeface="Times New Roman (Arabic)" charset="0"/>
            </a:endParaRPr>
          </a:p>
        </p:txBody>
      </p:sp>
      <p:sp>
        <p:nvSpPr>
          <p:cNvPr id="12" name="Text Box 19"/>
          <p:cNvSpPr txBox="1">
            <a:spLocks noChangeArrowheads="1"/>
          </p:cNvSpPr>
          <p:nvPr/>
        </p:nvSpPr>
        <p:spPr bwMode="auto">
          <a:xfrm>
            <a:off x="5010160" y="4415861"/>
            <a:ext cx="990600" cy="584775"/>
          </a:xfrm>
          <a:prstGeom prst="rect">
            <a:avLst/>
          </a:prstGeom>
          <a:noFill/>
          <a:ln w="9525">
            <a:noFill/>
            <a:miter lim="800000"/>
            <a:headEnd/>
            <a:tailEnd/>
          </a:ln>
          <a:effectLst/>
        </p:spPr>
        <p:txBody>
          <a:bodyPr>
            <a:spAutoFit/>
          </a:bodyPr>
          <a:lstStyle/>
          <a:p>
            <a:pPr algn="ctr">
              <a:spcBef>
                <a:spcPct val="50000"/>
              </a:spcBef>
            </a:pPr>
            <a:r>
              <a:rPr lang="ar-SA" sz="3200" b="1" dirty="0"/>
              <a:t>و</a:t>
            </a:r>
            <a:endParaRPr lang="en-US" sz="3200" b="1" dirty="0"/>
          </a:p>
        </p:txBody>
      </p:sp>
      <p:sp>
        <p:nvSpPr>
          <p:cNvPr id="13" name="Rectangle 18"/>
          <p:cNvSpPr>
            <a:spLocks noChangeArrowheads="1"/>
          </p:cNvSpPr>
          <p:nvPr/>
        </p:nvSpPr>
        <p:spPr bwMode="auto">
          <a:xfrm>
            <a:off x="2409820" y="4429132"/>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sym typeface="Symbol" pitchFamily="18" charset="2"/>
              </a:rPr>
              <a:t> 4</a:t>
            </a:r>
            <a:r>
              <a:rPr lang="en-US" sz="3200" b="1" dirty="0">
                <a:latin typeface="Times New Roman (Arabic)" charset="0"/>
                <a:sym typeface="Symbol" pitchFamily="18" charset="2"/>
              </a:rPr>
              <a:t></a:t>
            </a:r>
            <a:endParaRPr lang="en-US" sz="3200" b="1" dirty="0">
              <a:latin typeface="Times New Roman (Arabic)" charset="0"/>
            </a:endParaRPr>
          </a:p>
        </p:txBody>
      </p:sp>
      <p:sp>
        <p:nvSpPr>
          <p:cNvPr id="14" name="مستطيل مستدير الزوايا 13"/>
          <p:cNvSpPr/>
          <p:nvPr/>
        </p:nvSpPr>
        <p:spPr>
          <a:xfrm>
            <a:off x="928662" y="5357826"/>
            <a:ext cx="771530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3200" b="1" dirty="0" smtClean="0">
                <a:solidFill>
                  <a:schemeClr val="tx1"/>
                </a:solidFill>
                <a:latin typeface="Times New Roman (Arabic)" charset="0"/>
                <a:sym typeface="Symbol" pitchFamily="18" charset="2"/>
              </a:rPr>
              <a:t> س – 1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a:t>
            </a:r>
            <a:r>
              <a:rPr lang="ar-IQ" sz="3200" b="1" dirty="0" smtClean="0">
                <a:solidFill>
                  <a:schemeClr val="tx1"/>
                </a:solidFill>
                <a:latin typeface="Times New Roman (Arabic)" charset="0"/>
                <a:sym typeface="Symbol" pitchFamily="18" charset="2"/>
              </a:rPr>
              <a:t>2</a:t>
            </a:r>
            <a:r>
              <a:rPr lang="ar-SA" sz="3200" b="1" dirty="0" smtClean="0">
                <a:solidFill>
                  <a:schemeClr val="tx1"/>
                </a:solidFill>
                <a:latin typeface="Times New Roman (Arabic)" charset="0"/>
                <a:sym typeface="Symbol" pitchFamily="18" charset="2"/>
              </a:rPr>
              <a:t> 		أو  س – 1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-2 </a:t>
            </a:r>
            <a:endParaRPr lang="en-US" sz="3200" b="1" dirty="0">
              <a:solidFill>
                <a:schemeClr val="tx1"/>
              </a:solidFill>
              <a:latin typeface="Times New Roman (Arabic)" charset="0"/>
              <a:sym typeface="Symbol" pitchFamily="18" charset="2"/>
            </a:endParaRPr>
          </a:p>
        </p:txBody>
      </p:sp>
      <p:sp>
        <p:nvSpPr>
          <p:cNvPr id="17" name="شكل بيضاوي 1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106</a:t>
            </a:r>
            <a:endParaRPr lang="ar-IQ"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9531 -0.14613 L 0.8349 -0.79907 L -0.0302 -0.75468 L 0.39514 -0.203 " pathEditMode="relative" ptsTypes="AA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8" dur="2000" fill="hold"/>
                                        <p:tgtEl>
                                          <p:spTgt spid="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10" dur="2000" fill="hold"/>
                                        <p:tgtEl>
                                          <p:spTgt spid="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12" dur="2000" fill="hold"/>
                                        <p:tgtEl>
                                          <p:spTgt spid="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16" dur="2000" fill="hold"/>
                                        <p:tgtEl>
                                          <p:spTgt spid="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18" dur="2000" fill="hold"/>
                                        <p:tgtEl>
                                          <p:spTgt spid="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20" dur="2000" fill="hold"/>
                                        <p:tgtEl>
                                          <p:spTgt spid="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22" dur="2000" fill="hold"/>
                                        <p:tgtEl>
                                          <p:spTgt spid="10"/>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24" dur="2000" fill="hold"/>
                                        <p:tgtEl>
                                          <p:spTgt spid="11"/>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26" dur="2000" fill="hold"/>
                                        <p:tgtEl>
                                          <p:spTgt spid="12"/>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28" dur="2000" fill="hold"/>
                                        <p:tgtEl>
                                          <p:spTgt spid="13"/>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29531 -0.14613 L 0.8349 -0.79907 L -0.0302 -0.75468 L 0.39514 -0.203 " pathEditMode="relative" ptsTypes="AAAAA">
                                      <p:cBhvr>
                                        <p:cTn id="3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p:bldP spid="11" grpId="0"/>
      <p:bldP spid="12" grpId="0"/>
      <p:bldP spid="13" grpId="0"/>
      <p:bldP spid="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715140" y="1142984"/>
            <a:ext cx="2143140" cy="1571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285720" y="3214686"/>
            <a:ext cx="842968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endParaRPr lang="ar-IQ" sz="3200" b="1" dirty="0" smtClean="0">
              <a:latin typeface="Times New Roman (Arabic)" charset="0"/>
            </a:endParaRPr>
          </a:p>
          <a:p>
            <a:pPr eaLnBrk="0" hangingPunct="0"/>
            <a:r>
              <a:rPr lang="ar-SA" sz="3200" b="1" dirty="0" smtClean="0">
                <a:latin typeface="Times New Roman (Arabic)" charset="0"/>
              </a:rPr>
              <a:t>أوجد حل النظام التالي ومثّل مجموعة الحل على خط الأعداد :</a:t>
            </a:r>
          </a:p>
          <a:p>
            <a:pPr eaLnBrk="0" hangingPunct="0"/>
            <a:endParaRPr lang="ar-SA" sz="3200" b="1" dirty="0">
              <a:latin typeface="Times New Roman (Arabic)" charset="0"/>
            </a:endParaRPr>
          </a:p>
        </p:txBody>
      </p:sp>
      <p:sp>
        <p:nvSpPr>
          <p:cNvPr id="4" name="مستطيل مستدير الزوايا 3"/>
          <p:cNvSpPr/>
          <p:nvPr/>
        </p:nvSpPr>
        <p:spPr>
          <a:xfrm>
            <a:off x="857224" y="5000636"/>
            <a:ext cx="778674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endParaRPr lang="ar-SA" sz="3200" b="1" dirty="0" smtClean="0">
              <a:latin typeface="Times New Roman (Arabic)" charset="0"/>
            </a:endParaRPr>
          </a:p>
          <a:p>
            <a:pPr eaLnBrk="0" hangingPunct="0"/>
            <a:r>
              <a:rPr lang="ar-SA" sz="3200" b="1" dirty="0" smtClean="0">
                <a:solidFill>
                  <a:schemeClr val="tx1"/>
                </a:solidFill>
                <a:latin typeface="Times New Roman (Arabic)" charset="0"/>
              </a:rPr>
              <a:t> س – 7 &gt; 2س + 4 	أو </a:t>
            </a:r>
          </a:p>
          <a:p>
            <a:pPr eaLnBrk="0" hangingPunct="0"/>
            <a:endParaRPr lang="ar-SA" sz="3200" b="1" dirty="0">
              <a:latin typeface="Times New Roman (Arabic)" charset="0"/>
            </a:endParaRPr>
          </a:p>
        </p:txBody>
      </p:sp>
      <p:sp>
        <p:nvSpPr>
          <p:cNvPr id="5" name="Text Box 12"/>
          <p:cNvSpPr txBox="1">
            <a:spLocks noChangeArrowheads="1"/>
          </p:cNvSpPr>
          <p:nvPr/>
        </p:nvSpPr>
        <p:spPr bwMode="auto">
          <a:xfrm>
            <a:off x="2262182" y="5058803"/>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2 </a:t>
            </a:r>
          </a:p>
        </p:txBody>
      </p:sp>
      <p:sp>
        <p:nvSpPr>
          <p:cNvPr id="6" name="Text Box 13"/>
          <p:cNvSpPr txBox="1">
            <a:spLocks noChangeArrowheads="1"/>
          </p:cNvSpPr>
          <p:nvPr/>
        </p:nvSpPr>
        <p:spPr bwMode="auto">
          <a:xfrm>
            <a:off x="2643174" y="5808683"/>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4</a:t>
            </a:r>
            <a:endParaRPr lang="en-US" sz="3200" b="1" dirty="0">
              <a:cs typeface="Times New Roman" pitchFamily="18" charset="0"/>
            </a:endParaRPr>
          </a:p>
        </p:txBody>
      </p:sp>
      <p:sp>
        <p:nvSpPr>
          <p:cNvPr id="7" name="Line 14"/>
          <p:cNvSpPr>
            <a:spLocks noChangeShapeType="1"/>
          </p:cNvSpPr>
          <p:nvPr/>
        </p:nvSpPr>
        <p:spPr bwMode="auto">
          <a:xfrm flipH="1">
            <a:off x="2571744" y="5715016"/>
            <a:ext cx="1143000" cy="0"/>
          </a:xfrm>
          <a:prstGeom prst="line">
            <a:avLst/>
          </a:prstGeom>
          <a:noFill/>
          <a:ln w="9525">
            <a:solidFill>
              <a:schemeClr val="tx1"/>
            </a:solidFill>
            <a:round/>
            <a:headEnd/>
            <a:tailEnd/>
          </a:ln>
          <a:effectLst/>
        </p:spPr>
        <p:txBody>
          <a:bodyPr/>
          <a:lstStyle/>
          <a:p>
            <a:endParaRPr lang="ar-IQ"/>
          </a:p>
        </p:txBody>
      </p:sp>
      <p:sp>
        <p:nvSpPr>
          <p:cNvPr id="8" name="Rectangle 15"/>
          <p:cNvSpPr>
            <a:spLocks noChangeArrowheads="1"/>
          </p:cNvSpPr>
          <p:nvPr/>
        </p:nvSpPr>
        <p:spPr bwMode="auto">
          <a:xfrm>
            <a:off x="838184" y="5380055"/>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sym typeface="Symbol" pitchFamily="18" charset="2"/>
              </a:rPr>
              <a:t> 3</a:t>
            </a:r>
            <a:r>
              <a:rPr lang="en-US" sz="3200" b="1" dirty="0">
                <a:latin typeface="Times New Roman (Arabic)" charset="0"/>
                <a:sym typeface="Symbol" pitchFamily="18" charset="2"/>
              </a:rPr>
              <a:t></a:t>
            </a:r>
            <a:endParaRPr lang="en-US" sz="3200" b="1" dirty="0">
              <a:latin typeface="Times New Roman (Arabic)" charset="0"/>
            </a:endParaRPr>
          </a:p>
        </p:txBody>
      </p:sp>
      <p:sp>
        <p:nvSpPr>
          <p:cNvPr id="11" name="شكل بيضاوي 10"/>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107</a:t>
            </a:r>
            <a:endParaRPr lang="ar-IQ"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34445 0.98728 L -0.30156 -0.03168 L -0.20781 0.57896 " pathEditMode="relative" ptsTypes="A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34445 0.98728 L -0.30156 -0.03168 L -0.20781 0.57896 " pathEditMode="relative" ptsTypes="AAAA">
                                      <p:cBhvr>
                                        <p:cTn id="8" dur="2000" fill="hold"/>
                                        <p:tgtEl>
                                          <p:spTgt spid="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34445 0.98728 L -0.30156 -0.03168 L -0.20781 0.57896 " pathEditMode="relative" ptsTypes="AAAA">
                                      <p:cBhvr>
                                        <p:cTn id="10" dur="2000" fill="hold"/>
                                        <p:tgtEl>
                                          <p:spTgt spid="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34445 0.98728 L -0.30156 -0.03168 L -0.20781 0.57896 " pathEditMode="relative" ptsTypes="AAAA">
                                      <p:cBhvr>
                                        <p:cTn id="12" dur="2000" fill="hold"/>
                                        <p:tgtEl>
                                          <p:spTgt spid="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34445 0.98728 L -0.30156 -0.03168 L -0.20781 0.57896 " pathEditMode="relative" ptsTypes="AA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34445 0.98728 L -0.30156 -0.03168 L -0.20781 0.57896 " pathEditMode="relative" ptsTypes="AAAA">
                                      <p:cBhvr>
                                        <p:cTn id="16" dur="2000" fill="hold"/>
                                        <p:tgtEl>
                                          <p:spTgt spid="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34445 0.98728 L -0.30156 -0.03168 L -0.20781 0.57896 " pathEditMode="relative" ptsTypes="AAAA">
                                      <p:cBhvr>
                                        <p:cTn id="18"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2858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3" name="مستطيل مستدير الزوايا 2"/>
          <p:cNvSpPr/>
          <p:nvPr/>
        </p:nvSpPr>
        <p:spPr>
          <a:xfrm>
            <a:off x="857224" y="2500306"/>
            <a:ext cx="800105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endParaRPr lang="en-US" sz="3200" b="1" dirty="0" smtClean="0">
              <a:latin typeface="Times New Roman (Arabic)" charset="0"/>
            </a:endParaRPr>
          </a:p>
          <a:p>
            <a:pPr eaLnBrk="0" hangingPunct="0"/>
            <a:r>
              <a:rPr lang="ar-SA" sz="3200" b="1" dirty="0" smtClean="0">
                <a:solidFill>
                  <a:schemeClr val="tx1"/>
                </a:solidFill>
                <a:latin typeface="Times New Roman (Arabic)" charset="0"/>
              </a:rPr>
              <a:t> س – 7 &gt; 2س + 4    أو </a:t>
            </a:r>
          </a:p>
          <a:p>
            <a:pPr eaLnBrk="0" hangingPunct="0"/>
            <a:endParaRPr lang="en-US" sz="3200" b="1" dirty="0">
              <a:latin typeface="Times New Roman (Arabic)" charset="0"/>
            </a:endParaRPr>
          </a:p>
        </p:txBody>
      </p:sp>
      <p:sp>
        <p:nvSpPr>
          <p:cNvPr id="4" name="Text Box 12"/>
          <p:cNvSpPr txBox="1">
            <a:spLocks noChangeArrowheads="1"/>
          </p:cNvSpPr>
          <p:nvPr/>
        </p:nvSpPr>
        <p:spPr bwMode="auto">
          <a:xfrm>
            <a:off x="2833686" y="2701349"/>
            <a:ext cx="1524000" cy="584775"/>
          </a:xfrm>
          <a:prstGeom prst="rect">
            <a:avLst/>
          </a:prstGeom>
          <a:noFill/>
          <a:ln w="9525">
            <a:noFill/>
            <a:miter lim="800000"/>
            <a:headEnd/>
            <a:tailEnd/>
          </a:ln>
          <a:effectLst/>
        </p:spPr>
        <p:txBody>
          <a:bodyPr>
            <a:spAutoFit/>
          </a:bodyPr>
          <a:lstStyle/>
          <a:p>
            <a:pPr eaLnBrk="0" hangingPunct="0"/>
            <a:r>
              <a:rPr lang="ar-SA" sz="3200" b="1" dirty="0">
                <a:latin typeface="Times New Roman (Arabic)" charset="0"/>
              </a:rPr>
              <a:t> س – 2 </a:t>
            </a:r>
          </a:p>
        </p:txBody>
      </p:sp>
      <p:sp>
        <p:nvSpPr>
          <p:cNvPr id="5" name="Rectangle 15"/>
          <p:cNvSpPr>
            <a:spLocks noChangeArrowheads="1"/>
          </p:cNvSpPr>
          <p:nvPr/>
        </p:nvSpPr>
        <p:spPr bwMode="auto">
          <a:xfrm>
            <a:off x="1338250" y="2915663"/>
            <a:ext cx="1447800" cy="584775"/>
          </a:xfrm>
          <a:prstGeom prst="rect">
            <a:avLst/>
          </a:prstGeom>
          <a:noFill/>
          <a:ln w="9525">
            <a:noFill/>
            <a:miter lim="800000"/>
            <a:headEnd/>
            <a:tailEnd/>
          </a:ln>
          <a:effectLst/>
        </p:spPr>
        <p:txBody>
          <a:bodyPr>
            <a:spAutoFit/>
          </a:bodyPr>
          <a:lstStyle/>
          <a:p>
            <a:pPr rtl="0" eaLnBrk="0" hangingPunct="0"/>
            <a:r>
              <a:rPr lang="ar-SA" sz="3200" b="1" dirty="0">
                <a:latin typeface="Times New Roman (Arabic)" charset="0"/>
                <a:sym typeface="Symbol" pitchFamily="18" charset="2"/>
              </a:rPr>
              <a:t> 3</a:t>
            </a:r>
            <a:r>
              <a:rPr lang="en-US" sz="3200" b="1" dirty="0">
                <a:latin typeface="Times New Roman (Arabic)" charset="0"/>
                <a:sym typeface="Symbol" pitchFamily="18" charset="2"/>
              </a:rPr>
              <a:t></a:t>
            </a:r>
            <a:endParaRPr lang="en-US" sz="3200" b="1" dirty="0">
              <a:latin typeface="Times New Roman (Arabic)" charset="0"/>
            </a:endParaRPr>
          </a:p>
        </p:txBody>
      </p:sp>
      <p:sp>
        <p:nvSpPr>
          <p:cNvPr id="6" name="Line 14"/>
          <p:cNvSpPr>
            <a:spLocks noChangeShapeType="1"/>
          </p:cNvSpPr>
          <p:nvPr/>
        </p:nvSpPr>
        <p:spPr bwMode="auto">
          <a:xfrm flipH="1">
            <a:off x="3143248" y="3286124"/>
            <a:ext cx="1143000" cy="0"/>
          </a:xfrm>
          <a:prstGeom prst="line">
            <a:avLst/>
          </a:prstGeom>
          <a:noFill/>
          <a:ln w="9525">
            <a:solidFill>
              <a:schemeClr val="tx1"/>
            </a:solidFill>
            <a:round/>
            <a:headEnd/>
            <a:tailEnd/>
          </a:ln>
          <a:effectLst/>
        </p:spPr>
        <p:txBody>
          <a:bodyPr/>
          <a:lstStyle/>
          <a:p>
            <a:endParaRPr lang="ar-IQ"/>
          </a:p>
        </p:txBody>
      </p:sp>
      <p:sp>
        <p:nvSpPr>
          <p:cNvPr id="7" name="Text Box 13"/>
          <p:cNvSpPr txBox="1">
            <a:spLocks noChangeArrowheads="1"/>
          </p:cNvSpPr>
          <p:nvPr/>
        </p:nvSpPr>
        <p:spPr bwMode="auto">
          <a:xfrm>
            <a:off x="3148010" y="3286124"/>
            <a:ext cx="1066800" cy="584775"/>
          </a:xfrm>
          <a:prstGeom prst="rect">
            <a:avLst/>
          </a:prstGeom>
          <a:noFill/>
          <a:ln w="9525">
            <a:noFill/>
            <a:miter lim="800000"/>
            <a:headEnd/>
            <a:tailEnd/>
          </a:ln>
          <a:effectLst/>
        </p:spPr>
        <p:txBody>
          <a:bodyPr>
            <a:spAutoFit/>
          </a:bodyPr>
          <a:lstStyle/>
          <a:p>
            <a:pPr algn="ctr" eaLnBrk="0" hangingPunct="0"/>
            <a:r>
              <a:rPr lang="ar-SA" sz="3200" b="1" dirty="0">
                <a:cs typeface="Times New Roman" pitchFamily="18" charset="0"/>
              </a:rPr>
              <a:t>4</a:t>
            </a:r>
            <a:endParaRPr lang="en-US" sz="3200" b="1" dirty="0">
              <a:cs typeface="Times New Roman" pitchFamily="18" charset="0"/>
            </a:endParaRPr>
          </a:p>
        </p:txBody>
      </p:sp>
      <p:sp>
        <p:nvSpPr>
          <p:cNvPr id="8" name="مستطيل 7"/>
          <p:cNvSpPr/>
          <p:nvPr/>
        </p:nvSpPr>
        <p:spPr>
          <a:xfrm>
            <a:off x="7572396" y="4143380"/>
            <a:ext cx="128588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ستطيل مستدير الزوايا 8"/>
          <p:cNvSpPr/>
          <p:nvPr/>
        </p:nvSpPr>
        <p:spPr>
          <a:xfrm>
            <a:off x="5143504" y="4071942"/>
            <a:ext cx="214314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r>
              <a:rPr lang="ar-SA" sz="3200" b="1" dirty="0" smtClean="0">
                <a:solidFill>
                  <a:schemeClr val="tx1"/>
                </a:solidFill>
                <a:latin typeface="Times New Roman (Arabic)" charset="0"/>
                <a:sym typeface="Symbol" pitchFamily="18" charset="2"/>
              </a:rPr>
              <a:t>- 11&gt; س </a:t>
            </a:r>
            <a:endParaRPr lang="ar-SA" sz="3200" b="1" dirty="0">
              <a:solidFill>
                <a:schemeClr val="tx1"/>
              </a:solidFill>
              <a:latin typeface="Times New Roman (Arabic)" charset="0"/>
            </a:endParaRPr>
          </a:p>
        </p:txBody>
      </p:sp>
      <p:sp>
        <p:nvSpPr>
          <p:cNvPr id="10" name="سهم إلى اليسار واليمين 9"/>
          <p:cNvSpPr/>
          <p:nvPr/>
        </p:nvSpPr>
        <p:spPr>
          <a:xfrm>
            <a:off x="7786710" y="4286256"/>
            <a:ext cx="785818" cy="35719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مستطيل مستدير الزوايا 10"/>
          <p:cNvSpPr/>
          <p:nvPr/>
        </p:nvSpPr>
        <p:spPr>
          <a:xfrm>
            <a:off x="1285852" y="4000504"/>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a:t>
            </a:r>
            <a:r>
              <a:rPr lang="ar-SA" sz="3200" b="1" dirty="0" smtClean="0">
                <a:solidFill>
                  <a:schemeClr val="tx1"/>
                </a:solidFill>
                <a:latin typeface="Times New Roman (Arabic)" charset="0"/>
              </a:rPr>
              <a:t>س – 2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12 </a:t>
            </a:r>
            <a:r>
              <a:rPr lang="ar-SA" sz="3200" b="1" dirty="0" smtClean="0">
                <a:solidFill>
                  <a:schemeClr val="tx1"/>
                </a:solidFill>
                <a:latin typeface="Times New Roman (Arabic)" charset="0"/>
              </a:rPr>
              <a:t> </a:t>
            </a:r>
            <a:endParaRPr lang="ar-SA" sz="3200" b="1" dirty="0">
              <a:solidFill>
                <a:schemeClr val="tx1"/>
              </a:solidFill>
              <a:latin typeface="Times New Roman (Arabic)" charset="0"/>
            </a:endParaRPr>
          </a:p>
        </p:txBody>
      </p:sp>
      <p:sp>
        <p:nvSpPr>
          <p:cNvPr id="12" name="مستطيل 11"/>
          <p:cNvSpPr/>
          <p:nvPr/>
        </p:nvSpPr>
        <p:spPr>
          <a:xfrm>
            <a:off x="5072066" y="4929222"/>
            <a:ext cx="4000496" cy="185736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eaLnBrk="0" hangingPunct="0"/>
            <a:r>
              <a:rPr lang="ar-SA" sz="3200" b="1" dirty="0" smtClean="0">
                <a:latin typeface="Times New Roman (Arabic)" charset="0"/>
              </a:rPr>
              <a:t>إذن مجموعة حل المتباينة هي الفتـــــرة (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-11 ) </a:t>
            </a:r>
            <a:r>
              <a:rPr lang="ar-SA" sz="3200" b="1" dirty="0" smtClean="0">
                <a:latin typeface="Times New Roman (Arabic)" charset="0"/>
              </a:rPr>
              <a:t> </a:t>
            </a:r>
            <a:endParaRPr lang="ar-SA" sz="3200" b="1" dirty="0">
              <a:latin typeface="Times New Roman (Arabic)" charset="0"/>
            </a:endParaRPr>
          </a:p>
        </p:txBody>
      </p:sp>
      <p:sp>
        <p:nvSpPr>
          <p:cNvPr id="13" name="مستطيل مستدير الزوايا 12"/>
          <p:cNvSpPr/>
          <p:nvPr/>
        </p:nvSpPr>
        <p:spPr>
          <a:xfrm>
            <a:off x="2357422" y="5000636"/>
            <a:ext cx="257176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solidFill>
                  <a:schemeClr val="tx1"/>
                </a:solidFill>
                <a:latin typeface="Times New Roman (Arabic)" charset="0"/>
              </a:rPr>
              <a:t> س  </a:t>
            </a:r>
            <a:r>
              <a:rPr lang="en-US" sz="3200" b="1" dirty="0" smtClean="0">
                <a:solidFill>
                  <a:schemeClr val="tx1"/>
                </a:solidFill>
                <a:latin typeface="Times New Roman (Arabic)" charset="0"/>
                <a:sym typeface="Symbol" pitchFamily="18" charset="2"/>
              </a:rPr>
              <a:t></a:t>
            </a:r>
            <a:r>
              <a:rPr lang="ar-SA" sz="3200" b="1" dirty="0" smtClean="0">
                <a:solidFill>
                  <a:schemeClr val="tx1"/>
                </a:solidFill>
                <a:latin typeface="Times New Roman (Arabic)" charset="0"/>
                <a:sym typeface="Symbol" pitchFamily="18" charset="2"/>
              </a:rPr>
              <a:t> 14</a:t>
            </a:r>
            <a:endParaRPr lang="ar-SA" sz="3200" b="1" dirty="0">
              <a:solidFill>
                <a:schemeClr val="tx1"/>
              </a:solidFill>
              <a:latin typeface="Times New Roman (Arabic)" charset="0"/>
              <a:sym typeface="Symbol" pitchFamily="18" charset="2"/>
            </a:endParaRPr>
          </a:p>
        </p:txBody>
      </p:sp>
      <p:sp>
        <p:nvSpPr>
          <p:cNvPr id="14" name="مستطيل مستدير الزوايا 13"/>
          <p:cNvSpPr/>
          <p:nvPr/>
        </p:nvSpPr>
        <p:spPr>
          <a:xfrm>
            <a:off x="71406" y="5572140"/>
            <a:ext cx="4929222" cy="1142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eaLnBrk="0" hangingPunct="0"/>
            <a:r>
              <a:rPr lang="ar-SA" sz="3200" b="1" dirty="0" smtClean="0">
                <a:latin typeface="Times New Roman (Arabic)" charset="0"/>
              </a:rPr>
              <a:t>إذن مجموعة حل المتباينة هي الفتـــــرة [ 14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a:t>
            </a:r>
            <a:r>
              <a:rPr lang="ar-SA" sz="3200" b="1" dirty="0" smtClean="0">
                <a:latin typeface="Times New Roman (Arabic)" charset="0"/>
              </a:rPr>
              <a:t> </a:t>
            </a:r>
            <a:endParaRPr lang="ar-SA" sz="3200" b="1" dirty="0">
              <a:latin typeface="Times New Roman (Arabic)" charset="0"/>
            </a:endParaRPr>
          </a:p>
        </p:txBody>
      </p:sp>
      <p:sp>
        <p:nvSpPr>
          <p:cNvPr id="17" name="شكل بيضاوي 1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ppt_w*0.05"/>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anim calcmode="lin" valueType="num">
                                      <p:cBhvr>
                                        <p:cTn id="23" dur="500" fill="hold"/>
                                        <p:tgtEl>
                                          <p:spTgt spid="4"/>
                                        </p:tgtEl>
                                        <p:attrNameLst>
                                          <p:attrName>ppt_x</p:attrName>
                                        </p:attrNameLst>
                                      </p:cBhvr>
                                      <p:tavLst>
                                        <p:tav tm="0">
                                          <p:val>
                                            <p:strVal val="#ppt_x-.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Effect transition="in" filter="fade">
                                      <p:cBhvr>
                                        <p:cTn id="25" dur="500"/>
                                        <p:tgtEl>
                                          <p:spTgt spid="4"/>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05"/>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 calcmode="lin" valueType="num">
                                      <p:cBhvr>
                                        <p:cTn id="30" dur="500" fill="hold"/>
                                        <p:tgtEl>
                                          <p:spTgt spid="5"/>
                                        </p:tgtEl>
                                        <p:attrNameLst>
                                          <p:attrName>ppt_x</p:attrName>
                                        </p:attrNameLst>
                                      </p:cBhvr>
                                      <p:tavLst>
                                        <p:tav tm="0">
                                          <p:val>
                                            <p:strVal val="#ppt_x-.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Effect transition="in" filter="fade">
                                      <p:cBhvr>
                                        <p:cTn id="32" dur="500"/>
                                        <p:tgtEl>
                                          <p:spTgt spid="5"/>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strVal val="#ppt_w*0.05"/>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anim calcmode="lin" valueType="num">
                                      <p:cBhvr>
                                        <p:cTn id="37" dur="500" fill="hold"/>
                                        <p:tgtEl>
                                          <p:spTgt spid="6"/>
                                        </p:tgtEl>
                                        <p:attrNameLst>
                                          <p:attrName>ppt_x</p:attrName>
                                        </p:attrNameLst>
                                      </p:cBhvr>
                                      <p:tavLst>
                                        <p:tav tm="0">
                                          <p:val>
                                            <p:strVal val="#ppt_x-.2"/>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Effect transition="in" filter="fade">
                                      <p:cBhvr>
                                        <p:cTn id="39" dur="500"/>
                                        <p:tgtEl>
                                          <p:spTgt spid="6"/>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strVal val="#ppt_w*0.05"/>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anim calcmode="lin" valueType="num">
                                      <p:cBhvr>
                                        <p:cTn id="44" dur="500" fill="hold"/>
                                        <p:tgtEl>
                                          <p:spTgt spid="7"/>
                                        </p:tgtEl>
                                        <p:attrNameLst>
                                          <p:attrName>ppt_x</p:attrName>
                                        </p:attrNameLst>
                                      </p:cBhvr>
                                      <p:tavLst>
                                        <p:tav tm="0">
                                          <p:val>
                                            <p:strVal val="#ppt_x-.2"/>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Effect transition="in" filter="fade">
                                      <p:cBhvr>
                                        <p:cTn id="46" dur="500"/>
                                        <p:tgtEl>
                                          <p:spTgt spid="7"/>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strVal val="#ppt_w*0.05"/>
                                          </p:val>
                                        </p:tav>
                                        <p:tav tm="100000">
                                          <p:val>
                                            <p:strVal val="#ppt_w"/>
                                          </p:val>
                                        </p:tav>
                                      </p:tavLst>
                                    </p:anim>
                                    <p:anim calcmode="lin" valueType="num">
                                      <p:cBhvr>
                                        <p:cTn id="50" dur="500" fill="hold"/>
                                        <p:tgtEl>
                                          <p:spTgt spid="8"/>
                                        </p:tgtEl>
                                        <p:attrNameLst>
                                          <p:attrName>ppt_h</p:attrName>
                                        </p:attrNameLst>
                                      </p:cBhvr>
                                      <p:tavLst>
                                        <p:tav tm="0">
                                          <p:val>
                                            <p:strVal val="#ppt_h"/>
                                          </p:val>
                                        </p:tav>
                                        <p:tav tm="100000">
                                          <p:val>
                                            <p:strVal val="#ppt_h"/>
                                          </p:val>
                                        </p:tav>
                                      </p:tavLst>
                                    </p:anim>
                                    <p:anim calcmode="lin" valueType="num">
                                      <p:cBhvr>
                                        <p:cTn id="51" dur="500" fill="hold"/>
                                        <p:tgtEl>
                                          <p:spTgt spid="8"/>
                                        </p:tgtEl>
                                        <p:attrNameLst>
                                          <p:attrName>ppt_x</p:attrName>
                                        </p:attrNameLst>
                                      </p:cBhvr>
                                      <p:tavLst>
                                        <p:tav tm="0">
                                          <p:val>
                                            <p:strVal val="#ppt_x-.2"/>
                                          </p:val>
                                        </p:tav>
                                        <p:tav tm="100000">
                                          <p:val>
                                            <p:strVal val="#ppt_x"/>
                                          </p:val>
                                        </p:tav>
                                      </p:tavLst>
                                    </p:anim>
                                    <p:anim calcmode="lin" valueType="num">
                                      <p:cBhvr>
                                        <p:cTn id="52" dur="500" fill="hold"/>
                                        <p:tgtEl>
                                          <p:spTgt spid="8"/>
                                        </p:tgtEl>
                                        <p:attrNameLst>
                                          <p:attrName>ppt_y</p:attrName>
                                        </p:attrNameLst>
                                      </p:cBhvr>
                                      <p:tavLst>
                                        <p:tav tm="0">
                                          <p:val>
                                            <p:strVal val="#ppt_y"/>
                                          </p:val>
                                        </p:tav>
                                        <p:tav tm="100000">
                                          <p:val>
                                            <p:strVal val="#ppt_y"/>
                                          </p:val>
                                        </p:tav>
                                      </p:tavLst>
                                    </p:anim>
                                    <p:animEffect transition="in" filter="fade">
                                      <p:cBhvr>
                                        <p:cTn id="53" dur="500"/>
                                        <p:tgtEl>
                                          <p:spTgt spid="8"/>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strVal val="#ppt_w*0.05"/>
                                          </p:val>
                                        </p:tav>
                                        <p:tav tm="100000">
                                          <p:val>
                                            <p:strVal val="#ppt_w"/>
                                          </p:val>
                                        </p:tav>
                                      </p:tavLst>
                                    </p:anim>
                                    <p:anim calcmode="lin" valueType="num">
                                      <p:cBhvr>
                                        <p:cTn id="57" dur="500" fill="hold"/>
                                        <p:tgtEl>
                                          <p:spTgt spid="9"/>
                                        </p:tgtEl>
                                        <p:attrNameLst>
                                          <p:attrName>ppt_h</p:attrName>
                                        </p:attrNameLst>
                                      </p:cBhvr>
                                      <p:tavLst>
                                        <p:tav tm="0">
                                          <p:val>
                                            <p:strVal val="#ppt_h"/>
                                          </p:val>
                                        </p:tav>
                                        <p:tav tm="100000">
                                          <p:val>
                                            <p:strVal val="#ppt_h"/>
                                          </p:val>
                                        </p:tav>
                                      </p:tavLst>
                                    </p:anim>
                                    <p:anim calcmode="lin" valueType="num">
                                      <p:cBhvr>
                                        <p:cTn id="58" dur="500" fill="hold"/>
                                        <p:tgtEl>
                                          <p:spTgt spid="9"/>
                                        </p:tgtEl>
                                        <p:attrNameLst>
                                          <p:attrName>ppt_x</p:attrName>
                                        </p:attrNameLst>
                                      </p:cBhvr>
                                      <p:tavLst>
                                        <p:tav tm="0">
                                          <p:val>
                                            <p:strVal val="#ppt_x-.2"/>
                                          </p:val>
                                        </p:tav>
                                        <p:tav tm="100000">
                                          <p:val>
                                            <p:strVal val="#ppt_x"/>
                                          </p:val>
                                        </p:tav>
                                      </p:tavLst>
                                    </p:anim>
                                    <p:anim calcmode="lin" valueType="num">
                                      <p:cBhvr>
                                        <p:cTn id="59" dur="500" fill="hold"/>
                                        <p:tgtEl>
                                          <p:spTgt spid="9"/>
                                        </p:tgtEl>
                                        <p:attrNameLst>
                                          <p:attrName>ppt_y</p:attrName>
                                        </p:attrNameLst>
                                      </p:cBhvr>
                                      <p:tavLst>
                                        <p:tav tm="0">
                                          <p:val>
                                            <p:strVal val="#ppt_y"/>
                                          </p:val>
                                        </p:tav>
                                        <p:tav tm="100000">
                                          <p:val>
                                            <p:strVal val="#ppt_y"/>
                                          </p:val>
                                        </p:tav>
                                      </p:tavLst>
                                    </p:anim>
                                    <p:animEffect transition="in" filter="fade">
                                      <p:cBhvr>
                                        <p:cTn id="60" dur="500"/>
                                        <p:tgtEl>
                                          <p:spTgt spid="9"/>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strVal val="#ppt_w*0.05"/>
                                          </p:val>
                                        </p:tav>
                                        <p:tav tm="100000">
                                          <p:val>
                                            <p:strVal val="#ppt_w"/>
                                          </p:val>
                                        </p:tav>
                                      </p:tavLst>
                                    </p:anim>
                                    <p:anim calcmode="lin" valueType="num">
                                      <p:cBhvr>
                                        <p:cTn id="64" dur="500" fill="hold"/>
                                        <p:tgtEl>
                                          <p:spTgt spid="10"/>
                                        </p:tgtEl>
                                        <p:attrNameLst>
                                          <p:attrName>ppt_h</p:attrName>
                                        </p:attrNameLst>
                                      </p:cBhvr>
                                      <p:tavLst>
                                        <p:tav tm="0">
                                          <p:val>
                                            <p:strVal val="#ppt_h"/>
                                          </p:val>
                                        </p:tav>
                                        <p:tav tm="100000">
                                          <p:val>
                                            <p:strVal val="#ppt_h"/>
                                          </p:val>
                                        </p:tav>
                                      </p:tavLst>
                                    </p:anim>
                                    <p:anim calcmode="lin" valueType="num">
                                      <p:cBhvr>
                                        <p:cTn id="65" dur="500" fill="hold"/>
                                        <p:tgtEl>
                                          <p:spTgt spid="10"/>
                                        </p:tgtEl>
                                        <p:attrNameLst>
                                          <p:attrName>ppt_x</p:attrName>
                                        </p:attrNameLst>
                                      </p:cBhvr>
                                      <p:tavLst>
                                        <p:tav tm="0">
                                          <p:val>
                                            <p:strVal val="#ppt_x-.2"/>
                                          </p:val>
                                        </p:tav>
                                        <p:tav tm="100000">
                                          <p:val>
                                            <p:strVal val="#ppt_x"/>
                                          </p:val>
                                        </p:tav>
                                      </p:tavLst>
                                    </p:anim>
                                    <p:anim calcmode="lin" valueType="num">
                                      <p:cBhvr>
                                        <p:cTn id="66" dur="500" fill="hold"/>
                                        <p:tgtEl>
                                          <p:spTgt spid="10"/>
                                        </p:tgtEl>
                                        <p:attrNameLst>
                                          <p:attrName>ppt_y</p:attrName>
                                        </p:attrNameLst>
                                      </p:cBhvr>
                                      <p:tavLst>
                                        <p:tav tm="0">
                                          <p:val>
                                            <p:strVal val="#ppt_y"/>
                                          </p:val>
                                        </p:tav>
                                        <p:tav tm="100000">
                                          <p:val>
                                            <p:strVal val="#ppt_y"/>
                                          </p:val>
                                        </p:tav>
                                      </p:tavLst>
                                    </p:anim>
                                    <p:animEffect transition="in" filter="fade">
                                      <p:cBhvr>
                                        <p:cTn id="67" dur="500"/>
                                        <p:tgtEl>
                                          <p:spTgt spid="10"/>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strVal val="#ppt_w*0.05"/>
                                          </p:val>
                                        </p:tav>
                                        <p:tav tm="100000">
                                          <p:val>
                                            <p:strVal val="#ppt_w"/>
                                          </p:val>
                                        </p:tav>
                                      </p:tavLst>
                                    </p:anim>
                                    <p:anim calcmode="lin" valueType="num">
                                      <p:cBhvr>
                                        <p:cTn id="71" dur="500" fill="hold"/>
                                        <p:tgtEl>
                                          <p:spTgt spid="11"/>
                                        </p:tgtEl>
                                        <p:attrNameLst>
                                          <p:attrName>ppt_h</p:attrName>
                                        </p:attrNameLst>
                                      </p:cBhvr>
                                      <p:tavLst>
                                        <p:tav tm="0">
                                          <p:val>
                                            <p:strVal val="#ppt_h"/>
                                          </p:val>
                                        </p:tav>
                                        <p:tav tm="100000">
                                          <p:val>
                                            <p:strVal val="#ppt_h"/>
                                          </p:val>
                                        </p:tav>
                                      </p:tavLst>
                                    </p:anim>
                                    <p:anim calcmode="lin" valueType="num">
                                      <p:cBhvr>
                                        <p:cTn id="72" dur="500" fill="hold"/>
                                        <p:tgtEl>
                                          <p:spTgt spid="11"/>
                                        </p:tgtEl>
                                        <p:attrNameLst>
                                          <p:attrName>ppt_x</p:attrName>
                                        </p:attrNameLst>
                                      </p:cBhvr>
                                      <p:tavLst>
                                        <p:tav tm="0">
                                          <p:val>
                                            <p:strVal val="#ppt_x-.2"/>
                                          </p:val>
                                        </p:tav>
                                        <p:tav tm="100000">
                                          <p:val>
                                            <p:strVal val="#ppt_x"/>
                                          </p:val>
                                        </p:tav>
                                      </p:tavLst>
                                    </p:anim>
                                    <p:anim calcmode="lin" valueType="num">
                                      <p:cBhvr>
                                        <p:cTn id="73" dur="500" fill="hold"/>
                                        <p:tgtEl>
                                          <p:spTgt spid="11"/>
                                        </p:tgtEl>
                                        <p:attrNameLst>
                                          <p:attrName>ppt_y</p:attrName>
                                        </p:attrNameLst>
                                      </p:cBhvr>
                                      <p:tavLst>
                                        <p:tav tm="0">
                                          <p:val>
                                            <p:strVal val="#ppt_y"/>
                                          </p:val>
                                        </p:tav>
                                        <p:tav tm="100000">
                                          <p:val>
                                            <p:strVal val="#ppt_y"/>
                                          </p:val>
                                        </p:tav>
                                      </p:tavLst>
                                    </p:anim>
                                    <p:animEffect transition="in" filter="fade">
                                      <p:cBhvr>
                                        <p:cTn id="74" dur="500"/>
                                        <p:tgtEl>
                                          <p:spTgt spid="11"/>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strVal val="#ppt_w*0.05"/>
                                          </p:val>
                                        </p:tav>
                                        <p:tav tm="100000">
                                          <p:val>
                                            <p:strVal val="#ppt_w"/>
                                          </p:val>
                                        </p:tav>
                                      </p:tavLst>
                                    </p:anim>
                                    <p:anim calcmode="lin" valueType="num">
                                      <p:cBhvr>
                                        <p:cTn id="78" dur="500" fill="hold"/>
                                        <p:tgtEl>
                                          <p:spTgt spid="12"/>
                                        </p:tgtEl>
                                        <p:attrNameLst>
                                          <p:attrName>ppt_h</p:attrName>
                                        </p:attrNameLst>
                                      </p:cBhvr>
                                      <p:tavLst>
                                        <p:tav tm="0">
                                          <p:val>
                                            <p:strVal val="#ppt_h"/>
                                          </p:val>
                                        </p:tav>
                                        <p:tav tm="100000">
                                          <p:val>
                                            <p:strVal val="#ppt_h"/>
                                          </p:val>
                                        </p:tav>
                                      </p:tavLst>
                                    </p:anim>
                                    <p:anim calcmode="lin" valueType="num">
                                      <p:cBhvr>
                                        <p:cTn id="79" dur="500" fill="hold"/>
                                        <p:tgtEl>
                                          <p:spTgt spid="12"/>
                                        </p:tgtEl>
                                        <p:attrNameLst>
                                          <p:attrName>ppt_x</p:attrName>
                                        </p:attrNameLst>
                                      </p:cBhvr>
                                      <p:tavLst>
                                        <p:tav tm="0">
                                          <p:val>
                                            <p:strVal val="#ppt_x-.2"/>
                                          </p:val>
                                        </p:tav>
                                        <p:tav tm="100000">
                                          <p:val>
                                            <p:strVal val="#ppt_x"/>
                                          </p:val>
                                        </p:tav>
                                      </p:tavLst>
                                    </p:anim>
                                    <p:anim calcmode="lin" valueType="num">
                                      <p:cBhvr>
                                        <p:cTn id="80" dur="500" fill="hold"/>
                                        <p:tgtEl>
                                          <p:spTgt spid="12"/>
                                        </p:tgtEl>
                                        <p:attrNameLst>
                                          <p:attrName>ppt_y</p:attrName>
                                        </p:attrNameLst>
                                      </p:cBhvr>
                                      <p:tavLst>
                                        <p:tav tm="0">
                                          <p:val>
                                            <p:strVal val="#ppt_y"/>
                                          </p:val>
                                        </p:tav>
                                        <p:tav tm="100000">
                                          <p:val>
                                            <p:strVal val="#ppt_y"/>
                                          </p:val>
                                        </p:tav>
                                      </p:tavLst>
                                    </p:anim>
                                    <p:animEffect transition="in" filter="fade">
                                      <p:cBhvr>
                                        <p:cTn id="81" dur="500"/>
                                        <p:tgtEl>
                                          <p:spTgt spid="12"/>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strVal val="#ppt_w*0.05"/>
                                          </p:val>
                                        </p:tav>
                                        <p:tav tm="100000">
                                          <p:val>
                                            <p:strVal val="#ppt_w"/>
                                          </p:val>
                                        </p:tav>
                                      </p:tavLst>
                                    </p:anim>
                                    <p:anim calcmode="lin" valueType="num">
                                      <p:cBhvr>
                                        <p:cTn id="85" dur="500" fill="hold"/>
                                        <p:tgtEl>
                                          <p:spTgt spid="13"/>
                                        </p:tgtEl>
                                        <p:attrNameLst>
                                          <p:attrName>ppt_h</p:attrName>
                                        </p:attrNameLst>
                                      </p:cBhvr>
                                      <p:tavLst>
                                        <p:tav tm="0">
                                          <p:val>
                                            <p:strVal val="#ppt_h"/>
                                          </p:val>
                                        </p:tav>
                                        <p:tav tm="100000">
                                          <p:val>
                                            <p:strVal val="#ppt_h"/>
                                          </p:val>
                                        </p:tav>
                                      </p:tavLst>
                                    </p:anim>
                                    <p:anim calcmode="lin" valueType="num">
                                      <p:cBhvr>
                                        <p:cTn id="86" dur="500" fill="hold"/>
                                        <p:tgtEl>
                                          <p:spTgt spid="13"/>
                                        </p:tgtEl>
                                        <p:attrNameLst>
                                          <p:attrName>ppt_x</p:attrName>
                                        </p:attrNameLst>
                                      </p:cBhvr>
                                      <p:tavLst>
                                        <p:tav tm="0">
                                          <p:val>
                                            <p:strVal val="#ppt_x-.2"/>
                                          </p:val>
                                        </p:tav>
                                        <p:tav tm="100000">
                                          <p:val>
                                            <p:strVal val="#ppt_x"/>
                                          </p:val>
                                        </p:tav>
                                      </p:tavLst>
                                    </p:anim>
                                    <p:anim calcmode="lin" valueType="num">
                                      <p:cBhvr>
                                        <p:cTn id="87" dur="500" fill="hold"/>
                                        <p:tgtEl>
                                          <p:spTgt spid="13"/>
                                        </p:tgtEl>
                                        <p:attrNameLst>
                                          <p:attrName>ppt_y</p:attrName>
                                        </p:attrNameLst>
                                      </p:cBhvr>
                                      <p:tavLst>
                                        <p:tav tm="0">
                                          <p:val>
                                            <p:strVal val="#ppt_y"/>
                                          </p:val>
                                        </p:tav>
                                        <p:tav tm="100000">
                                          <p:val>
                                            <p:strVal val="#ppt_y"/>
                                          </p:val>
                                        </p:tav>
                                      </p:tavLst>
                                    </p:anim>
                                    <p:animEffect transition="in" filter="fade">
                                      <p:cBhvr>
                                        <p:cTn id="88" dur="500"/>
                                        <p:tgtEl>
                                          <p:spTgt spid="13"/>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strVal val="#ppt_w*0.05"/>
                                          </p:val>
                                        </p:tav>
                                        <p:tav tm="100000">
                                          <p:val>
                                            <p:strVal val="#ppt_w"/>
                                          </p:val>
                                        </p:tav>
                                      </p:tavLst>
                                    </p:anim>
                                    <p:anim calcmode="lin" valueType="num">
                                      <p:cBhvr>
                                        <p:cTn id="92" dur="500" fill="hold"/>
                                        <p:tgtEl>
                                          <p:spTgt spid="14"/>
                                        </p:tgtEl>
                                        <p:attrNameLst>
                                          <p:attrName>ppt_h</p:attrName>
                                        </p:attrNameLst>
                                      </p:cBhvr>
                                      <p:tavLst>
                                        <p:tav tm="0">
                                          <p:val>
                                            <p:strVal val="#ppt_h"/>
                                          </p:val>
                                        </p:tav>
                                        <p:tav tm="100000">
                                          <p:val>
                                            <p:strVal val="#ppt_h"/>
                                          </p:val>
                                        </p:tav>
                                      </p:tavLst>
                                    </p:anim>
                                    <p:anim calcmode="lin" valueType="num">
                                      <p:cBhvr>
                                        <p:cTn id="93" dur="500" fill="hold"/>
                                        <p:tgtEl>
                                          <p:spTgt spid="14"/>
                                        </p:tgtEl>
                                        <p:attrNameLst>
                                          <p:attrName>ppt_x</p:attrName>
                                        </p:attrNameLst>
                                      </p:cBhvr>
                                      <p:tavLst>
                                        <p:tav tm="0">
                                          <p:val>
                                            <p:strVal val="#ppt_x-.2"/>
                                          </p:val>
                                        </p:tav>
                                        <p:tav tm="100000">
                                          <p:val>
                                            <p:strVal val="#ppt_x"/>
                                          </p:val>
                                        </p:tav>
                                      </p:tavLst>
                                    </p:anim>
                                    <p:anim calcmode="lin" valueType="num">
                                      <p:cBhvr>
                                        <p:cTn id="94" dur="500" fill="hold"/>
                                        <p:tgtEl>
                                          <p:spTgt spid="14"/>
                                        </p:tgtEl>
                                        <p:attrNameLst>
                                          <p:attrName>ppt_y</p:attrName>
                                        </p:attrNameLst>
                                      </p:cBhvr>
                                      <p:tavLst>
                                        <p:tav tm="0">
                                          <p:val>
                                            <p:strVal val="#ppt_y"/>
                                          </p:val>
                                        </p:tav>
                                        <p:tav tm="100000">
                                          <p:val>
                                            <p:strVal val="#ppt_y"/>
                                          </p:val>
                                        </p:tav>
                                      </p:tavLst>
                                    </p:anim>
                                    <p:animEffect transition="in" filter="fade">
                                      <p:cBhvr>
                                        <p:cTn id="9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animBg="1"/>
      <p:bldP spid="9" grpId="0" animBg="1"/>
      <p:bldP spid="10" grpId="0" animBg="1"/>
      <p:bldP spid="11" grpId="0" animBg="1"/>
      <p:bldP spid="12" grpId="0" animBg="1"/>
      <p:bldP spid="13"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71472" y="1000108"/>
            <a:ext cx="8286808"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eaLnBrk="0" hangingPunct="0"/>
            <a:r>
              <a:rPr lang="ar-SA" sz="3200" b="1" dirty="0" smtClean="0">
                <a:latin typeface="Times New Roman (Arabic)" charset="0"/>
              </a:rPr>
              <a:t> بما أن الرابط (( أو )) يربط المتباينتين في النظام فإن مجموعة حل النظام هي اتحاد مجموعة حل المتباينة الأولى مع مجموعة حل المتباينة الثانية . </a:t>
            </a:r>
            <a:endParaRPr lang="ar-SA" sz="3200" b="1" dirty="0">
              <a:latin typeface="Times New Roman (Arabic)" charset="0"/>
            </a:endParaRPr>
          </a:p>
        </p:txBody>
      </p:sp>
      <p:sp>
        <p:nvSpPr>
          <p:cNvPr id="3" name="مستطيل مستدير الزوايا 2"/>
          <p:cNvSpPr/>
          <p:nvPr/>
        </p:nvSpPr>
        <p:spPr>
          <a:xfrm>
            <a:off x="785786" y="3143248"/>
            <a:ext cx="8072494"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eaLnBrk="0" hangingPunct="0"/>
            <a:r>
              <a:rPr lang="ar-SA" sz="3200" b="1" dirty="0" smtClean="0">
                <a:latin typeface="Times New Roman (Arabic)" charset="0"/>
              </a:rPr>
              <a:t>إذن مجموعة الحل (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،-11 )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[ 14 ، </a:t>
            </a:r>
            <a:r>
              <a:rPr lang="en-US" sz="3200" b="1" dirty="0" smtClean="0">
                <a:latin typeface="Times New Roman (Arabic)" charset="0"/>
                <a:sym typeface="Symbol" pitchFamily="18" charset="2"/>
              </a:rPr>
              <a:t></a:t>
            </a:r>
            <a:r>
              <a:rPr lang="ar-SA" sz="3200" b="1" dirty="0" smtClean="0">
                <a:latin typeface="Times New Roman (Arabic)" charset="0"/>
                <a:sym typeface="Symbol" pitchFamily="18" charset="2"/>
              </a:rPr>
              <a:t>) وتمثيلها كما في الشكل التالي :</a:t>
            </a:r>
            <a:r>
              <a:rPr lang="ar-SA" sz="3200" b="1" dirty="0" smtClean="0">
                <a:latin typeface="Times New Roman (Arabic)" charset="0"/>
              </a:rPr>
              <a:t> </a:t>
            </a:r>
            <a:endParaRPr lang="ar-SA" sz="3200" b="1" dirty="0">
              <a:latin typeface="Times New Roman (Arabic)" charset="0"/>
            </a:endParaRPr>
          </a:p>
        </p:txBody>
      </p:sp>
      <p:grpSp>
        <p:nvGrpSpPr>
          <p:cNvPr id="4" name="Group 11"/>
          <p:cNvGrpSpPr>
            <a:grpSpLocks/>
          </p:cNvGrpSpPr>
          <p:nvPr/>
        </p:nvGrpSpPr>
        <p:grpSpPr bwMode="auto">
          <a:xfrm>
            <a:off x="1571604" y="5494359"/>
            <a:ext cx="6477000" cy="1006475"/>
            <a:chOff x="1008" y="2448"/>
            <a:chExt cx="4080" cy="634"/>
          </a:xfrm>
        </p:grpSpPr>
        <p:sp>
          <p:nvSpPr>
            <p:cNvPr id="5" name="Line 4"/>
            <p:cNvSpPr>
              <a:spLocks noChangeShapeType="1"/>
            </p:cNvSpPr>
            <p:nvPr/>
          </p:nvSpPr>
          <p:spPr bwMode="auto">
            <a:xfrm>
              <a:off x="3408" y="2592"/>
              <a:ext cx="1680" cy="0"/>
            </a:xfrm>
            <a:prstGeom prst="line">
              <a:avLst/>
            </a:prstGeom>
            <a:noFill/>
            <a:ln w="57150">
              <a:solidFill>
                <a:srgbClr val="FF0066"/>
              </a:solidFill>
              <a:round/>
              <a:headEnd/>
              <a:tailEnd type="triangle" w="med" len="med"/>
            </a:ln>
            <a:effectLst/>
          </p:spPr>
          <p:txBody>
            <a:bodyPr/>
            <a:lstStyle/>
            <a:p>
              <a:endParaRPr lang="ar-IQ"/>
            </a:p>
          </p:txBody>
        </p:sp>
        <p:sp>
          <p:nvSpPr>
            <p:cNvPr id="6" name="Line 5"/>
            <p:cNvSpPr>
              <a:spLocks noChangeShapeType="1"/>
            </p:cNvSpPr>
            <p:nvPr/>
          </p:nvSpPr>
          <p:spPr bwMode="auto">
            <a:xfrm flipH="1">
              <a:off x="2304" y="2592"/>
              <a:ext cx="1104" cy="0"/>
            </a:xfrm>
            <a:prstGeom prst="line">
              <a:avLst/>
            </a:prstGeom>
            <a:noFill/>
            <a:ln w="57150">
              <a:solidFill>
                <a:schemeClr val="tx1"/>
              </a:solidFill>
              <a:round/>
              <a:headEnd/>
              <a:tailEnd/>
            </a:ln>
            <a:effectLst/>
          </p:spPr>
          <p:txBody>
            <a:bodyPr/>
            <a:lstStyle/>
            <a:p>
              <a:endParaRPr lang="ar-IQ"/>
            </a:p>
          </p:txBody>
        </p:sp>
        <p:sp>
          <p:nvSpPr>
            <p:cNvPr id="7" name="Line 6"/>
            <p:cNvSpPr>
              <a:spLocks noChangeShapeType="1"/>
            </p:cNvSpPr>
            <p:nvPr/>
          </p:nvSpPr>
          <p:spPr bwMode="auto">
            <a:xfrm flipH="1">
              <a:off x="1008" y="2592"/>
              <a:ext cx="1104" cy="0"/>
            </a:xfrm>
            <a:prstGeom prst="line">
              <a:avLst/>
            </a:prstGeom>
            <a:noFill/>
            <a:ln w="57150">
              <a:solidFill>
                <a:schemeClr val="accent2"/>
              </a:solidFill>
              <a:round/>
              <a:headEnd/>
              <a:tailEnd/>
            </a:ln>
            <a:effectLst/>
          </p:spPr>
          <p:txBody>
            <a:bodyPr/>
            <a:lstStyle/>
            <a:p>
              <a:endParaRPr lang="ar-IQ"/>
            </a:p>
          </p:txBody>
        </p:sp>
        <p:sp>
          <p:nvSpPr>
            <p:cNvPr id="8" name="Oval 7"/>
            <p:cNvSpPr>
              <a:spLocks noChangeArrowheads="1"/>
            </p:cNvSpPr>
            <p:nvPr/>
          </p:nvSpPr>
          <p:spPr bwMode="auto">
            <a:xfrm>
              <a:off x="3264" y="2448"/>
              <a:ext cx="192" cy="240"/>
            </a:xfrm>
            <a:prstGeom prst="ellipse">
              <a:avLst/>
            </a:prstGeom>
            <a:solidFill>
              <a:srgbClr val="FF0066"/>
            </a:solidFill>
            <a:ln w="9525">
              <a:solidFill>
                <a:schemeClr val="tx1"/>
              </a:solidFill>
              <a:round/>
              <a:headEnd/>
              <a:tailEnd/>
            </a:ln>
            <a:effectLst/>
          </p:spPr>
          <p:txBody>
            <a:bodyPr wrap="none" anchor="ctr"/>
            <a:lstStyle/>
            <a:p>
              <a:endParaRPr lang="ar-IQ"/>
            </a:p>
          </p:txBody>
        </p:sp>
        <p:sp>
          <p:nvSpPr>
            <p:cNvPr id="9" name="Oval 8"/>
            <p:cNvSpPr>
              <a:spLocks noChangeArrowheads="1"/>
            </p:cNvSpPr>
            <p:nvPr/>
          </p:nvSpPr>
          <p:spPr bwMode="auto">
            <a:xfrm>
              <a:off x="2112" y="2448"/>
              <a:ext cx="192" cy="240"/>
            </a:xfrm>
            <a:prstGeom prst="ellipse">
              <a:avLst/>
            </a:prstGeom>
            <a:noFill/>
            <a:ln w="57150">
              <a:solidFill>
                <a:schemeClr val="accent2"/>
              </a:solidFill>
              <a:round/>
              <a:headEnd/>
              <a:tailEnd/>
            </a:ln>
            <a:effectLst/>
          </p:spPr>
          <p:txBody>
            <a:bodyPr wrap="none" anchor="ctr"/>
            <a:lstStyle/>
            <a:p>
              <a:endParaRPr lang="ar-IQ"/>
            </a:p>
          </p:txBody>
        </p:sp>
        <p:sp>
          <p:nvSpPr>
            <p:cNvPr id="10" name="Text Box 9"/>
            <p:cNvSpPr txBox="1">
              <a:spLocks noChangeArrowheads="1"/>
            </p:cNvSpPr>
            <p:nvPr/>
          </p:nvSpPr>
          <p:spPr bwMode="auto">
            <a:xfrm>
              <a:off x="2976" y="2736"/>
              <a:ext cx="672" cy="346"/>
            </a:xfrm>
            <a:prstGeom prst="rect">
              <a:avLst/>
            </a:prstGeom>
            <a:noFill/>
            <a:ln w="9525">
              <a:noFill/>
              <a:miter lim="800000"/>
              <a:headEnd/>
              <a:tailEnd/>
            </a:ln>
            <a:effectLst/>
          </p:spPr>
          <p:txBody>
            <a:bodyPr>
              <a:spAutoFit/>
            </a:bodyPr>
            <a:lstStyle/>
            <a:p>
              <a:pPr algn="ctr">
                <a:spcBef>
                  <a:spcPct val="50000"/>
                </a:spcBef>
              </a:pPr>
              <a:r>
                <a:rPr lang="ar-SA" sz="3000" b="1"/>
                <a:t>14</a:t>
              </a:r>
              <a:endParaRPr lang="en-US" sz="3000" b="1"/>
            </a:p>
          </p:txBody>
        </p:sp>
        <p:sp>
          <p:nvSpPr>
            <p:cNvPr id="11" name="Text Box 10"/>
            <p:cNvSpPr txBox="1">
              <a:spLocks noChangeArrowheads="1"/>
            </p:cNvSpPr>
            <p:nvPr/>
          </p:nvSpPr>
          <p:spPr bwMode="auto">
            <a:xfrm>
              <a:off x="1824" y="2726"/>
              <a:ext cx="672" cy="346"/>
            </a:xfrm>
            <a:prstGeom prst="rect">
              <a:avLst/>
            </a:prstGeom>
            <a:noFill/>
            <a:ln w="9525">
              <a:noFill/>
              <a:miter lim="800000"/>
              <a:headEnd/>
              <a:tailEnd/>
            </a:ln>
            <a:effectLst/>
          </p:spPr>
          <p:txBody>
            <a:bodyPr>
              <a:spAutoFit/>
            </a:bodyPr>
            <a:lstStyle/>
            <a:p>
              <a:pPr algn="ctr">
                <a:spcBef>
                  <a:spcPct val="50000"/>
                </a:spcBef>
              </a:pPr>
              <a:r>
                <a:rPr lang="ar-SA" sz="3000" b="1"/>
                <a:t>- 11 </a:t>
              </a:r>
              <a:endParaRPr lang="en-US" sz="3000" b="1"/>
            </a:p>
          </p:txBody>
        </p:sp>
      </p:grpSp>
      <p:sp>
        <p:nvSpPr>
          <p:cNvPr id="14" name="شكل بيضاوي 13"/>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109</a:t>
            </a:r>
            <a:endParaRPr lang="ar-IQ"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8" y="1071546"/>
            <a:ext cx="8858280" cy="557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IQ" sz="4000" b="1" dirty="0" smtClean="0"/>
              <a:t>التوصيات:</a:t>
            </a:r>
            <a:endParaRPr lang="en-US" sz="4000" b="1" dirty="0" smtClean="0"/>
          </a:p>
          <a:p>
            <a:pPr rtl="0"/>
            <a:r>
              <a:rPr lang="ar-IQ" sz="3200" dirty="0" smtClean="0"/>
              <a:t>يوصي الباحث بالتوصيات الآتية : </a:t>
            </a:r>
            <a:endParaRPr lang="en-US" sz="3200" dirty="0" smtClean="0"/>
          </a:p>
          <a:p>
            <a:pPr rtl="0"/>
            <a:r>
              <a:rPr lang="ar-IQ" sz="3200" dirty="0" smtClean="0"/>
              <a:t>في الرياضيات </a:t>
            </a:r>
            <a:r>
              <a:rPr lang="en-US" sz="3200" dirty="0" smtClean="0"/>
              <a:t>power point</a:t>
            </a:r>
            <a:r>
              <a:rPr lang="ar-IQ" sz="3200" dirty="0" smtClean="0"/>
              <a:t>1- يفضل استخدام برنامج</a:t>
            </a:r>
            <a:endParaRPr lang="en-US" sz="3200" dirty="0" smtClean="0"/>
          </a:p>
          <a:p>
            <a:pPr rtl="0"/>
            <a:r>
              <a:rPr lang="ar-IQ" sz="3200" dirty="0" smtClean="0"/>
              <a:t>وخاصة في المتباينات</a:t>
            </a:r>
            <a:endParaRPr lang="en-US" sz="3200" dirty="0" smtClean="0"/>
          </a:p>
          <a:p>
            <a:pPr rtl="0"/>
            <a:r>
              <a:rPr lang="ar-IQ" sz="3200" dirty="0" smtClean="0"/>
              <a:t>2-تدريب المدرسين والمعلمين بصورة عامة وبصورة خاصة </a:t>
            </a:r>
            <a:r>
              <a:rPr lang="en-US" sz="3200" dirty="0" smtClean="0"/>
              <a:t>Power point </a:t>
            </a:r>
            <a:r>
              <a:rPr lang="ar-IQ" sz="3200" dirty="0" smtClean="0"/>
              <a:t>المرحلة الإعدادية على برنامج  </a:t>
            </a:r>
            <a:endParaRPr lang="en-US" sz="3200" dirty="0" smtClean="0"/>
          </a:p>
          <a:p>
            <a:pPr rtl="0"/>
            <a:r>
              <a:rPr lang="ar-IQ" sz="3200" dirty="0" smtClean="0"/>
              <a:t>  من اجل تقديم المادة بصورة اوضح </a:t>
            </a:r>
            <a:endParaRPr lang="en-US" sz="3200" dirty="0" smtClean="0"/>
          </a:p>
          <a:p>
            <a:pPr rtl="0"/>
            <a:endParaRPr lang="ar-IQ" sz="3200" dirty="0"/>
          </a:p>
        </p:txBody>
      </p:sp>
      <p:sp>
        <p:nvSpPr>
          <p:cNvPr id="4" name="شكل بيضاوي 3"/>
          <p:cNvSpPr/>
          <p:nvPr/>
        </p:nvSpPr>
        <p:spPr>
          <a:xfrm>
            <a:off x="214282" y="214290"/>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110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428596" y="1000108"/>
            <a:ext cx="8358246" cy="52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dirty="0" smtClean="0"/>
              <a:t>3- حث مدرسي الحاسبات على تقديم حلقات دراسية وتدربيه عن      في تدريس الرياضيات </a:t>
            </a:r>
            <a:r>
              <a:rPr lang="en-US" sz="3200" dirty="0" smtClean="0"/>
              <a:t>Power point</a:t>
            </a:r>
            <a:r>
              <a:rPr lang="ar-IQ" sz="3200" dirty="0" smtClean="0"/>
              <a:t>برامج الحاسبات ومنها </a:t>
            </a:r>
            <a:endParaRPr lang="en-US" sz="3200" dirty="0" smtClean="0"/>
          </a:p>
          <a:p>
            <a:pPr rtl="0"/>
            <a:r>
              <a:rPr lang="ar-IQ" sz="3200" dirty="0" smtClean="0"/>
              <a:t>التقدمة لمختلف المراحل الدراسية</a:t>
            </a:r>
            <a:endParaRPr lang="en-US" sz="3200" dirty="0" smtClean="0"/>
          </a:p>
          <a:p>
            <a:pPr rtl="0"/>
            <a:r>
              <a:rPr lang="en-US" sz="3200" dirty="0" smtClean="0"/>
              <a:t>Power point</a:t>
            </a:r>
            <a:r>
              <a:rPr lang="ar-IQ" sz="3200" dirty="0" smtClean="0"/>
              <a:t>4- يفضل إن تهيأ ملاحق المصادر عن برنامج </a:t>
            </a:r>
            <a:endParaRPr lang="en-US" sz="3200" dirty="0" smtClean="0"/>
          </a:p>
          <a:p>
            <a:pPr rtl="0"/>
            <a:r>
              <a:rPr lang="ar-IQ" sz="3200" dirty="0" smtClean="0"/>
              <a:t>وتستخدم كوسائل تعلمية أو كطرائق تدريس حديثة في تدريس الرياضيات ووسائل مساعدة المدرسين  .</a:t>
            </a:r>
            <a:endParaRPr lang="en-US" sz="3200" dirty="0" smtClean="0"/>
          </a:p>
          <a:p>
            <a:pPr algn="ctr"/>
            <a:endParaRPr lang="ar-IQ" sz="3200" dirty="0"/>
          </a:p>
        </p:txBody>
      </p:sp>
      <p:sp>
        <p:nvSpPr>
          <p:cNvPr id="4" name="شكل بيضاوي 3"/>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111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3"/>
                                        </p:tgtEl>
                                        <p:attrNameLst>
                                          <p:attrName>style.color</p:attrName>
                                        </p:attrNameLst>
                                      </p:cBhvr>
                                      <p:by>
                                        <p:hsl h="-7200000" s="0" l="0"/>
                                      </p:by>
                                    </p:animClr>
                                    <p:animClr clrSpc="hsl">
                                      <p:cBhvr>
                                        <p:cTn id="7" dur="500" fill="hold"/>
                                        <p:tgtEl>
                                          <p:spTgt spid="3"/>
                                        </p:tgtEl>
                                        <p:attrNameLst>
                                          <p:attrName>fillcolor</p:attrName>
                                        </p:attrNameLst>
                                      </p:cBhvr>
                                      <p:by>
                                        <p:hsl h="-7200000" s="0" l="0"/>
                                      </p:by>
                                    </p:animClr>
                                    <p:animClr clrSpc="hsl">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par>
                                <p:cTn id="10" presetID="22" presetClass="emph" presetSubtype="0" fill="hold" grpId="0" nodeType="withEffect">
                                  <p:stCondLst>
                                    <p:cond delay="0"/>
                                  </p:stCondLst>
                                  <p:childTnLst>
                                    <p:animClr clrSpc="hsl">
                                      <p:cBhvr override="childStyle">
                                        <p:cTn id="11" dur="500" fill="hold"/>
                                        <p:tgtEl>
                                          <p:spTgt spid="4"/>
                                        </p:tgtEl>
                                        <p:attrNameLst>
                                          <p:attrName>style.color</p:attrName>
                                        </p:attrNameLst>
                                      </p:cBhvr>
                                      <p:by>
                                        <p:hsl h="-7200000" s="0" l="0"/>
                                      </p:by>
                                    </p:animClr>
                                    <p:animClr clrSpc="hsl">
                                      <p:cBhvr>
                                        <p:cTn id="12" dur="500" fill="hold"/>
                                        <p:tgtEl>
                                          <p:spTgt spid="4"/>
                                        </p:tgtEl>
                                        <p:attrNameLst>
                                          <p:attrName>fillcolor</p:attrName>
                                        </p:attrNameLst>
                                      </p:cBhvr>
                                      <p:by>
                                        <p:hsl h="-7200000" s="0" l="0"/>
                                      </p:by>
                                    </p:animClr>
                                    <p:animClr clrSpc="hsl">
                                      <p:cBhvr>
                                        <p:cTn id="13" dur="500" fill="hold"/>
                                        <p:tgtEl>
                                          <p:spTgt spid="4"/>
                                        </p:tgtEl>
                                        <p:attrNameLst>
                                          <p:attrName>stroke.color</p:attrName>
                                        </p:attrNameLst>
                                      </p:cBhvr>
                                      <p:by>
                                        <p:hsl h="-7200000" s="0" l="0"/>
                                      </p:by>
                                    </p:animClr>
                                    <p:set>
                                      <p:cBhvr>
                                        <p:cTn id="1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928670"/>
            <a:ext cx="8715436"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IQ" sz="4000" b="1" u="sng" dirty="0" smtClean="0"/>
              <a:t>أهداف البحث:</a:t>
            </a:r>
            <a:endParaRPr lang="en-US" sz="4000" b="1" dirty="0" smtClean="0"/>
          </a:p>
          <a:p>
            <a:pPr rtl="0"/>
            <a:r>
              <a:rPr lang="ar-IQ" sz="3200" dirty="0" smtClean="0"/>
              <a:t>الهدف من البحث :هو التعرف على مادة المتباينات للصف الخامس العلمي باستخدام برنامج العروض التقدمية </a:t>
            </a:r>
            <a:endParaRPr lang="en-US" sz="3200" dirty="0" smtClean="0"/>
          </a:p>
          <a:p>
            <a:pPr rtl="0"/>
            <a:r>
              <a:rPr lang="ar-IQ" sz="3200" dirty="0" smtClean="0"/>
              <a:t>.من خلال مايلي:</a:t>
            </a:r>
            <a:r>
              <a:rPr lang="en-US" sz="3200" dirty="0" smtClean="0"/>
              <a:t>(m.s.power point)</a:t>
            </a:r>
          </a:p>
          <a:p>
            <a:pPr rtl="0"/>
            <a:r>
              <a:rPr lang="ar-IQ" sz="3200" dirty="0" smtClean="0"/>
              <a:t>1- أن يتعرف الطالب على تفاصيل برنامج البور بوينت واستخداماته.</a:t>
            </a:r>
            <a:endParaRPr lang="en-US" sz="3200" dirty="0" smtClean="0"/>
          </a:p>
          <a:p>
            <a:pPr rtl="0"/>
            <a:r>
              <a:rPr lang="ar-IQ" sz="3200" dirty="0" smtClean="0"/>
              <a:t>2- أن يميز الطالب برنامج البور بوينت عن البرامج الأخرى المستخدمة في الحاسبات</a:t>
            </a:r>
            <a:endParaRPr lang="en-US" sz="3200" dirty="0" smtClean="0"/>
          </a:p>
          <a:p>
            <a:pPr rtl="0"/>
            <a:r>
              <a:rPr lang="ar-IQ" sz="3200" dirty="0" smtClean="0"/>
              <a:t>3- أن يعرف الطالب المتباينات </a:t>
            </a:r>
            <a:endParaRPr lang="en-US" sz="3200" dirty="0" smtClean="0"/>
          </a:p>
          <a:p>
            <a:pPr algn="ctr"/>
            <a:endParaRPr lang="ar-IQ" sz="3200" dirty="0"/>
          </a:p>
        </p:txBody>
      </p:sp>
      <p:sp>
        <p:nvSpPr>
          <p:cNvPr id="4" name="شكل بيضاوي 3"/>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a:t>
            </a:r>
            <a:endParaRPr lang="ar-IQ" dirty="0"/>
          </a:p>
        </p:txBody>
      </p:sp>
    </p:spTree>
  </p:cSld>
  <p:clrMapOvr>
    <a:masterClrMapping/>
  </p:clrMapOvr>
  <p:transition>
    <p:wipe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857232"/>
            <a:ext cx="8715436" cy="6000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IQ" sz="4000" b="1" dirty="0" smtClean="0"/>
              <a:t>المقترحات :</a:t>
            </a:r>
            <a:endParaRPr lang="en-US" sz="4000" b="1" dirty="0" smtClean="0"/>
          </a:p>
          <a:p>
            <a:pPr rtl="0"/>
            <a:r>
              <a:rPr lang="ar-IQ" sz="3200" dirty="0" smtClean="0"/>
              <a:t> يقترح الباحث إجراء الدراسات الآتية :</a:t>
            </a:r>
            <a:endParaRPr lang="en-US" sz="3200" dirty="0" smtClean="0"/>
          </a:p>
          <a:p>
            <a:pPr rtl="0"/>
            <a:r>
              <a:rPr lang="en-US" sz="3200" dirty="0" smtClean="0"/>
              <a:t>Power point</a:t>
            </a:r>
            <a:r>
              <a:rPr lang="ar-IQ" sz="3200" dirty="0" smtClean="0"/>
              <a:t>1- تدريس مواضيع رياضيه أخرى باستخدام </a:t>
            </a:r>
            <a:endParaRPr lang="en-US" sz="3200" dirty="0" smtClean="0"/>
          </a:p>
          <a:p>
            <a:pPr rtl="0"/>
            <a:r>
              <a:rPr lang="ar-IQ" sz="3200" dirty="0" smtClean="0"/>
              <a:t>لطلبه الصف الخامس العلمي .</a:t>
            </a:r>
            <a:endParaRPr lang="en-US" sz="3200" dirty="0" smtClean="0"/>
          </a:p>
          <a:p>
            <a:pPr rtl="0"/>
            <a:r>
              <a:rPr lang="en-US" sz="3200" dirty="0" smtClean="0"/>
              <a:t>Power point</a:t>
            </a:r>
            <a:r>
              <a:rPr lang="ar-IQ" sz="3200" dirty="0" smtClean="0"/>
              <a:t>2- تدريس مواضيع رياضيه أخرى باستخدام </a:t>
            </a:r>
            <a:endParaRPr lang="en-US" sz="3200" dirty="0" smtClean="0"/>
          </a:p>
          <a:p>
            <a:pPr rtl="0"/>
            <a:r>
              <a:rPr lang="ar-IQ" sz="3200" dirty="0" smtClean="0"/>
              <a:t>لصفوف ومراحل دراسية أخرى .</a:t>
            </a:r>
            <a:endParaRPr lang="en-US" sz="3200" dirty="0" smtClean="0"/>
          </a:p>
          <a:p>
            <a:pPr rtl="0"/>
            <a:r>
              <a:rPr lang="en-US" sz="3200" dirty="0" smtClean="0"/>
              <a:t>Power point</a:t>
            </a:r>
            <a:r>
              <a:rPr lang="ar-IQ" sz="3200" dirty="0" smtClean="0"/>
              <a:t>3-  اثر تدريس المتباينات باستخدام </a:t>
            </a:r>
            <a:endParaRPr lang="en-US" sz="3200" dirty="0" smtClean="0"/>
          </a:p>
          <a:p>
            <a:pPr rtl="0"/>
            <a:r>
              <a:rPr lang="ar-IQ" sz="3200" dirty="0" smtClean="0"/>
              <a:t>على تحصيل الدراسي لطلبه المرحلة الاعداديه في الرياضيات</a:t>
            </a:r>
            <a:endParaRPr lang="en-US" sz="3200" dirty="0" smtClean="0"/>
          </a:p>
          <a:p>
            <a:pPr algn="ctr"/>
            <a:endParaRPr lang="ar-IQ" sz="3200" dirty="0"/>
          </a:p>
        </p:txBody>
      </p:sp>
      <p:sp>
        <p:nvSpPr>
          <p:cNvPr id="4" name="شكل بيضاوي 3"/>
          <p:cNvSpPr/>
          <p:nvPr/>
        </p:nvSpPr>
        <p:spPr>
          <a:xfrm>
            <a:off x="214282" y="142852"/>
            <a:ext cx="78581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112</a:t>
            </a:r>
            <a:endParaRPr lang="ar-IQ" dirty="0"/>
          </a:p>
        </p:txBody>
      </p:sp>
    </p:spTree>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113</a:t>
            </a:r>
            <a:endParaRPr lang="ar-IQ" dirty="0"/>
          </a:p>
        </p:txBody>
      </p:sp>
      <p:sp>
        <p:nvSpPr>
          <p:cNvPr id="4" name="مستطيل مستدير الزوايا 3"/>
          <p:cNvSpPr/>
          <p:nvPr/>
        </p:nvSpPr>
        <p:spPr>
          <a:xfrm>
            <a:off x="3071802" y="857232"/>
            <a:ext cx="321471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المصادر</a:t>
            </a:r>
            <a:endParaRPr lang="ar-IQ" sz="4000" b="1" dirty="0"/>
          </a:p>
        </p:txBody>
      </p:sp>
      <p:sp>
        <p:nvSpPr>
          <p:cNvPr id="5" name="مستطيل مستدير الزوايا 4"/>
          <p:cNvSpPr/>
          <p:nvPr/>
        </p:nvSpPr>
        <p:spPr>
          <a:xfrm>
            <a:off x="214282" y="2000240"/>
            <a:ext cx="8786874" cy="478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arenR"/>
            </a:pPr>
            <a:r>
              <a:rPr lang="ar-IQ" sz="2400" b="1" dirty="0" smtClean="0">
                <a:solidFill>
                  <a:schemeClr val="tx1"/>
                </a:solidFill>
              </a:rPr>
              <a:t>د- طارق شعبان رجب . د- رحيم يونس كريم وآخرون (</a:t>
            </a:r>
            <a:r>
              <a:rPr lang="en-US" sz="2400" b="1" dirty="0" smtClean="0">
                <a:solidFill>
                  <a:schemeClr val="tx1"/>
                </a:solidFill>
              </a:rPr>
              <a:t>2010</a:t>
            </a:r>
            <a:r>
              <a:rPr lang="ar-IQ" sz="2400" b="1" dirty="0" smtClean="0">
                <a:solidFill>
                  <a:schemeClr val="tx1"/>
                </a:solidFill>
              </a:rPr>
              <a:t>) , الرياضيات الصف الخامس العلمي </a:t>
            </a:r>
          </a:p>
          <a:p>
            <a:pPr marL="342900" indent="-342900" algn="ctr"/>
            <a:r>
              <a:rPr lang="ar-IQ" sz="2400" b="1" dirty="0" smtClean="0">
                <a:solidFill>
                  <a:schemeClr val="tx1"/>
                </a:solidFill>
              </a:rPr>
              <a:t>الطبعة الثانية </a:t>
            </a:r>
            <a:r>
              <a:rPr lang="en-US" sz="2400" b="1" dirty="0" smtClean="0">
                <a:solidFill>
                  <a:schemeClr val="tx1"/>
                </a:solidFill>
              </a:rPr>
              <a:t>/</a:t>
            </a:r>
            <a:r>
              <a:rPr lang="ar-IQ" sz="2400" b="1" dirty="0" smtClean="0">
                <a:solidFill>
                  <a:schemeClr val="tx1"/>
                </a:solidFill>
              </a:rPr>
              <a:t> منحة ومزيدة  </a:t>
            </a:r>
          </a:p>
          <a:p>
            <a:r>
              <a:rPr lang="ar-IQ" sz="2400" b="1" dirty="0" smtClean="0">
                <a:solidFill>
                  <a:schemeClr val="tx1"/>
                </a:solidFill>
              </a:rPr>
              <a:t>2)</a:t>
            </a:r>
            <a:r>
              <a:rPr lang="ar-SA" sz="2400" b="1" dirty="0" smtClean="0">
                <a:solidFill>
                  <a:schemeClr val="tx1"/>
                </a:solidFill>
              </a:rPr>
              <a:t> </a:t>
            </a:r>
            <a:r>
              <a:rPr lang="ar-EG" sz="2400" b="1" dirty="0" smtClean="0">
                <a:solidFill>
                  <a:schemeClr val="tx1"/>
                </a:solidFill>
              </a:rPr>
              <a:t>علي عزيز علي وآخرون\مبادئ الرياضيات التفاضل والتكامل\ رقم الإيداع</a:t>
            </a:r>
          </a:p>
          <a:p>
            <a:r>
              <a:rPr lang="ar-EG" sz="2400" b="1" dirty="0" smtClean="0">
                <a:solidFill>
                  <a:schemeClr val="tx1"/>
                </a:solidFill>
              </a:rPr>
              <a:t>في المكتبة الوطنية ببغداد (11) لسنة (1989)                                          3) فراس محمد وآخرون (2004)\المهارات العملية في البور بوينت العروض التقدمية \دار الأسرة للنشر والتوزيع عمان                                  4</a:t>
            </a:r>
            <a:r>
              <a:rPr lang="ar-IQ" sz="2400" b="1" dirty="0" smtClean="0">
                <a:solidFill>
                  <a:schemeClr val="tx1"/>
                </a:solidFill>
              </a:rPr>
              <a:t>) موقع الالكتروني عن تعلم البور بوينت </a:t>
            </a:r>
            <a:r>
              <a:rPr lang="en-US" sz="2400" b="1" dirty="0" smtClean="0">
                <a:solidFill>
                  <a:schemeClr val="tx1"/>
                </a:solidFill>
                <a:hlinkClick r:id="rId2"/>
              </a:rPr>
              <a:t>www.cb4a.com</a:t>
            </a:r>
            <a:r>
              <a:rPr lang="ar-IQ" sz="2400" b="1" dirty="0" smtClean="0">
                <a:solidFill>
                  <a:schemeClr val="tx1"/>
                </a:solidFill>
              </a:rPr>
              <a:t> </a:t>
            </a:r>
            <a:r>
              <a:rPr lang="ar-EG" sz="2400" b="1" dirty="0" smtClean="0">
                <a:solidFill>
                  <a:schemeClr val="tx1"/>
                </a:solidFill>
              </a:rPr>
              <a:t>                                           5</a:t>
            </a:r>
            <a:r>
              <a:rPr lang="ar-IQ" sz="2400" b="1" dirty="0" smtClean="0">
                <a:solidFill>
                  <a:schemeClr val="tx1"/>
                </a:solidFill>
              </a:rPr>
              <a:t>) موقع الالكتروني عن تعلم خواص المتباينات </a:t>
            </a:r>
            <a:r>
              <a:rPr lang="en-US" sz="2400" b="1" dirty="0" smtClean="0">
                <a:solidFill>
                  <a:schemeClr val="tx1"/>
                </a:solidFill>
                <a:hlinkClick r:id="rId3"/>
              </a:rPr>
              <a:t>http://www.schoolarabia.net/math/general_math/level2/almtbainat/khoas_almtbaina/almtbaina_1-a/1.htm</a:t>
            </a:r>
            <a:r>
              <a:rPr lang="ar-EG" sz="2400" b="1" dirty="0" smtClean="0">
                <a:solidFill>
                  <a:schemeClr val="tx1"/>
                </a:solidFill>
              </a:rPr>
              <a:t>                          6)موقع كتب الحاسب </a:t>
            </a:r>
            <a:r>
              <a:rPr lang="en-US" sz="2400" b="1" dirty="0" smtClean="0">
                <a:solidFill>
                  <a:schemeClr val="tx1"/>
                </a:solidFill>
              </a:rPr>
              <a:t>www.books4arab.com</a:t>
            </a:r>
            <a:endParaRPr lang="ar-IQ" sz="2400" b="1" dirty="0" smtClean="0">
              <a:solidFill>
                <a:schemeClr val="tx1"/>
              </a:solidFill>
            </a:endParaRPr>
          </a:p>
          <a:p>
            <a:pPr marL="342900" indent="-342900" algn="ctr"/>
            <a:endParaRPr lang="ar-IQ" sz="2400" b="1"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071538" y="857232"/>
            <a:ext cx="7286676" cy="1214446"/>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طريقة فتح برنامج </a:t>
            </a:r>
            <a:r>
              <a:rPr lang="en-US" sz="3600" dirty="0" smtClean="0"/>
              <a:t>power point</a:t>
            </a:r>
            <a:endParaRPr lang="ar-IQ" sz="3600" dirty="0"/>
          </a:p>
        </p:txBody>
      </p:sp>
      <p:sp>
        <p:nvSpPr>
          <p:cNvPr id="5" name="مستطيل مستدير الزوايا 4"/>
          <p:cNvSpPr/>
          <p:nvPr/>
        </p:nvSpPr>
        <p:spPr>
          <a:xfrm>
            <a:off x="71406" y="2143116"/>
            <a:ext cx="8715436" cy="45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endParaRPr lang="en-US" sz="3200" dirty="0" smtClean="0"/>
          </a:p>
          <a:p>
            <a:pPr rtl="0"/>
            <a:r>
              <a:rPr lang="ar-IQ" sz="3200" dirty="0" smtClean="0"/>
              <a:t>يتم فتح البرنامج بعدد </a:t>
            </a:r>
            <a:r>
              <a:rPr lang="en-US" sz="3200" b="1" dirty="0" smtClean="0"/>
              <a:t> </a:t>
            </a:r>
            <a:endParaRPr lang="en-US" sz="3200" dirty="0" smtClean="0"/>
          </a:p>
          <a:p>
            <a:pPr rtl="0"/>
            <a:r>
              <a:rPr lang="ar-IQ" sz="3200" b="1" dirty="0" smtClean="0"/>
              <a:t> من الطرق منها:</a:t>
            </a:r>
            <a:endParaRPr lang="en-US" sz="3200" dirty="0" smtClean="0"/>
          </a:p>
          <a:p>
            <a:pPr rtl="0"/>
            <a:r>
              <a:rPr lang="en-US" sz="3200" b="1" dirty="0" smtClean="0"/>
              <a:t>START--&gt;PROGRAM--&gt;MICROSOFT POWERPOINT-1</a:t>
            </a:r>
            <a:endParaRPr lang="en-US" sz="3200" dirty="0" smtClean="0"/>
          </a:p>
          <a:p>
            <a:pPr rtl="0"/>
            <a:r>
              <a:rPr lang="en-US" sz="3200" b="1" dirty="0" smtClean="0"/>
              <a:t>Desktop--&gt;MS-Power Point--&gt;RC--&gt;Open-2</a:t>
            </a:r>
            <a:endParaRPr lang="en-US" sz="3200" dirty="0" smtClean="0"/>
          </a:p>
          <a:p>
            <a:pPr rtl="0"/>
            <a:r>
              <a:rPr lang="en-US" sz="3200" b="1" dirty="0" smtClean="0"/>
              <a:t>Desktop--&gt;MS-Power Point--&gt;LC--&gt;Double Click-3</a:t>
            </a:r>
            <a:endParaRPr lang="en-US" sz="3200" dirty="0" smtClean="0"/>
          </a:p>
          <a:p>
            <a:pPr rtl="0"/>
            <a:r>
              <a:rPr lang="en-US" sz="3200" b="1" dirty="0" smtClean="0"/>
              <a:t>Task Bar--&gt;MS-Power Point--&gt;LC-4</a:t>
            </a:r>
            <a:endParaRPr lang="en-US" sz="3200" dirty="0" smtClean="0"/>
          </a:p>
          <a:p>
            <a:pPr algn="ctr"/>
            <a:endParaRPr lang="ar-IQ" sz="3200" dirty="0"/>
          </a:p>
        </p:txBody>
      </p:sp>
      <p:sp>
        <p:nvSpPr>
          <p:cNvPr id="7" name="شكل بيضاوي 6"/>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06" y="1928802"/>
            <a:ext cx="8715436" cy="485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IQ" sz="2800" b="1" dirty="0" smtClean="0"/>
              <a:t>توجد عدد طرق لانهاء الرنامج منها</a:t>
            </a:r>
            <a:endParaRPr lang="en-US" sz="2800" dirty="0" smtClean="0"/>
          </a:p>
          <a:p>
            <a:pPr rtl="0"/>
            <a:r>
              <a:rPr lang="en-US" sz="2800" b="1" dirty="0" smtClean="0"/>
              <a:t>    .EXIT</a:t>
            </a:r>
            <a:r>
              <a:rPr lang="ar-IQ" sz="2800" b="1" dirty="0" smtClean="0"/>
              <a:t> ومنها </a:t>
            </a:r>
            <a:r>
              <a:rPr lang="en-US" sz="2800" b="1" dirty="0" smtClean="0"/>
              <a:t>File </a:t>
            </a:r>
            <a:r>
              <a:rPr lang="ar-IQ" sz="2800" b="1" dirty="0" smtClean="0"/>
              <a:t>1- اختيار قائمه </a:t>
            </a:r>
            <a:endParaRPr lang="en-US" sz="2800" dirty="0" smtClean="0"/>
          </a:p>
          <a:p>
            <a:pPr rtl="0"/>
            <a:r>
              <a:rPr lang="ar-IQ" sz="2800" b="1" dirty="0" smtClean="0"/>
              <a:t>2- تطالب بحفظ الملف ثم ينتهي البرنامج.</a:t>
            </a:r>
            <a:endParaRPr lang="en-US" sz="2800" dirty="0" smtClean="0"/>
          </a:p>
          <a:p>
            <a:pPr rtl="0"/>
            <a:r>
              <a:rPr lang="ar-IQ" sz="2800" b="1" dirty="0" smtClean="0"/>
              <a:t>أو</a:t>
            </a:r>
            <a:endParaRPr lang="en-US" sz="2800" dirty="0" smtClean="0"/>
          </a:p>
          <a:p>
            <a:pPr rtl="0"/>
            <a:r>
              <a:rPr lang="en-US" sz="2800" b="1" dirty="0" smtClean="0"/>
              <a:t>Alt+F4</a:t>
            </a:r>
            <a:r>
              <a:rPr lang="ar-IQ" sz="2800" b="1" dirty="0" smtClean="0"/>
              <a:t>1-ضغط مفتاحي</a:t>
            </a:r>
            <a:endParaRPr lang="en-US" sz="2800" dirty="0" smtClean="0"/>
          </a:p>
          <a:p>
            <a:pPr rtl="0"/>
            <a:r>
              <a:rPr lang="ar-IQ" sz="2800" b="1" dirty="0" smtClean="0"/>
              <a:t>2- قم بحفظ الملف فإذا لم تقم بحفظه تظهر رسالة تأمرك بحفظه .</a:t>
            </a:r>
            <a:endParaRPr lang="en-US" sz="2800" dirty="0" smtClean="0"/>
          </a:p>
          <a:p>
            <a:pPr rtl="0"/>
            <a:r>
              <a:rPr lang="ar-IQ" sz="2800" b="1" dirty="0" smtClean="0"/>
              <a:t>أو</a:t>
            </a:r>
            <a:endParaRPr lang="en-US" sz="2800" dirty="0" smtClean="0"/>
          </a:p>
          <a:p>
            <a:pPr rtl="0"/>
            <a:r>
              <a:rPr lang="ar-IQ" sz="2800" b="1" dirty="0" smtClean="0"/>
              <a:t>)</a:t>
            </a:r>
            <a:r>
              <a:rPr lang="en-US" sz="2800" b="1" dirty="0" smtClean="0"/>
              <a:t>x</a:t>
            </a:r>
            <a:r>
              <a:rPr lang="ar-IQ" sz="2800" b="1" dirty="0" smtClean="0"/>
              <a:t>1- النقر على زر الإغلاق الموجود أعلى يمين الشاشة(</a:t>
            </a:r>
            <a:endParaRPr lang="en-US" sz="2800" dirty="0" smtClean="0"/>
          </a:p>
          <a:p>
            <a:pPr rtl="0"/>
            <a:r>
              <a:rPr lang="ar-IQ" sz="2800" b="1" dirty="0" smtClean="0"/>
              <a:t>2- قم بحفظ الملف فإذا لم تقم بحفظه تظهر رسالة تأمرك بحفظه</a:t>
            </a:r>
            <a:endParaRPr lang="en-US" sz="2800" dirty="0" smtClean="0"/>
          </a:p>
        </p:txBody>
      </p:sp>
      <p:sp>
        <p:nvSpPr>
          <p:cNvPr id="4" name="مستطيل مستدير الزوايا 3"/>
          <p:cNvSpPr/>
          <p:nvPr/>
        </p:nvSpPr>
        <p:spPr>
          <a:xfrm>
            <a:off x="2500298" y="857232"/>
            <a:ext cx="3857652" cy="1000132"/>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إنهاء البرنامج</a:t>
            </a:r>
            <a:endParaRPr lang="ar-IQ" sz="4000" dirty="0"/>
          </a:p>
        </p:txBody>
      </p:sp>
      <p:sp>
        <p:nvSpPr>
          <p:cNvPr id="6" name="شكل بيضاوي 5"/>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857356" y="1000108"/>
            <a:ext cx="6286544" cy="107157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مكونات شاشة </a:t>
            </a:r>
            <a:r>
              <a:rPr lang="en-US" sz="4000" dirty="0" smtClean="0"/>
              <a:t>power point</a:t>
            </a:r>
            <a:endParaRPr lang="ar-IQ" sz="4000" dirty="0"/>
          </a:p>
        </p:txBody>
      </p:sp>
      <p:sp>
        <p:nvSpPr>
          <p:cNvPr id="4" name="مستطيل مستدير الزوايا 3"/>
          <p:cNvSpPr/>
          <p:nvPr/>
        </p:nvSpPr>
        <p:spPr>
          <a:xfrm>
            <a:off x="357158" y="2786058"/>
            <a:ext cx="8286808" cy="3786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عند تشغيل برنامج </a:t>
            </a:r>
            <a:r>
              <a:rPr lang="en-US" sz="3200" dirty="0" smtClean="0"/>
              <a:t>power point</a:t>
            </a:r>
            <a:r>
              <a:rPr lang="ar-IQ" sz="3200" dirty="0" smtClean="0"/>
              <a:t> والتي بدورها تحتوي عدد من الأشرطة والنوافذ التي تمثل بمجوعها واجهة البرنامج والمبينة في الشكل التالي</a:t>
            </a:r>
            <a:endParaRPr lang="ar-IQ" sz="3200" dirty="0"/>
          </a:p>
        </p:txBody>
      </p:sp>
      <p:sp>
        <p:nvSpPr>
          <p:cNvPr id="6" name="شكل بيضاوي 5"/>
          <p:cNvSpPr/>
          <p:nvPr/>
        </p:nvSpPr>
        <p:spPr>
          <a:xfrm>
            <a:off x="214282" y="142852"/>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000240"/>
            <a:ext cx="9144000" cy="3929090"/>
          </a:xfrm>
          <a:prstGeom prst="rect">
            <a:avLst/>
          </a:prstGeom>
          <a:noFill/>
          <a:ln w="9525">
            <a:noFill/>
            <a:miter lim="800000"/>
            <a:headEnd/>
            <a:tailEnd/>
          </a:ln>
          <a:effectLst/>
        </p:spPr>
      </p:pic>
      <p:sp>
        <p:nvSpPr>
          <p:cNvPr id="3" name="مستطيل مستدير الزوايا 2"/>
          <p:cNvSpPr/>
          <p:nvPr/>
        </p:nvSpPr>
        <p:spPr>
          <a:xfrm>
            <a:off x="6357950" y="857232"/>
            <a:ext cx="257176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شريط العنوان</a:t>
            </a:r>
            <a:endParaRPr lang="ar-IQ" sz="2000" dirty="0"/>
          </a:p>
        </p:txBody>
      </p:sp>
      <p:sp>
        <p:nvSpPr>
          <p:cNvPr id="4" name="مستطيل مستدير الزوايا 3"/>
          <p:cNvSpPr/>
          <p:nvPr/>
        </p:nvSpPr>
        <p:spPr>
          <a:xfrm>
            <a:off x="3643306" y="928670"/>
            <a:ext cx="250033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شريط الأدوات القياسي</a:t>
            </a:r>
            <a:endParaRPr lang="ar-IQ" sz="2000" dirty="0"/>
          </a:p>
        </p:txBody>
      </p:sp>
      <p:sp>
        <p:nvSpPr>
          <p:cNvPr id="5" name="مستطيل مستدير الزوايا 4"/>
          <p:cNvSpPr/>
          <p:nvPr/>
        </p:nvSpPr>
        <p:spPr>
          <a:xfrm>
            <a:off x="1214414" y="857232"/>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شريط القوائم</a:t>
            </a:r>
            <a:endParaRPr lang="ar-IQ" sz="2000" dirty="0"/>
          </a:p>
        </p:txBody>
      </p:sp>
      <p:sp>
        <p:nvSpPr>
          <p:cNvPr id="8" name="سهم للأسفل 7"/>
          <p:cNvSpPr/>
          <p:nvPr/>
        </p:nvSpPr>
        <p:spPr>
          <a:xfrm>
            <a:off x="7072330" y="1571612"/>
            <a:ext cx="357190" cy="50006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سهم للأسفل 8"/>
          <p:cNvSpPr/>
          <p:nvPr/>
        </p:nvSpPr>
        <p:spPr>
          <a:xfrm>
            <a:off x="4714876" y="1643050"/>
            <a:ext cx="357190" cy="64294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chemeClr val="bg1"/>
              </a:solidFill>
            </a:endParaRPr>
          </a:p>
        </p:txBody>
      </p:sp>
      <p:sp>
        <p:nvSpPr>
          <p:cNvPr id="10" name="سهم للأسفل 9"/>
          <p:cNvSpPr/>
          <p:nvPr/>
        </p:nvSpPr>
        <p:spPr>
          <a:xfrm>
            <a:off x="2071670" y="1643050"/>
            <a:ext cx="357190" cy="92869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مستطيل مستدير الزوايا 10"/>
          <p:cNvSpPr/>
          <p:nvPr/>
        </p:nvSpPr>
        <p:spPr>
          <a:xfrm>
            <a:off x="6500826" y="6357958"/>
            <a:ext cx="200026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أشرطه التمرير</a:t>
            </a:r>
            <a:endParaRPr lang="ar-IQ" sz="2000" dirty="0"/>
          </a:p>
        </p:txBody>
      </p:sp>
      <p:sp>
        <p:nvSpPr>
          <p:cNvPr id="12" name="مستطيل مستدير الزوايا 11"/>
          <p:cNvSpPr/>
          <p:nvPr/>
        </p:nvSpPr>
        <p:spPr>
          <a:xfrm>
            <a:off x="4357686" y="6286520"/>
            <a:ext cx="1714512" cy="500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النافذة الناشطة</a:t>
            </a:r>
            <a:endParaRPr lang="ar-IQ" sz="2000" dirty="0"/>
          </a:p>
        </p:txBody>
      </p:sp>
      <p:sp>
        <p:nvSpPr>
          <p:cNvPr id="13" name="مستطيل مستدير الزوايا 12"/>
          <p:cNvSpPr/>
          <p:nvPr/>
        </p:nvSpPr>
        <p:spPr>
          <a:xfrm>
            <a:off x="142844" y="6215082"/>
            <a:ext cx="1785950" cy="428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أزرار العرض</a:t>
            </a:r>
            <a:endParaRPr lang="ar-IQ" sz="2000" dirty="0"/>
          </a:p>
        </p:txBody>
      </p:sp>
      <p:sp>
        <p:nvSpPr>
          <p:cNvPr id="14" name="سهم إلى اليمين 13"/>
          <p:cNvSpPr/>
          <p:nvPr/>
        </p:nvSpPr>
        <p:spPr>
          <a:xfrm rot="16200000">
            <a:off x="4214810" y="4857760"/>
            <a:ext cx="1928826"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دائرة مجوفة 15"/>
          <p:cNvSpPr/>
          <p:nvPr/>
        </p:nvSpPr>
        <p:spPr>
          <a:xfrm>
            <a:off x="2571736" y="5357826"/>
            <a:ext cx="1785950" cy="857256"/>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solidFill>
                <a:schemeClr val="tx1"/>
              </a:solidFill>
            </a:endParaRPr>
          </a:p>
        </p:txBody>
      </p:sp>
      <p:sp>
        <p:nvSpPr>
          <p:cNvPr id="17" name="سهم إلى اليمين 16"/>
          <p:cNvSpPr/>
          <p:nvPr/>
        </p:nvSpPr>
        <p:spPr>
          <a:xfrm rot="20059248">
            <a:off x="2071670" y="6072206"/>
            <a:ext cx="928694"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سهم إلى اليمين 17"/>
          <p:cNvSpPr/>
          <p:nvPr/>
        </p:nvSpPr>
        <p:spPr>
          <a:xfrm rot="16200000">
            <a:off x="7108048" y="5036355"/>
            <a:ext cx="1928826"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سهم للأسفل 18"/>
          <p:cNvSpPr/>
          <p:nvPr/>
        </p:nvSpPr>
        <p:spPr>
          <a:xfrm rot="5944433">
            <a:off x="5709222" y="4585900"/>
            <a:ext cx="407527" cy="238645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1" name="شكل بيضاوي 20"/>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p:cBhvr override="childStyle">
                                        <p:cTn id="6" dur="1500" accel="50000" autoRev="1" fill="hold" tmFilter="0, 0; .33333, 1; 1, 1">
                                          <p:stCondLst>
                                            <p:cond delay="0"/>
                                          </p:stCondLst>
                                        </p:cTn>
                                        <p:tgtEl>
                                          <p:spTgt spid="1026"/>
                                        </p:tgtEl>
                                        <p:attrNameLst>
                                          <p:attrName>style.color</p:attrName>
                                        </p:attrNameLst>
                                      </p:cBhvr>
                                      <p:to>
                                        <a:schemeClr val="accent2"/>
                                      </p:to>
                                    </p:animClr>
                                    <p:animClr clrSpc="rgb">
                                      <p:cBhvr>
                                        <p:cTn id="7" dur="1500" accel="50000" autoRev="1" fill="hold" tmFilter="0, 0; .33333, 1; 1, 1">
                                          <p:stCondLst>
                                            <p:cond delay="0"/>
                                          </p:stCondLst>
                                        </p:cTn>
                                        <p:tgtEl>
                                          <p:spTgt spid="1026"/>
                                        </p:tgtEl>
                                        <p:attrNameLst>
                                          <p:attrName>fillcolor</p:attrName>
                                        </p:attrNameLst>
                                      </p:cBhvr>
                                      <p:to>
                                        <a:schemeClr val="accent2"/>
                                      </p:to>
                                    </p:animClr>
                                    <p:set>
                                      <p:cBhvr>
                                        <p:cTn id="8" dur="3000" fill="hold"/>
                                        <p:tgtEl>
                                          <p:spTgt spid="1026"/>
                                        </p:tgtEl>
                                        <p:attrNameLst>
                                          <p:attrName>fill.type</p:attrName>
                                        </p:attrNameLst>
                                      </p:cBhvr>
                                      <p:to>
                                        <p:strVal val="solid"/>
                                      </p:to>
                                    </p:set>
                                    <p:set>
                                      <p:cBhvr>
                                        <p:cTn id="9" dur="3000" fill="hold"/>
                                        <p:tgtEl>
                                          <p:spTgt spid="1026"/>
                                        </p:tgtEl>
                                        <p:attrNameLst>
                                          <p:attrName>fill.on</p:attrName>
                                        </p:attrNameLst>
                                      </p:cBhvr>
                                      <p:to>
                                        <p:strVal val="true"/>
                                      </p:to>
                                    </p:set>
                                    <p:animScale>
                                      <p:cBhvr>
                                        <p:cTn id="10" dur="1500" accel="50000" autoRev="1" fill="hold" tmFilter="0, 0; .33333, 1; 1, 1">
                                          <p:stCondLst>
                                            <p:cond delay="0"/>
                                          </p:stCondLst>
                                        </p:cTn>
                                        <p:tgtEl>
                                          <p:spTgt spid="1026"/>
                                        </p:tgtEl>
                                      </p:cBhvr>
                                      <p:from x="100000" y="100000"/>
                                      <p:to x="100000" y="140000"/>
                                    </p:animScale>
                                  </p:childTnLst>
                                </p:cTn>
                              </p:par>
                              <p:par>
                                <p:cTn id="11" presetID="33" presetClass="emph" presetSubtype="0" fill="remove" grpId="0" nodeType="withEffect">
                                  <p:stCondLst>
                                    <p:cond delay="0"/>
                                  </p:stCondLst>
                                  <p:childTnLst>
                                    <p:animClr clrSpc="rgb">
                                      <p:cBhvr override="childStyle">
                                        <p:cTn id="12" dur="1500" accel="50000" autoRev="1" fill="hold" tmFilter="0, 0; .33333, 1; 1, 1">
                                          <p:stCondLst>
                                            <p:cond delay="0"/>
                                          </p:stCondLst>
                                        </p:cTn>
                                        <p:tgtEl>
                                          <p:spTgt spid="3"/>
                                        </p:tgtEl>
                                        <p:attrNameLst>
                                          <p:attrName>style.color</p:attrName>
                                        </p:attrNameLst>
                                      </p:cBhvr>
                                      <p:to>
                                        <a:schemeClr val="accent2"/>
                                      </p:to>
                                    </p:animClr>
                                    <p:animClr clrSpc="rgb">
                                      <p:cBhvr>
                                        <p:cTn id="13" dur="1500" accel="50000" autoRev="1" fill="hold" tmFilter="0, 0; .33333, 1; 1, 1">
                                          <p:stCondLst>
                                            <p:cond delay="0"/>
                                          </p:stCondLst>
                                        </p:cTn>
                                        <p:tgtEl>
                                          <p:spTgt spid="3"/>
                                        </p:tgtEl>
                                        <p:attrNameLst>
                                          <p:attrName>fillcolor</p:attrName>
                                        </p:attrNameLst>
                                      </p:cBhvr>
                                      <p:to>
                                        <a:schemeClr val="accent2"/>
                                      </p:to>
                                    </p:animClr>
                                    <p:set>
                                      <p:cBhvr>
                                        <p:cTn id="14" dur="3000" fill="hold"/>
                                        <p:tgtEl>
                                          <p:spTgt spid="3"/>
                                        </p:tgtEl>
                                        <p:attrNameLst>
                                          <p:attrName>fill.type</p:attrName>
                                        </p:attrNameLst>
                                      </p:cBhvr>
                                      <p:to>
                                        <p:strVal val="solid"/>
                                      </p:to>
                                    </p:set>
                                    <p:set>
                                      <p:cBhvr>
                                        <p:cTn id="15" dur="3000" fill="hold"/>
                                        <p:tgtEl>
                                          <p:spTgt spid="3"/>
                                        </p:tgtEl>
                                        <p:attrNameLst>
                                          <p:attrName>fill.on</p:attrName>
                                        </p:attrNameLst>
                                      </p:cBhvr>
                                      <p:to>
                                        <p:strVal val="true"/>
                                      </p:to>
                                    </p:set>
                                    <p:animScale>
                                      <p:cBhvr>
                                        <p:cTn id="16" dur="1500" accel="50000" autoRev="1" fill="hold" tmFilter="0, 0; .33333, 1; 1, 1">
                                          <p:stCondLst>
                                            <p:cond delay="0"/>
                                          </p:stCondLst>
                                        </p:cTn>
                                        <p:tgtEl>
                                          <p:spTgt spid="3"/>
                                        </p:tgtEl>
                                      </p:cBhvr>
                                      <p:from x="100000" y="100000"/>
                                      <p:to x="100000" y="140000"/>
                                    </p:animScale>
                                  </p:childTnLst>
                                </p:cTn>
                              </p:par>
                              <p:par>
                                <p:cTn id="17" presetID="33" presetClass="emph" presetSubtype="0" fill="remove" grpId="0" nodeType="withEffect">
                                  <p:stCondLst>
                                    <p:cond delay="0"/>
                                  </p:stCondLst>
                                  <p:childTnLst>
                                    <p:animClr clrSpc="rgb">
                                      <p:cBhvr override="childStyle">
                                        <p:cTn id="18" dur="1500" accel="50000" autoRev="1" fill="hold" tmFilter="0, 0; .33333, 1; 1, 1">
                                          <p:stCondLst>
                                            <p:cond delay="0"/>
                                          </p:stCondLst>
                                        </p:cTn>
                                        <p:tgtEl>
                                          <p:spTgt spid="4"/>
                                        </p:tgtEl>
                                        <p:attrNameLst>
                                          <p:attrName>style.color</p:attrName>
                                        </p:attrNameLst>
                                      </p:cBhvr>
                                      <p:to>
                                        <a:schemeClr val="accent2"/>
                                      </p:to>
                                    </p:animClr>
                                    <p:animClr clrSpc="rgb">
                                      <p:cBhvr>
                                        <p:cTn id="19" dur="1500" accel="50000" autoRev="1" fill="hold" tmFilter="0, 0; .33333, 1; 1, 1">
                                          <p:stCondLst>
                                            <p:cond delay="0"/>
                                          </p:stCondLst>
                                        </p:cTn>
                                        <p:tgtEl>
                                          <p:spTgt spid="4"/>
                                        </p:tgtEl>
                                        <p:attrNameLst>
                                          <p:attrName>fillcolor</p:attrName>
                                        </p:attrNameLst>
                                      </p:cBhvr>
                                      <p:to>
                                        <a:schemeClr val="accent2"/>
                                      </p:to>
                                    </p:animClr>
                                    <p:set>
                                      <p:cBhvr>
                                        <p:cTn id="20" dur="3000" fill="hold"/>
                                        <p:tgtEl>
                                          <p:spTgt spid="4"/>
                                        </p:tgtEl>
                                        <p:attrNameLst>
                                          <p:attrName>fill.type</p:attrName>
                                        </p:attrNameLst>
                                      </p:cBhvr>
                                      <p:to>
                                        <p:strVal val="solid"/>
                                      </p:to>
                                    </p:set>
                                    <p:set>
                                      <p:cBhvr>
                                        <p:cTn id="21" dur="3000" fill="hold"/>
                                        <p:tgtEl>
                                          <p:spTgt spid="4"/>
                                        </p:tgtEl>
                                        <p:attrNameLst>
                                          <p:attrName>fill.on</p:attrName>
                                        </p:attrNameLst>
                                      </p:cBhvr>
                                      <p:to>
                                        <p:strVal val="true"/>
                                      </p:to>
                                    </p:set>
                                    <p:animScale>
                                      <p:cBhvr>
                                        <p:cTn id="22" dur="1500" accel="50000" autoRev="1" fill="hold" tmFilter="0, 0; .33333, 1; 1, 1">
                                          <p:stCondLst>
                                            <p:cond delay="0"/>
                                          </p:stCondLst>
                                        </p:cTn>
                                        <p:tgtEl>
                                          <p:spTgt spid="4"/>
                                        </p:tgtEl>
                                      </p:cBhvr>
                                      <p:from x="100000" y="100000"/>
                                      <p:to x="100000" y="140000"/>
                                    </p:animScale>
                                  </p:childTnLst>
                                </p:cTn>
                              </p:par>
                              <p:par>
                                <p:cTn id="23" presetID="33" presetClass="emph" presetSubtype="0" fill="remove" grpId="0" nodeType="withEffect">
                                  <p:stCondLst>
                                    <p:cond delay="0"/>
                                  </p:stCondLst>
                                  <p:childTnLst>
                                    <p:animClr clrSpc="rgb">
                                      <p:cBhvr override="childStyle">
                                        <p:cTn id="24" dur="1500" accel="50000" autoRev="1" fill="hold" tmFilter="0, 0; .33333, 1; 1, 1">
                                          <p:stCondLst>
                                            <p:cond delay="0"/>
                                          </p:stCondLst>
                                        </p:cTn>
                                        <p:tgtEl>
                                          <p:spTgt spid="5"/>
                                        </p:tgtEl>
                                        <p:attrNameLst>
                                          <p:attrName>style.color</p:attrName>
                                        </p:attrNameLst>
                                      </p:cBhvr>
                                      <p:to>
                                        <a:schemeClr val="accent2"/>
                                      </p:to>
                                    </p:animClr>
                                    <p:animClr clrSpc="rgb">
                                      <p:cBhvr>
                                        <p:cTn id="25" dur="1500" accel="50000" autoRev="1" fill="hold" tmFilter="0, 0; .33333, 1; 1, 1">
                                          <p:stCondLst>
                                            <p:cond delay="0"/>
                                          </p:stCondLst>
                                        </p:cTn>
                                        <p:tgtEl>
                                          <p:spTgt spid="5"/>
                                        </p:tgtEl>
                                        <p:attrNameLst>
                                          <p:attrName>fillcolor</p:attrName>
                                        </p:attrNameLst>
                                      </p:cBhvr>
                                      <p:to>
                                        <a:schemeClr val="accent2"/>
                                      </p:to>
                                    </p:animClr>
                                    <p:set>
                                      <p:cBhvr>
                                        <p:cTn id="26" dur="3000" fill="hold"/>
                                        <p:tgtEl>
                                          <p:spTgt spid="5"/>
                                        </p:tgtEl>
                                        <p:attrNameLst>
                                          <p:attrName>fill.type</p:attrName>
                                        </p:attrNameLst>
                                      </p:cBhvr>
                                      <p:to>
                                        <p:strVal val="solid"/>
                                      </p:to>
                                    </p:set>
                                    <p:set>
                                      <p:cBhvr>
                                        <p:cTn id="27" dur="3000" fill="hold"/>
                                        <p:tgtEl>
                                          <p:spTgt spid="5"/>
                                        </p:tgtEl>
                                        <p:attrNameLst>
                                          <p:attrName>fill.on</p:attrName>
                                        </p:attrNameLst>
                                      </p:cBhvr>
                                      <p:to>
                                        <p:strVal val="true"/>
                                      </p:to>
                                    </p:set>
                                    <p:animScale>
                                      <p:cBhvr>
                                        <p:cTn id="28" dur="1500" accel="50000" autoRev="1" fill="hold" tmFilter="0, 0; .33333, 1; 1, 1">
                                          <p:stCondLst>
                                            <p:cond delay="0"/>
                                          </p:stCondLst>
                                        </p:cTn>
                                        <p:tgtEl>
                                          <p:spTgt spid="5"/>
                                        </p:tgtEl>
                                      </p:cBhvr>
                                      <p:from x="100000" y="100000"/>
                                      <p:to x="100000" y="140000"/>
                                    </p:animScale>
                                  </p:childTnLst>
                                </p:cTn>
                              </p:par>
                              <p:par>
                                <p:cTn id="29" presetID="33" presetClass="emph" presetSubtype="0" fill="remove" grpId="0" nodeType="withEffect">
                                  <p:stCondLst>
                                    <p:cond delay="0"/>
                                  </p:stCondLst>
                                  <p:childTnLst>
                                    <p:animClr clrSpc="rgb">
                                      <p:cBhvr override="childStyle">
                                        <p:cTn id="30" dur="1500" accel="50000" autoRev="1" fill="hold" tmFilter="0, 0; .33333, 1; 1, 1">
                                          <p:stCondLst>
                                            <p:cond delay="0"/>
                                          </p:stCondLst>
                                        </p:cTn>
                                        <p:tgtEl>
                                          <p:spTgt spid="8"/>
                                        </p:tgtEl>
                                        <p:attrNameLst>
                                          <p:attrName>style.color</p:attrName>
                                        </p:attrNameLst>
                                      </p:cBhvr>
                                      <p:to>
                                        <a:schemeClr val="accent2"/>
                                      </p:to>
                                    </p:animClr>
                                    <p:animClr clrSpc="rgb">
                                      <p:cBhvr>
                                        <p:cTn id="31" dur="1500" accel="50000" autoRev="1" fill="hold" tmFilter="0, 0; .33333, 1; 1, 1">
                                          <p:stCondLst>
                                            <p:cond delay="0"/>
                                          </p:stCondLst>
                                        </p:cTn>
                                        <p:tgtEl>
                                          <p:spTgt spid="8"/>
                                        </p:tgtEl>
                                        <p:attrNameLst>
                                          <p:attrName>fillcolor</p:attrName>
                                        </p:attrNameLst>
                                      </p:cBhvr>
                                      <p:to>
                                        <a:schemeClr val="accent2"/>
                                      </p:to>
                                    </p:animClr>
                                    <p:set>
                                      <p:cBhvr>
                                        <p:cTn id="32" dur="3000" fill="hold"/>
                                        <p:tgtEl>
                                          <p:spTgt spid="8"/>
                                        </p:tgtEl>
                                        <p:attrNameLst>
                                          <p:attrName>fill.type</p:attrName>
                                        </p:attrNameLst>
                                      </p:cBhvr>
                                      <p:to>
                                        <p:strVal val="solid"/>
                                      </p:to>
                                    </p:set>
                                    <p:set>
                                      <p:cBhvr>
                                        <p:cTn id="33" dur="3000" fill="hold"/>
                                        <p:tgtEl>
                                          <p:spTgt spid="8"/>
                                        </p:tgtEl>
                                        <p:attrNameLst>
                                          <p:attrName>fill.on</p:attrName>
                                        </p:attrNameLst>
                                      </p:cBhvr>
                                      <p:to>
                                        <p:strVal val="true"/>
                                      </p:to>
                                    </p:set>
                                    <p:animScale>
                                      <p:cBhvr>
                                        <p:cTn id="34" dur="1500" accel="50000" autoRev="1" fill="hold" tmFilter="0, 0; .33333, 1; 1, 1">
                                          <p:stCondLst>
                                            <p:cond delay="0"/>
                                          </p:stCondLst>
                                        </p:cTn>
                                        <p:tgtEl>
                                          <p:spTgt spid="8"/>
                                        </p:tgtEl>
                                      </p:cBhvr>
                                      <p:from x="100000" y="100000"/>
                                      <p:to x="100000" y="140000"/>
                                    </p:animScale>
                                  </p:childTnLst>
                                </p:cTn>
                              </p:par>
                              <p:par>
                                <p:cTn id="35" presetID="33" presetClass="emph" presetSubtype="0" fill="remove" grpId="0" nodeType="withEffect">
                                  <p:stCondLst>
                                    <p:cond delay="0"/>
                                  </p:stCondLst>
                                  <p:childTnLst>
                                    <p:animClr clrSpc="rgb">
                                      <p:cBhvr override="childStyle">
                                        <p:cTn id="36" dur="1500" accel="50000" autoRev="1" fill="hold" tmFilter="0, 0; .33333, 1; 1, 1">
                                          <p:stCondLst>
                                            <p:cond delay="0"/>
                                          </p:stCondLst>
                                        </p:cTn>
                                        <p:tgtEl>
                                          <p:spTgt spid="9"/>
                                        </p:tgtEl>
                                        <p:attrNameLst>
                                          <p:attrName>style.color</p:attrName>
                                        </p:attrNameLst>
                                      </p:cBhvr>
                                      <p:to>
                                        <a:schemeClr val="accent2"/>
                                      </p:to>
                                    </p:animClr>
                                    <p:animClr clrSpc="rgb">
                                      <p:cBhvr>
                                        <p:cTn id="37" dur="1500" accel="50000" autoRev="1" fill="hold" tmFilter="0, 0; .33333, 1; 1, 1">
                                          <p:stCondLst>
                                            <p:cond delay="0"/>
                                          </p:stCondLst>
                                        </p:cTn>
                                        <p:tgtEl>
                                          <p:spTgt spid="9"/>
                                        </p:tgtEl>
                                        <p:attrNameLst>
                                          <p:attrName>fillcolor</p:attrName>
                                        </p:attrNameLst>
                                      </p:cBhvr>
                                      <p:to>
                                        <a:schemeClr val="accent2"/>
                                      </p:to>
                                    </p:animClr>
                                    <p:set>
                                      <p:cBhvr>
                                        <p:cTn id="38" dur="3000" fill="hold"/>
                                        <p:tgtEl>
                                          <p:spTgt spid="9"/>
                                        </p:tgtEl>
                                        <p:attrNameLst>
                                          <p:attrName>fill.type</p:attrName>
                                        </p:attrNameLst>
                                      </p:cBhvr>
                                      <p:to>
                                        <p:strVal val="solid"/>
                                      </p:to>
                                    </p:set>
                                    <p:set>
                                      <p:cBhvr>
                                        <p:cTn id="39" dur="3000" fill="hold"/>
                                        <p:tgtEl>
                                          <p:spTgt spid="9"/>
                                        </p:tgtEl>
                                        <p:attrNameLst>
                                          <p:attrName>fill.on</p:attrName>
                                        </p:attrNameLst>
                                      </p:cBhvr>
                                      <p:to>
                                        <p:strVal val="true"/>
                                      </p:to>
                                    </p:set>
                                    <p:animScale>
                                      <p:cBhvr>
                                        <p:cTn id="40" dur="1500" accel="50000" autoRev="1" fill="hold" tmFilter="0, 0; .33333, 1; 1, 1">
                                          <p:stCondLst>
                                            <p:cond delay="0"/>
                                          </p:stCondLst>
                                        </p:cTn>
                                        <p:tgtEl>
                                          <p:spTgt spid="9"/>
                                        </p:tgtEl>
                                      </p:cBhvr>
                                      <p:from x="100000" y="100000"/>
                                      <p:to x="100000" y="140000"/>
                                    </p:animScale>
                                  </p:childTnLst>
                                </p:cTn>
                              </p:par>
                              <p:par>
                                <p:cTn id="41" presetID="33" presetClass="emph" presetSubtype="0" fill="remove" grpId="0" nodeType="withEffect">
                                  <p:stCondLst>
                                    <p:cond delay="0"/>
                                  </p:stCondLst>
                                  <p:childTnLst>
                                    <p:animClr clrSpc="rgb">
                                      <p:cBhvr override="childStyle">
                                        <p:cTn id="42" dur="1500" accel="50000" autoRev="1" fill="hold" tmFilter="0, 0; .33333, 1; 1, 1">
                                          <p:stCondLst>
                                            <p:cond delay="0"/>
                                          </p:stCondLst>
                                        </p:cTn>
                                        <p:tgtEl>
                                          <p:spTgt spid="10"/>
                                        </p:tgtEl>
                                        <p:attrNameLst>
                                          <p:attrName>style.color</p:attrName>
                                        </p:attrNameLst>
                                      </p:cBhvr>
                                      <p:to>
                                        <a:schemeClr val="accent2"/>
                                      </p:to>
                                    </p:animClr>
                                    <p:animClr clrSpc="rgb">
                                      <p:cBhvr>
                                        <p:cTn id="43" dur="1500" accel="50000" autoRev="1" fill="hold" tmFilter="0, 0; .33333, 1; 1, 1">
                                          <p:stCondLst>
                                            <p:cond delay="0"/>
                                          </p:stCondLst>
                                        </p:cTn>
                                        <p:tgtEl>
                                          <p:spTgt spid="10"/>
                                        </p:tgtEl>
                                        <p:attrNameLst>
                                          <p:attrName>fillcolor</p:attrName>
                                        </p:attrNameLst>
                                      </p:cBhvr>
                                      <p:to>
                                        <a:schemeClr val="accent2"/>
                                      </p:to>
                                    </p:animClr>
                                    <p:set>
                                      <p:cBhvr>
                                        <p:cTn id="44" dur="3000" fill="hold"/>
                                        <p:tgtEl>
                                          <p:spTgt spid="10"/>
                                        </p:tgtEl>
                                        <p:attrNameLst>
                                          <p:attrName>fill.type</p:attrName>
                                        </p:attrNameLst>
                                      </p:cBhvr>
                                      <p:to>
                                        <p:strVal val="solid"/>
                                      </p:to>
                                    </p:set>
                                    <p:set>
                                      <p:cBhvr>
                                        <p:cTn id="45" dur="3000" fill="hold"/>
                                        <p:tgtEl>
                                          <p:spTgt spid="10"/>
                                        </p:tgtEl>
                                        <p:attrNameLst>
                                          <p:attrName>fill.on</p:attrName>
                                        </p:attrNameLst>
                                      </p:cBhvr>
                                      <p:to>
                                        <p:strVal val="true"/>
                                      </p:to>
                                    </p:set>
                                    <p:animScale>
                                      <p:cBhvr>
                                        <p:cTn id="46" dur="1500" accel="50000" autoRev="1" fill="hold" tmFilter="0, 0; .33333, 1; 1, 1">
                                          <p:stCondLst>
                                            <p:cond delay="0"/>
                                          </p:stCondLst>
                                        </p:cTn>
                                        <p:tgtEl>
                                          <p:spTgt spid="10"/>
                                        </p:tgtEl>
                                      </p:cBhvr>
                                      <p:from x="100000" y="100000"/>
                                      <p:to x="100000" y="140000"/>
                                    </p:animScale>
                                  </p:childTnLst>
                                </p:cTn>
                              </p:par>
                              <p:par>
                                <p:cTn id="47" presetID="33" presetClass="emph" presetSubtype="0" fill="remove" grpId="0" nodeType="withEffect">
                                  <p:stCondLst>
                                    <p:cond delay="0"/>
                                  </p:stCondLst>
                                  <p:childTnLst>
                                    <p:animClr clrSpc="rgb">
                                      <p:cBhvr override="childStyle">
                                        <p:cTn id="48" dur="1500" accel="50000" autoRev="1" fill="hold" tmFilter="0, 0; .33333, 1; 1, 1">
                                          <p:stCondLst>
                                            <p:cond delay="0"/>
                                          </p:stCondLst>
                                        </p:cTn>
                                        <p:tgtEl>
                                          <p:spTgt spid="11"/>
                                        </p:tgtEl>
                                        <p:attrNameLst>
                                          <p:attrName>style.color</p:attrName>
                                        </p:attrNameLst>
                                      </p:cBhvr>
                                      <p:to>
                                        <a:schemeClr val="accent2"/>
                                      </p:to>
                                    </p:animClr>
                                    <p:animClr clrSpc="rgb">
                                      <p:cBhvr>
                                        <p:cTn id="49" dur="1500" accel="50000" autoRev="1" fill="hold" tmFilter="0, 0; .33333, 1; 1, 1">
                                          <p:stCondLst>
                                            <p:cond delay="0"/>
                                          </p:stCondLst>
                                        </p:cTn>
                                        <p:tgtEl>
                                          <p:spTgt spid="11"/>
                                        </p:tgtEl>
                                        <p:attrNameLst>
                                          <p:attrName>fillcolor</p:attrName>
                                        </p:attrNameLst>
                                      </p:cBhvr>
                                      <p:to>
                                        <a:schemeClr val="accent2"/>
                                      </p:to>
                                    </p:animClr>
                                    <p:set>
                                      <p:cBhvr>
                                        <p:cTn id="50" dur="3000" fill="hold"/>
                                        <p:tgtEl>
                                          <p:spTgt spid="11"/>
                                        </p:tgtEl>
                                        <p:attrNameLst>
                                          <p:attrName>fill.type</p:attrName>
                                        </p:attrNameLst>
                                      </p:cBhvr>
                                      <p:to>
                                        <p:strVal val="solid"/>
                                      </p:to>
                                    </p:set>
                                    <p:set>
                                      <p:cBhvr>
                                        <p:cTn id="51" dur="3000" fill="hold"/>
                                        <p:tgtEl>
                                          <p:spTgt spid="11"/>
                                        </p:tgtEl>
                                        <p:attrNameLst>
                                          <p:attrName>fill.on</p:attrName>
                                        </p:attrNameLst>
                                      </p:cBhvr>
                                      <p:to>
                                        <p:strVal val="true"/>
                                      </p:to>
                                    </p:set>
                                    <p:animScale>
                                      <p:cBhvr>
                                        <p:cTn id="52" dur="1500" accel="50000" autoRev="1" fill="hold" tmFilter="0, 0; .33333, 1; 1, 1">
                                          <p:stCondLst>
                                            <p:cond delay="0"/>
                                          </p:stCondLst>
                                        </p:cTn>
                                        <p:tgtEl>
                                          <p:spTgt spid="11"/>
                                        </p:tgtEl>
                                      </p:cBhvr>
                                      <p:from x="100000" y="100000"/>
                                      <p:to x="100000" y="140000"/>
                                    </p:animScale>
                                  </p:childTnLst>
                                </p:cTn>
                              </p:par>
                              <p:par>
                                <p:cTn id="53" presetID="33" presetClass="emph" presetSubtype="0" fill="remove" grpId="0" nodeType="withEffect">
                                  <p:stCondLst>
                                    <p:cond delay="0"/>
                                  </p:stCondLst>
                                  <p:childTnLst>
                                    <p:animClr clrSpc="rgb">
                                      <p:cBhvr override="childStyle">
                                        <p:cTn id="54" dur="1500" accel="50000" autoRev="1" fill="hold" tmFilter="0, 0; .33333, 1; 1, 1">
                                          <p:stCondLst>
                                            <p:cond delay="0"/>
                                          </p:stCondLst>
                                        </p:cTn>
                                        <p:tgtEl>
                                          <p:spTgt spid="12"/>
                                        </p:tgtEl>
                                        <p:attrNameLst>
                                          <p:attrName>style.color</p:attrName>
                                        </p:attrNameLst>
                                      </p:cBhvr>
                                      <p:to>
                                        <a:schemeClr val="accent2"/>
                                      </p:to>
                                    </p:animClr>
                                    <p:animClr clrSpc="rgb">
                                      <p:cBhvr>
                                        <p:cTn id="55" dur="1500" accel="50000" autoRev="1" fill="hold" tmFilter="0, 0; .33333, 1; 1, 1">
                                          <p:stCondLst>
                                            <p:cond delay="0"/>
                                          </p:stCondLst>
                                        </p:cTn>
                                        <p:tgtEl>
                                          <p:spTgt spid="12"/>
                                        </p:tgtEl>
                                        <p:attrNameLst>
                                          <p:attrName>fillcolor</p:attrName>
                                        </p:attrNameLst>
                                      </p:cBhvr>
                                      <p:to>
                                        <a:schemeClr val="accent2"/>
                                      </p:to>
                                    </p:animClr>
                                    <p:set>
                                      <p:cBhvr>
                                        <p:cTn id="56" dur="3000" fill="hold"/>
                                        <p:tgtEl>
                                          <p:spTgt spid="12"/>
                                        </p:tgtEl>
                                        <p:attrNameLst>
                                          <p:attrName>fill.type</p:attrName>
                                        </p:attrNameLst>
                                      </p:cBhvr>
                                      <p:to>
                                        <p:strVal val="solid"/>
                                      </p:to>
                                    </p:set>
                                    <p:set>
                                      <p:cBhvr>
                                        <p:cTn id="57" dur="3000" fill="hold"/>
                                        <p:tgtEl>
                                          <p:spTgt spid="12"/>
                                        </p:tgtEl>
                                        <p:attrNameLst>
                                          <p:attrName>fill.on</p:attrName>
                                        </p:attrNameLst>
                                      </p:cBhvr>
                                      <p:to>
                                        <p:strVal val="true"/>
                                      </p:to>
                                    </p:set>
                                    <p:animScale>
                                      <p:cBhvr>
                                        <p:cTn id="58" dur="1500" accel="50000" autoRev="1" fill="hold" tmFilter="0, 0; .33333, 1; 1, 1">
                                          <p:stCondLst>
                                            <p:cond delay="0"/>
                                          </p:stCondLst>
                                        </p:cTn>
                                        <p:tgtEl>
                                          <p:spTgt spid="12"/>
                                        </p:tgtEl>
                                      </p:cBhvr>
                                      <p:from x="100000" y="100000"/>
                                      <p:to x="100000" y="140000"/>
                                    </p:animScale>
                                  </p:childTnLst>
                                </p:cTn>
                              </p:par>
                              <p:par>
                                <p:cTn id="59" presetID="33" presetClass="emph" presetSubtype="0" fill="remove" grpId="0" nodeType="withEffect">
                                  <p:stCondLst>
                                    <p:cond delay="0"/>
                                  </p:stCondLst>
                                  <p:childTnLst>
                                    <p:animClr clrSpc="rgb">
                                      <p:cBhvr override="childStyle">
                                        <p:cTn id="60" dur="1500" accel="50000" autoRev="1" fill="hold" tmFilter="0, 0; .33333, 1; 1, 1">
                                          <p:stCondLst>
                                            <p:cond delay="0"/>
                                          </p:stCondLst>
                                        </p:cTn>
                                        <p:tgtEl>
                                          <p:spTgt spid="13"/>
                                        </p:tgtEl>
                                        <p:attrNameLst>
                                          <p:attrName>style.color</p:attrName>
                                        </p:attrNameLst>
                                      </p:cBhvr>
                                      <p:to>
                                        <a:schemeClr val="accent2"/>
                                      </p:to>
                                    </p:animClr>
                                    <p:animClr clrSpc="rgb">
                                      <p:cBhvr>
                                        <p:cTn id="61" dur="1500" accel="50000" autoRev="1" fill="hold" tmFilter="0, 0; .33333, 1; 1, 1">
                                          <p:stCondLst>
                                            <p:cond delay="0"/>
                                          </p:stCondLst>
                                        </p:cTn>
                                        <p:tgtEl>
                                          <p:spTgt spid="13"/>
                                        </p:tgtEl>
                                        <p:attrNameLst>
                                          <p:attrName>fillcolor</p:attrName>
                                        </p:attrNameLst>
                                      </p:cBhvr>
                                      <p:to>
                                        <a:schemeClr val="accent2"/>
                                      </p:to>
                                    </p:animClr>
                                    <p:set>
                                      <p:cBhvr>
                                        <p:cTn id="62" dur="3000" fill="hold"/>
                                        <p:tgtEl>
                                          <p:spTgt spid="13"/>
                                        </p:tgtEl>
                                        <p:attrNameLst>
                                          <p:attrName>fill.type</p:attrName>
                                        </p:attrNameLst>
                                      </p:cBhvr>
                                      <p:to>
                                        <p:strVal val="solid"/>
                                      </p:to>
                                    </p:set>
                                    <p:set>
                                      <p:cBhvr>
                                        <p:cTn id="63" dur="3000" fill="hold"/>
                                        <p:tgtEl>
                                          <p:spTgt spid="13"/>
                                        </p:tgtEl>
                                        <p:attrNameLst>
                                          <p:attrName>fill.on</p:attrName>
                                        </p:attrNameLst>
                                      </p:cBhvr>
                                      <p:to>
                                        <p:strVal val="true"/>
                                      </p:to>
                                    </p:set>
                                    <p:animScale>
                                      <p:cBhvr>
                                        <p:cTn id="64" dur="1500" accel="50000" autoRev="1" fill="hold" tmFilter="0, 0; .33333, 1; 1, 1">
                                          <p:stCondLst>
                                            <p:cond delay="0"/>
                                          </p:stCondLst>
                                        </p:cTn>
                                        <p:tgtEl>
                                          <p:spTgt spid="13"/>
                                        </p:tgtEl>
                                      </p:cBhvr>
                                      <p:from x="100000" y="100000"/>
                                      <p:to x="100000" y="140000"/>
                                    </p:animScale>
                                  </p:childTnLst>
                                </p:cTn>
                              </p:par>
                              <p:par>
                                <p:cTn id="65" presetID="33" presetClass="emph" presetSubtype="0" fill="remove" grpId="0" nodeType="withEffect">
                                  <p:stCondLst>
                                    <p:cond delay="0"/>
                                  </p:stCondLst>
                                  <p:childTnLst>
                                    <p:animClr clrSpc="rgb">
                                      <p:cBhvr override="childStyle">
                                        <p:cTn id="66" dur="1500" accel="50000" autoRev="1" fill="hold" tmFilter="0, 0; .33333, 1; 1, 1">
                                          <p:stCondLst>
                                            <p:cond delay="0"/>
                                          </p:stCondLst>
                                        </p:cTn>
                                        <p:tgtEl>
                                          <p:spTgt spid="14"/>
                                        </p:tgtEl>
                                        <p:attrNameLst>
                                          <p:attrName>style.color</p:attrName>
                                        </p:attrNameLst>
                                      </p:cBhvr>
                                      <p:to>
                                        <a:schemeClr val="accent2"/>
                                      </p:to>
                                    </p:animClr>
                                    <p:animClr clrSpc="rgb">
                                      <p:cBhvr>
                                        <p:cTn id="67" dur="1500" accel="50000" autoRev="1" fill="hold" tmFilter="0, 0; .33333, 1; 1, 1">
                                          <p:stCondLst>
                                            <p:cond delay="0"/>
                                          </p:stCondLst>
                                        </p:cTn>
                                        <p:tgtEl>
                                          <p:spTgt spid="14"/>
                                        </p:tgtEl>
                                        <p:attrNameLst>
                                          <p:attrName>fillcolor</p:attrName>
                                        </p:attrNameLst>
                                      </p:cBhvr>
                                      <p:to>
                                        <a:schemeClr val="accent2"/>
                                      </p:to>
                                    </p:animClr>
                                    <p:set>
                                      <p:cBhvr>
                                        <p:cTn id="68" dur="3000" fill="hold"/>
                                        <p:tgtEl>
                                          <p:spTgt spid="14"/>
                                        </p:tgtEl>
                                        <p:attrNameLst>
                                          <p:attrName>fill.type</p:attrName>
                                        </p:attrNameLst>
                                      </p:cBhvr>
                                      <p:to>
                                        <p:strVal val="solid"/>
                                      </p:to>
                                    </p:set>
                                    <p:set>
                                      <p:cBhvr>
                                        <p:cTn id="69" dur="3000" fill="hold"/>
                                        <p:tgtEl>
                                          <p:spTgt spid="14"/>
                                        </p:tgtEl>
                                        <p:attrNameLst>
                                          <p:attrName>fill.on</p:attrName>
                                        </p:attrNameLst>
                                      </p:cBhvr>
                                      <p:to>
                                        <p:strVal val="true"/>
                                      </p:to>
                                    </p:set>
                                    <p:animScale>
                                      <p:cBhvr>
                                        <p:cTn id="70" dur="1500" accel="50000" autoRev="1" fill="hold" tmFilter="0, 0; .33333, 1; 1, 1">
                                          <p:stCondLst>
                                            <p:cond delay="0"/>
                                          </p:stCondLst>
                                        </p:cTn>
                                        <p:tgtEl>
                                          <p:spTgt spid="14"/>
                                        </p:tgtEl>
                                      </p:cBhvr>
                                      <p:from x="100000" y="100000"/>
                                      <p:to x="100000" y="140000"/>
                                    </p:animScale>
                                  </p:childTnLst>
                                </p:cTn>
                              </p:par>
                              <p:par>
                                <p:cTn id="71" presetID="33" presetClass="emph" presetSubtype="0" fill="remove" grpId="0" nodeType="withEffect">
                                  <p:stCondLst>
                                    <p:cond delay="0"/>
                                  </p:stCondLst>
                                  <p:childTnLst>
                                    <p:animClr clrSpc="rgb">
                                      <p:cBhvr override="childStyle">
                                        <p:cTn id="72" dur="1500" accel="50000" autoRev="1" fill="hold" tmFilter="0, 0; .33333, 1; 1, 1">
                                          <p:stCondLst>
                                            <p:cond delay="0"/>
                                          </p:stCondLst>
                                        </p:cTn>
                                        <p:tgtEl>
                                          <p:spTgt spid="16"/>
                                        </p:tgtEl>
                                        <p:attrNameLst>
                                          <p:attrName>style.color</p:attrName>
                                        </p:attrNameLst>
                                      </p:cBhvr>
                                      <p:to>
                                        <a:schemeClr val="accent2"/>
                                      </p:to>
                                    </p:animClr>
                                    <p:animClr clrSpc="rgb">
                                      <p:cBhvr>
                                        <p:cTn id="73" dur="1500" accel="50000" autoRev="1" fill="hold" tmFilter="0, 0; .33333, 1; 1, 1">
                                          <p:stCondLst>
                                            <p:cond delay="0"/>
                                          </p:stCondLst>
                                        </p:cTn>
                                        <p:tgtEl>
                                          <p:spTgt spid="16"/>
                                        </p:tgtEl>
                                        <p:attrNameLst>
                                          <p:attrName>fillcolor</p:attrName>
                                        </p:attrNameLst>
                                      </p:cBhvr>
                                      <p:to>
                                        <a:schemeClr val="accent2"/>
                                      </p:to>
                                    </p:animClr>
                                    <p:set>
                                      <p:cBhvr>
                                        <p:cTn id="74" dur="3000" fill="hold"/>
                                        <p:tgtEl>
                                          <p:spTgt spid="16"/>
                                        </p:tgtEl>
                                        <p:attrNameLst>
                                          <p:attrName>fill.type</p:attrName>
                                        </p:attrNameLst>
                                      </p:cBhvr>
                                      <p:to>
                                        <p:strVal val="solid"/>
                                      </p:to>
                                    </p:set>
                                    <p:set>
                                      <p:cBhvr>
                                        <p:cTn id="75" dur="3000" fill="hold"/>
                                        <p:tgtEl>
                                          <p:spTgt spid="16"/>
                                        </p:tgtEl>
                                        <p:attrNameLst>
                                          <p:attrName>fill.on</p:attrName>
                                        </p:attrNameLst>
                                      </p:cBhvr>
                                      <p:to>
                                        <p:strVal val="true"/>
                                      </p:to>
                                    </p:set>
                                    <p:animScale>
                                      <p:cBhvr>
                                        <p:cTn id="76" dur="1500" accel="50000" autoRev="1" fill="hold" tmFilter="0, 0; .33333, 1; 1, 1">
                                          <p:stCondLst>
                                            <p:cond delay="0"/>
                                          </p:stCondLst>
                                        </p:cTn>
                                        <p:tgtEl>
                                          <p:spTgt spid="16"/>
                                        </p:tgtEl>
                                      </p:cBhvr>
                                      <p:from x="100000" y="100000"/>
                                      <p:to x="100000" y="140000"/>
                                    </p:animScale>
                                  </p:childTnLst>
                                </p:cTn>
                              </p:par>
                              <p:par>
                                <p:cTn id="77" presetID="33" presetClass="emph" presetSubtype="0" fill="remove" grpId="0" nodeType="withEffect">
                                  <p:stCondLst>
                                    <p:cond delay="0"/>
                                  </p:stCondLst>
                                  <p:childTnLst>
                                    <p:animClr clrSpc="rgb">
                                      <p:cBhvr override="childStyle">
                                        <p:cTn id="78" dur="1500" accel="50000" autoRev="1" fill="hold" tmFilter="0, 0; .33333, 1; 1, 1">
                                          <p:stCondLst>
                                            <p:cond delay="0"/>
                                          </p:stCondLst>
                                        </p:cTn>
                                        <p:tgtEl>
                                          <p:spTgt spid="17"/>
                                        </p:tgtEl>
                                        <p:attrNameLst>
                                          <p:attrName>style.color</p:attrName>
                                        </p:attrNameLst>
                                      </p:cBhvr>
                                      <p:to>
                                        <a:schemeClr val="accent2"/>
                                      </p:to>
                                    </p:animClr>
                                    <p:animClr clrSpc="rgb">
                                      <p:cBhvr>
                                        <p:cTn id="79" dur="1500" accel="50000" autoRev="1" fill="hold" tmFilter="0, 0; .33333, 1; 1, 1">
                                          <p:stCondLst>
                                            <p:cond delay="0"/>
                                          </p:stCondLst>
                                        </p:cTn>
                                        <p:tgtEl>
                                          <p:spTgt spid="17"/>
                                        </p:tgtEl>
                                        <p:attrNameLst>
                                          <p:attrName>fillcolor</p:attrName>
                                        </p:attrNameLst>
                                      </p:cBhvr>
                                      <p:to>
                                        <a:schemeClr val="accent2"/>
                                      </p:to>
                                    </p:animClr>
                                    <p:set>
                                      <p:cBhvr>
                                        <p:cTn id="80" dur="3000" fill="hold"/>
                                        <p:tgtEl>
                                          <p:spTgt spid="17"/>
                                        </p:tgtEl>
                                        <p:attrNameLst>
                                          <p:attrName>fill.type</p:attrName>
                                        </p:attrNameLst>
                                      </p:cBhvr>
                                      <p:to>
                                        <p:strVal val="solid"/>
                                      </p:to>
                                    </p:set>
                                    <p:set>
                                      <p:cBhvr>
                                        <p:cTn id="81" dur="3000" fill="hold"/>
                                        <p:tgtEl>
                                          <p:spTgt spid="17"/>
                                        </p:tgtEl>
                                        <p:attrNameLst>
                                          <p:attrName>fill.on</p:attrName>
                                        </p:attrNameLst>
                                      </p:cBhvr>
                                      <p:to>
                                        <p:strVal val="true"/>
                                      </p:to>
                                    </p:set>
                                    <p:animScale>
                                      <p:cBhvr>
                                        <p:cTn id="82" dur="1500" accel="50000" autoRev="1" fill="hold" tmFilter="0, 0; .33333, 1; 1, 1">
                                          <p:stCondLst>
                                            <p:cond delay="0"/>
                                          </p:stCondLst>
                                        </p:cTn>
                                        <p:tgtEl>
                                          <p:spTgt spid="17"/>
                                        </p:tgtEl>
                                      </p:cBhvr>
                                      <p:from x="100000" y="100000"/>
                                      <p:to x="100000" y="140000"/>
                                    </p:animScale>
                                  </p:childTnLst>
                                </p:cTn>
                              </p:par>
                              <p:par>
                                <p:cTn id="83" presetID="33" presetClass="emph" presetSubtype="0" fill="remove" grpId="0" nodeType="withEffect">
                                  <p:stCondLst>
                                    <p:cond delay="0"/>
                                  </p:stCondLst>
                                  <p:childTnLst>
                                    <p:animClr clrSpc="rgb">
                                      <p:cBhvr override="childStyle">
                                        <p:cTn id="84" dur="1500" accel="50000" autoRev="1" fill="hold" tmFilter="0, 0; .33333, 1; 1, 1">
                                          <p:stCondLst>
                                            <p:cond delay="0"/>
                                          </p:stCondLst>
                                        </p:cTn>
                                        <p:tgtEl>
                                          <p:spTgt spid="18"/>
                                        </p:tgtEl>
                                        <p:attrNameLst>
                                          <p:attrName>style.color</p:attrName>
                                        </p:attrNameLst>
                                      </p:cBhvr>
                                      <p:to>
                                        <a:schemeClr val="accent2"/>
                                      </p:to>
                                    </p:animClr>
                                    <p:animClr clrSpc="rgb">
                                      <p:cBhvr>
                                        <p:cTn id="85" dur="1500" accel="50000" autoRev="1" fill="hold" tmFilter="0, 0; .33333, 1; 1, 1">
                                          <p:stCondLst>
                                            <p:cond delay="0"/>
                                          </p:stCondLst>
                                        </p:cTn>
                                        <p:tgtEl>
                                          <p:spTgt spid="18"/>
                                        </p:tgtEl>
                                        <p:attrNameLst>
                                          <p:attrName>fillcolor</p:attrName>
                                        </p:attrNameLst>
                                      </p:cBhvr>
                                      <p:to>
                                        <a:schemeClr val="accent2"/>
                                      </p:to>
                                    </p:animClr>
                                    <p:set>
                                      <p:cBhvr>
                                        <p:cTn id="86" dur="3000" fill="hold"/>
                                        <p:tgtEl>
                                          <p:spTgt spid="18"/>
                                        </p:tgtEl>
                                        <p:attrNameLst>
                                          <p:attrName>fill.type</p:attrName>
                                        </p:attrNameLst>
                                      </p:cBhvr>
                                      <p:to>
                                        <p:strVal val="solid"/>
                                      </p:to>
                                    </p:set>
                                    <p:set>
                                      <p:cBhvr>
                                        <p:cTn id="87" dur="3000" fill="hold"/>
                                        <p:tgtEl>
                                          <p:spTgt spid="18"/>
                                        </p:tgtEl>
                                        <p:attrNameLst>
                                          <p:attrName>fill.on</p:attrName>
                                        </p:attrNameLst>
                                      </p:cBhvr>
                                      <p:to>
                                        <p:strVal val="true"/>
                                      </p:to>
                                    </p:set>
                                    <p:animScale>
                                      <p:cBhvr>
                                        <p:cTn id="88" dur="1500" accel="50000" autoRev="1" fill="hold" tmFilter="0, 0; .33333, 1; 1, 1">
                                          <p:stCondLst>
                                            <p:cond delay="0"/>
                                          </p:stCondLst>
                                        </p:cTn>
                                        <p:tgtEl>
                                          <p:spTgt spid="18"/>
                                        </p:tgtEl>
                                      </p:cBhvr>
                                      <p:from x="100000" y="100000"/>
                                      <p:to x="100000" y="140000"/>
                                    </p:animScale>
                                  </p:childTnLst>
                                </p:cTn>
                              </p:par>
                              <p:par>
                                <p:cTn id="89" presetID="33" presetClass="emph" presetSubtype="0" fill="remove" grpId="0" nodeType="withEffect">
                                  <p:stCondLst>
                                    <p:cond delay="0"/>
                                  </p:stCondLst>
                                  <p:childTnLst>
                                    <p:animClr clrSpc="rgb">
                                      <p:cBhvr override="childStyle">
                                        <p:cTn id="90" dur="1500" accel="50000" autoRev="1" fill="hold" tmFilter="0, 0; .33333, 1; 1, 1">
                                          <p:stCondLst>
                                            <p:cond delay="0"/>
                                          </p:stCondLst>
                                        </p:cTn>
                                        <p:tgtEl>
                                          <p:spTgt spid="19"/>
                                        </p:tgtEl>
                                        <p:attrNameLst>
                                          <p:attrName>style.color</p:attrName>
                                        </p:attrNameLst>
                                      </p:cBhvr>
                                      <p:to>
                                        <a:schemeClr val="accent2"/>
                                      </p:to>
                                    </p:animClr>
                                    <p:animClr clrSpc="rgb">
                                      <p:cBhvr>
                                        <p:cTn id="91" dur="1500" accel="50000" autoRev="1" fill="hold" tmFilter="0, 0; .33333, 1; 1, 1">
                                          <p:stCondLst>
                                            <p:cond delay="0"/>
                                          </p:stCondLst>
                                        </p:cTn>
                                        <p:tgtEl>
                                          <p:spTgt spid="19"/>
                                        </p:tgtEl>
                                        <p:attrNameLst>
                                          <p:attrName>fillcolor</p:attrName>
                                        </p:attrNameLst>
                                      </p:cBhvr>
                                      <p:to>
                                        <a:schemeClr val="accent2"/>
                                      </p:to>
                                    </p:animClr>
                                    <p:set>
                                      <p:cBhvr>
                                        <p:cTn id="92" dur="3000" fill="hold"/>
                                        <p:tgtEl>
                                          <p:spTgt spid="19"/>
                                        </p:tgtEl>
                                        <p:attrNameLst>
                                          <p:attrName>fill.type</p:attrName>
                                        </p:attrNameLst>
                                      </p:cBhvr>
                                      <p:to>
                                        <p:strVal val="solid"/>
                                      </p:to>
                                    </p:set>
                                    <p:set>
                                      <p:cBhvr>
                                        <p:cTn id="93" dur="3000" fill="hold"/>
                                        <p:tgtEl>
                                          <p:spTgt spid="19"/>
                                        </p:tgtEl>
                                        <p:attrNameLst>
                                          <p:attrName>fill.on</p:attrName>
                                        </p:attrNameLst>
                                      </p:cBhvr>
                                      <p:to>
                                        <p:strVal val="true"/>
                                      </p:to>
                                    </p:set>
                                    <p:animScale>
                                      <p:cBhvr>
                                        <p:cTn id="94" dur="1500" accel="50000" autoRev="1" fill="hold" tmFilter="0, 0; .33333, 1; 1, 1">
                                          <p:stCondLst>
                                            <p:cond delay="0"/>
                                          </p:stCondLst>
                                        </p:cTn>
                                        <p:tgtEl>
                                          <p:spTgt spid="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28596" y="1285860"/>
            <a:ext cx="8286808" cy="357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ا) شريط العنوان (</a:t>
            </a:r>
            <a:r>
              <a:rPr lang="en-US" sz="3200" b="1" dirty="0" smtClean="0">
                <a:solidFill>
                  <a:schemeClr val="tx1"/>
                </a:solidFill>
              </a:rPr>
              <a:t>Title bar</a:t>
            </a:r>
            <a:r>
              <a:rPr lang="ar-IQ" sz="3200" b="1" dirty="0" smtClean="0">
                <a:solidFill>
                  <a:schemeClr val="tx1"/>
                </a:solidFill>
              </a:rPr>
              <a:t>) : </a:t>
            </a:r>
            <a:r>
              <a:rPr lang="ar-IQ" sz="3200" dirty="0" smtClean="0"/>
              <a:t>حيث يوجد في اعلي نافذة البرنامج ويحتوي على العنوان ويحتوي على أزرار تصغير وتكبير وغلق وأعاده حجم البرنامج</a:t>
            </a:r>
          </a:p>
          <a:p>
            <a:pPr algn="ctr"/>
            <a:endParaRPr lang="ar-IQ" sz="3200" dirty="0" smtClean="0"/>
          </a:p>
          <a:p>
            <a:pPr algn="ctr"/>
            <a:r>
              <a:rPr lang="ar-IQ" sz="3200" b="1" dirty="0" smtClean="0">
                <a:solidFill>
                  <a:schemeClr val="tx1"/>
                </a:solidFill>
              </a:rPr>
              <a:t>2) شريط القوائم (</a:t>
            </a:r>
            <a:r>
              <a:rPr lang="en-US" sz="3200" b="1" dirty="0" smtClean="0">
                <a:solidFill>
                  <a:schemeClr val="tx1"/>
                </a:solidFill>
              </a:rPr>
              <a:t>menu bar</a:t>
            </a:r>
            <a:r>
              <a:rPr lang="ar-IQ" sz="3200" b="1" dirty="0" smtClean="0">
                <a:solidFill>
                  <a:schemeClr val="tx1"/>
                </a:solidFill>
              </a:rPr>
              <a:t>) : </a:t>
            </a:r>
            <a:r>
              <a:rPr lang="ar-IQ" sz="3200" dirty="0" smtClean="0"/>
              <a:t>حيث يحتوي على قوائم البرنامج وكل قائمة تحتوي على أوامر واختيارات .</a:t>
            </a:r>
          </a:p>
        </p:txBody>
      </p:sp>
      <p:pic>
        <p:nvPicPr>
          <p:cNvPr id="2050" name="Picture 2"/>
          <p:cNvPicPr>
            <a:picLocks noChangeAspect="1" noChangeArrowheads="1"/>
          </p:cNvPicPr>
          <p:nvPr/>
        </p:nvPicPr>
        <p:blipFill>
          <a:blip r:embed="rId2"/>
          <a:srcRect/>
          <a:stretch>
            <a:fillRect/>
          </a:stretch>
        </p:blipFill>
        <p:spPr bwMode="auto">
          <a:xfrm>
            <a:off x="714348" y="5286388"/>
            <a:ext cx="7605748" cy="1357322"/>
          </a:xfrm>
          <a:prstGeom prst="rect">
            <a:avLst/>
          </a:prstGeom>
          <a:noFill/>
          <a:ln w="9525">
            <a:noFill/>
            <a:miter lim="800000"/>
            <a:headEnd/>
            <a:tailEnd/>
          </a:ln>
          <a:effectLst/>
        </p:spPr>
      </p:pic>
      <p:sp>
        <p:nvSpPr>
          <p:cNvPr id="6" name="شكل بيضاوي 5"/>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20" presetClass="exit" presetSubtype="0" fill="hold" nodeType="withEffect">
                                  <p:stCondLst>
                                    <p:cond delay="0"/>
                                  </p:stCondLst>
                                  <p:childTnLst>
                                    <p:animEffect transition="out" filter="wedge">
                                      <p:cBhvr>
                                        <p:cTn id="9" dur="2000"/>
                                        <p:tgtEl>
                                          <p:spTgt spid="2050"/>
                                        </p:tgtEl>
                                      </p:cBhvr>
                                    </p:animEffect>
                                    <p:set>
                                      <p:cBhvr>
                                        <p:cTn id="10"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1214422"/>
            <a:ext cx="8643998" cy="535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3) شريط الأدوات القياسي (</a:t>
            </a:r>
            <a:r>
              <a:rPr lang="en-US" sz="3200" b="1" dirty="0" smtClean="0">
                <a:solidFill>
                  <a:schemeClr val="tx1"/>
                </a:solidFill>
              </a:rPr>
              <a:t>tools bar</a:t>
            </a:r>
            <a:r>
              <a:rPr lang="ar-IQ" sz="3200" b="1" dirty="0" smtClean="0">
                <a:solidFill>
                  <a:schemeClr val="tx1"/>
                </a:solidFill>
              </a:rPr>
              <a:t>) : </a:t>
            </a:r>
            <a:r>
              <a:rPr lang="ar-IQ" sz="3200" dirty="0" smtClean="0"/>
              <a:t>حيث تعتبر هذه الأشرطة عبارة عن رومز مختصرة للأوامر الموجودة قي شريط القوائم .</a:t>
            </a:r>
          </a:p>
          <a:p>
            <a:pPr algn="ctr"/>
            <a:r>
              <a:rPr lang="ar-IQ" sz="3200" b="1" dirty="0" smtClean="0">
                <a:solidFill>
                  <a:schemeClr val="tx1"/>
                </a:solidFill>
              </a:rPr>
              <a:t>4) أزرار العرض (</a:t>
            </a:r>
            <a:r>
              <a:rPr lang="en-US" sz="3200" b="1" dirty="0" smtClean="0">
                <a:solidFill>
                  <a:schemeClr val="tx1"/>
                </a:solidFill>
              </a:rPr>
              <a:t>view button</a:t>
            </a:r>
            <a:r>
              <a:rPr lang="ar-IQ" sz="3200" b="1" dirty="0" smtClean="0">
                <a:solidFill>
                  <a:schemeClr val="tx1"/>
                </a:solidFill>
              </a:rPr>
              <a:t>) : </a:t>
            </a:r>
            <a:r>
              <a:rPr lang="ar-IQ" sz="3200" dirty="0" smtClean="0"/>
              <a:t>وهي عبارة عن 5 أزرار توجد أسفل يسار الشاشة وهي تستخدم لتقديم العرض بطرق مختلقة مثل عرض مفصل , عرض عادي , عرض الشرائح , عرض فارز الشرائح وعرض الشريحة .</a:t>
            </a:r>
          </a:p>
        </p:txBody>
      </p:sp>
      <p:sp>
        <p:nvSpPr>
          <p:cNvPr id="4" name="شكل بيضاوي 3"/>
          <p:cNvSpPr/>
          <p:nvPr/>
        </p:nvSpPr>
        <p:spPr>
          <a:xfrm>
            <a:off x="214282" y="142852"/>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44" y="1214422"/>
            <a:ext cx="8786874" cy="542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5) النافذة النشطة (</a:t>
            </a:r>
            <a:r>
              <a:rPr lang="en-US" sz="3200" b="1" dirty="0" smtClean="0">
                <a:solidFill>
                  <a:schemeClr val="tx1"/>
                </a:solidFill>
              </a:rPr>
              <a:t>active window</a:t>
            </a:r>
            <a:r>
              <a:rPr lang="ar-IQ" sz="3200" b="1" dirty="0" smtClean="0">
                <a:solidFill>
                  <a:schemeClr val="tx1"/>
                </a:solidFill>
              </a:rPr>
              <a:t>) : </a:t>
            </a:r>
            <a:r>
              <a:rPr lang="ar-IQ" sz="3200" dirty="0" smtClean="0"/>
              <a:t>وهي نافذة العرض الحالي وتنقسم هذه النافذة إلى جزئين هما العنوان والمحتوى .</a:t>
            </a:r>
          </a:p>
          <a:p>
            <a:pPr algn="ctr"/>
            <a:r>
              <a:rPr lang="ar-IQ" sz="3200" b="1" dirty="0" smtClean="0">
                <a:solidFill>
                  <a:schemeClr val="tx1"/>
                </a:solidFill>
              </a:rPr>
              <a:t>6) أشرطة التمرير (</a:t>
            </a:r>
            <a:r>
              <a:rPr lang="en-US" sz="3200" b="1" dirty="0" smtClean="0">
                <a:solidFill>
                  <a:schemeClr val="tx1"/>
                </a:solidFill>
              </a:rPr>
              <a:t>scroll bar</a:t>
            </a:r>
            <a:r>
              <a:rPr lang="ar-IQ" sz="3200" b="1" dirty="0" smtClean="0">
                <a:solidFill>
                  <a:schemeClr val="tx1"/>
                </a:solidFill>
              </a:rPr>
              <a:t>) : </a:t>
            </a:r>
            <a:r>
              <a:rPr lang="ar-IQ" sz="3200" dirty="0" smtClean="0"/>
              <a:t>حيث يوجد شريطان أفقي وعامودي يستخدمان للانتقال بين شرائح ملف العرض .</a:t>
            </a:r>
          </a:p>
          <a:p>
            <a:pPr algn="ctr"/>
            <a:r>
              <a:rPr lang="ar-IQ" sz="3200" b="1" dirty="0" smtClean="0">
                <a:solidFill>
                  <a:schemeClr val="tx1"/>
                </a:solidFill>
              </a:rPr>
              <a:t>7) شريط الحالة المعلومات (</a:t>
            </a:r>
            <a:r>
              <a:rPr lang="en-US" sz="3200" b="1" dirty="0" smtClean="0">
                <a:solidFill>
                  <a:schemeClr val="tx1"/>
                </a:solidFill>
              </a:rPr>
              <a:t>status bar</a:t>
            </a:r>
            <a:r>
              <a:rPr lang="ar-IQ" sz="3200" b="1" dirty="0" smtClean="0">
                <a:solidFill>
                  <a:schemeClr val="tx1"/>
                </a:solidFill>
              </a:rPr>
              <a:t>) : </a:t>
            </a:r>
            <a:r>
              <a:rPr lang="ar-IQ" sz="3200" dirty="0" smtClean="0"/>
              <a:t>حيث تقوم بإخبارك عن وضعك الحالي داخل البرنامج وعن عدد الشرائح ورقم الشريحة الحالية .......الخ</a:t>
            </a:r>
            <a:endParaRPr lang="ar-IQ" sz="3200" dirty="0"/>
          </a:p>
        </p:txBody>
      </p:sp>
      <p:sp>
        <p:nvSpPr>
          <p:cNvPr id="4" name="شكل بيضاوي 3"/>
          <p:cNvSpPr/>
          <p:nvPr/>
        </p:nvSpPr>
        <p:spPr>
          <a:xfrm>
            <a:off x="214282" y="142852"/>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85720" y="968396"/>
          <a:ext cx="6096000" cy="47193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70840">
                <a:tc>
                  <a:txBody>
                    <a:bodyPr/>
                    <a:lstStyle/>
                    <a:p>
                      <a:pPr rtl="1"/>
                      <a:endParaRPr lang="ar-IQ" dirty="0"/>
                    </a:p>
                  </a:txBody>
                  <a:tcPr/>
                </a:tc>
                <a:tc>
                  <a:txBody>
                    <a:bodyPr/>
                    <a:lstStyle/>
                    <a:p>
                      <a:pPr rtl="1"/>
                      <a:r>
                        <a:rPr lang="ar-IQ" dirty="0" smtClean="0"/>
                        <a:t>الآية القرآنية</a:t>
                      </a:r>
                      <a:endParaRPr lang="ar-IQ" dirty="0"/>
                    </a:p>
                  </a:txBody>
                  <a:tcPr/>
                </a:tc>
                <a:tc>
                  <a:txBody>
                    <a:bodyPr/>
                    <a:lstStyle/>
                    <a:p>
                      <a:pPr rtl="1"/>
                      <a:r>
                        <a:rPr lang="ar-IQ" dirty="0" smtClean="0"/>
                        <a:t>       أ</a:t>
                      </a:r>
                      <a:endParaRPr lang="ar-IQ" dirty="0"/>
                    </a:p>
                  </a:txBody>
                  <a:tcPr/>
                </a:tc>
              </a:tr>
              <a:tr h="370840">
                <a:tc>
                  <a:txBody>
                    <a:bodyPr/>
                    <a:lstStyle/>
                    <a:p>
                      <a:pPr rtl="1"/>
                      <a:endParaRPr lang="ar-IQ" dirty="0"/>
                    </a:p>
                  </a:txBody>
                  <a:tcPr/>
                </a:tc>
                <a:tc>
                  <a:txBody>
                    <a:bodyPr/>
                    <a:lstStyle/>
                    <a:p>
                      <a:pPr rtl="1"/>
                      <a:r>
                        <a:rPr lang="ar-IQ" dirty="0" smtClean="0"/>
                        <a:t>الإهداء                            </a:t>
                      </a:r>
                      <a:endParaRPr lang="ar-IQ" dirty="0"/>
                    </a:p>
                  </a:txBody>
                  <a:tcPr/>
                </a:tc>
                <a:tc>
                  <a:txBody>
                    <a:bodyPr/>
                    <a:lstStyle/>
                    <a:p>
                      <a:pPr rtl="1"/>
                      <a:r>
                        <a:rPr lang="ar-IQ" dirty="0" smtClean="0"/>
                        <a:t>  </a:t>
                      </a:r>
                      <a:r>
                        <a:rPr lang="ar-IQ" baseline="0" dirty="0" smtClean="0"/>
                        <a:t>      ب</a:t>
                      </a:r>
                      <a:r>
                        <a:rPr lang="ar-IQ" dirty="0" smtClean="0"/>
                        <a:t>   </a:t>
                      </a:r>
                      <a:endParaRPr lang="ar-IQ" dirty="0"/>
                    </a:p>
                  </a:txBody>
                  <a:tcPr/>
                </a:tc>
              </a:tr>
              <a:tr h="370840">
                <a:tc>
                  <a:txBody>
                    <a:bodyPr/>
                    <a:lstStyle/>
                    <a:p>
                      <a:pPr rtl="1"/>
                      <a:endParaRPr lang="ar-IQ"/>
                    </a:p>
                  </a:txBody>
                  <a:tcPr/>
                </a:tc>
                <a:tc>
                  <a:txBody>
                    <a:bodyPr/>
                    <a:lstStyle/>
                    <a:p>
                      <a:pPr rtl="1"/>
                      <a:r>
                        <a:rPr lang="ar-IQ" dirty="0" smtClean="0"/>
                        <a:t>إقرار المشرف</a:t>
                      </a:r>
                      <a:endParaRPr lang="ar-IQ" dirty="0"/>
                    </a:p>
                  </a:txBody>
                  <a:tcPr/>
                </a:tc>
                <a:tc>
                  <a:txBody>
                    <a:bodyPr/>
                    <a:lstStyle/>
                    <a:p>
                      <a:pPr rtl="1"/>
                      <a:r>
                        <a:rPr lang="ar-IQ" dirty="0" smtClean="0"/>
                        <a:t>        ت</a:t>
                      </a:r>
                      <a:endParaRPr lang="ar-IQ" dirty="0"/>
                    </a:p>
                  </a:txBody>
                  <a:tcPr/>
                </a:tc>
              </a:tr>
              <a:tr h="370840">
                <a:tc>
                  <a:txBody>
                    <a:bodyPr/>
                    <a:lstStyle/>
                    <a:p>
                      <a:pPr rtl="1"/>
                      <a:endParaRPr lang="ar-IQ"/>
                    </a:p>
                  </a:txBody>
                  <a:tcPr/>
                </a:tc>
                <a:tc>
                  <a:txBody>
                    <a:bodyPr/>
                    <a:lstStyle/>
                    <a:p>
                      <a:pPr rtl="1"/>
                      <a:r>
                        <a:rPr lang="ar-IQ" dirty="0" smtClean="0"/>
                        <a:t>أقرار اللجنة</a:t>
                      </a:r>
                      <a:endParaRPr lang="ar-IQ" dirty="0"/>
                    </a:p>
                  </a:txBody>
                  <a:tcPr/>
                </a:tc>
                <a:tc>
                  <a:txBody>
                    <a:bodyPr/>
                    <a:lstStyle/>
                    <a:p>
                      <a:pPr rtl="1"/>
                      <a:r>
                        <a:rPr lang="ar-IQ" dirty="0" smtClean="0"/>
                        <a:t>         ث</a:t>
                      </a:r>
                      <a:endParaRPr lang="ar-IQ" dirty="0"/>
                    </a:p>
                  </a:txBody>
                  <a:tcPr/>
                </a:tc>
              </a:tr>
              <a:tr h="370840">
                <a:tc>
                  <a:txBody>
                    <a:bodyPr/>
                    <a:lstStyle/>
                    <a:p>
                      <a:pPr rtl="1"/>
                      <a:endParaRPr lang="ar-IQ"/>
                    </a:p>
                  </a:txBody>
                  <a:tcPr/>
                </a:tc>
                <a:tc>
                  <a:txBody>
                    <a:bodyPr/>
                    <a:lstStyle/>
                    <a:p>
                      <a:pPr rtl="1"/>
                      <a:r>
                        <a:rPr lang="ar-IQ" dirty="0" smtClean="0"/>
                        <a:t>الفهرست</a:t>
                      </a:r>
                      <a:endParaRPr lang="ar-IQ" dirty="0"/>
                    </a:p>
                  </a:txBody>
                  <a:tcPr/>
                </a:tc>
                <a:tc>
                  <a:txBody>
                    <a:bodyPr/>
                    <a:lstStyle/>
                    <a:p>
                      <a:pPr rtl="1"/>
                      <a:r>
                        <a:rPr lang="ar-IQ" dirty="0" smtClean="0"/>
                        <a:t>         ج</a:t>
                      </a:r>
                      <a:endParaRPr lang="ar-IQ" dirty="0"/>
                    </a:p>
                  </a:txBody>
                  <a:tcPr/>
                </a:tc>
              </a:tr>
              <a:tr h="370840">
                <a:tc>
                  <a:txBody>
                    <a:bodyPr/>
                    <a:lstStyle/>
                    <a:p>
                      <a:pPr rtl="1"/>
                      <a:r>
                        <a:rPr lang="ar-IQ" dirty="0" smtClean="0"/>
                        <a:t>الفصل الأول</a:t>
                      </a:r>
                      <a:endParaRPr lang="ar-IQ" dirty="0"/>
                    </a:p>
                  </a:txBody>
                  <a:tcPr/>
                </a:tc>
                <a:tc>
                  <a:txBody>
                    <a:bodyPr/>
                    <a:lstStyle/>
                    <a:p>
                      <a:pPr rtl="1"/>
                      <a:endParaRPr lang="ar-IQ"/>
                    </a:p>
                  </a:txBody>
                  <a:tcPr/>
                </a:tc>
                <a:tc>
                  <a:txBody>
                    <a:bodyPr/>
                    <a:lstStyle/>
                    <a:p>
                      <a:pPr rtl="1"/>
                      <a:r>
                        <a:rPr lang="en-US" baseline="0" dirty="0" smtClean="0"/>
                        <a:t>      52 ___1         </a:t>
                      </a:r>
                      <a:endParaRPr lang="ar-IQ" dirty="0"/>
                    </a:p>
                  </a:txBody>
                  <a:tcPr/>
                </a:tc>
              </a:tr>
              <a:tr h="370840">
                <a:tc>
                  <a:txBody>
                    <a:bodyPr/>
                    <a:lstStyle/>
                    <a:p>
                      <a:pPr rtl="1"/>
                      <a:endParaRPr lang="ar-IQ"/>
                    </a:p>
                  </a:txBody>
                  <a:tcPr/>
                </a:tc>
                <a:tc>
                  <a:txBody>
                    <a:bodyPr/>
                    <a:lstStyle/>
                    <a:p>
                      <a:pPr rtl="1"/>
                      <a:r>
                        <a:rPr lang="ar-IQ" dirty="0" smtClean="0"/>
                        <a:t>المقدمة</a:t>
                      </a:r>
                      <a:endParaRPr lang="ar-IQ" dirty="0"/>
                    </a:p>
                  </a:txBody>
                  <a:tcPr/>
                </a:tc>
                <a:tc>
                  <a:txBody>
                    <a:bodyPr/>
                    <a:lstStyle/>
                    <a:p>
                      <a:pPr rtl="1"/>
                      <a:r>
                        <a:rPr lang="ar-IQ" baseline="0" dirty="0" smtClean="0"/>
                        <a:t>        </a:t>
                      </a:r>
                      <a:r>
                        <a:rPr lang="en-US" baseline="0" dirty="0" smtClean="0"/>
                        <a:t>2</a:t>
                      </a:r>
                      <a:endParaRPr lang="ar-IQ" dirty="0"/>
                    </a:p>
                  </a:txBody>
                  <a:tcPr/>
                </a:tc>
              </a:tr>
              <a:tr h="370840">
                <a:tc>
                  <a:txBody>
                    <a:bodyPr/>
                    <a:lstStyle/>
                    <a:p>
                      <a:pPr rtl="1"/>
                      <a:endParaRPr lang="ar-IQ"/>
                    </a:p>
                  </a:txBody>
                  <a:tcPr/>
                </a:tc>
                <a:tc>
                  <a:txBody>
                    <a:bodyPr/>
                    <a:lstStyle/>
                    <a:p>
                      <a:pPr rtl="1"/>
                      <a:r>
                        <a:rPr lang="ar-IQ" dirty="0" smtClean="0"/>
                        <a:t>أهمية</a:t>
                      </a:r>
                      <a:r>
                        <a:rPr lang="ar-IQ" baseline="0" dirty="0" smtClean="0"/>
                        <a:t> البحث</a:t>
                      </a:r>
                      <a:endParaRPr lang="ar-IQ" dirty="0"/>
                    </a:p>
                  </a:txBody>
                  <a:tcPr/>
                </a:tc>
                <a:tc>
                  <a:txBody>
                    <a:bodyPr/>
                    <a:lstStyle/>
                    <a:p>
                      <a:pPr rtl="1"/>
                      <a:r>
                        <a:rPr lang="ar-IQ" dirty="0" smtClean="0"/>
                        <a:t>        </a:t>
                      </a:r>
                      <a:r>
                        <a:rPr lang="en-US" dirty="0" smtClean="0"/>
                        <a:t>3</a:t>
                      </a:r>
                      <a:endParaRPr lang="ar-IQ" dirty="0"/>
                    </a:p>
                  </a:txBody>
                  <a:tcPr/>
                </a:tc>
              </a:tr>
              <a:tr h="370840">
                <a:tc>
                  <a:txBody>
                    <a:bodyPr/>
                    <a:lstStyle/>
                    <a:p>
                      <a:pPr rtl="1"/>
                      <a:endParaRPr lang="ar-IQ"/>
                    </a:p>
                  </a:txBody>
                  <a:tcPr/>
                </a:tc>
                <a:tc>
                  <a:txBody>
                    <a:bodyPr/>
                    <a:lstStyle/>
                    <a:p>
                      <a:pPr rtl="1"/>
                      <a:r>
                        <a:rPr lang="ar-IQ" dirty="0" smtClean="0"/>
                        <a:t>أهداف البحث</a:t>
                      </a:r>
                      <a:endParaRPr lang="ar-IQ" dirty="0"/>
                    </a:p>
                  </a:txBody>
                  <a:tcPr/>
                </a:tc>
                <a:tc>
                  <a:txBody>
                    <a:bodyPr/>
                    <a:lstStyle/>
                    <a:p>
                      <a:pPr rtl="1"/>
                      <a:r>
                        <a:rPr lang="en-US" dirty="0" smtClean="0"/>
                        <a:t>         </a:t>
                      </a:r>
                      <a:r>
                        <a:rPr lang="ar-IQ" dirty="0" smtClean="0"/>
                        <a:t> </a:t>
                      </a:r>
                      <a:r>
                        <a:rPr lang="en-US" dirty="0" smtClean="0"/>
                        <a:t>4</a:t>
                      </a:r>
                      <a:endParaRPr lang="ar-IQ" dirty="0"/>
                    </a:p>
                  </a:txBody>
                  <a:tcPr/>
                </a:tc>
              </a:tr>
              <a:tr h="370840">
                <a:tc>
                  <a:txBody>
                    <a:bodyPr/>
                    <a:lstStyle/>
                    <a:p>
                      <a:pPr rtl="1"/>
                      <a:endParaRPr lang="ar-IQ" dirty="0"/>
                    </a:p>
                  </a:txBody>
                  <a:tcPr/>
                </a:tc>
                <a:tc>
                  <a:txBody>
                    <a:bodyPr/>
                    <a:lstStyle/>
                    <a:p>
                      <a:pPr rtl="1"/>
                      <a:r>
                        <a:rPr lang="ar-IQ" dirty="0" smtClean="0"/>
                        <a:t>طريقة فتح البرنامج </a:t>
                      </a:r>
                      <a:r>
                        <a:rPr lang="en-US" dirty="0" smtClean="0"/>
                        <a:t>power point</a:t>
                      </a:r>
                      <a:endParaRPr lang="ar-IQ" dirty="0"/>
                    </a:p>
                  </a:txBody>
                  <a:tcPr/>
                </a:tc>
                <a:tc>
                  <a:txBody>
                    <a:bodyPr/>
                    <a:lstStyle/>
                    <a:p>
                      <a:pPr rtl="1"/>
                      <a:r>
                        <a:rPr lang="en-US" dirty="0" smtClean="0"/>
                        <a:t>5          </a:t>
                      </a:r>
                      <a:endParaRPr lang="ar-IQ" dirty="0"/>
                    </a:p>
                  </a:txBody>
                  <a:tcPr/>
                </a:tc>
              </a:tr>
              <a:tr h="370840">
                <a:tc>
                  <a:txBody>
                    <a:bodyPr/>
                    <a:lstStyle/>
                    <a:p>
                      <a:pPr rtl="1"/>
                      <a:endParaRPr lang="ar-IQ"/>
                    </a:p>
                  </a:txBody>
                  <a:tcPr/>
                </a:tc>
                <a:tc>
                  <a:txBody>
                    <a:bodyPr/>
                    <a:lstStyle/>
                    <a:p>
                      <a:pPr rtl="1"/>
                      <a:r>
                        <a:rPr lang="ar-IQ" dirty="0" smtClean="0"/>
                        <a:t>إنهاء</a:t>
                      </a:r>
                      <a:r>
                        <a:rPr lang="ar-IQ" baseline="0" dirty="0" smtClean="0"/>
                        <a:t> البرنامج </a:t>
                      </a:r>
                      <a:endParaRPr lang="ar-IQ" dirty="0"/>
                    </a:p>
                  </a:txBody>
                  <a:tcPr/>
                </a:tc>
                <a:tc>
                  <a:txBody>
                    <a:bodyPr/>
                    <a:lstStyle/>
                    <a:p>
                      <a:pPr rtl="1"/>
                      <a:r>
                        <a:rPr lang="en-US" dirty="0" smtClean="0"/>
                        <a:t>6         </a:t>
                      </a:r>
                      <a:endParaRPr lang="ar-IQ" dirty="0"/>
                    </a:p>
                  </a:txBody>
                  <a:tcPr/>
                </a:tc>
              </a:tr>
            </a:tbl>
          </a:graphicData>
        </a:graphic>
      </p:graphicFrame>
      <p:sp>
        <p:nvSpPr>
          <p:cNvPr id="5" name="وسيلة شرح مع سهم إلى اليسار 4"/>
          <p:cNvSpPr/>
          <p:nvPr/>
        </p:nvSpPr>
        <p:spPr>
          <a:xfrm>
            <a:off x="6500826" y="1785926"/>
            <a:ext cx="2571736" cy="335758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الفهرست</a:t>
            </a:r>
            <a:endParaRPr lang="ar-IQ"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643042" y="1000108"/>
            <a:ext cx="6286544" cy="107157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تغير نمط عرض الشرائح</a:t>
            </a:r>
            <a:endParaRPr lang="ar-IQ" sz="4000" dirty="0"/>
          </a:p>
        </p:txBody>
      </p:sp>
      <p:sp>
        <p:nvSpPr>
          <p:cNvPr id="3" name="مستطيل مستدير الزوايا 2"/>
          <p:cNvSpPr/>
          <p:nvPr/>
        </p:nvSpPr>
        <p:spPr>
          <a:xfrm>
            <a:off x="1428728" y="2285992"/>
            <a:ext cx="635798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توجد 5 أزرار لتغير طرق العرض وهي :</a:t>
            </a:r>
            <a:endParaRPr lang="ar-IQ" sz="3200" b="1" dirty="0">
              <a:solidFill>
                <a:schemeClr val="tx1"/>
              </a:solidFill>
            </a:endParaRPr>
          </a:p>
        </p:txBody>
      </p:sp>
      <p:sp>
        <p:nvSpPr>
          <p:cNvPr id="4" name="مستطيل مستدير الزوايا 3"/>
          <p:cNvSpPr/>
          <p:nvPr/>
        </p:nvSpPr>
        <p:spPr>
          <a:xfrm>
            <a:off x="71406" y="3071810"/>
            <a:ext cx="8572560" cy="3643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1) عرض عادي (</a:t>
            </a:r>
            <a:r>
              <a:rPr lang="en-US" sz="3200" b="1" dirty="0" smtClean="0">
                <a:solidFill>
                  <a:schemeClr val="tx1"/>
                </a:solidFill>
              </a:rPr>
              <a:t>normal</a:t>
            </a:r>
            <a:r>
              <a:rPr lang="ar-IQ" sz="3200" b="1" dirty="0" smtClean="0">
                <a:solidFill>
                  <a:schemeClr val="tx1"/>
                </a:solidFill>
              </a:rPr>
              <a:t>) : </a:t>
            </a:r>
            <a:r>
              <a:rPr lang="ar-IQ" sz="3200" dirty="0" smtClean="0"/>
              <a:t>وهي تظهر تلقائيا عند تشغيل البرنامج حيث تعرض هذه الطريقة ثلاث مناطق مختلفة هي الشريحة والتفصيل والملاحظات حيث يحتل قسم الشريحة الجزء الأكبر .</a:t>
            </a:r>
            <a:endParaRPr lang="ar-IQ" sz="3200" dirty="0"/>
          </a:p>
        </p:txBody>
      </p:sp>
      <p:sp>
        <p:nvSpPr>
          <p:cNvPr id="6" name="شكل بيضاوي 5"/>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1438" y="928670"/>
            <a:ext cx="8929718" cy="571504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2) عرض فارز الشرائح (</a:t>
            </a:r>
            <a:r>
              <a:rPr lang="en-US" sz="3200" b="1" dirty="0" smtClean="0">
                <a:solidFill>
                  <a:schemeClr val="tx1"/>
                </a:solidFill>
              </a:rPr>
              <a:t>slied scoter</a:t>
            </a:r>
            <a:r>
              <a:rPr lang="ar-IQ" sz="3200" b="1" dirty="0" smtClean="0">
                <a:solidFill>
                  <a:schemeClr val="tx1"/>
                </a:solidFill>
              </a:rPr>
              <a:t>)</a:t>
            </a:r>
            <a:r>
              <a:rPr lang="ar-IQ" sz="3200" dirty="0" smtClean="0">
                <a:solidFill>
                  <a:schemeClr val="tx1"/>
                </a:solidFill>
              </a:rPr>
              <a:t> </a:t>
            </a:r>
            <a:r>
              <a:rPr lang="ar-IQ" sz="3200" b="1" dirty="0" smtClean="0">
                <a:solidFill>
                  <a:schemeClr val="tx1"/>
                </a:solidFill>
              </a:rPr>
              <a:t>:</a:t>
            </a:r>
            <a:r>
              <a:rPr lang="ar-IQ" sz="3200" dirty="0" smtClean="0"/>
              <a:t> حيث يتم عرض جميع الشرائح بشكل مصغر في العرض ألتقديمي وبالطريقة هذه تستطيع تعديل النسخ والنقل الشرائح حيث يظهر شريط أدوات خاص إثناء هذا العرض .</a:t>
            </a:r>
          </a:p>
          <a:p>
            <a:pPr algn="ctr"/>
            <a:r>
              <a:rPr lang="ar-IQ" sz="3200" b="1" dirty="0" smtClean="0">
                <a:solidFill>
                  <a:schemeClr val="tx1"/>
                </a:solidFill>
              </a:rPr>
              <a:t>3)</a:t>
            </a:r>
            <a:r>
              <a:rPr lang="ar-IQ" sz="3200" dirty="0" smtClean="0"/>
              <a:t> </a:t>
            </a:r>
            <a:r>
              <a:rPr lang="ar-IQ" sz="3200" b="1" dirty="0" smtClean="0">
                <a:solidFill>
                  <a:schemeClr val="tx1"/>
                </a:solidFill>
              </a:rPr>
              <a:t>عرض الشريحة (</a:t>
            </a:r>
            <a:r>
              <a:rPr lang="en-US" sz="3200" b="1" dirty="0" smtClean="0">
                <a:solidFill>
                  <a:schemeClr val="tx1"/>
                </a:solidFill>
              </a:rPr>
              <a:t>f5 slide show</a:t>
            </a:r>
            <a:r>
              <a:rPr lang="ar-IQ" sz="3200" b="1" dirty="0" smtClean="0">
                <a:solidFill>
                  <a:schemeClr val="tx1"/>
                </a:solidFill>
              </a:rPr>
              <a:t>) :</a:t>
            </a:r>
            <a:r>
              <a:rPr lang="ar-IQ" sz="3200" dirty="0" smtClean="0"/>
              <a:t>حيث يتم عرض الشرائح على كامل الشاشة بدون وجود أي من مكونات شاشة البرنامج . </a:t>
            </a:r>
            <a:endParaRPr lang="ar-IQ" sz="3200" dirty="0"/>
          </a:p>
        </p:txBody>
      </p:sp>
      <p:sp>
        <p:nvSpPr>
          <p:cNvPr id="4" name="شكل بيضاوي 3"/>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1438" y="857232"/>
            <a:ext cx="8858280" cy="5857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4) صفحة الملاحظات (</a:t>
            </a:r>
            <a:r>
              <a:rPr lang="en-US" sz="3200" b="1" dirty="0" smtClean="0">
                <a:solidFill>
                  <a:schemeClr val="tx1"/>
                </a:solidFill>
              </a:rPr>
              <a:t>notes page</a:t>
            </a:r>
            <a:r>
              <a:rPr lang="ar-IQ" sz="3200" b="1" dirty="0" smtClean="0">
                <a:solidFill>
                  <a:schemeClr val="tx1"/>
                </a:solidFill>
              </a:rPr>
              <a:t>) : </a:t>
            </a:r>
            <a:r>
              <a:rPr lang="ar-IQ" sz="3200" dirty="0" smtClean="0"/>
              <a:t>أذا أردت أن تضيف ملاحظة إلى أي شريحة مثلا تذكير بأنك تريد تعديلها بشي أخر وبالطبع لا تريد أن تظهر هذه الملاحظات ولا تظهر للمشاهدين فقم بالنقر على أمر صفحة الملاحظات تظهر لك مساحة خاصة بتدوين الملحوظات قم بالكتابة بها ملاحظاتك تظهر بعد ذلك أسفل الشريحة ...</a:t>
            </a:r>
          </a:p>
          <a:p>
            <a:pPr algn="ctr"/>
            <a:r>
              <a:rPr lang="ar-IQ" sz="3200" b="1" dirty="0" smtClean="0">
                <a:solidFill>
                  <a:schemeClr val="tx1"/>
                </a:solidFill>
              </a:rPr>
              <a:t>5) عرض مفصل : </a:t>
            </a:r>
            <a:r>
              <a:rPr lang="ar-IQ" sz="3200" dirty="0" smtClean="0"/>
              <a:t>أيضا في هذه الطريقة يتم تقسيم الصفحة إلى 3 أقسام هي : شريحة , مفصل , ملاحظات حيث يحتل قسم مفصل الجزء الأكبر .</a:t>
            </a:r>
            <a:endParaRPr lang="ar-IQ" sz="3200" dirty="0"/>
          </a:p>
        </p:txBody>
      </p:sp>
      <p:sp>
        <p:nvSpPr>
          <p:cNvPr id="4" name="شكل بيضاوي 3"/>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643042" y="928670"/>
            <a:ext cx="6286544" cy="107157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التعامل مع الكائنات</a:t>
            </a:r>
            <a:endParaRPr lang="ar-IQ" sz="4000" dirty="0"/>
          </a:p>
        </p:txBody>
      </p:sp>
      <p:sp>
        <p:nvSpPr>
          <p:cNvPr id="3" name="مستطيل مستدير الزوايا 2"/>
          <p:cNvSpPr/>
          <p:nvPr/>
        </p:nvSpPr>
        <p:spPr>
          <a:xfrm>
            <a:off x="142844" y="2071678"/>
            <a:ext cx="8786874"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الكائنات :</a:t>
            </a:r>
            <a:r>
              <a:rPr lang="ar-IQ" sz="3200" dirty="0" smtClean="0"/>
              <a:t> هي عبارة عن مجوعة من الصور أو الرسوم أو الأصوات التي يمكن إدراجها داخل شرائح العرض .</a:t>
            </a:r>
          </a:p>
          <a:p>
            <a:pPr algn="ctr"/>
            <a:endParaRPr lang="ar-IQ" sz="3200" dirty="0"/>
          </a:p>
        </p:txBody>
      </p:sp>
      <p:pic>
        <p:nvPicPr>
          <p:cNvPr id="1027" name="Picture 3"/>
          <p:cNvPicPr>
            <a:picLocks noChangeAspect="1" noChangeArrowheads="1"/>
          </p:cNvPicPr>
          <p:nvPr/>
        </p:nvPicPr>
        <p:blipFill>
          <a:blip r:embed="rId2"/>
          <a:srcRect/>
          <a:stretch>
            <a:fillRect/>
          </a:stretch>
        </p:blipFill>
        <p:spPr bwMode="auto">
          <a:xfrm>
            <a:off x="0" y="3571876"/>
            <a:ext cx="9144000" cy="3286124"/>
          </a:xfrm>
          <a:prstGeom prst="rect">
            <a:avLst/>
          </a:prstGeom>
          <a:noFill/>
          <a:ln w="9525">
            <a:noFill/>
            <a:miter lim="800000"/>
            <a:headEnd/>
            <a:tailEnd/>
          </a:ln>
          <a:effectLst/>
        </p:spPr>
      </p:pic>
      <p:sp>
        <p:nvSpPr>
          <p:cNvPr id="7" name="شكل بيضاوي 6"/>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500" fill="hold"/>
                                        <p:tgtEl>
                                          <p:spTgt spid="1027"/>
                                        </p:tgtEl>
                                        <p:attrNameLst>
                                          <p:attrName>ppt_x</p:attrName>
                                        </p:attrNameLst>
                                      </p:cBhvr>
                                      <p:tavLst>
                                        <p:tav tm="0">
                                          <p:val>
                                            <p:strVal val="#ppt_x"/>
                                          </p:val>
                                        </p:tav>
                                        <p:tav tm="100000">
                                          <p:val>
                                            <p:strVal val="#ppt_x"/>
                                          </p:val>
                                        </p:tav>
                                      </p:tavLst>
                                    </p:anim>
                                    <p:anim calcmode="lin" valueType="num">
                                      <p:cBhvr additive="base">
                                        <p:cTn id="1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76" y="1428736"/>
            <a:ext cx="8858280" cy="5143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إدراج ملف فديو </a:t>
            </a:r>
          </a:p>
          <a:p>
            <a:pPr algn="ctr"/>
            <a:endParaRPr lang="ar-IQ" sz="3200" dirty="0" smtClean="0"/>
          </a:p>
          <a:p>
            <a:pPr marL="514350" indent="-514350" algn="ctr"/>
            <a:r>
              <a:rPr lang="ar-IQ" sz="3200" dirty="0" smtClean="0"/>
              <a:t>     1) من قائمة </a:t>
            </a:r>
            <a:r>
              <a:rPr lang="en-US" sz="3200" dirty="0" smtClean="0"/>
              <a:t>insert</a:t>
            </a:r>
            <a:r>
              <a:rPr lang="ar-IQ" sz="3200" dirty="0" smtClean="0"/>
              <a:t> اختر </a:t>
            </a:r>
            <a:r>
              <a:rPr lang="en-US" sz="3200" dirty="0" smtClean="0"/>
              <a:t>movies and sound</a:t>
            </a:r>
            <a:r>
              <a:rPr lang="ar-IQ" sz="3200" dirty="0" smtClean="0"/>
              <a:t>	</a:t>
            </a:r>
          </a:p>
          <a:p>
            <a:pPr marL="514350" indent="-514350" algn="ctr"/>
            <a:r>
              <a:rPr lang="ar-IQ" sz="3200" dirty="0" smtClean="0"/>
              <a:t> 2) ثم اختر </a:t>
            </a:r>
            <a:r>
              <a:rPr lang="en-US" sz="3200" dirty="0" smtClean="0"/>
              <a:t>sound from file</a:t>
            </a:r>
            <a:r>
              <a:rPr lang="ar-IQ" sz="3200" dirty="0" smtClean="0"/>
              <a:t>			</a:t>
            </a:r>
          </a:p>
          <a:p>
            <a:pPr marL="514350" indent="-514350" algn="ctr"/>
            <a:r>
              <a:rPr lang="ar-IQ" sz="3200" dirty="0" smtClean="0"/>
              <a:t>	  3) ومن ثم اختر الملف المطلوب بعد ذلك ستظهر لك شاشة ... هل تريد تشغيله تلقائيا أم بالضغط على السماعة الظاهرة على الشاشة المجاورة (اختر ماتريد) .														</a:t>
            </a:r>
          </a:p>
          <a:p>
            <a:pPr marL="514350" indent="-514350" algn="ctr"/>
            <a:r>
              <a:rPr lang="ar-IQ" sz="3200" dirty="0" smtClean="0"/>
              <a:t>        </a:t>
            </a:r>
            <a:endParaRPr lang="ar-IQ" sz="3200" dirty="0"/>
          </a:p>
        </p:txBody>
      </p:sp>
      <p:sp>
        <p:nvSpPr>
          <p:cNvPr id="5" name="شكل بيضاوي 4"/>
          <p:cNvSpPr/>
          <p:nvPr/>
        </p:nvSpPr>
        <p:spPr>
          <a:xfrm>
            <a:off x="214282" y="14285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29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1285860"/>
            <a:ext cx="8572560" cy="52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إدراج ملف صوتي </a:t>
            </a:r>
          </a:p>
          <a:p>
            <a:pPr algn="ctr"/>
            <a:r>
              <a:rPr lang="ar-IQ" sz="3200" dirty="0" smtClean="0"/>
              <a:t>1) من قائمه </a:t>
            </a:r>
            <a:r>
              <a:rPr lang="en-US" sz="3200" dirty="0" smtClean="0"/>
              <a:t>insert</a:t>
            </a:r>
            <a:r>
              <a:rPr lang="ar-IQ" sz="3200" dirty="0" smtClean="0"/>
              <a:t> اختر </a:t>
            </a:r>
            <a:r>
              <a:rPr lang="en-US" sz="3200" dirty="0" smtClean="0"/>
              <a:t>movies and sound</a:t>
            </a:r>
            <a:endParaRPr lang="ar-IQ" sz="3200" dirty="0" smtClean="0"/>
          </a:p>
          <a:p>
            <a:pPr algn="ctr"/>
            <a:r>
              <a:rPr lang="ar-IQ" sz="3200" dirty="0" smtClean="0"/>
              <a:t>2) ثم اختر </a:t>
            </a:r>
            <a:r>
              <a:rPr lang="en-US" sz="3200" dirty="0" smtClean="0"/>
              <a:t>sound from file</a:t>
            </a:r>
            <a:r>
              <a:rPr lang="ar-IQ" sz="3200" dirty="0" smtClean="0"/>
              <a:t> 			</a:t>
            </a:r>
          </a:p>
          <a:p>
            <a:pPr algn="ctr"/>
            <a:r>
              <a:rPr lang="ar-IQ" sz="3200" dirty="0" smtClean="0"/>
              <a:t>     3) ومن ثم اختر الملف المطلوب بعد ذلك ستظهر لك شاشه ...هل تريد تشغيله تلقائيا أم بالضغط على ألسماعه الظاهرة على الشاشة المجاورة (اختر ماتريد) .</a:t>
            </a:r>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57158" y="928670"/>
            <a:ext cx="8501122" cy="5000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مضاعفة الشريحة </a:t>
            </a:r>
            <a:r>
              <a:rPr lang="en-US" sz="3200" b="1" dirty="0" smtClean="0">
                <a:solidFill>
                  <a:schemeClr val="tx1"/>
                </a:solidFill>
              </a:rPr>
              <a:t>duplicate layer</a:t>
            </a:r>
            <a:r>
              <a:rPr lang="ar-IQ" sz="3200" dirty="0" smtClean="0"/>
              <a:t> </a:t>
            </a:r>
          </a:p>
          <a:p>
            <a:pPr algn="ctr"/>
            <a:r>
              <a:rPr lang="ar-IQ" sz="3200" dirty="0" smtClean="0"/>
              <a:t>أحيانا نحتاج لنسخ الشريحة بدل من تكرار تصميمها مرى أخره .. لعمل نسخه ثانيه من الشريحة يجمع ما فيها من تنسيقات مختلفة </a:t>
            </a:r>
          </a:p>
          <a:p>
            <a:pPr algn="ctr"/>
            <a:r>
              <a:rPr lang="ar-IQ" sz="3200" dirty="0" smtClean="0"/>
              <a:t>اذهب إلى قائمه إدراج          مضاعفه الشريحة </a:t>
            </a:r>
          </a:p>
          <a:p>
            <a:pPr algn="ctr"/>
            <a:r>
              <a:rPr lang="ar-IQ" sz="3200" b="1" dirty="0" smtClean="0">
                <a:solidFill>
                  <a:schemeClr val="tx1"/>
                </a:solidFill>
              </a:rPr>
              <a:t>(</a:t>
            </a:r>
            <a:r>
              <a:rPr lang="en-US" sz="3200" b="1" dirty="0" smtClean="0">
                <a:solidFill>
                  <a:schemeClr val="tx1"/>
                </a:solidFill>
              </a:rPr>
              <a:t>insert       duplicate slide</a:t>
            </a:r>
            <a:r>
              <a:rPr lang="ar-IQ" sz="3200" b="1" dirty="0" smtClean="0">
                <a:solidFill>
                  <a:schemeClr val="tx1"/>
                </a:solidFill>
              </a:rPr>
              <a:t>)</a:t>
            </a:r>
            <a:endParaRPr lang="ar-IQ" sz="3200" b="1" dirty="0">
              <a:solidFill>
                <a:schemeClr val="tx1"/>
              </a:solidFill>
            </a:endParaRPr>
          </a:p>
        </p:txBody>
      </p:sp>
      <p:sp>
        <p:nvSpPr>
          <p:cNvPr id="3" name="سهم إلى اليمين 2"/>
          <p:cNvSpPr/>
          <p:nvPr/>
        </p:nvSpPr>
        <p:spPr>
          <a:xfrm>
            <a:off x="3571868" y="4500570"/>
            <a:ext cx="500066"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a:off x="3929058" y="4071942"/>
            <a:ext cx="78581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3"/>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14348" y="1571612"/>
            <a:ext cx="8072494" cy="464347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إضافة شريحة جديدة </a:t>
            </a:r>
            <a:r>
              <a:rPr lang="en-US" sz="4000" b="1" dirty="0" smtClean="0"/>
              <a:t>new slide</a:t>
            </a:r>
            <a:r>
              <a:rPr lang="ar-IQ" sz="3200" dirty="0" smtClean="0"/>
              <a:t>    </a:t>
            </a:r>
          </a:p>
          <a:p>
            <a:pPr algn="ctr"/>
            <a:endParaRPr lang="ar-IQ" sz="3200" dirty="0" smtClean="0"/>
          </a:p>
          <a:p>
            <a:pPr algn="ctr"/>
            <a:r>
              <a:rPr lang="ar-IQ" sz="3200" dirty="0" smtClean="0"/>
              <a:t>هناك طريقتين :</a:t>
            </a:r>
          </a:p>
          <a:p>
            <a:pPr algn="ctr"/>
            <a:endParaRPr lang="ar-IQ" sz="3200" dirty="0" smtClean="0"/>
          </a:p>
          <a:p>
            <a:pPr algn="ctr"/>
            <a:r>
              <a:rPr lang="ar-IQ" sz="3200" dirty="0" smtClean="0"/>
              <a:t>1) بالضغط على زر </a:t>
            </a:r>
            <a:r>
              <a:rPr lang="en-US" sz="3200" dirty="0" smtClean="0"/>
              <a:t>enter			</a:t>
            </a:r>
            <a:endParaRPr lang="ar-IQ" sz="3200" dirty="0" smtClean="0"/>
          </a:p>
          <a:p>
            <a:pPr algn="ctr"/>
            <a:r>
              <a:rPr lang="ar-IQ" sz="3200" dirty="0" smtClean="0"/>
              <a:t>2) من قائمه إدراج </a:t>
            </a:r>
            <a:r>
              <a:rPr lang="en-US" sz="3200" dirty="0" smtClean="0"/>
              <a:t>insert</a:t>
            </a:r>
            <a:r>
              <a:rPr lang="ar-IQ" sz="3200" dirty="0" smtClean="0"/>
              <a:t> اختر شريحة جديدة </a:t>
            </a:r>
            <a:r>
              <a:rPr lang="en-US" sz="3200" dirty="0" smtClean="0"/>
              <a:t>new slide</a:t>
            </a:r>
            <a:endParaRPr lang="ar-IQ" sz="3200" dirty="0" smtClean="0"/>
          </a:p>
          <a:p>
            <a:pPr algn="ctr"/>
            <a:endParaRPr lang="ar-IQ" sz="3200" dirty="0" smtClean="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path" presetSubtype="0" accel="50000" decel="50000" fill="hold" grpId="0" nodeType="clickEffect">
                                  <p:stCondLst>
                                    <p:cond delay="0"/>
                                  </p:stCondLst>
                                  <p:childTnLst>
                                    <p:animMotion origin="layout" path="M 0 0  C -0.014 -0.00666  -0.029 -0.01199  -0.044 -0.01199  C -0.114 -0.01199  -0.169 0.06393  -0.169 0.15582  C -0.169 0.24638  -0.114 0.32096  -0.044 0.32096  C -0.029 0.32096  -0.014 0.31697  0 0.31031  C -0.047 0.28634  -0.08 0.2264  -0.08 0.15582  C -0.08 0.0839  -0.047 0.02397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85720" y="928670"/>
            <a:ext cx="8072494"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حذف شريحة </a:t>
            </a:r>
          </a:p>
          <a:p>
            <a:pPr algn="ctr"/>
            <a:endParaRPr lang="ar-IQ" sz="4000" dirty="0" smtClean="0"/>
          </a:p>
          <a:p>
            <a:pPr algn="ctr"/>
            <a:r>
              <a:rPr lang="ar-IQ" sz="4000" dirty="0" smtClean="0"/>
              <a:t>لحذف شريحة معينة : </a:t>
            </a:r>
          </a:p>
          <a:p>
            <a:pPr algn="ctr"/>
            <a:endParaRPr lang="ar-IQ" sz="4000" dirty="0" smtClean="0"/>
          </a:p>
          <a:p>
            <a:pPr algn="ctr"/>
            <a:r>
              <a:rPr lang="ar-IQ" sz="4000" dirty="0" smtClean="0"/>
              <a:t>1) ضع موشر على الصفحة التي تريد حذفها .	</a:t>
            </a:r>
          </a:p>
          <a:p>
            <a:pPr algn="ctr"/>
            <a:r>
              <a:rPr lang="ar-IQ" sz="4000" dirty="0" smtClean="0"/>
              <a:t>2) من قائمة </a:t>
            </a:r>
            <a:r>
              <a:rPr lang="en-US" sz="4000" dirty="0" smtClean="0"/>
              <a:t>edit</a:t>
            </a:r>
            <a:r>
              <a:rPr lang="ar-IQ" sz="4000" dirty="0" smtClean="0"/>
              <a:t> اختر </a:t>
            </a:r>
            <a:r>
              <a:rPr lang="en-US" sz="4000" dirty="0" smtClean="0"/>
              <a:t>delete slide</a:t>
            </a:r>
            <a:r>
              <a:rPr lang="ar-IQ" sz="4000" dirty="0" smtClean="0"/>
              <a:t> </a:t>
            </a:r>
          </a:p>
          <a:p>
            <a:pPr algn="ctr"/>
            <a:r>
              <a:rPr lang="en-US" sz="4000" dirty="0" smtClean="0"/>
              <a:t>Edtt       delete slide</a:t>
            </a:r>
            <a:r>
              <a:rPr lang="ar-IQ" sz="4000" dirty="0" smtClean="0"/>
              <a:t>	</a:t>
            </a:r>
            <a:endParaRPr lang="ar-IQ" sz="4000" dirty="0"/>
          </a:p>
        </p:txBody>
      </p:sp>
      <p:sp>
        <p:nvSpPr>
          <p:cNvPr id="3" name="سهم إلى اليمين 2"/>
          <p:cNvSpPr/>
          <p:nvPr/>
        </p:nvSpPr>
        <p:spPr>
          <a:xfrm>
            <a:off x="3428992" y="5786454"/>
            <a:ext cx="642942"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grpId="0" nodeType="clickEffect">
                                  <p:stCondLst>
                                    <p:cond delay="0"/>
                                  </p:stCondLst>
                                  <p:childTnLst>
                                    <p:animMotion origin="layout" path="M 0 0  L 0.016 0.13185  L 0.031 0  L 0.047 0.13185  L 0.063 0  L 0.078 0.13185  L 0.094 0  L 0.109 0.13185  L 0.125 0  L 0.141 0.13185  L 0.156 0  L 0.172 0.13185  L 0.187 0  L 0.203 0.13185  L 0.219 0  L 0.234 0.13185  L 0.25 0  E" pathEditMode="relative" ptsTypes="">
                                      <p:cBhvr>
                                        <p:cTn id="6" dur="2000" fill="hold"/>
                                        <p:tgtEl>
                                          <p:spTgt spid="2"/>
                                        </p:tgtEl>
                                        <p:attrNameLst>
                                          <p:attrName>ppt_x</p:attrName>
                                          <p:attrName>ppt_y</p:attrName>
                                        </p:attrNameLst>
                                      </p:cBhvr>
                                    </p:animMotion>
                                  </p:childTnLst>
                                </p:cTn>
                              </p:par>
                              <p:par>
                                <p:cTn id="7" presetID="38" presetClass="path" presetSubtype="0" accel="50000" decel="50000" fill="hold" grpId="0" nodeType="withEffect">
                                  <p:stCondLst>
                                    <p:cond delay="0"/>
                                  </p:stCondLst>
                                  <p:childTnLst>
                                    <p:animMotion origin="layout" path="M 0 0  L 0.016 0.13185  L 0.031 0  L 0.047 0.13185  L 0.063 0  L 0.078 0.13185  L 0.094 0  L 0.109 0.13185  L 0.125 0  L 0.141 0.13185  L 0.156 0  L 0.172 0.13185  L 0.187 0  L 0.203 0.13185  L 0.219 0  L 0.234 0.13185  L 0.25 0  E" pathEditMode="relative" ptsTypes="">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28596" y="928670"/>
            <a:ext cx="8429684" cy="3286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إدراج التاريخ والوقت والشريحة</a:t>
            </a:r>
          </a:p>
          <a:p>
            <a:pPr algn="ctr"/>
            <a:endParaRPr lang="ar-IQ" sz="3200" dirty="0" smtClean="0"/>
          </a:p>
          <a:p>
            <a:pPr algn="ctr"/>
            <a:r>
              <a:rPr lang="ar-IQ" sz="3200" dirty="0" smtClean="0"/>
              <a:t>1) اذهب لقائمة إدراج </a:t>
            </a:r>
            <a:r>
              <a:rPr lang="en-US" sz="3200" dirty="0" smtClean="0"/>
              <a:t>insert</a:t>
            </a:r>
            <a:r>
              <a:rPr lang="ar-IQ" sz="3200" dirty="0" smtClean="0"/>
              <a:t> 				</a:t>
            </a:r>
          </a:p>
          <a:p>
            <a:pPr algn="ctr"/>
            <a:r>
              <a:rPr lang="ar-IQ" sz="3200" dirty="0" smtClean="0"/>
              <a:t>2) اختر منها الوقت والتاريخ 				</a:t>
            </a:r>
          </a:p>
          <a:p>
            <a:pPr algn="ctr"/>
            <a:r>
              <a:rPr lang="ar-IQ" sz="3200" dirty="0" smtClean="0"/>
              <a:t>3) ستظهر لك نافذة التالية ضع فيها علامة بجانب الاختيار ”الوقت والتاريخ </a:t>
            </a:r>
            <a:r>
              <a:rPr lang="en-US" sz="3200" dirty="0" smtClean="0"/>
              <a:t>date and time</a:t>
            </a:r>
            <a:r>
              <a:rPr lang="ar-IQ" sz="3200" dirty="0" smtClean="0"/>
              <a:t> :</a:t>
            </a:r>
            <a:endParaRPr lang="ar-IQ" sz="3200" dirty="0"/>
          </a:p>
        </p:txBody>
      </p:sp>
      <p:pic>
        <p:nvPicPr>
          <p:cNvPr id="1026" name="Picture 2"/>
          <p:cNvPicPr>
            <a:picLocks noChangeAspect="1" noChangeArrowheads="1"/>
          </p:cNvPicPr>
          <p:nvPr/>
        </p:nvPicPr>
        <p:blipFill>
          <a:blip r:embed="rId2"/>
          <a:srcRect/>
          <a:stretch>
            <a:fillRect/>
          </a:stretch>
        </p:blipFill>
        <p:spPr bwMode="auto">
          <a:xfrm>
            <a:off x="1" y="4443427"/>
            <a:ext cx="9144000" cy="2343159"/>
          </a:xfrm>
          <a:prstGeom prst="rect">
            <a:avLst/>
          </a:prstGeom>
          <a:noFill/>
          <a:ln w="9525">
            <a:noFill/>
            <a:miter lim="800000"/>
            <a:headEnd/>
            <a:tailEnd/>
          </a:ln>
          <a:effectLst/>
        </p:spPr>
      </p:pic>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547834" y="857232"/>
          <a:ext cx="6096000" cy="5577840"/>
        </p:xfrm>
        <a:graphic>
          <a:graphicData uri="http://schemas.openxmlformats.org/drawingml/2006/table">
            <a:tbl>
              <a:tblPr rtl="1" firstRow="1" bandRow="1">
                <a:tableStyleId>{5C22544A-7EE6-4342-B048-85BDC9FD1C3A}</a:tableStyleId>
              </a:tblPr>
              <a:tblGrid>
                <a:gridCol w="2032000"/>
                <a:gridCol w="2032000"/>
                <a:gridCol w="2032000"/>
              </a:tblGrid>
              <a:tr h="307826">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07826">
                <a:tc>
                  <a:txBody>
                    <a:bodyPr/>
                    <a:lstStyle/>
                    <a:p>
                      <a:pP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dirty="0" smtClean="0"/>
                        <a:t>مكونات</a:t>
                      </a:r>
                      <a:r>
                        <a:rPr lang="ar-IQ" baseline="0" dirty="0" smtClean="0"/>
                        <a:t> الشاشة </a:t>
                      </a:r>
                      <a:r>
                        <a:rPr lang="en-US" baseline="0" dirty="0" smtClean="0"/>
                        <a:t>power point</a:t>
                      </a:r>
                      <a:endParaRPr lang="ar-IQ" dirty="0" smtClean="0"/>
                    </a:p>
                    <a:p>
                      <a:pPr rtl="1"/>
                      <a:endParaRPr lang="ar-IQ" dirty="0"/>
                    </a:p>
                  </a:txBody>
                  <a:tcPr/>
                </a:tc>
                <a:tc>
                  <a:txBody>
                    <a:bodyPr/>
                    <a:lstStyle/>
                    <a:p>
                      <a:pPr rtl="1"/>
                      <a:r>
                        <a:rPr lang="ar-IQ" dirty="0" smtClean="0"/>
                        <a:t>     </a:t>
                      </a:r>
                      <a:r>
                        <a:rPr lang="en-US" dirty="0" smtClean="0"/>
                        <a:t>11____7</a:t>
                      </a:r>
                      <a:endParaRPr lang="ar-IQ" dirty="0"/>
                    </a:p>
                  </a:txBody>
                  <a:tcPr/>
                </a:tc>
              </a:tr>
              <a:tr h="307826">
                <a:tc>
                  <a:txBody>
                    <a:bodyPr/>
                    <a:lstStyle/>
                    <a:p>
                      <a:pPr rtl="1"/>
                      <a:endParaRPr lang="ar-IQ" dirty="0"/>
                    </a:p>
                  </a:txBody>
                  <a:tcPr/>
                </a:tc>
                <a:tc>
                  <a:txBody>
                    <a:bodyPr/>
                    <a:lstStyle/>
                    <a:p>
                      <a:pPr rtl="1"/>
                      <a:r>
                        <a:rPr lang="ar-IQ" dirty="0" smtClean="0"/>
                        <a:t>   تغير نمط عرض الشرائح</a:t>
                      </a:r>
                      <a:endParaRPr lang="ar-IQ" dirty="0"/>
                    </a:p>
                  </a:txBody>
                  <a:tcPr/>
                </a:tc>
                <a:tc>
                  <a:txBody>
                    <a:bodyPr/>
                    <a:lstStyle/>
                    <a:p>
                      <a:pPr rtl="1"/>
                      <a:r>
                        <a:rPr lang="ar-IQ" dirty="0" smtClean="0"/>
                        <a:t>   </a:t>
                      </a:r>
                      <a:r>
                        <a:rPr lang="en-US" dirty="0" smtClean="0"/>
                        <a:t>14___12</a:t>
                      </a:r>
                      <a:endParaRPr lang="ar-IQ" dirty="0"/>
                    </a:p>
                  </a:txBody>
                  <a:tcPr/>
                </a:tc>
              </a:tr>
              <a:tr h="307826">
                <a:tc>
                  <a:txBody>
                    <a:bodyPr/>
                    <a:lstStyle/>
                    <a:p>
                      <a:pPr rtl="1"/>
                      <a:endParaRPr lang="ar-IQ"/>
                    </a:p>
                  </a:txBody>
                  <a:tcPr/>
                </a:tc>
                <a:tc>
                  <a:txBody>
                    <a:bodyPr/>
                    <a:lstStyle/>
                    <a:p>
                      <a:pPr rtl="1"/>
                      <a:r>
                        <a:rPr lang="ar-IQ" dirty="0" smtClean="0"/>
                        <a:t>التعامل مع الكائنات          </a:t>
                      </a:r>
                      <a:endParaRPr lang="ar-IQ" dirty="0"/>
                    </a:p>
                  </a:txBody>
                  <a:tcPr/>
                </a:tc>
                <a:tc>
                  <a:txBody>
                    <a:bodyPr/>
                    <a:lstStyle/>
                    <a:p>
                      <a:pPr rtl="1"/>
                      <a:r>
                        <a:rPr lang="ar-IQ" dirty="0" smtClean="0"/>
                        <a:t> </a:t>
                      </a:r>
                      <a:r>
                        <a:rPr lang="en-US" dirty="0" smtClean="0"/>
                        <a:t>15      </a:t>
                      </a:r>
                      <a:r>
                        <a:rPr lang="ar-IQ" dirty="0" smtClean="0"/>
                        <a:t>       </a:t>
                      </a:r>
                      <a:endParaRPr lang="ar-IQ" dirty="0"/>
                    </a:p>
                  </a:txBody>
                  <a:tcPr/>
                </a:tc>
              </a:tr>
              <a:tr h="307826">
                <a:tc>
                  <a:txBody>
                    <a:bodyPr/>
                    <a:lstStyle/>
                    <a:p>
                      <a:pPr rtl="1"/>
                      <a:endParaRPr lang="ar-IQ" dirty="0"/>
                    </a:p>
                  </a:txBody>
                  <a:tcPr/>
                </a:tc>
                <a:tc>
                  <a:txBody>
                    <a:bodyPr/>
                    <a:lstStyle/>
                    <a:p>
                      <a:pPr rtl="1"/>
                      <a:r>
                        <a:rPr lang="ar-IQ" dirty="0" smtClean="0"/>
                        <a:t>أدراج ملف فديو</a:t>
                      </a:r>
                      <a:endParaRPr lang="ar-IQ" dirty="0"/>
                    </a:p>
                  </a:txBody>
                  <a:tcPr/>
                </a:tc>
                <a:tc>
                  <a:txBody>
                    <a:bodyPr/>
                    <a:lstStyle/>
                    <a:p>
                      <a:pPr rtl="1"/>
                      <a:r>
                        <a:rPr lang="ar-IQ" dirty="0" smtClean="0"/>
                        <a:t> </a:t>
                      </a:r>
                      <a:r>
                        <a:rPr lang="en-US" dirty="0" smtClean="0"/>
                        <a:t>16      </a:t>
                      </a:r>
                      <a:r>
                        <a:rPr lang="ar-IQ" dirty="0" smtClean="0"/>
                        <a:t>       </a:t>
                      </a:r>
                      <a:endParaRPr lang="ar-IQ" dirty="0"/>
                    </a:p>
                  </a:txBody>
                  <a:tcPr/>
                </a:tc>
              </a:tr>
              <a:tr h="307826">
                <a:tc>
                  <a:txBody>
                    <a:bodyPr/>
                    <a:lstStyle/>
                    <a:p>
                      <a:pPr rtl="1"/>
                      <a:endParaRPr lang="ar-IQ"/>
                    </a:p>
                  </a:txBody>
                  <a:tcPr/>
                </a:tc>
                <a:tc>
                  <a:txBody>
                    <a:bodyPr/>
                    <a:lstStyle/>
                    <a:p>
                      <a:pPr rtl="1"/>
                      <a:r>
                        <a:rPr lang="ar-IQ" dirty="0" smtClean="0"/>
                        <a:t>أدراج</a:t>
                      </a:r>
                      <a:r>
                        <a:rPr lang="ar-IQ" baseline="0" dirty="0" smtClean="0"/>
                        <a:t> ملف صوتي</a:t>
                      </a:r>
                      <a:endParaRPr lang="ar-IQ" dirty="0"/>
                    </a:p>
                  </a:txBody>
                  <a:tcPr/>
                </a:tc>
                <a:tc>
                  <a:txBody>
                    <a:bodyPr/>
                    <a:lstStyle/>
                    <a:p>
                      <a:pPr rtl="1"/>
                      <a:r>
                        <a:rPr lang="ar-IQ" dirty="0" smtClean="0"/>
                        <a:t>      </a:t>
                      </a:r>
                      <a:r>
                        <a:rPr lang="en-US" dirty="0" smtClean="0"/>
                        <a:t>17 </a:t>
                      </a:r>
                      <a:r>
                        <a:rPr lang="ar-IQ" dirty="0" smtClean="0"/>
                        <a:t>   </a:t>
                      </a:r>
                      <a:endParaRPr lang="ar-IQ" dirty="0"/>
                    </a:p>
                  </a:txBody>
                  <a:tcPr/>
                </a:tc>
              </a:tr>
              <a:tr h="307826">
                <a:tc>
                  <a:txBody>
                    <a:bodyPr/>
                    <a:lstStyle/>
                    <a:p>
                      <a:pP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1800" b="0" dirty="0" smtClean="0">
                          <a:solidFill>
                            <a:schemeClr val="tx1"/>
                          </a:solidFill>
                        </a:rPr>
                        <a:t>مضاعفة الشريحة </a:t>
                      </a:r>
                      <a:r>
                        <a:rPr lang="en-US" sz="1800" b="0" dirty="0" smtClean="0">
                          <a:solidFill>
                            <a:schemeClr val="tx1"/>
                          </a:solidFill>
                        </a:rPr>
                        <a:t>duplicate layer</a:t>
                      </a:r>
                      <a:r>
                        <a:rPr lang="ar-IQ" sz="1800" b="0" dirty="0" smtClean="0"/>
                        <a:t> </a:t>
                      </a:r>
                    </a:p>
                    <a:p>
                      <a:pPr rtl="1"/>
                      <a:endParaRPr lang="ar-IQ" dirty="0"/>
                    </a:p>
                  </a:txBody>
                  <a:tcPr/>
                </a:tc>
                <a:tc>
                  <a:txBody>
                    <a:bodyPr/>
                    <a:lstStyle/>
                    <a:p>
                      <a:pPr rtl="1"/>
                      <a:r>
                        <a:rPr lang="ar-IQ" dirty="0" smtClean="0"/>
                        <a:t>   </a:t>
                      </a:r>
                      <a:r>
                        <a:rPr lang="en-US" dirty="0" smtClean="0"/>
                        <a:t>18   </a:t>
                      </a:r>
                      <a:endParaRPr lang="ar-IQ" dirty="0"/>
                    </a:p>
                  </a:txBody>
                  <a:tcPr/>
                </a:tc>
              </a:tr>
              <a:tr h="307826">
                <a:tc>
                  <a:txBody>
                    <a:bodyPr/>
                    <a:lstStyle/>
                    <a:p>
                      <a:pPr rtl="1"/>
                      <a:endParaRPr lang="ar-IQ" dirty="0"/>
                    </a:p>
                  </a:txBody>
                  <a:tcPr/>
                </a:tc>
                <a:tc>
                  <a:txBody>
                    <a:bodyPr/>
                    <a:lstStyle/>
                    <a:p>
                      <a:pPr rtl="1"/>
                      <a:r>
                        <a:rPr lang="ar-IQ" dirty="0" smtClean="0"/>
                        <a:t>إضافة</a:t>
                      </a:r>
                      <a:r>
                        <a:rPr lang="ar-IQ" baseline="0" dirty="0" smtClean="0"/>
                        <a:t> شريحة جديدة </a:t>
                      </a:r>
                      <a:r>
                        <a:rPr lang="en-US" baseline="0" dirty="0" smtClean="0"/>
                        <a:t>new slide</a:t>
                      </a:r>
                      <a:endParaRPr lang="ar-IQ" dirty="0"/>
                    </a:p>
                  </a:txBody>
                  <a:tcPr/>
                </a:tc>
                <a:tc>
                  <a:txBody>
                    <a:bodyPr/>
                    <a:lstStyle/>
                    <a:p>
                      <a:r>
                        <a:rPr lang="en-US" dirty="0" smtClean="0"/>
                        <a:t>19      </a:t>
                      </a:r>
                      <a:endParaRPr lang="ar-IQ" dirty="0"/>
                    </a:p>
                  </a:txBody>
                  <a:tcPr/>
                </a:tc>
              </a:tr>
              <a:tr h="307826">
                <a:tc>
                  <a:txBody>
                    <a:bodyPr/>
                    <a:lstStyle/>
                    <a:p>
                      <a:pPr rtl="1"/>
                      <a:endParaRPr lang="ar-IQ" dirty="0"/>
                    </a:p>
                  </a:txBody>
                  <a:tcPr/>
                </a:tc>
                <a:tc>
                  <a:txBody>
                    <a:bodyPr/>
                    <a:lstStyle/>
                    <a:p>
                      <a:r>
                        <a:rPr lang="ar-IQ" dirty="0" smtClean="0"/>
                        <a:t>حذف شريحة</a:t>
                      </a:r>
                      <a:endParaRPr lang="ar-IQ" dirty="0"/>
                    </a:p>
                  </a:txBody>
                  <a:tcPr/>
                </a:tc>
                <a:tc>
                  <a:txBody>
                    <a:bodyPr/>
                    <a:lstStyle/>
                    <a:p>
                      <a:r>
                        <a:rPr lang="en-US" dirty="0" smtClean="0"/>
                        <a:t>20</a:t>
                      </a:r>
                      <a:r>
                        <a:rPr lang="en-US" baseline="0" dirty="0" smtClean="0"/>
                        <a:t>      </a:t>
                      </a:r>
                      <a:endParaRPr lang="ar-IQ" dirty="0"/>
                    </a:p>
                  </a:txBody>
                  <a:tcPr/>
                </a:tc>
              </a:tr>
              <a:tr h="307826">
                <a:tc>
                  <a:txBody>
                    <a:bodyPr/>
                    <a:lstStyle/>
                    <a:p>
                      <a:pPr rtl="1"/>
                      <a:endParaRPr lang="ar-IQ"/>
                    </a:p>
                  </a:txBody>
                  <a:tcPr/>
                </a:tc>
                <a:tc>
                  <a:txBody>
                    <a:bodyPr/>
                    <a:lstStyle/>
                    <a:p>
                      <a:r>
                        <a:rPr lang="ar-IQ" dirty="0" smtClean="0"/>
                        <a:t>أدراج</a:t>
                      </a:r>
                      <a:r>
                        <a:rPr lang="ar-IQ" baseline="0" dirty="0" smtClean="0"/>
                        <a:t> التاريخ والوقت والشريحة </a:t>
                      </a:r>
                      <a:endParaRPr lang="ar-IQ" dirty="0"/>
                    </a:p>
                  </a:txBody>
                  <a:tcPr/>
                </a:tc>
                <a:tc>
                  <a:txBody>
                    <a:bodyPr/>
                    <a:lstStyle/>
                    <a:p>
                      <a:r>
                        <a:rPr lang="en-US" dirty="0" smtClean="0"/>
                        <a:t>21</a:t>
                      </a:r>
                      <a:r>
                        <a:rPr lang="en-US" baseline="0" dirty="0" smtClean="0"/>
                        <a:t>        </a:t>
                      </a:r>
                      <a:endParaRPr lang="ar-IQ"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3"/>
                                        </p:tgtEl>
                                        <p:attrNameLst>
                                          <p:attrName>style.color</p:attrName>
                                        </p:attrNameLst>
                                      </p:cBhvr>
                                      <p:to>
                                        <a:schemeClr val="accent2"/>
                                      </p:to>
                                    </p:animClr>
                                    <p:animClr clrSpc="rgb">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314" y="857232"/>
            <a:ext cx="8715404" cy="5857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أ) تحديث تلقائي (</a:t>
            </a:r>
            <a:r>
              <a:rPr lang="en-US" sz="3200" dirty="0" smtClean="0"/>
              <a:t>update automatically</a:t>
            </a:r>
            <a:r>
              <a:rPr lang="ar-IQ" sz="3200" dirty="0" smtClean="0"/>
              <a:t>) يضع تاريخ اليوم على الشريحة كما يمكنك اختيار أكثر من صيغة لكتابة التاريخ وذلك بالضغط على السهم الأسود لتظهر لك قائمه بالصيغ الممكنة </a:t>
            </a:r>
          </a:p>
          <a:p>
            <a:pPr algn="ctr"/>
            <a:r>
              <a:rPr lang="ar-IQ" sz="3200" dirty="0" smtClean="0"/>
              <a:t>ب) كما يمكنك أيضا اختيار ظهور التاريخ بأي لغة تريد</a:t>
            </a:r>
          </a:p>
          <a:p>
            <a:pPr algn="ctr"/>
            <a:r>
              <a:rPr lang="ar-IQ" sz="3200" dirty="0" smtClean="0"/>
              <a:t>ت) وكذلك يمكنك اختيار نوع التقويم (هجري أو غربي أو ميلادي)</a:t>
            </a:r>
          </a:p>
          <a:p>
            <a:pPr algn="ctr"/>
            <a:r>
              <a:rPr lang="ar-IQ" sz="3200" dirty="0" smtClean="0"/>
              <a:t>4) الاختيار : ثابت (</a:t>
            </a:r>
            <a:r>
              <a:rPr lang="en-US" sz="3200" dirty="0" smtClean="0"/>
              <a:t>fixed</a:t>
            </a:r>
            <a:r>
              <a:rPr lang="ar-IQ" sz="3200" dirty="0" smtClean="0"/>
              <a:t>) لوضع تاريخ معين أنت تكتبه على الشريحة أو الشرائح </a:t>
            </a:r>
          </a:p>
          <a:p>
            <a:pPr algn="ctr"/>
            <a:r>
              <a:rPr lang="ar-IQ" sz="3200" dirty="0" smtClean="0"/>
              <a:t>(</a:t>
            </a:r>
            <a:r>
              <a:rPr lang="en-US" sz="3200" dirty="0" smtClean="0"/>
              <a:t>insert         date and  time</a:t>
            </a:r>
            <a:r>
              <a:rPr lang="ar-IQ" sz="3200" dirty="0" smtClean="0"/>
              <a:t>)</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1438" y="857232"/>
            <a:ext cx="8786842" cy="5715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ترقيم الشرائح </a:t>
            </a:r>
          </a:p>
          <a:p>
            <a:pPr algn="ctr"/>
            <a:endParaRPr lang="ar-IQ" sz="3200" dirty="0" smtClean="0"/>
          </a:p>
          <a:p>
            <a:pPr algn="ctr"/>
            <a:r>
              <a:rPr lang="ar-IQ" sz="3200" dirty="0" smtClean="0"/>
              <a:t>أذا كنت ترغب في ترقيم الشرائح المصممة عليك القيام بالخطوات التالية . </a:t>
            </a:r>
          </a:p>
          <a:p>
            <a:pPr algn="ctr"/>
            <a:r>
              <a:rPr lang="ar-IQ" sz="3200" dirty="0" smtClean="0"/>
              <a:t>1) اذهب لقائمة إدراج </a:t>
            </a:r>
            <a:r>
              <a:rPr lang="en-US" sz="3200" dirty="0" smtClean="0"/>
              <a:t>insert</a:t>
            </a:r>
            <a:r>
              <a:rPr lang="ar-IQ" sz="3200" dirty="0" smtClean="0"/>
              <a:t> 				</a:t>
            </a:r>
          </a:p>
          <a:p>
            <a:pPr algn="ctr"/>
            <a:r>
              <a:rPr lang="ar-IQ" sz="3200" dirty="0" smtClean="0"/>
              <a:t>2) ثم اختر منها ترقيم الشرائح </a:t>
            </a:r>
            <a:r>
              <a:rPr lang="en-US" sz="3200" dirty="0" smtClean="0"/>
              <a:t>slide number</a:t>
            </a:r>
            <a:r>
              <a:rPr lang="ar-IQ" sz="3200" dirty="0" smtClean="0"/>
              <a:t> 	</a:t>
            </a:r>
          </a:p>
          <a:p>
            <a:pPr algn="ctr"/>
            <a:r>
              <a:rPr lang="ar-IQ" sz="3200" dirty="0" smtClean="0"/>
              <a:t>3) ضع علامة صح بجانب الاختيار رقم الشريحة </a:t>
            </a:r>
            <a:r>
              <a:rPr lang="en-US" sz="3200" dirty="0" smtClean="0"/>
              <a:t>slide number</a:t>
            </a:r>
            <a:r>
              <a:rPr lang="ar-IQ" sz="3200" dirty="0" smtClean="0"/>
              <a:t> </a:t>
            </a:r>
          </a:p>
          <a:p>
            <a:pPr algn="ctr"/>
            <a:r>
              <a:rPr lang="ar-IQ" sz="3200" dirty="0" smtClean="0"/>
              <a:t>4) ثم حدد موقع الترقيم أما يكون بأعلى الشريحة </a:t>
            </a:r>
            <a:r>
              <a:rPr lang="en-US" sz="3200" dirty="0" smtClean="0"/>
              <a:t>header</a:t>
            </a:r>
            <a:r>
              <a:rPr lang="ar-IQ" sz="3200" dirty="0" smtClean="0"/>
              <a:t> أو أسفلها </a:t>
            </a:r>
            <a:r>
              <a:rPr lang="en-US" sz="3200" dirty="0" smtClean="0"/>
              <a:t>footer</a:t>
            </a:r>
            <a:endParaRPr lang="ar-IQ" sz="3200" dirty="0" smtClean="0"/>
          </a:p>
          <a:p>
            <a:pPr algn="ct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85720" y="857232"/>
            <a:ext cx="857256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5) حدد التطبيق هل هو للشريحة الحالية فقط (</a:t>
            </a:r>
            <a:r>
              <a:rPr lang="en-US" sz="3200" dirty="0" smtClean="0"/>
              <a:t>apply</a:t>
            </a:r>
            <a:r>
              <a:rPr lang="ar-IQ" sz="3200" dirty="0" smtClean="0"/>
              <a:t>) </a:t>
            </a:r>
            <a:r>
              <a:rPr lang="ar-IQ" sz="3200" dirty="0" err="1" smtClean="0"/>
              <a:t>او</a:t>
            </a:r>
            <a:r>
              <a:rPr lang="ar-IQ" sz="3200" dirty="0" smtClean="0"/>
              <a:t> لكل الشرائح (</a:t>
            </a:r>
            <a:r>
              <a:rPr lang="en-US" sz="3200" dirty="0" smtClean="0"/>
              <a:t>apply</a:t>
            </a:r>
            <a:r>
              <a:rPr lang="ar-IQ" sz="3200" dirty="0" smtClean="0"/>
              <a:t>) </a:t>
            </a:r>
          </a:p>
          <a:p>
            <a:pPr algn="ctr"/>
            <a:r>
              <a:rPr lang="en-US" sz="3200" dirty="0" smtClean="0"/>
              <a:t>Insert     slide no      footer/header    apply</a:t>
            </a:r>
            <a:endParaRPr lang="ar-IQ" sz="3200" dirty="0"/>
          </a:p>
        </p:txBody>
      </p:sp>
      <p:sp>
        <p:nvSpPr>
          <p:cNvPr id="3" name="سهم إلى اليمين 2"/>
          <p:cNvSpPr/>
          <p:nvPr/>
        </p:nvSpPr>
        <p:spPr>
          <a:xfrm>
            <a:off x="2071670" y="2143116"/>
            <a:ext cx="357190"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a:off x="4000496" y="2143116"/>
            <a:ext cx="357190"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6858016" y="2143116"/>
            <a:ext cx="357190"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0" name="Picture 2"/>
          <p:cNvPicPr>
            <a:picLocks noChangeAspect="1" noChangeArrowheads="1"/>
          </p:cNvPicPr>
          <p:nvPr/>
        </p:nvPicPr>
        <p:blipFill>
          <a:blip r:embed="rId2"/>
          <a:srcRect/>
          <a:stretch>
            <a:fillRect/>
          </a:stretch>
        </p:blipFill>
        <p:spPr bwMode="auto">
          <a:xfrm>
            <a:off x="0" y="3143248"/>
            <a:ext cx="9144000" cy="3643338"/>
          </a:xfrm>
          <a:prstGeom prst="rect">
            <a:avLst/>
          </a:prstGeom>
          <a:noFill/>
          <a:ln w="9525">
            <a:noFill/>
            <a:miter lim="800000"/>
            <a:headEnd/>
            <a:tailEnd/>
          </a:ln>
          <a:effectLst/>
        </p:spPr>
      </p:pic>
      <p:sp>
        <p:nvSpPr>
          <p:cNvPr id="9" name="شكل بيضاوي 8"/>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par>
                                <p:cTn id="45" presetID="25" presetClass="entr" presetSubtype="0" fill="hold" nodeType="with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50" dur="1000" fill="hold"/>
                                        <p:tgtEl>
                                          <p:spTgt spid="205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76" y="928670"/>
            <a:ext cx="8786842" cy="5715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استخدام الملاحظات والتعليمات </a:t>
            </a:r>
          </a:p>
          <a:p>
            <a:pPr algn="ctr"/>
            <a:endParaRPr lang="ar-IQ" sz="3200" dirty="0" smtClean="0"/>
          </a:p>
          <a:p>
            <a:pPr algn="ctr"/>
            <a:r>
              <a:rPr lang="ar-IQ" sz="3200" dirty="0" smtClean="0"/>
              <a:t>لإضافة ملاحظات (</a:t>
            </a:r>
            <a:r>
              <a:rPr lang="en-US" sz="3200" dirty="0" smtClean="0"/>
              <a:t>note</a:t>
            </a:r>
            <a:r>
              <a:rPr lang="ar-IQ" sz="3200" dirty="0" smtClean="0"/>
              <a:t>) إلى شريحة العرض اتبع الخطوات التالية </a:t>
            </a:r>
          </a:p>
          <a:p>
            <a:pPr algn="ctr"/>
            <a:r>
              <a:rPr lang="ar-IQ" sz="3200" dirty="0" smtClean="0"/>
              <a:t>1) اختر الشريحة المراد إضافة ملاحظات لها 		</a:t>
            </a:r>
          </a:p>
          <a:p>
            <a:pPr algn="ctr"/>
            <a:r>
              <a:rPr lang="ar-IQ" sz="3200" dirty="0" smtClean="0"/>
              <a:t>2) اختر الأمر صفحة الملاحظات (</a:t>
            </a:r>
            <a:r>
              <a:rPr lang="en-US" sz="3200" dirty="0" smtClean="0"/>
              <a:t>note page</a:t>
            </a:r>
            <a:r>
              <a:rPr lang="ar-IQ" sz="3200" dirty="0" smtClean="0"/>
              <a:t>) من قائمة عرض (</a:t>
            </a:r>
            <a:r>
              <a:rPr lang="en-US" sz="3200" dirty="0" smtClean="0"/>
              <a:t>view</a:t>
            </a:r>
            <a:r>
              <a:rPr lang="ar-IQ" sz="3200" dirty="0" smtClean="0"/>
              <a:t>) سيظهر مربع ملاحظات أسفل شريحة العرض , كما في الشكل المجاور </a:t>
            </a:r>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928670"/>
            <a:ext cx="9144000" cy="3000395"/>
          </a:xfrm>
          <a:prstGeom prst="rect">
            <a:avLst/>
          </a:prstGeom>
          <a:noFill/>
          <a:ln w="9525">
            <a:noFill/>
            <a:miter lim="800000"/>
            <a:headEnd/>
            <a:tailEnd/>
          </a:ln>
          <a:effectLst/>
        </p:spPr>
      </p:pic>
      <p:sp>
        <p:nvSpPr>
          <p:cNvPr id="3" name="مستطيل مستدير الزوايا 2"/>
          <p:cNvSpPr/>
          <p:nvPr/>
        </p:nvSpPr>
        <p:spPr>
          <a:xfrm>
            <a:off x="214314" y="4071942"/>
            <a:ext cx="8858280" cy="2714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3) انقر مربع الملاحظات وابدأ بكتابة ملاحظاتك </a:t>
            </a:r>
          </a:p>
          <a:p>
            <a:pPr algn="ctr"/>
            <a:r>
              <a:rPr lang="ar-IQ" sz="3200" dirty="0" smtClean="0"/>
              <a:t>4) قم بعمل تنسيق التي تريدها على نص الملاحظة </a:t>
            </a:r>
          </a:p>
          <a:p>
            <a:pPr algn="ctr"/>
            <a:endParaRPr lang="ar-IQ" sz="3200" dirty="0" smtClean="0"/>
          </a:p>
          <a:p>
            <a:pPr algn="ctr"/>
            <a:r>
              <a:rPr lang="en-US" sz="3200" dirty="0" smtClean="0"/>
              <a:t>View      note page     write your nots</a:t>
            </a:r>
            <a:endParaRPr lang="ar-IQ" sz="3200" dirty="0"/>
          </a:p>
        </p:txBody>
      </p:sp>
      <p:sp>
        <p:nvSpPr>
          <p:cNvPr id="4" name="سهم إلى اليمين 3"/>
          <p:cNvSpPr/>
          <p:nvPr/>
        </p:nvSpPr>
        <p:spPr>
          <a:xfrm>
            <a:off x="2500298" y="6072206"/>
            <a:ext cx="357190"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4786314" y="6072206"/>
            <a:ext cx="357190"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3074"/>
                                        </p:tgtEl>
                                        <p:attrNameLst>
                                          <p:attrName>ppt_w</p:attrName>
                                        </p:attrNameLst>
                                      </p:cBhvr>
                                      <p:tavLst>
                                        <p:tav tm="0">
                                          <p:val>
                                            <p:strVal val="ppt_w"/>
                                          </p:val>
                                        </p:tav>
                                        <p:tav tm="100000">
                                          <p:val>
                                            <p:strVal val="ppt_w+.3"/>
                                          </p:val>
                                        </p:tav>
                                      </p:tavLst>
                                    </p:anim>
                                    <p:anim calcmode="lin" valueType="num">
                                      <p:cBhvr>
                                        <p:cTn id="7" dur="1000"/>
                                        <p:tgtEl>
                                          <p:spTgt spid="3074"/>
                                        </p:tgtEl>
                                        <p:attrNameLst>
                                          <p:attrName>ppt_h</p:attrName>
                                        </p:attrNameLst>
                                      </p:cBhvr>
                                      <p:tavLst>
                                        <p:tav tm="0">
                                          <p:val>
                                            <p:strVal val="ppt_h"/>
                                          </p:val>
                                        </p:tav>
                                        <p:tav tm="100000">
                                          <p:val>
                                            <p:strVal val="ppt_h"/>
                                          </p:val>
                                        </p:tav>
                                      </p:tavLst>
                                    </p:anim>
                                    <p:animEffect transition="out" filter="fade">
                                      <p:cBhvr>
                                        <p:cTn id="8" dur="1000"/>
                                        <p:tgtEl>
                                          <p:spTgt spid="3074"/>
                                        </p:tgtEl>
                                      </p:cBhvr>
                                    </p:animEffect>
                                    <p:set>
                                      <p:cBhvr>
                                        <p:cTn id="9" dur="1" fill="hold">
                                          <p:stCondLst>
                                            <p:cond delay="999"/>
                                          </p:stCondLst>
                                        </p:cTn>
                                        <p:tgtEl>
                                          <p:spTgt spid="3074"/>
                                        </p:tgtEl>
                                        <p:attrNameLst>
                                          <p:attrName>style.visibility</p:attrName>
                                        </p:attrNameLst>
                                      </p:cBhvr>
                                      <p:to>
                                        <p:strVal val="hidden"/>
                                      </p:to>
                                    </p:set>
                                  </p:childTnLst>
                                </p:cTn>
                              </p:par>
                              <p:par>
                                <p:cTn id="10" presetID="50" presetClass="exit" presetSubtype="0" accel="100000" fill="hold" grpId="0" nodeType="withEffect">
                                  <p:stCondLst>
                                    <p:cond delay="0"/>
                                  </p:stCondLst>
                                  <p:childTnLst>
                                    <p:anim calcmode="lin" valueType="num">
                                      <p:cBhvr>
                                        <p:cTn id="11" dur="1000"/>
                                        <p:tgtEl>
                                          <p:spTgt spid="3"/>
                                        </p:tgtEl>
                                        <p:attrNameLst>
                                          <p:attrName>ppt_w</p:attrName>
                                        </p:attrNameLst>
                                      </p:cBhvr>
                                      <p:tavLst>
                                        <p:tav tm="0">
                                          <p:val>
                                            <p:strVal val="ppt_w"/>
                                          </p:val>
                                        </p:tav>
                                        <p:tav tm="100000">
                                          <p:val>
                                            <p:strVal val="ppt_w+.3"/>
                                          </p:val>
                                        </p:tav>
                                      </p:tavLst>
                                    </p:anim>
                                    <p:anim calcmode="lin" valueType="num">
                                      <p:cBhvr>
                                        <p:cTn id="12" dur="1000"/>
                                        <p:tgtEl>
                                          <p:spTgt spid="3"/>
                                        </p:tgtEl>
                                        <p:attrNameLst>
                                          <p:attrName>ppt_h</p:attrName>
                                        </p:attrNameLst>
                                      </p:cBhvr>
                                      <p:tavLst>
                                        <p:tav tm="0">
                                          <p:val>
                                            <p:strVal val="ppt_h"/>
                                          </p:val>
                                        </p:tav>
                                        <p:tav tm="100000">
                                          <p:val>
                                            <p:strVal val="ppt_h"/>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0" presetClass="exit" presetSubtype="0" accel="100000" fill="hold" grpId="0" nodeType="withEffect">
                                  <p:stCondLst>
                                    <p:cond delay="0"/>
                                  </p:stCondLst>
                                  <p:childTnLst>
                                    <p:anim calcmode="lin" valueType="num">
                                      <p:cBhvr>
                                        <p:cTn id="16" dur="1000"/>
                                        <p:tgtEl>
                                          <p:spTgt spid="4"/>
                                        </p:tgtEl>
                                        <p:attrNameLst>
                                          <p:attrName>ppt_w</p:attrName>
                                        </p:attrNameLst>
                                      </p:cBhvr>
                                      <p:tavLst>
                                        <p:tav tm="0">
                                          <p:val>
                                            <p:strVal val="ppt_w"/>
                                          </p:val>
                                        </p:tav>
                                        <p:tav tm="100000">
                                          <p:val>
                                            <p:strVal val="ppt_w+.3"/>
                                          </p:val>
                                        </p:tav>
                                      </p:tavLst>
                                    </p:anim>
                                    <p:anim calcmode="lin" valueType="num">
                                      <p:cBhvr>
                                        <p:cTn id="17" dur="1000"/>
                                        <p:tgtEl>
                                          <p:spTgt spid="4"/>
                                        </p:tgtEl>
                                        <p:attrNameLst>
                                          <p:attrName>ppt_h</p:attrName>
                                        </p:attrNameLst>
                                      </p:cBhvr>
                                      <p:tavLst>
                                        <p:tav tm="0">
                                          <p:val>
                                            <p:strVal val="ppt_h"/>
                                          </p:val>
                                        </p:tav>
                                        <p:tav tm="100000">
                                          <p:val>
                                            <p:strVal val="ppt_h"/>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50" presetClass="exit" presetSubtype="0" accel="100000" fill="hold" grpId="0" nodeType="withEffect">
                                  <p:stCondLst>
                                    <p:cond delay="0"/>
                                  </p:stCondLst>
                                  <p:childTnLst>
                                    <p:anim calcmode="lin" valueType="num">
                                      <p:cBhvr>
                                        <p:cTn id="21" dur="1000"/>
                                        <p:tgtEl>
                                          <p:spTgt spid="5"/>
                                        </p:tgtEl>
                                        <p:attrNameLst>
                                          <p:attrName>ppt_w</p:attrName>
                                        </p:attrNameLst>
                                      </p:cBhvr>
                                      <p:tavLst>
                                        <p:tav tm="0">
                                          <p:val>
                                            <p:strVal val="ppt_w"/>
                                          </p:val>
                                        </p:tav>
                                        <p:tav tm="100000">
                                          <p:val>
                                            <p:strVal val="ppt_w+.3"/>
                                          </p:val>
                                        </p:tav>
                                      </p:tavLst>
                                    </p:anim>
                                    <p:anim calcmode="lin" valueType="num">
                                      <p:cBhvr>
                                        <p:cTn id="22" dur="1000"/>
                                        <p:tgtEl>
                                          <p:spTgt spid="5"/>
                                        </p:tgtEl>
                                        <p:attrNameLst>
                                          <p:attrName>ppt_h</p:attrName>
                                        </p:attrNameLst>
                                      </p:cBhvr>
                                      <p:tavLst>
                                        <p:tav tm="0">
                                          <p:val>
                                            <p:strVal val="ppt_h"/>
                                          </p:val>
                                        </p:tav>
                                        <p:tav tm="100000">
                                          <p:val>
                                            <p:strVal val="ppt_h"/>
                                          </p:val>
                                        </p:tav>
                                      </p:tavLst>
                                    </p:anim>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1438" y="928670"/>
            <a:ext cx="8929718" cy="557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ولإضافة تعليق (</a:t>
            </a:r>
            <a:r>
              <a:rPr lang="en-US" sz="4000" b="1" dirty="0" smtClean="0"/>
              <a:t>comment</a:t>
            </a:r>
            <a:r>
              <a:rPr lang="ar-IQ" sz="4000" b="1" dirty="0" smtClean="0"/>
              <a:t>) إلى شريحة العرض اتبع مايلي </a:t>
            </a:r>
          </a:p>
          <a:p>
            <a:pPr algn="ctr"/>
            <a:endParaRPr lang="ar-IQ" sz="3200" dirty="0" smtClean="0"/>
          </a:p>
          <a:p>
            <a:pPr marL="514350" indent="-514350" algn="ctr">
              <a:buAutoNum type="arabicParenR"/>
            </a:pPr>
            <a:r>
              <a:rPr lang="ar-IQ" sz="3200" dirty="0" smtClean="0"/>
              <a:t>اختر شريحة العرض المطلوب إضافة تعليق لها 			</a:t>
            </a:r>
          </a:p>
          <a:p>
            <a:pPr marL="514350" indent="-514350" algn="ctr">
              <a:buAutoNum type="arabicParenR"/>
            </a:pPr>
            <a:r>
              <a:rPr lang="ar-IQ" sz="3200" dirty="0" smtClean="0"/>
              <a:t> اختر الأمر تعليق </a:t>
            </a:r>
            <a:r>
              <a:rPr lang="en-US" sz="3200" dirty="0" smtClean="0"/>
              <a:t>comment</a:t>
            </a:r>
            <a:r>
              <a:rPr lang="ar-IQ" sz="3200" dirty="0" smtClean="0"/>
              <a:t> من قائمة إدراج </a:t>
            </a:r>
            <a:r>
              <a:rPr lang="en-US" sz="3200" dirty="0" smtClean="0"/>
              <a:t>insert</a:t>
            </a:r>
            <a:r>
              <a:rPr lang="ar-IQ" sz="3200" dirty="0" smtClean="0"/>
              <a:t> ظهر مربع نص في اعلي الشريحة </a:t>
            </a:r>
          </a:p>
          <a:p>
            <a:pPr marL="514350" indent="-514350" algn="ctr">
              <a:buAutoNum type="arabicParenR"/>
            </a:pPr>
            <a:r>
              <a:rPr lang="ar-IQ" sz="3200" dirty="0" smtClean="0"/>
              <a:t> اكتب التعليقات التي تريدها وقم بعمل التنسيقات التي تريدها </a:t>
            </a:r>
          </a:p>
          <a:p>
            <a:pPr marL="514350" indent="-514350" algn="ctr"/>
            <a:endParaRPr lang="ar-IQ" sz="3200" dirty="0" smtClean="0"/>
          </a:p>
          <a:p>
            <a:pPr marL="514350" indent="-514350" algn="ctr"/>
            <a:r>
              <a:rPr lang="en-US" sz="3200" dirty="0" smtClean="0"/>
              <a:t>Insert     comment      write your comment</a:t>
            </a:r>
            <a:endParaRPr lang="ar-IQ" sz="3200" dirty="0"/>
          </a:p>
        </p:txBody>
      </p:sp>
      <p:sp>
        <p:nvSpPr>
          <p:cNvPr id="3" name="سهم إلى اليمين 2"/>
          <p:cNvSpPr/>
          <p:nvPr/>
        </p:nvSpPr>
        <p:spPr>
          <a:xfrm>
            <a:off x="2000232" y="5929330"/>
            <a:ext cx="357190"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a:off x="4214810" y="5929330"/>
            <a:ext cx="357190" cy="35719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857256"/>
            <a:ext cx="9144000" cy="5429264"/>
          </a:xfrm>
          <a:prstGeom prst="rect">
            <a:avLst/>
          </a:prstGeom>
          <a:noFill/>
          <a:ln w="9525">
            <a:noFill/>
            <a:miter lim="800000"/>
            <a:headEnd/>
            <a:tailEnd/>
          </a:ln>
          <a:effectLst/>
        </p:spPr>
      </p:pic>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xit" presetSubtype="0" decel="100000" fill="hold" nodeType="clickEffect">
                                  <p:stCondLst>
                                    <p:cond delay="0"/>
                                  </p:stCondLst>
                                  <p:childTnLst>
                                    <p:anim calcmode="lin" valueType="num">
                                      <p:cBhvr>
                                        <p:cTn id="6" dur="500"/>
                                        <p:tgtEl>
                                          <p:spTgt spid="4098"/>
                                        </p:tgtEl>
                                        <p:attrNameLst>
                                          <p:attrName>ppt_w</p:attrName>
                                        </p:attrNameLst>
                                      </p:cBhvr>
                                      <p:tavLst>
                                        <p:tav tm="0">
                                          <p:val>
                                            <p:strVal val="ppt_w"/>
                                          </p:val>
                                        </p:tav>
                                        <p:tav tm="100000">
                                          <p:val>
                                            <p:strVal val="ppt_w*2.5"/>
                                          </p:val>
                                        </p:tav>
                                      </p:tavLst>
                                    </p:anim>
                                    <p:anim calcmode="lin" valueType="num">
                                      <p:cBhvr>
                                        <p:cTn id="7" dur="500"/>
                                        <p:tgtEl>
                                          <p:spTgt spid="4098"/>
                                        </p:tgtEl>
                                        <p:attrNameLst>
                                          <p:attrName>ppt_h</p:attrName>
                                        </p:attrNameLst>
                                      </p:cBhvr>
                                      <p:tavLst>
                                        <p:tav tm="0">
                                          <p:val>
                                            <p:strVal val="ppt_h"/>
                                          </p:val>
                                        </p:tav>
                                        <p:tav tm="100000">
                                          <p:val>
                                            <p:strVal val="ppt_h*0.01"/>
                                          </p:val>
                                        </p:tav>
                                      </p:tavLst>
                                    </p:anim>
                                    <p:anim calcmode="lin" valueType="num">
                                      <p:cBhvr>
                                        <p:cTn id="8" dur="500"/>
                                        <p:tgtEl>
                                          <p:spTgt spid="4098"/>
                                        </p:tgtEl>
                                        <p:attrNameLst>
                                          <p:attrName>ppt_x</p:attrName>
                                        </p:attrNameLst>
                                      </p:cBhvr>
                                      <p:tavLst>
                                        <p:tav tm="0">
                                          <p:val>
                                            <p:strVal val="ppt_x"/>
                                          </p:val>
                                        </p:tav>
                                        <p:tav tm="100000">
                                          <p:val>
                                            <p:strVal val="ppt_x"/>
                                          </p:val>
                                        </p:tav>
                                      </p:tavLst>
                                    </p:anim>
                                    <p:anim calcmode="lin" valueType="num">
                                      <p:cBhvr>
                                        <p:cTn id="9" dur="500"/>
                                        <p:tgtEl>
                                          <p:spTgt spid="4098"/>
                                        </p:tgtEl>
                                        <p:attrNameLst>
                                          <p:attrName>ppt_y</p:attrName>
                                        </p:attrNameLst>
                                      </p:cBhvr>
                                      <p:tavLst>
                                        <p:tav tm="0">
                                          <p:val>
                                            <p:strVal val="ppt_y"/>
                                          </p:val>
                                        </p:tav>
                                        <p:tav tm="100000">
                                          <p:val>
                                            <p:strVal val="ppt_h+1"/>
                                          </p:val>
                                        </p:tav>
                                      </p:tavLst>
                                    </p:anim>
                                    <p:animEffect transition="out" filter="fade">
                                      <p:cBhvr>
                                        <p:cTn id="10" dur="500"/>
                                        <p:tgtEl>
                                          <p:spTgt spid="4098"/>
                                        </p:tgtEl>
                                      </p:cBhvr>
                                    </p:animEffect>
                                    <p:set>
                                      <p:cBhvr>
                                        <p:cTn id="11"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44" y="857256"/>
            <a:ext cx="8643966" cy="6000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التعامل مع النصوص </a:t>
            </a:r>
          </a:p>
          <a:p>
            <a:pPr algn="ctr"/>
            <a:r>
              <a:rPr lang="ar-IQ" sz="3200" dirty="0" smtClean="0"/>
              <a:t>لأيتم إدخال النصوص في برنامج (</a:t>
            </a:r>
            <a:r>
              <a:rPr lang="en-US" sz="3200" dirty="0" smtClean="0"/>
              <a:t>power point</a:t>
            </a:r>
            <a:r>
              <a:rPr lang="ar-IQ" sz="3200" dirty="0" smtClean="0"/>
              <a:t>) بصورة عادية ولكن يتم إدخالها ضمن محتوى نصي (</a:t>
            </a:r>
            <a:r>
              <a:rPr lang="en-US" sz="3200" dirty="0" smtClean="0"/>
              <a:t>place holder</a:t>
            </a:r>
            <a:r>
              <a:rPr lang="ar-IQ" sz="3200" dirty="0" smtClean="0"/>
              <a:t>) حيث يتم الحصول على هذا المحتوى النصي بطريقتين هما :</a:t>
            </a:r>
          </a:p>
          <a:p>
            <a:pPr marL="514350" indent="-514350" algn="ctr">
              <a:buAutoNum type="arabicParenR"/>
            </a:pPr>
            <a:r>
              <a:rPr lang="ar-IQ" sz="3200" dirty="0" smtClean="0"/>
              <a:t>بواسطة البرنامج عن طريق اختيار نوع التخطيط التلقائي المناسب (</a:t>
            </a:r>
            <a:r>
              <a:rPr lang="en-US" sz="3200" dirty="0" smtClean="0"/>
              <a:t>body</a:t>
            </a:r>
            <a:r>
              <a:rPr lang="ar-IQ" sz="3200" dirty="0" smtClean="0"/>
              <a:t>)  والذي يحتوي البرنامج 24 نوع تخطيط . </a:t>
            </a:r>
          </a:p>
          <a:p>
            <a:pPr marL="514350" indent="-514350" algn="ctr"/>
            <a:r>
              <a:rPr lang="ar-IQ" sz="3200" dirty="0" smtClean="0"/>
              <a:t>حيث يتم اختيار نوع التخطيط فيظهر في الشاشة على شكل مربعين لإدخال النص , المربع العلوي لإدخال نص العنوان () والسفلي لإدخال نص المحتوى (</a:t>
            </a:r>
            <a:r>
              <a:rPr lang="en-US" sz="3200" dirty="0" smtClean="0"/>
              <a:t>title</a:t>
            </a:r>
            <a:r>
              <a:rPr lang="ar-IQ" sz="3200" dirty="0" smtClean="0"/>
              <a:t>) على شكل قائمة مرقمة </a:t>
            </a:r>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85720" y="1071546"/>
            <a:ext cx="8715436" cy="542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2) بواسطة المستخدم حيث تقوم بنقر أداة مربع النص الموجود في شريط الأدوات رسم (</a:t>
            </a:r>
            <a:r>
              <a:rPr lang="en-US" sz="3200" dirty="0" smtClean="0"/>
              <a:t>drawing</a:t>
            </a:r>
            <a:r>
              <a:rPr lang="ar-IQ" sz="3200" dirty="0" smtClean="0"/>
              <a:t>) ثم نقر في أي مكان بشريحة العرض لتبدأ في الكتابة .</a:t>
            </a:r>
          </a:p>
          <a:p>
            <a:pPr algn="ctr"/>
            <a:endParaRPr lang="ar-IQ" sz="3200" dirty="0" smtClean="0"/>
          </a:p>
          <a:p>
            <a:pPr algn="ctr"/>
            <a:r>
              <a:rPr lang="ar-IQ" sz="4000" b="1" dirty="0" smtClean="0"/>
              <a:t>ملاحظه :- </a:t>
            </a:r>
            <a:r>
              <a:rPr lang="ar-IQ" sz="3200" dirty="0" smtClean="0"/>
              <a:t>يعامل محتوى النص معاملة الكائنات الأخرى من حيث النقل والحجم والتنسيق والتعديل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1094 -0.00485 -0.02118 -0.01225 -0.03177 -0.01688 C -0.03542 -0.02081 -0.03889 -0.02566 -0.04289 -0.02959 C -0.04948 -0.0363 -0.05452 -0.03884 -0.05868 -0.04878 C -0.0599 -0.05156 -0.06059 -0.05456 -0.06181 -0.05711 C -0.06424 -0.06219 -0.0698 -0.07191 -0.0698 -0.07191 C -0.07136 -0.09017 -0.07171 -0.10751 -0.07622 -0.12485 C -0.07674 -0.13179 -0.07691 -0.13896 -0.07778 -0.14589 C -0.07796 -0.14821 -0.07934 -0.15006 -0.07934 -0.15237 C -0.07934 -0.16092 -0.07153 -0.16902 -0.06823 -0.17549 C -0.06407 -0.1926 -0.05643 -0.2067 -0.05243 -0.22404 C -0.05139 -0.22844 -0.05053 -0.2326 -0.04914 -0.23676 C -0.04723 -0.24254 -0.04289 -0.25364 -0.04289 -0.25364 C -0.04237 -0.2578 -0.04219 -0.26219 -0.04132 -0.26636 C -0.03889 -0.27792 -0.03542 -0.28878 -0.03334 -0.30035 C -0.02865 -0.32647 -0.02483 -0.34728 -0.01737 -0.37202 C -0.01389 -0.38335 -0.00851 -0.38844 -0.00469 -0.39954 C -0.0033 -0.4037 -0.00157 -0.41225 -0.00157 -0.41225 C -0.01615 -0.41364 -0.02865 -0.41641 -0.04289 -0.41873 C -0.06025 -0.41734 -0.07778 -0.41641 -0.09514 -0.41433 C -0.10296 -0.41341 -0.09775 -0.41202 -0.10313 -0.40601 C -0.10643 -0.40231 -0.11059 -0.40092 -0.11424 -0.39745 C -0.13403 -0.37757 -0.12205 -0.38821 -0.13334 -0.3785 C -0.13924 -0.36786 -0.14688 -0.35977 -0.15243 -0.3489 C -0.15417 -0.34543 -0.15573 -0.34196 -0.15712 -0.33826 C -0.15782 -0.33618 -0.15782 -0.33387 -0.15868 -0.33202 C -0.16962 -0.30682 -0.1757 -0.28508 -0.17934 -0.25595 C -0.17987 -0.24185 -0.17969 -0.22774 -0.18091 -0.21364 C -0.18125 -0.20925 -0.18299 -0.20508 -0.18403 -0.20092 C -0.18455 -0.19884 -0.18577 -0.19445 -0.18577 -0.19445 C -0.18525 -0.18243 -0.1849 -0.1704 -0.18403 -0.15861 C -0.18316 -0.14844 -0.17917 -0.15214 -0.17466 -0.14173 C -0.16285 -0.11445 -0.16893 -0.123 -0.16025 -0.11214 C -0.15678 -0.09734 -0.14549 -0.09087 -0.13646 -0.08254 C -0.13021 -0.07653 -0.12605 -0.07029 -0.1191 -0.06566 C -0.10695 -0.00601 -0.12587 0.04578 -0.10469 0.09919 C -0.10157 0.11561 -0.10053 0.11861 -0.09358 0.1311 C -0.09167 0.14081 -0.08907 0.14937 -0.08577 0.15838 C -0.08386 0.18035 -0.08195 0.19052 -0.08577 0.21549 C -0.08664 0.22081 -0.09219 0.2222 -0.09514 0.22613 C -0.08039 0.23399 -0.0632 0.23885 -0.04757 0.24301 C -0.03733 0.25202 -0.02171 0.25873 -0.00955 0.26197 C 0.00069 0.28116 0.00937 0.29526 0.01753 0.317 C 0.02968 0.34937 0.02291 0.33873 0.03333 0.35307 C 0.03437 0.35653 0.03507 0.36023 0.03645 0.36347 C 0.03715 0.36532 0.03906 0.36601 0.03975 0.36786 C 0.04427 0.37804 0.04479 0.38867 0.05243 0.39515 C 0.05972 0.40856 0.0552 0.40116 0.06666 0.41642 C 0.06823 0.4185 0.06823 0.42266 0.06979 0.42474 C 0.07257 0.42844 0.07934 0.4333 0.07934 0.4333 C 0.0842 0.43191 0.08923 0.43168 0.09375 0.42913 C 0.09722 0.42729 0.09982 0.42335 0.10295 0.42058 C 0.11388 0.41087 0.12569 0.39723 0.13819 0.39307 C 0.15225 0.38174 0.16805 0.37919 0.1842 0.37619 C 0.23645 0.35052 0.29253 0.34474 0.346 0.32555 C 0.35121 0.32093 0.35607 0.31746 0.36198 0.31492 C 0.3743 0.30312 0.36979 0.30867 0.37621 0.30012 " pathEditMode="relative" ptsTypes="ffffffffffffffffffffffffffffffffffffffffffffffffffffffff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 y="857232"/>
            <a:ext cx="8929718" cy="5857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التدقيق الإملائي </a:t>
            </a:r>
            <a:r>
              <a:rPr lang="en-US" sz="4000" b="1" dirty="0" smtClean="0"/>
              <a:t>spelling </a:t>
            </a:r>
            <a:r>
              <a:rPr lang="ar-IQ" sz="4000" b="1" dirty="0" smtClean="0"/>
              <a:t> </a:t>
            </a:r>
          </a:p>
          <a:p>
            <a:pPr algn="ctr"/>
            <a:r>
              <a:rPr lang="ar-IQ" sz="3200" dirty="0" smtClean="0"/>
              <a:t>يمكنك تصحيح الأخطاء الإملائية في النص بطريقتين .</a:t>
            </a:r>
          </a:p>
          <a:p>
            <a:pPr algn="ctr"/>
            <a:r>
              <a:rPr lang="ar-IQ" sz="4000" b="1" dirty="0" smtClean="0"/>
              <a:t>ألطريقه الأولى : </a:t>
            </a:r>
            <a:r>
              <a:rPr lang="ar-IQ" sz="3200" dirty="0" smtClean="0"/>
              <a:t>يمكنك استخدام الزر تدقيق إملائي الموجود على شريط الأدوات القياسي لتدقيق العرض ألتقديمي بالكامل ستظهر لك هذه الشاشة وبها عدة خيارات.... أما تجالها أو تجاهل الكل (نفس الكلمة أذا كانت مكررة) أو تضيفها إلى القاموس أو يصححها تلقائيا أو تظهر لك الكلمات الموجودة بالقاموس وأنت تختار الكلمة الصحيحة وسيجرى التدقيق الإملائي للعرض ألتقديمي بالكامل متضمنا كافة الشرائح والتخطيطات وصفحات الملاحظات وكل كلمة عليها خطا احمر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1059 -0.00694 -0.01684 -0.02405 -0.02222 -0.03792 C -0.025 -0.05711 -0.03177 -0.07237 -0.03646 -0.09087 C -0.0375 -0.09503 -0.03681 -0.10128 -0.03976 -0.10359 C -0.04236 -0.10567 -0.04514 -0.10729 -0.0474 -0.10983 C -0.04948 -0.11168 -0.05035 -0.11446 -0.05243 -0.11631 C -0.05434 -0.11815 -0.05677 -0.11862 -0.05868 -0.12047 C -0.07049 -0.13226 -0.0592 -0.12717 -0.07118 -0.1311 C -0.07674 -0.13827 -0.08316 -0.14382 -0.08733 -0.15214 C -0.08941 -0.15631 -0.0901 -0.16232 -0.09358 -0.16486 C -0.10486 -0.17388 -0.11424 -0.18451 -0.12535 -0.19446 C -0.13038 -0.19908 -0.13611 -0.20255 -0.14115 -0.20717 C -0.15365 -0.21804 -0.1658 -0.2296 -0.17778 -0.24093 C -0.1842 -0.24717 -0.19045 -0.25365 -0.19688 -0.25989 C -0.20208 -0.26498 -0.20747 -0.26983 -0.21267 -0.27469 C -0.24167 -0.30174 -0.21806 -0.29249 -0.2349 -0.29804 C -0.24253 -0.30498 -0.24983 -0.31307 -0.25868 -0.317 C -0.26545 -0.32602 -0.26076 -0.3274 -0.25399 -0.3318 C -0.24844 -0.33943 -0.24201 -0.34428 -0.2349 -0.34868 C -0.22274 -0.36555 -0.23837 -0.34544 -0.22378 -0.35931 C -0.22188 -0.36116 -0.22083 -0.36394 -0.2191 -0.36578 C -0.21007 -0.3755 -0.20017 -0.38474 -0.19045 -0.39307 C -0.18194 -0.41087 -0.19323 -0.39052 -0.18247 -0.40162 C -0.1809 -0.40324 -0.18073 -0.40625 -0.17934 -0.40787 C -0.1776 -0.40995 -0.17483 -0.41018 -0.17309 -0.41226 C -0.16823 -0.41735 -0.16458 -0.42359 -0.16024 -0.42914 C -0.16007 -0.42937 -0.15 -0.44555 -0.14757 -0.44602 C -0.13594 -0.44787 -0.12431 -0.44763 -0.1125 -0.4481 C -0.0724 -0.45295 -0.03212 -0.45711 0.00799 -0.46289 C 0.04132 -0.46775 0.07135 -0.47561 0.10469 -0.47769 C 0.10903 -0.47839 0.11319 -0.47931 0.11753 -0.47977 C 0.13073 -0.48139 0.14392 -0.48232 0.15712 -0.48417 C 0.16753 -0.48578 0.17708 -0.49249 0.18733 -0.49457 C 0.21979 -0.50105 0.25156 -0.51191 0.2842 -0.51792 C 0.31233 -0.52301 0.34792 -0.52578 0.37622 -0.52856 C 0.41649 -0.52578 0.45677 -0.52555 0.49688 -0.52 C 0.52326 -0.51631 0.54861 -0.47307 0.57135 -0.46289 C 0.60226 -0.47284 0.63021 -0.48879 0.66198 -0.49457 C 0.69688 -0.50105 0.74497 -0.50289 0.77934 -0.50521 C 0.92691 -0.48694 0.92326 -0.49781 1.01267 -0.46081 C 1.01337 -0.46012 1.02865 -0.44486 1.03177 -0.44394 C 1.03385 -0.44324 1.04514 -0.44972 1.04601 -0.45018 C 1.05434 -0.45388 1.06267 -0.45665 1.07135 -0.45873 C 1.08767 -0.46266 1.10434 -0.46382 1.12066 -0.46706 C 1.13194 -0.46937 1.14271 -0.47353 1.15399 -0.47561 C 1.18958 -0.47399 1.20642 -0.47168 1.23976 -0.46706 C 1.24132 -0.46428 1.24306 -0.46174 1.24444 -0.45873 C 1.24566 -0.45596 1.24618 -0.45295 1.24757 -0.45018 C 1.24844 -0.44856 1.24983 -0.44763 1.25087 -0.44602 C 1.25208 -0.44417 1.25295 -0.44185 1.25399 -0.43977 C 1.25625 -0.43076 1.26163 -0.42752 1.26667 -0.42058 C 1.27344 -0.3933 1.27014 -0.36925 1.26823 -0.33827 C 1.26788 -0.33411 1.26163 -0.31307 1.26024 -0.30659 C 1.25938 -0.3022 1.25712 -0.29388 1.25712 -0.29388 C 1.25503 -0.27677 1.25347 -0.2592 1.24913 -0.24301 C 1.24618 -0.21041 1.2441 -0.17827 1.23976 -0.1459 C 1.23646 -0.12093 1.23108 -0.09665 1.22691 -0.07191 C 1.22969 0.00115 1.22674 0.07306 1.22222 0.14589 C 1.21944 0.1919 1.21753 0.23884 1.20642 0.283 C 1.20382 0.30497 1.20399 0.32739 1.2 0.3489 C 1.19705 0.36508 1.19219 0.38011 1.18733 0.39514 C 1.1816 0.41364 1.1776 0.43329 1.16979 0.4504 C 1.16858 0.45664 1.16858 0.46335 1.16667 0.46936 C 1.16198 0.48369 1.15035 0.49433 1.13976 0.49895 C 1.13351 0.50497 1.12795 0.50843 1.12066 0.51167 C 1.10365 0.53433 1.08594 0.53803 1.06198 0.53919 C 1.03715 0.54034 1.01215 0.54057 0.98733 0.54127 C 0.97604 0.54612 0.98993 0.54057 0.96979 0.54543 C 0.96233 0.54728 0.95469 0.55075 0.94757 0.55398 C 0.94201 0.55653 0.93594 0.55537 0.93021 0.55606 C 0.90747 0.56578 0.93507 0.55468 0.87135 0.56023 C 0.83854 0.563 0.80573 0.57225 0.77309 0.57711 C 0.74618 0.58127 0.71892 0.58312 0.69201 0.58566 C 0.66892 0.59075 0.64549 0.59537 0.62222 0.59838 C 0.60799 0.60254 0.59358 0.6067 0.57934 0.61086 C 0.56476 0.61526 0.55313 0.6215 0.53802 0.62358 C 0.50851 0.62011 0.48785 0.60439 0.46024 0.58774 C 0.45156 0.58242 0.44219 0.57965 0.43333 0.57502 C 0.42431 0.5704 0.41528 0.56578 0.40642 0.56023 C 0.38507 0.54682 0.36406 0.53179 0.34288 0.51791 C 0.31424 0.49919 0.27865 0.48531 0.25556 0.45456 C 0.24965 0.4467 0.24201 0.44161 0.23646 0.43329 C 0.225 0.41618 0.22066 0.39491 0.20955 0.37849 C 0.2066 0.37387 0.20434 0.36716 0.2 0.36554 C 0.19531 0.36439 0.19045 0.363 0.18576 0.36138 C 0.18264 0.35815 0.17951 0.35422 0.17622 0.35098 C 0.1717 0.34635 0.16632 0.34312 0.16198 0.33803 C 0.14809 0.323 0.14531 0.31445 0.13333 0.29595 C 0.1283 0.28809 0.1217 0.28161 0.11753 0.2726 C 0.1026 0.24092 0.09063 0.203 0.07778 0.16924 C 0.07031 0.14959 0.05469 0.11976 0.04444 0.09919 C 0.04201 0.09456 0.0408 0.08878 0.03802 0.08462 C 0.03628 0.08185 0.03351 0.08069 0.03177 0.07791 C 0.02917 0.07445 0.02535 0.06543 0.02535 0.06543 C 0.02205 0.05179 0.01424 0.03791 0.00642 0.02751 C 0.00382 0.0178 0 0.01017 0 0 Z " pathEditMode="relative" ptsTypes="ffffffffffffffffffffffffffffffffffffffffffffffffffffffffffffffffffffffffffffffffffffffffffffffff">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52401" y="304800"/>
          <a:ext cx="7848599" cy="6248401"/>
        </p:xfrm>
        <a:graphic>
          <a:graphicData uri="http://schemas.openxmlformats.org/drawingml/2006/table">
            <a:tbl>
              <a:tblPr rtl="1" firstRow="1" bandRow="1">
                <a:tableStyleId>{5C22544A-7EE6-4342-B048-85BDC9FD1C3A}</a:tableStyleId>
              </a:tblPr>
              <a:tblGrid>
                <a:gridCol w="1295400"/>
                <a:gridCol w="4905828"/>
                <a:gridCol w="1647371"/>
              </a:tblGrid>
              <a:tr h="467350">
                <a:tc>
                  <a:txBody>
                    <a:bodyPr/>
                    <a:lstStyle/>
                    <a:p>
                      <a:pPr rtl="1"/>
                      <a:r>
                        <a:rPr lang="ar-IQ" baseline="0" smtClean="0"/>
                        <a:t>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467350">
                <a:tc>
                  <a:txBody>
                    <a:bodyPr/>
                    <a:lstStyle/>
                    <a:p>
                      <a:pPr rtl="1"/>
                      <a:endParaRPr lang="ar-IQ" dirty="0"/>
                    </a:p>
                  </a:txBody>
                  <a:tcPr/>
                </a:tc>
                <a:tc>
                  <a:txBody>
                    <a:bodyPr/>
                    <a:lstStyle/>
                    <a:p>
                      <a:pPr rtl="1"/>
                      <a:r>
                        <a:rPr lang="ar-IQ" dirty="0" smtClean="0"/>
                        <a:t>ترقيم</a:t>
                      </a:r>
                      <a:r>
                        <a:rPr lang="ar-IQ" baseline="0" dirty="0" smtClean="0"/>
                        <a:t> الشريحة </a:t>
                      </a:r>
                      <a:endParaRPr lang="ar-IQ" dirty="0"/>
                    </a:p>
                  </a:txBody>
                  <a:tcPr/>
                </a:tc>
                <a:tc>
                  <a:txBody>
                    <a:bodyPr/>
                    <a:lstStyle/>
                    <a:p>
                      <a:pPr rtl="1"/>
                      <a:r>
                        <a:rPr lang="ar-IQ" dirty="0" smtClean="0"/>
                        <a:t> </a:t>
                      </a:r>
                      <a:r>
                        <a:rPr lang="en-US" dirty="0" smtClean="0"/>
                        <a:t>24___23</a:t>
                      </a:r>
                      <a:endParaRPr lang="ar-IQ" dirty="0"/>
                    </a:p>
                  </a:txBody>
                  <a:tcPr/>
                </a:tc>
              </a:tr>
              <a:tr h="806658">
                <a:tc>
                  <a:txBody>
                    <a:bodyPr/>
                    <a:lstStyle/>
                    <a:p>
                      <a:pPr rtl="1"/>
                      <a:endParaRPr lang="ar-IQ" dirty="0"/>
                    </a:p>
                  </a:txBody>
                  <a:tcPr/>
                </a:tc>
                <a:tc>
                  <a:txBody>
                    <a:bodyPr/>
                    <a:lstStyle/>
                    <a:p>
                      <a:pPr rtl="1"/>
                      <a:r>
                        <a:rPr lang="ar-IQ" dirty="0" smtClean="0"/>
                        <a:t>استخدام</a:t>
                      </a:r>
                      <a:r>
                        <a:rPr lang="ar-IQ" baseline="0" dirty="0" smtClean="0"/>
                        <a:t> الملاحظات والتعليمات</a:t>
                      </a:r>
                      <a:endParaRPr lang="ar-IQ" dirty="0"/>
                    </a:p>
                  </a:txBody>
                  <a:tcPr/>
                </a:tc>
                <a:tc>
                  <a:txBody>
                    <a:bodyPr/>
                    <a:lstStyle/>
                    <a:p>
                      <a:pPr rtl="1"/>
                      <a:r>
                        <a:rPr lang="en-US" dirty="0" smtClean="0"/>
                        <a:t>26__25</a:t>
                      </a:r>
                      <a:r>
                        <a:rPr lang="en-US" baseline="0" dirty="0" smtClean="0"/>
                        <a:t>   </a:t>
                      </a:r>
                      <a:r>
                        <a:rPr lang="ar-IQ" dirty="0" smtClean="0"/>
                        <a:t>   </a:t>
                      </a:r>
                      <a:endParaRPr lang="ar-IQ" dirty="0"/>
                    </a:p>
                  </a:txBody>
                  <a:tcPr/>
                </a:tc>
              </a:tr>
              <a:tr h="1152369">
                <a:tc>
                  <a:txBody>
                    <a:bodyPr/>
                    <a:lstStyle/>
                    <a:p>
                      <a:pP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1800" b="0" dirty="0" smtClean="0"/>
                        <a:t>ولإضافة تعليق (</a:t>
                      </a:r>
                      <a:r>
                        <a:rPr lang="en-US" sz="1800" b="0" dirty="0" smtClean="0"/>
                        <a:t>comment</a:t>
                      </a:r>
                      <a:r>
                        <a:rPr lang="ar-IQ" sz="1800" b="0" dirty="0" smtClean="0"/>
                        <a:t>) إلى شريحة العرض اتبع مايلي </a:t>
                      </a:r>
                    </a:p>
                  </a:txBody>
                  <a:tcPr/>
                </a:tc>
                <a:tc>
                  <a:txBody>
                    <a:bodyPr/>
                    <a:lstStyle/>
                    <a:p>
                      <a:r>
                        <a:rPr lang="en-US" dirty="0" smtClean="0"/>
                        <a:t>28___27    </a:t>
                      </a:r>
                      <a:endParaRPr lang="ar-IQ" dirty="0"/>
                    </a:p>
                  </a:txBody>
                  <a:tcPr/>
                </a:tc>
              </a:tr>
              <a:tr h="467350">
                <a:tc>
                  <a:txBody>
                    <a:bodyPr/>
                    <a:lstStyle/>
                    <a:p>
                      <a:pPr rtl="1"/>
                      <a:endParaRPr lang="ar-IQ"/>
                    </a:p>
                  </a:txBody>
                  <a:tcPr/>
                </a:tc>
                <a:tc>
                  <a:txBody>
                    <a:bodyPr/>
                    <a:lstStyle/>
                    <a:p>
                      <a:r>
                        <a:rPr lang="ar-IQ" dirty="0" smtClean="0"/>
                        <a:t>التعامل مع النصوص </a:t>
                      </a:r>
                      <a:endParaRPr lang="ar-IQ" dirty="0"/>
                    </a:p>
                  </a:txBody>
                  <a:tcPr/>
                </a:tc>
                <a:tc>
                  <a:txBody>
                    <a:bodyPr/>
                    <a:lstStyle/>
                    <a:p>
                      <a:r>
                        <a:rPr lang="ar-IQ" dirty="0" smtClean="0"/>
                        <a:t> </a:t>
                      </a:r>
                      <a:r>
                        <a:rPr lang="en-US" dirty="0" smtClean="0"/>
                        <a:t>30___29  </a:t>
                      </a:r>
                      <a:endParaRPr lang="ar-IQ" dirty="0"/>
                    </a:p>
                  </a:txBody>
                  <a:tcPr/>
                </a:tc>
              </a:tr>
              <a:tr h="806658">
                <a:tc>
                  <a:txBody>
                    <a:bodyPr/>
                    <a:lstStyle/>
                    <a:p>
                      <a:pPr rtl="1"/>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1800" b="0" dirty="0" smtClean="0"/>
                        <a:t>التدقيق الإملائي </a:t>
                      </a:r>
                      <a:r>
                        <a:rPr lang="en-US" sz="1800" b="0" dirty="0" smtClean="0"/>
                        <a:t>spelling </a:t>
                      </a:r>
                      <a:r>
                        <a:rPr lang="ar-IQ" sz="1800" b="0" dirty="0" smtClean="0"/>
                        <a:t> </a:t>
                      </a:r>
                    </a:p>
                  </a:txBody>
                  <a:tcPr/>
                </a:tc>
                <a:tc>
                  <a:txBody>
                    <a:bodyPr/>
                    <a:lstStyle/>
                    <a:p>
                      <a:r>
                        <a:rPr lang="en-US" dirty="0" smtClean="0"/>
                        <a:t>34___31   </a:t>
                      </a:r>
                      <a:endParaRPr lang="ar-IQ" dirty="0"/>
                    </a:p>
                  </a:txBody>
                  <a:tcPr/>
                </a:tc>
              </a:tr>
              <a:tr h="806658">
                <a:tc>
                  <a:txBody>
                    <a:bodyPr/>
                    <a:lstStyle/>
                    <a:p>
                      <a:pP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1800" b="0" dirty="0" smtClean="0"/>
                        <a:t>قوالب التصميم </a:t>
                      </a:r>
                      <a:r>
                        <a:rPr lang="en-US" sz="1800" b="0" dirty="0" smtClean="0"/>
                        <a:t>slide design</a:t>
                      </a:r>
                      <a:r>
                        <a:rPr lang="ar-IQ" sz="1800" b="0" dirty="0" smtClean="0"/>
                        <a:t> </a:t>
                      </a:r>
                    </a:p>
                  </a:txBody>
                  <a:tcPr/>
                </a:tc>
                <a:tc>
                  <a:txBody>
                    <a:bodyPr/>
                    <a:lstStyle/>
                    <a:p>
                      <a:r>
                        <a:rPr lang="en-US" dirty="0" smtClean="0"/>
                        <a:t>35      </a:t>
                      </a:r>
                      <a:endParaRPr lang="ar-IQ" dirty="0"/>
                    </a:p>
                  </a:txBody>
                  <a:tcPr/>
                </a:tc>
              </a:tr>
              <a:tr h="467350">
                <a:tc>
                  <a:txBody>
                    <a:bodyPr/>
                    <a:lstStyle/>
                    <a:p>
                      <a:pPr rtl="1"/>
                      <a:endParaRPr lang="ar-IQ"/>
                    </a:p>
                  </a:txBody>
                  <a:tcPr/>
                </a:tc>
                <a:tc>
                  <a:txBody>
                    <a:bodyPr/>
                    <a:lstStyle/>
                    <a:p>
                      <a:r>
                        <a:rPr lang="ar-IQ" dirty="0" smtClean="0"/>
                        <a:t>أعادة ترتيب الشرائح </a:t>
                      </a:r>
                      <a:endParaRPr lang="ar-IQ" dirty="0"/>
                    </a:p>
                  </a:txBody>
                  <a:tcPr/>
                </a:tc>
                <a:tc>
                  <a:txBody>
                    <a:bodyPr/>
                    <a:lstStyle/>
                    <a:p>
                      <a:r>
                        <a:rPr lang="en-US" dirty="0" smtClean="0"/>
                        <a:t>38__36     </a:t>
                      </a:r>
                      <a:endParaRPr lang="ar-IQ" dirty="0"/>
                    </a:p>
                  </a:txBody>
                  <a:tcPr/>
                </a:tc>
              </a:tr>
              <a:tr h="806658">
                <a:tc>
                  <a:txBody>
                    <a:bodyPr/>
                    <a:lstStyle/>
                    <a:p>
                      <a:pPr rtl="1"/>
                      <a:endParaRPr lang="ar-IQ"/>
                    </a:p>
                  </a:txBody>
                  <a:tcPr/>
                </a:tc>
                <a:tc>
                  <a:txBody>
                    <a:bodyPr/>
                    <a:lstStyle/>
                    <a:p>
                      <a:r>
                        <a:rPr lang="ar-IQ" dirty="0" smtClean="0"/>
                        <a:t>تكبير وتصغير محتويات ملف </a:t>
                      </a:r>
                      <a:r>
                        <a:rPr lang="en-US" dirty="0" smtClean="0"/>
                        <a:t>zoom</a:t>
                      </a:r>
                      <a:endParaRPr lang="ar-IQ" dirty="0"/>
                    </a:p>
                  </a:txBody>
                  <a:tcPr/>
                </a:tc>
                <a:tc>
                  <a:txBody>
                    <a:bodyPr/>
                    <a:lstStyle/>
                    <a:p>
                      <a:r>
                        <a:rPr lang="en-US" dirty="0" smtClean="0"/>
                        <a:t>39</a:t>
                      </a:r>
                      <a:r>
                        <a:rPr lang="en-US" baseline="0" dirty="0" smtClean="0"/>
                        <a:t>       </a:t>
                      </a:r>
                      <a:endParaRPr lang="ar-IQ"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A28B717-A5F0-4C63-88E4-FE91D5365DBE}" type="slidenum">
              <a:rPr lang="ar-IQ" smtClean="0"/>
              <a:pPr/>
              <a:t>40</a:t>
            </a:fld>
            <a:endParaRPr lang="ar-IQ"/>
          </a:p>
        </p:txBody>
      </p:sp>
      <p:sp>
        <p:nvSpPr>
          <p:cNvPr id="3" name="مستطيل مستدير الزوايا 2"/>
          <p:cNvSpPr/>
          <p:nvPr/>
        </p:nvSpPr>
        <p:spPr>
          <a:xfrm>
            <a:off x="214282" y="1000108"/>
            <a:ext cx="871543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أو غير موجودة بالقاموس سوف يتم تصحيحها كما في المثال الموجود في الشكل التالي حيث توجد كلمة </a:t>
            </a:r>
          </a:p>
          <a:p>
            <a:pPr algn="ctr"/>
            <a:r>
              <a:rPr lang="ar-IQ" sz="3200" dirty="0" smtClean="0"/>
              <a:t>(شنكة           بدلا          من           شبكة)</a:t>
            </a:r>
            <a:endParaRPr lang="ar-IQ" sz="3200" dirty="0"/>
          </a:p>
        </p:txBody>
      </p:sp>
      <p:pic>
        <p:nvPicPr>
          <p:cNvPr id="1026" name="Picture 2"/>
          <p:cNvPicPr>
            <a:picLocks noChangeAspect="1" noChangeArrowheads="1"/>
          </p:cNvPicPr>
          <p:nvPr/>
        </p:nvPicPr>
        <p:blipFill>
          <a:blip r:embed="rId2"/>
          <a:srcRect/>
          <a:stretch>
            <a:fillRect/>
          </a:stretch>
        </p:blipFill>
        <p:spPr bwMode="auto">
          <a:xfrm>
            <a:off x="1" y="3143249"/>
            <a:ext cx="9144000" cy="3714776"/>
          </a:xfrm>
          <a:prstGeom prst="rect">
            <a:avLst/>
          </a:prstGeom>
          <a:noFill/>
          <a:ln w="9525">
            <a:noFill/>
            <a:miter lim="800000"/>
            <a:headEnd/>
            <a:tailEnd/>
          </a:ln>
          <a:effectLst/>
        </p:spPr>
      </p:pic>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par>
                                <p:cTn id="13" presetID="14" presetClass="emph" presetSubtype="0" fill="hold" grpId="0" nodeType="withEffect">
                                  <p:stCondLst>
                                    <p:cond delay="0"/>
                                  </p:stCondLst>
                                  <p:childTnLst>
                                    <p:animClr clrSpc="rgb">
                                      <p:cBhvr override="childStyle">
                                        <p:cTn id="14" dur="1900" fill="hold">
                                          <p:stCondLst>
                                            <p:cond delay="100"/>
                                          </p:stCondLst>
                                        </p:cTn>
                                        <p:tgtEl>
                                          <p:spTgt spid="3"/>
                                        </p:tgtEl>
                                        <p:attrNameLst>
                                          <p:attrName>style.color</p:attrName>
                                        </p:attrNameLst>
                                      </p:cBhvr>
                                      <p:to>
                                        <a:schemeClr val="accent2"/>
                                      </p:to>
                                    </p:animClr>
                                    <p:animClr clrSpc="rgb">
                                      <p:cBhvr>
                                        <p:cTn id="15" dur="1900" fill="hold">
                                          <p:stCondLst>
                                            <p:cond delay="100"/>
                                          </p:stCondLst>
                                        </p:cTn>
                                        <p:tgtEl>
                                          <p:spTgt spid="3"/>
                                        </p:tgtEl>
                                        <p:attrNameLst>
                                          <p:attrName>fillColor</p:attrName>
                                        </p:attrNameLst>
                                      </p:cBhvr>
                                      <p:to>
                                        <a:schemeClr val="accent2"/>
                                      </p:to>
                                    </p:animClr>
                                    <p:set>
                                      <p:cBhvr>
                                        <p:cTn id="16" dur="1900" fill="hold">
                                          <p:stCondLst>
                                            <p:cond delay="100"/>
                                          </p:stCondLst>
                                        </p:cTn>
                                        <p:tgtEl>
                                          <p:spTgt spid="3"/>
                                        </p:tgtEl>
                                        <p:attrNameLst>
                                          <p:attrName>fill.type</p:attrName>
                                        </p:attrNameLst>
                                      </p:cBhvr>
                                      <p:to>
                                        <p:strVal val="solid"/>
                                      </p:to>
                                    </p:set>
                                    <p:set>
                                      <p:cBhvr>
                                        <p:cTn id="17" dur="1900" fill="hold">
                                          <p:stCondLst>
                                            <p:cond delay="100"/>
                                          </p:stCondLst>
                                        </p:cTn>
                                        <p:tgtEl>
                                          <p:spTgt spid="3"/>
                                        </p:tgtEl>
                                        <p:attrNameLst>
                                          <p:attrName>fill.on</p:attrName>
                                        </p:attrNameLst>
                                      </p:cBhvr>
                                      <p:to>
                                        <p:strVal val="true"/>
                                      </p:to>
                                    </p:set>
                                    <p:animScale>
                                      <p:cBhvr>
                                        <p:cTn id="18" dur="200" fill="hold">
                                          <p:stCondLst>
                                            <p:cond delay="0"/>
                                          </p:stCondLst>
                                        </p:cTn>
                                        <p:tgtEl>
                                          <p:spTgt spid="3"/>
                                        </p:tgtEl>
                                      </p:cBhvr>
                                      <p:from x="100000" y="100000"/>
                                      <p:to x="100000" y="5000"/>
                                    </p:animScale>
                                    <p:animScale>
                                      <p:cBhvr>
                                        <p:cTn id="19" dur="200" fill="hold">
                                          <p:stCondLst>
                                            <p:cond delay="200"/>
                                          </p:stCondLst>
                                        </p:cTn>
                                        <p:tgtEl>
                                          <p:spTgt spid="3"/>
                                        </p:tgtEl>
                                      </p:cBhvr>
                                      <p:from x="100000" y="5000"/>
                                      <p:to x="120000" y="150000"/>
                                    </p:animScale>
                                    <p:animScale>
                                      <p:cBhvr>
                                        <p:cTn id="20" dur="600" fill="hold">
                                          <p:stCondLst>
                                            <p:cond delay="1400"/>
                                          </p:stCondLst>
                                        </p:cTn>
                                        <p:tgtEl>
                                          <p:spTgt spid="3"/>
                                        </p:tgtEl>
                                      </p:cBhvr>
                                      <p:to x="120000" y="150000"/>
                                    </p:animScale>
                                  </p:childTnLst>
                                </p:cTn>
                              </p:par>
                              <p:par>
                                <p:cTn id="21" presetID="14" presetClass="emph" presetSubtype="0" fill="hold" nodeType="withEffect">
                                  <p:stCondLst>
                                    <p:cond delay="0"/>
                                  </p:stCondLst>
                                  <p:childTnLst>
                                    <p:animClr clrSpc="rgb">
                                      <p:cBhvr override="childStyle">
                                        <p:cTn id="22" dur="1900" fill="hold">
                                          <p:stCondLst>
                                            <p:cond delay="100"/>
                                          </p:stCondLst>
                                        </p:cTn>
                                        <p:tgtEl>
                                          <p:spTgt spid="1026"/>
                                        </p:tgtEl>
                                        <p:attrNameLst>
                                          <p:attrName>style.color</p:attrName>
                                        </p:attrNameLst>
                                      </p:cBhvr>
                                      <p:to>
                                        <a:schemeClr val="accent2"/>
                                      </p:to>
                                    </p:animClr>
                                    <p:animClr clrSpc="rgb">
                                      <p:cBhvr>
                                        <p:cTn id="23" dur="1900" fill="hold">
                                          <p:stCondLst>
                                            <p:cond delay="100"/>
                                          </p:stCondLst>
                                        </p:cTn>
                                        <p:tgtEl>
                                          <p:spTgt spid="1026"/>
                                        </p:tgtEl>
                                        <p:attrNameLst>
                                          <p:attrName>fillColor</p:attrName>
                                        </p:attrNameLst>
                                      </p:cBhvr>
                                      <p:to>
                                        <a:schemeClr val="accent2"/>
                                      </p:to>
                                    </p:animClr>
                                    <p:set>
                                      <p:cBhvr>
                                        <p:cTn id="24" dur="1900" fill="hold">
                                          <p:stCondLst>
                                            <p:cond delay="100"/>
                                          </p:stCondLst>
                                        </p:cTn>
                                        <p:tgtEl>
                                          <p:spTgt spid="1026"/>
                                        </p:tgtEl>
                                        <p:attrNameLst>
                                          <p:attrName>fill.type</p:attrName>
                                        </p:attrNameLst>
                                      </p:cBhvr>
                                      <p:to>
                                        <p:strVal val="solid"/>
                                      </p:to>
                                    </p:set>
                                    <p:set>
                                      <p:cBhvr>
                                        <p:cTn id="25" dur="1900" fill="hold">
                                          <p:stCondLst>
                                            <p:cond delay="100"/>
                                          </p:stCondLst>
                                        </p:cTn>
                                        <p:tgtEl>
                                          <p:spTgt spid="1026"/>
                                        </p:tgtEl>
                                        <p:attrNameLst>
                                          <p:attrName>fill.on</p:attrName>
                                        </p:attrNameLst>
                                      </p:cBhvr>
                                      <p:to>
                                        <p:strVal val="true"/>
                                      </p:to>
                                    </p:set>
                                    <p:animScale>
                                      <p:cBhvr>
                                        <p:cTn id="26" dur="200" fill="hold">
                                          <p:stCondLst>
                                            <p:cond delay="0"/>
                                          </p:stCondLst>
                                        </p:cTn>
                                        <p:tgtEl>
                                          <p:spTgt spid="1026"/>
                                        </p:tgtEl>
                                      </p:cBhvr>
                                      <p:from x="100000" y="100000"/>
                                      <p:to x="100000" y="5000"/>
                                    </p:animScale>
                                    <p:animScale>
                                      <p:cBhvr>
                                        <p:cTn id="27" dur="200" fill="hold">
                                          <p:stCondLst>
                                            <p:cond delay="200"/>
                                          </p:stCondLst>
                                        </p:cTn>
                                        <p:tgtEl>
                                          <p:spTgt spid="1026"/>
                                        </p:tgtEl>
                                      </p:cBhvr>
                                      <p:from x="100000" y="5000"/>
                                      <p:to x="120000" y="150000"/>
                                    </p:animScale>
                                    <p:animScale>
                                      <p:cBhvr>
                                        <p:cTn id="28" dur="600" fill="hold">
                                          <p:stCondLst>
                                            <p:cond delay="1400"/>
                                          </p:stCondLst>
                                        </p:cTn>
                                        <p:tgtEl>
                                          <p:spTgt spid="102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1000108"/>
            <a:ext cx="8715436"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الطريقة الثانية :- </a:t>
            </a:r>
            <a:r>
              <a:rPr lang="ar-IQ" sz="3200" dirty="0" smtClean="0"/>
              <a:t>حين تواجه وجود خط احمر متموج تحت الكلمة الخطاء يمكنك النقر بزر الماوس الأيمن فوقها واختيار الإملاء الصحيح لكلمة (شبكة العراق الثقافية) وليست (شنكة) ستظهر لك قائمة بالكلمات الصحيحة المقاربة لها كما في الشكل المجاور ويعطي لك خيارين هما </a:t>
            </a:r>
          </a:p>
          <a:p>
            <a:pPr marL="514350" indent="-514350" algn="ctr">
              <a:buAutoNum type="arabicParenR"/>
            </a:pPr>
            <a:r>
              <a:rPr lang="ar-IQ" sz="3200" dirty="0" smtClean="0"/>
              <a:t>أما إهمال هذه الخطأ </a:t>
            </a:r>
            <a:r>
              <a:rPr lang="en-US" sz="3200" dirty="0" smtClean="0"/>
              <a:t>agnore all</a:t>
            </a:r>
            <a:r>
              <a:rPr lang="ar-IQ" sz="3200" dirty="0" smtClean="0"/>
              <a:t> 			</a:t>
            </a:r>
          </a:p>
          <a:p>
            <a:pPr marL="514350" indent="-514350" algn="ctr">
              <a:buAutoNum type="arabicParenR"/>
            </a:pPr>
            <a:r>
              <a:rPr lang="ar-IQ" sz="3200" dirty="0" smtClean="0"/>
              <a:t>أو إضافة هذه الكلمة للقاموس </a:t>
            </a:r>
            <a:r>
              <a:rPr lang="en-US" sz="3200" dirty="0" smtClean="0"/>
              <a:t>add to dictionary</a:t>
            </a:r>
            <a:r>
              <a:rPr lang="ar-IQ" sz="3200" dirty="0" smtClean="0"/>
              <a:t> حتى يتم تعريفها في المرات القادمة .</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214422"/>
            <a:ext cx="9144000" cy="5143535"/>
          </a:xfrm>
          <a:prstGeom prst="rect">
            <a:avLst/>
          </a:prstGeom>
          <a:noFill/>
          <a:ln w="9525">
            <a:noFill/>
            <a:miter lim="800000"/>
            <a:headEnd/>
            <a:tailEnd/>
          </a:ln>
          <a:effectLst/>
        </p:spPr>
      </p:pic>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8" y="1071546"/>
            <a:ext cx="8929718" cy="557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قوالب التصميم </a:t>
            </a:r>
            <a:r>
              <a:rPr lang="en-US" sz="4000" b="1" dirty="0" smtClean="0"/>
              <a:t>slide design</a:t>
            </a:r>
            <a:r>
              <a:rPr lang="ar-IQ" sz="4000" b="1" dirty="0" smtClean="0"/>
              <a:t> </a:t>
            </a:r>
          </a:p>
          <a:p>
            <a:pPr algn="ctr"/>
            <a:r>
              <a:rPr lang="ar-IQ" sz="3200" dirty="0" smtClean="0"/>
              <a:t>القالب هم ملف عرض تقديمي يحتوي على مجوعة صفات مميزة محددة مسبقا من الخطوط والألوان والخلفيات حيث يوفر </a:t>
            </a:r>
            <a:r>
              <a:rPr lang="en-US" sz="3200" dirty="0" smtClean="0"/>
              <a:t>power point</a:t>
            </a:r>
            <a:r>
              <a:rPr lang="ar-IQ" sz="3200" dirty="0" smtClean="0"/>
              <a:t> مجموعة كبيرة ومتنوعة من القوالب المصممة الجاهزة وما عليك ألا اختيار الشكل المناسب لك وتستطيع ذلك بإتباع الخطوات التالية </a:t>
            </a:r>
          </a:p>
          <a:p>
            <a:pPr marL="514350" indent="-514350" algn="ctr">
              <a:buAutoNum type="arabicParenR"/>
            </a:pPr>
            <a:r>
              <a:rPr lang="ar-IQ" sz="3200" dirty="0" smtClean="0"/>
              <a:t>من قائمة تنسيق </a:t>
            </a:r>
            <a:r>
              <a:rPr lang="en-US" sz="3200" dirty="0" smtClean="0"/>
              <a:t>format</a:t>
            </a:r>
            <a:r>
              <a:rPr lang="ar-IQ" sz="3200" dirty="0" smtClean="0"/>
              <a:t> أو </a:t>
            </a:r>
            <a:r>
              <a:rPr lang="en-US" sz="3200" dirty="0" smtClean="0"/>
              <a:t>slide design</a:t>
            </a:r>
            <a:r>
              <a:rPr lang="ar-IQ" sz="3200" dirty="0" smtClean="0"/>
              <a:t> وستلاحظ على الجانب الأيمن جميع قوالب التصميم الجاهزة </a:t>
            </a:r>
          </a:p>
          <a:p>
            <a:pPr marL="514350" indent="-514350" algn="ctr">
              <a:buAutoNum type="arabicParenR"/>
            </a:pPr>
            <a:r>
              <a:rPr lang="ar-IQ" sz="3200" dirty="0" smtClean="0"/>
              <a:t>قم باختيار قالب التصميم أل</a:t>
            </a:r>
            <a:r>
              <a:rPr lang="en-US" sz="3200" dirty="0" smtClean="0"/>
              <a:t>design templates</a:t>
            </a:r>
            <a:r>
              <a:rPr lang="ar-IQ" sz="3200" dirty="0" smtClean="0"/>
              <a:t> المناسب لعملك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path" presetSubtype="0" accel="50000" decel="50000" fill="hold" grpId="0" nodeType="withEffect">
                                  <p:stCondLst>
                                    <p:cond delay="0"/>
                                  </p:stCondLst>
                                  <p:childTnLst>
                                    <p:animMotion origin="layout" path="M 0 0  L 0.017 0  C 0.025 0  0.034 -0.01865  0.042 -0.02131  C 0.048 -0.02131  0.059 -0.004  0.064 -0.004  C 0.071 -0.004  0.078 -0.00932  0.091 -0.00932  L 0.1 -0.21575  L 0.11 0.03329  L 0.122 0  L 0.132 -0.00932  L 0.156 -0.00133  C 0.167 -0.00533  0.176 -0.02264  0.187 -0.0293  C 0.191 -0.03063  0.2 -0.03196  0.206 -0.0293  C 0.212 -0.02664  0.217 -0.00799  0.219 -0.00666  C 0.222 -0.00133  0.229 -0.00666  0.233 -0.004  L 0.239 0  L 0.25 0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2876" y="1000108"/>
            <a:ext cx="8858280"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إعادة ترتيب الشرائح </a:t>
            </a:r>
          </a:p>
          <a:p>
            <a:pPr algn="ctr"/>
            <a:r>
              <a:rPr lang="ar-IQ" sz="3200" dirty="0" smtClean="0"/>
              <a:t>بعض المرات تحتاج إلى تبديل مواقع الشرائح في عرضك أذا اتبع الخطوات التالية لمعرفة طريقه أعاده ترتيب الشرائح في معانية فارز الشرائح :</a:t>
            </a:r>
          </a:p>
          <a:p>
            <a:pPr marL="514350" indent="-514350" algn="ctr">
              <a:buAutoNum type="arabicParenR"/>
            </a:pPr>
            <a:r>
              <a:rPr lang="ar-IQ" sz="3200" dirty="0" smtClean="0"/>
              <a:t>اذهب لقائمة معاينة </a:t>
            </a:r>
            <a:r>
              <a:rPr lang="en-US" sz="3200" dirty="0" smtClean="0"/>
              <a:t>view</a:t>
            </a:r>
            <a:r>
              <a:rPr lang="ar-IQ" sz="3200" dirty="0" smtClean="0"/>
              <a:t> 				</a:t>
            </a:r>
          </a:p>
          <a:p>
            <a:pPr marL="514350" indent="-514350" algn="ctr">
              <a:buAutoNum type="arabicParenR"/>
            </a:pPr>
            <a:r>
              <a:rPr lang="ar-IQ" sz="3200" dirty="0" smtClean="0"/>
              <a:t>انقر على زر معاينة فارز الشرائح </a:t>
            </a:r>
            <a:r>
              <a:rPr lang="en-US" sz="3200" dirty="0" smtClean="0"/>
              <a:t>slide sorter view</a:t>
            </a:r>
            <a:r>
              <a:rPr lang="ar-IQ" sz="3200" dirty="0" smtClean="0"/>
              <a:t> </a:t>
            </a:r>
          </a:p>
          <a:p>
            <a:pPr marL="514350" indent="-514350" algn="ctr">
              <a:buAutoNum type="arabicParenR"/>
            </a:pPr>
            <a:r>
              <a:rPr lang="ar-IQ" sz="3200" dirty="0" smtClean="0"/>
              <a:t>انقر الشريحة التي تريد نقلها واسحبها إلى مكانها الجديد (بطرية السحب والإفلات)</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accel="50000" decel="50000" fill="hold" grpId="0" nodeType="withEffect">
                                  <p:stCondLst>
                                    <p:cond delay="0"/>
                                  </p:stCondLst>
                                  <p:childTnLst>
                                    <p:animMotion origin="layout" path="M 0 0  L 0.125 0  C 0.181 0  0.25 -0.09189  0.25 -0.16647  L 0.25 -0.33295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142984"/>
            <a:ext cx="9144000" cy="26050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2" y="4357695"/>
            <a:ext cx="2214578" cy="2428892"/>
          </a:xfrm>
          <a:prstGeom prst="rect">
            <a:avLst/>
          </a:prstGeom>
          <a:noFill/>
          <a:ln w="9525">
            <a:noFill/>
            <a:miter lim="800000"/>
            <a:headEnd/>
            <a:tailEnd/>
          </a:ln>
          <a:effectLst/>
        </p:spPr>
      </p:pic>
      <p:sp>
        <p:nvSpPr>
          <p:cNvPr id="5" name="مستطيل مستدير الزوايا 4"/>
          <p:cNvSpPr/>
          <p:nvPr/>
        </p:nvSpPr>
        <p:spPr>
          <a:xfrm>
            <a:off x="2357422" y="4000504"/>
            <a:ext cx="6643734"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أو إعادة ترتيب الشرائح بواسطة المعاينة وذلك بإتباع الخطوات التالية</a:t>
            </a: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3074"/>
                                        </p:tgtEl>
                                        <p:attrNameLst>
                                          <p:attrName>ppt_x</p:attrName>
                                          <p:attrName>ppt_y</p:attrName>
                                        </p:attrNameLst>
                                      </p:cBhvr>
                                    </p:animMotion>
                                  </p:childTnLst>
                                </p:cTn>
                              </p:par>
                              <p:par>
                                <p:cTn id="7" presetID="59" presetClass="path" presetSubtype="0" accel="50000" decel="50000" fill="hold"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8" dur="2000" fill="hold"/>
                                        <p:tgtEl>
                                          <p:spTgt spid="3075"/>
                                        </p:tgtEl>
                                        <p:attrNameLst>
                                          <p:attrName>ppt_x</p:attrName>
                                          <p:attrName>ppt_y</p:attrName>
                                        </p:attrNameLst>
                                      </p:cBhvr>
                                    </p:animMotion>
                                  </p:childTnLst>
                                </p:cTn>
                              </p:par>
                              <p:par>
                                <p:cTn id="9" presetID="59" presetClass="path" presetSubtype="0" accel="50000" decel="50000" fill="hold" grpId="0"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928670"/>
            <a:ext cx="8786874"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lgn="ctr">
              <a:buAutoNum type="arabicParenR"/>
            </a:pPr>
            <a:r>
              <a:rPr lang="ar-IQ" sz="3200" dirty="0" smtClean="0"/>
              <a:t>اذهب لقائمة معاينه </a:t>
            </a:r>
            <a:r>
              <a:rPr lang="en-US" sz="3200" dirty="0" smtClean="0"/>
              <a:t>view</a:t>
            </a:r>
            <a:r>
              <a:rPr lang="ar-IQ" sz="3200" dirty="0" smtClean="0"/>
              <a:t> 				</a:t>
            </a:r>
          </a:p>
          <a:p>
            <a:pPr marL="514350" indent="-514350" algn="ctr">
              <a:buAutoNum type="arabicParenR"/>
            </a:pPr>
            <a:r>
              <a:rPr lang="ar-IQ" sz="3200" dirty="0" smtClean="0"/>
              <a:t>انقر على زر المعاينة المفصلة </a:t>
            </a:r>
            <a:r>
              <a:rPr lang="en-US" sz="3200" dirty="0" smtClean="0"/>
              <a:t>outline</a:t>
            </a:r>
            <a:r>
              <a:rPr lang="ar-IQ" sz="3200" dirty="0" smtClean="0"/>
              <a:t> 		</a:t>
            </a:r>
          </a:p>
          <a:p>
            <a:pPr marL="514350" indent="-514350" algn="ctr">
              <a:buAutoNum type="arabicParenR"/>
            </a:pPr>
            <a:r>
              <a:rPr lang="ar-IQ" sz="3200" dirty="0" smtClean="0"/>
              <a:t>انقر رمز الشريحة أو الشرائح التي تريد نقلها 		</a:t>
            </a:r>
          </a:p>
          <a:p>
            <a:pPr marL="514350" indent="-514350" algn="ctr">
              <a:buAutoNum type="arabicParenR"/>
            </a:pPr>
            <a:r>
              <a:rPr lang="ar-IQ" sz="3200" dirty="0" smtClean="0"/>
              <a:t>انقر زر التحريك إلى الأعلى أو إلى الأسفل لنقل الشريحة إلى الأعلى أو إلى الأسفل </a:t>
            </a:r>
          </a:p>
          <a:p>
            <a:pPr marL="514350" indent="-514350" algn="ctr">
              <a:buAutoNum type="arabicParenR"/>
            </a:pPr>
            <a:r>
              <a:rPr lang="ar-IQ" sz="3200" dirty="0" smtClean="0"/>
              <a:t>كرر هذه العملية إلى أن تصبح الشريحة في المكان المطلوب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path" presetSubtype="0" accel="50000" decel="50000" fill="hold" grpId="0" nodeType="with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2" y="1500175"/>
            <a:ext cx="2924175" cy="5357850"/>
          </a:xfrm>
          <a:prstGeom prst="rect">
            <a:avLst/>
          </a:prstGeom>
          <a:noFill/>
          <a:ln w="9525">
            <a:noFill/>
            <a:miter lim="800000"/>
            <a:headEnd/>
            <a:tailEnd/>
          </a:ln>
          <a:effectLst/>
        </p:spPr>
      </p:pic>
      <p:sp>
        <p:nvSpPr>
          <p:cNvPr id="4" name="مستطيل مستدير الزوايا 3"/>
          <p:cNvSpPr/>
          <p:nvPr/>
        </p:nvSpPr>
        <p:spPr>
          <a:xfrm>
            <a:off x="3000364" y="785794"/>
            <a:ext cx="6000792" cy="5929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تكبير وتصغير محتويات ملف النص </a:t>
            </a:r>
            <a:r>
              <a:rPr lang="en-US" sz="4000" b="1" dirty="0" smtClean="0"/>
              <a:t>zoom</a:t>
            </a:r>
            <a:r>
              <a:rPr lang="ar-IQ" sz="4000" b="1" dirty="0" smtClean="0"/>
              <a:t> </a:t>
            </a:r>
          </a:p>
          <a:p>
            <a:pPr algn="ctr"/>
            <a:r>
              <a:rPr lang="ar-IQ" sz="3200" dirty="0" smtClean="0"/>
              <a:t>أذا كنت ترغب في تكبير أو تصغير محتويات ملف العرض عليك القيام بالاتي : </a:t>
            </a:r>
          </a:p>
          <a:p>
            <a:pPr marL="514350" indent="-514350" algn="ctr">
              <a:buAutoNum type="arabicParenR"/>
            </a:pPr>
            <a:r>
              <a:rPr lang="ar-IQ" sz="3200" dirty="0" smtClean="0"/>
              <a:t>اختر الأمر </a:t>
            </a:r>
            <a:r>
              <a:rPr lang="en-US" sz="3200" dirty="0" smtClean="0"/>
              <a:t>zoom</a:t>
            </a:r>
            <a:r>
              <a:rPr lang="ar-IQ" sz="3200" dirty="0" smtClean="0"/>
              <a:t> من قائمة عرض </a:t>
            </a:r>
            <a:r>
              <a:rPr lang="en-US" sz="3200" dirty="0" smtClean="0"/>
              <a:t>view</a:t>
            </a:r>
            <a:r>
              <a:rPr lang="ar-IQ" sz="3200" dirty="0" smtClean="0"/>
              <a:t> ستظهر لك الشاشة المجاورة </a:t>
            </a:r>
          </a:p>
          <a:p>
            <a:pPr marL="514350" indent="-514350" algn="ctr">
              <a:buAutoNum type="arabicParenR"/>
            </a:pPr>
            <a:r>
              <a:rPr lang="ar-IQ" sz="3200" dirty="0" smtClean="0"/>
              <a:t>حدد نسبة التكبير أو التصغير التي تريدها </a:t>
            </a:r>
          </a:p>
          <a:p>
            <a:pPr marL="514350" indent="-514350" algn="ctr">
              <a:buAutoNum type="arabicParenR"/>
            </a:pPr>
            <a:r>
              <a:rPr lang="ar-IQ" sz="3200" dirty="0" smtClean="0"/>
              <a:t>ثم انقر زر موافق 		</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path" presetSubtype="0" accel="50000" decel="50000" fill="hold" nodeType="withEffect">
                                  <p:stCondLst>
                                    <p:cond delay="0"/>
                                  </p:stCondLst>
                                  <p:childTnLst>
                                    <p:animMotion origin="layout" path="M 0 0  C 0.072 0.07724  0.1 0.20243  0.077 0.31697  C -0.015 0.31031  -0.093 0.2304  -0.125 0.12119  C -0.047 0.05327  0.051 0.05727  0.125 0.12119  C 0.092 0.23706  0.011 0.31031  -0.077 0.31697  C -0.101 0.19711  -0.068 0.07458  0 0  Z" pathEditMode="relative" ptsTypes="">
                                      <p:cBhvr>
                                        <p:cTn id="6" dur="2000" fill="hold"/>
                                        <p:tgtEl>
                                          <p:spTgt spid="4098"/>
                                        </p:tgtEl>
                                        <p:attrNameLst>
                                          <p:attrName>ppt_x</p:attrName>
                                          <p:attrName>ppt_y</p:attrName>
                                        </p:attrNameLst>
                                      </p:cBhvr>
                                    </p:animMotion>
                                  </p:childTnLst>
                                </p:cTn>
                              </p:par>
                              <p:par>
                                <p:cTn id="7" presetID="23" presetClass="path" presetSubtype="0" accel="50000" decel="50000" fill="hold" grpId="0" nodeType="withEffect">
                                  <p:stCondLst>
                                    <p:cond delay="0"/>
                                  </p:stCondLst>
                                  <p:childTnLst>
                                    <p:animMotion origin="layout" path="M 0 0  C 0.072 0.07724  0.1 0.20243  0.077 0.31697  C -0.015 0.31031  -0.093 0.2304  -0.125 0.12119  C -0.047 0.05327  0.051 0.05727  0.125 0.12119  C 0.092 0.23706  0.011 0.31031  -0.077 0.31697  C -0.101 0.19711  -0.068 0.07458  0 0  Z" pathEditMode="relative" ptsTypes="">
                                      <p:cBhvr>
                                        <p:cTn id="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8" y="928670"/>
            <a:ext cx="8929718" cy="5715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توقيت العرض </a:t>
            </a:r>
            <a:r>
              <a:rPr lang="en-US" sz="4000" b="1" dirty="0" smtClean="0"/>
              <a:t>rehearse timings</a:t>
            </a:r>
            <a:r>
              <a:rPr lang="ar-IQ" sz="3200" dirty="0" smtClean="0"/>
              <a:t> </a:t>
            </a:r>
          </a:p>
          <a:p>
            <a:pPr algn="ctr"/>
            <a:r>
              <a:rPr lang="ar-IQ" sz="3200" dirty="0" smtClean="0"/>
              <a:t>يمكنك أن توقت عرض الشريحة كيف يتم ذلك ستحتاج لمشاهدة كل شريحة ومعرفة الوقت اللازم لإنهاء قراءتها أو مشاهدتها وتسجل هذا الوقت وهكذا لكل شريحة والنتيجة انك ستحصل على عرض تتحرك ولعمل ذلك اتبع الخطوات التالية : </a:t>
            </a:r>
          </a:p>
          <a:p>
            <a:pPr algn="ctr"/>
            <a:r>
              <a:rPr lang="ar-IQ" sz="3200" dirty="0" smtClean="0"/>
              <a:t>1) اذهب لقائمة عرض الشرائح </a:t>
            </a:r>
            <a:r>
              <a:rPr lang="en-US" sz="3200" dirty="0" smtClean="0"/>
              <a:t>slide show</a:t>
            </a:r>
            <a:r>
              <a:rPr lang="ar-IQ" sz="3200" dirty="0" smtClean="0"/>
              <a:t> واختر منها </a:t>
            </a:r>
            <a:r>
              <a:rPr lang="en-US" sz="3200" dirty="0" smtClean="0"/>
              <a:t>rehearse timings</a:t>
            </a:r>
            <a:r>
              <a:rPr lang="ar-IQ" sz="3200" dirty="0" smtClean="0"/>
              <a:t>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A28B717-A5F0-4C63-88E4-FE91D5365DBE}" type="slidenum">
              <a:rPr lang="ar-IQ" smtClean="0"/>
              <a:pPr/>
              <a:t>49</a:t>
            </a:fld>
            <a:endParaRPr lang="ar-IQ"/>
          </a:p>
        </p:txBody>
      </p:sp>
      <p:pic>
        <p:nvPicPr>
          <p:cNvPr id="5122" name="Picture 2"/>
          <p:cNvPicPr>
            <a:picLocks noChangeAspect="1" noChangeArrowheads="1"/>
          </p:cNvPicPr>
          <p:nvPr/>
        </p:nvPicPr>
        <p:blipFill>
          <a:blip r:embed="rId2"/>
          <a:srcRect/>
          <a:stretch>
            <a:fillRect/>
          </a:stretch>
        </p:blipFill>
        <p:spPr bwMode="auto">
          <a:xfrm>
            <a:off x="0" y="4214818"/>
            <a:ext cx="9144000" cy="2643182"/>
          </a:xfrm>
          <a:prstGeom prst="rect">
            <a:avLst/>
          </a:prstGeom>
          <a:noFill/>
          <a:ln w="9525">
            <a:noFill/>
            <a:miter lim="800000"/>
            <a:headEnd/>
            <a:tailEnd/>
          </a:ln>
          <a:effectLst/>
        </p:spPr>
      </p:pic>
      <p:sp>
        <p:nvSpPr>
          <p:cNvPr id="4" name="مستطيل مستدير الزوايا 3"/>
          <p:cNvSpPr/>
          <p:nvPr/>
        </p:nvSpPr>
        <p:spPr>
          <a:xfrm>
            <a:off x="71438" y="1000108"/>
            <a:ext cx="8929718"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t>2) بعدما تحدد الوقت اللازم للشريحة الأولى اضغط على السهم لتنقل للشريحة التالية حينها ستجد العدد ذو الخلفية البيضاء بداء من الصفر وهكذا سيحسب لك الوقت اللازم لكل شريحة ووقت العرض الكلي بعد الانتهاء من توقيت العرض ستظهر لك رسالة محتواها يحدد لك الوقت الكلي للعرض وتسألك أذا كنت تريد اعتماد هذا التوقيت لاستخدامه اختر نعم إن كان التوقيت يناسبك بعدها سيظهر لك الشكل التالي حيث ستجد تحت كل شريحة رقمها والوقت اللازم لعرضها</a:t>
            </a:r>
            <a:endParaRPr lang="ar-IQ" sz="28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heckerboard(across)">
                                      <p:cBhvr>
                                        <p:cTn id="10" dur="500"/>
                                        <p:tgtEl>
                                          <p:spTgt spid="51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357290" y="1045232"/>
          <a:ext cx="6096000" cy="60706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70840">
                <a:tc>
                  <a:txBody>
                    <a:bodyPr/>
                    <a:lstStyle/>
                    <a:p>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kern="1200" dirty="0" smtClean="0">
                          <a:solidFill>
                            <a:schemeClr val="dk1"/>
                          </a:solidFill>
                          <a:latin typeface="+mn-lt"/>
                          <a:ea typeface="+mn-ea"/>
                          <a:cs typeface="+mn-cs"/>
                        </a:rPr>
                        <a:t>توقيت العرض </a:t>
                      </a:r>
                      <a:r>
                        <a:rPr kumimoji="0" lang="en-US" sz="1800" kern="1200" dirty="0" smtClean="0">
                          <a:solidFill>
                            <a:schemeClr val="dk1"/>
                          </a:solidFill>
                          <a:latin typeface="+mn-lt"/>
                          <a:ea typeface="+mn-ea"/>
                          <a:cs typeface="+mn-cs"/>
                        </a:rPr>
                        <a:t>rehearse timings </a:t>
                      </a:r>
                    </a:p>
                  </a:txBody>
                  <a:tcPr/>
                </a:tc>
                <a:tc>
                  <a:txBody>
                    <a:bodyPr/>
                    <a:lstStyle/>
                    <a:p>
                      <a:r>
                        <a:rPr lang="en-US" dirty="0" smtClean="0"/>
                        <a:t>41__40    </a:t>
                      </a:r>
                      <a:endParaRPr lang="ar-IQ" dirty="0"/>
                    </a:p>
                  </a:txBody>
                  <a:tcPr/>
                </a:tc>
              </a:tr>
              <a:tr h="370840">
                <a:tc>
                  <a:txBody>
                    <a:bodyPr/>
                    <a:lstStyle/>
                    <a:p>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b="0" kern="1200" dirty="0" smtClean="0">
                          <a:solidFill>
                            <a:schemeClr val="dk1"/>
                          </a:solidFill>
                          <a:latin typeface="+mn-lt"/>
                          <a:ea typeface="+mn-ea"/>
                          <a:cs typeface="+mn-cs"/>
                        </a:rPr>
                        <a:t>التأثير الانتقالي للشرائح (</a:t>
                      </a:r>
                      <a:r>
                        <a:rPr kumimoji="0" lang="en-US" sz="1800" b="0" kern="1200" dirty="0" smtClean="0">
                          <a:solidFill>
                            <a:schemeClr val="dk1"/>
                          </a:solidFill>
                          <a:latin typeface="+mn-lt"/>
                          <a:ea typeface="+mn-ea"/>
                          <a:cs typeface="+mn-cs"/>
                        </a:rPr>
                        <a:t>slide transition</a:t>
                      </a:r>
                      <a:r>
                        <a:rPr kumimoji="0" lang="ar-IQ" sz="1800" b="0" kern="1200" dirty="0" smtClean="0">
                          <a:solidFill>
                            <a:schemeClr val="dk1"/>
                          </a:solidFill>
                          <a:latin typeface="+mn-lt"/>
                          <a:ea typeface="+mn-ea"/>
                          <a:cs typeface="+mn-cs"/>
                        </a:rPr>
                        <a:t>)</a:t>
                      </a:r>
                      <a:endParaRPr kumimoji="0" lang="en-US" sz="1800" b="0" kern="1200" dirty="0" smtClean="0">
                        <a:solidFill>
                          <a:schemeClr val="dk1"/>
                        </a:solidFill>
                        <a:latin typeface="+mn-lt"/>
                        <a:ea typeface="+mn-ea"/>
                        <a:cs typeface="+mn-cs"/>
                      </a:endParaRPr>
                    </a:p>
                  </a:txBody>
                  <a:tcPr/>
                </a:tc>
                <a:tc>
                  <a:txBody>
                    <a:bodyPr/>
                    <a:lstStyle/>
                    <a:p>
                      <a:r>
                        <a:rPr lang="en-US" dirty="0" smtClean="0"/>
                        <a:t>42</a:t>
                      </a:r>
                      <a:r>
                        <a:rPr lang="en-US" baseline="0" dirty="0" smtClean="0"/>
                        <a:t>      </a:t>
                      </a:r>
                      <a:endParaRPr lang="ar-IQ" dirty="0"/>
                    </a:p>
                  </a:txBody>
                  <a:tcPr/>
                </a:tc>
              </a:tr>
              <a:tr h="370840">
                <a:tc>
                  <a:txBody>
                    <a:bodyPr/>
                    <a:lstStyle/>
                    <a:p>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b="0" kern="1200" dirty="0" smtClean="0">
                          <a:solidFill>
                            <a:schemeClr val="dk1"/>
                          </a:solidFill>
                          <a:latin typeface="+mn-lt"/>
                          <a:ea typeface="+mn-ea"/>
                          <a:cs typeface="+mn-cs"/>
                        </a:rPr>
                        <a:t>اختار الحركة </a:t>
                      </a:r>
                      <a:r>
                        <a:rPr kumimoji="0" lang="en-US" sz="1800" b="0" kern="1200" dirty="0" smtClean="0">
                          <a:solidFill>
                            <a:schemeClr val="dk1"/>
                          </a:solidFill>
                          <a:latin typeface="+mn-lt"/>
                          <a:ea typeface="+mn-ea"/>
                          <a:cs typeface="+mn-cs"/>
                        </a:rPr>
                        <a:t>slide transition</a:t>
                      </a:r>
                      <a:r>
                        <a:rPr kumimoji="0" lang="ar-IQ" sz="1800" b="0" kern="1200" dirty="0" smtClean="0">
                          <a:solidFill>
                            <a:schemeClr val="dk1"/>
                          </a:solidFill>
                          <a:latin typeface="+mn-lt"/>
                          <a:ea typeface="+mn-ea"/>
                          <a:cs typeface="+mn-cs"/>
                        </a:rPr>
                        <a:t> </a:t>
                      </a:r>
                      <a:endParaRPr kumimoji="0" lang="en-US" sz="1800" b="0" kern="1200" dirty="0" smtClean="0">
                        <a:solidFill>
                          <a:schemeClr val="dk1"/>
                        </a:solidFill>
                        <a:latin typeface="+mn-lt"/>
                        <a:ea typeface="+mn-ea"/>
                        <a:cs typeface="+mn-cs"/>
                      </a:endParaRPr>
                    </a:p>
                  </a:txBody>
                  <a:tcPr/>
                </a:tc>
                <a:tc>
                  <a:txBody>
                    <a:bodyPr/>
                    <a:lstStyle/>
                    <a:p>
                      <a:r>
                        <a:rPr lang="en-US" dirty="0" smtClean="0"/>
                        <a:t>45__43</a:t>
                      </a:r>
                      <a:r>
                        <a:rPr lang="en-US" baseline="0" dirty="0" smtClean="0"/>
                        <a:t>    </a:t>
                      </a:r>
                      <a:endParaRPr lang="ar-IQ" dirty="0"/>
                    </a:p>
                  </a:txBody>
                  <a:tcPr/>
                </a:tc>
              </a:tr>
              <a:tr h="370840">
                <a:tc>
                  <a:txBody>
                    <a:bodyPr/>
                    <a:lstStyle/>
                    <a:p>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b="0" kern="1200" dirty="0" smtClean="0">
                          <a:solidFill>
                            <a:schemeClr val="dk1"/>
                          </a:solidFill>
                          <a:latin typeface="+mn-lt"/>
                          <a:ea typeface="+mn-ea"/>
                          <a:cs typeface="+mn-cs"/>
                        </a:rPr>
                        <a:t>سرعة الانتقال </a:t>
                      </a:r>
                      <a:r>
                        <a:rPr kumimoji="0" lang="en-US" sz="1800" b="0" kern="1200" dirty="0" smtClean="0">
                          <a:solidFill>
                            <a:schemeClr val="dk1"/>
                          </a:solidFill>
                          <a:latin typeface="+mn-lt"/>
                          <a:ea typeface="+mn-ea"/>
                          <a:cs typeface="+mn-cs"/>
                        </a:rPr>
                        <a:t>speed</a:t>
                      </a:r>
                      <a:r>
                        <a:rPr kumimoji="0" lang="ar-IQ" sz="1800" b="0" kern="1200" dirty="0" smtClean="0">
                          <a:solidFill>
                            <a:schemeClr val="dk1"/>
                          </a:solidFill>
                          <a:latin typeface="+mn-lt"/>
                          <a:ea typeface="+mn-ea"/>
                          <a:cs typeface="+mn-cs"/>
                        </a:rPr>
                        <a:t> </a:t>
                      </a:r>
                      <a:endParaRPr kumimoji="0" lang="en-US" sz="1800" b="0" kern="1200" dirty="0" smtClean="0">
                        <a:solidFill>
                          <a:schemeClr val="dk1"/>
                        </a:solidFill>
                        <a:latin typeface="+mn-lt"/>
                        <a:ea typeface="+mn-ea"/>
                        <a:cs typeface="+mn-cs"/>
                      </a:endParaRPr>
                    </a:p>
                  </a:txBody>
                  <a:tcPr/>
                </a:tc>
                <a:tc>
                  <a:txBody>
                    <a:bodyPr/>
                    <a:lstStyle/>
                    <a:p>
                      <a:r>
                        <a:rPr lang="en-US" dirty="0" smtClean="0"/>
                        <a:t>46      </a:t>
                      </a:r>
                      <a:endParaRPr lang="ar-IQ" dirty="0"/>
                    </a:p>
                  </a:txBody>
                  <a:tcPr/>
                </a:tc>
              </a:tr>
              <a:tr h="370840">
                <a:tc>
                  <a:txBody>
                    <a:bodyPr/>
                    <a:lstStyle/>
                    <a:p>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b="0" kern="1200" dirty="0" smtClean="0">
                          <a:solidFill>
                            <a:schemeClr val="dk1"/>
                          </a:solidFill>
                          <a:latin typeface="+mn-lt"/>
                          <a:ea typeface="+mn-ea"/>
                          <a:cs typeface="+mn-cs"/>
                        </a:rPr>
                        <a:t>اختيار الصوت </a:t>
                      </a:r>
                      <a:r>
                        <a:rPr kumimoji="0" lang="en-US" sz="1800" b="0" kern="1200" dirty="0" smtClean="0">
                          <a:solidFill>
                            <a:schemeClr val="dk1"/>
                          </a:solidFill>
                          <a:latin typeface="+mn-lt"/>
                          <a:ea typeface="+mn-ea"/>
                          <a:cs typeface="+mn-cs"/>
                        </a:rPr>
                        <a:t>sound</a:t>
                      </a:r>
                      <a:r>
                        <a:rPr kumimoji="0" lang="ar-IQ" sz="1800" b="0" kern="1200" dirty="0" smtClean="0">
                          <a:solidFill>
                            <a:schemeClr val="dk1"/>
                          </a:solidFill>
                          <a:latin typeface="+mn-lt"/>
                          <a:ea typeface="+mn-ea"/>
                          <a:cs typeface="+mn-cs"/>
                        </a:rPr>
                        <a:t> </a:t>
                      </a:r>
                      <a:endParaRPr kumimoji="0" lang="en-US" sz="1800" b="0" kern="1200" dirty="0" smtClean="0">
                        <a:solidFill>
                          <a:schemeClr val="dk1"/>
                        </a:solidFill>
                        <a:latin typeface="+mn-lt"/>
                        <a:ea typeface="+mn-ea"/>
                        <a:cs typeface="+mn-cs"/>
                      </a:endParaRPr>
                    </a:p>
                  </a:txBody>
                  <a:tcPr/>
                </a:tc>
                <a:tc>
                  <a:txBody>
                    <a:bodyPr/>
                    <a:lstStyle/>
                    <a:p>
                      <a:r>
                        <a:rPr lang="en-US" dirty="0" smtClean="0"/>
                        <a:t>48__47    </a:t>
                      </a:r>
                      <a:endParaRPr lang="ar-IQ" dirty="0"/>
                    </a:p>
                  </a:txBody>
                  <a:tcPr/>
                </a:tc>
              </a:tr>
              <a:tr h="370840">
                <a:tc>
                  <a:txBody>
                    <a:bodyPr/>
                    <a:lstStyle/>
                    <a:p>
                      <a:endParaRPr lang="ar-IQ"/>
                    </a:p>
                  </a:txBody>
                  <a:tcPr/>
                </a:tc>
                <a:tc>
                  <a:txBody>
                    <a:bodyPr/>
                    <a:lstStyle/>
                    <a:p>
                      <a:r>
                        <a:rPr lang="ar-IQ" dirty="0" smtClean="0"/>
                        <a:t>اختيار وقت الانتقال </a:t>
                      </a:r>
                      <a:endParaRPr lang="ar-IQ" dirty="0"/>
                    </a:p>
                  </a:txBody>
                  <a:tcPr/>
                </a:tc>
                <a:tc>
                  <a:txBody>
                    <a:bodyPr/>
                    <a:lstStyle/>
                    <a:p>
                      <a:r>
                        <a:rPr lang="en-US" dirty="0" smtClean="0"/>
                        <a:t>50__49</a:t>
                      </a:r>
                      <a:endParaRPr lang="ar-IQ" dirty="0"/>
                    </a:p>
                  </a:txBody>
                  <a:tcPr/>
                </a:tc>
              </a:tr>
              <a:tr h="370840">
                <a:tc>
                  <a:txBody>
                    <a:bodyPr/>
                    <a:lstStyle/>
                    <a:p>
                      <a:endParaRPr lang="ar-IQ"/>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IQ" sz="1800" b="0" kern="1200" dirty="0" smtClean="0">
                          <a:solidFill>
                            <a:schemeClr val="dk1"/>
                          </a:solidFill>
                          <a:latin typeface="+mn-lt"/>
                          <a:ea typeface="+mn-ea"/>
                          <a:cs typeface="+mn-cs"/>
                        </a:rPr>
                        <a:t>تطبيق نظام اللاوان </a:t>
                      </a:r>
                      <a:r>
                        <a:rPr kumimoji="0" lang="en-US" sz="1800" b="0" kern="1200" dirty="0" smtClean="0">
                          <a:solidFill>
                            <a:schemeClr val="dk1"/>
                          </a:solidFill>
                          <a:latin typeface="+mn-lt"/>
                          <a:ea typeface="+mn-ea"/>
                          <a:cs typeface="+mn-cs"/>
                        </a:rPr>
                        <a:t>color schemes</a:t>
                      </a:r>
                      <a:r>
                        <a:rPr kumimoji="0" lang="ar-IQ" sz="1800" b="0" kern="1200" dirty="0" smtClean="0">
                          <a:solidFill>
                            <a:schemeClr val="dk1"/>
                          </a:solidFill>
                          <a:latin typeface="+mn-lt"/>
                          <a:ea typeface="+mn-ea"/>
                          <a:cs typeface="+mn-cs"/>
                        </a:rPr>
                        <a:t> </a:t>
                      </a:r>
                      <a:endParaRPr kumimoji="0" lang="en-US" sz="1800" b="0" kern="1200" dirty="0" smtClean="0">
                        <a:solidFill>
                          <a:schemeClr val="dk1"/>
                        </a:solidFill>
                        <a:latin typeface="+mn-lt"/>
                        <a:ea typeface="+mn-ea"/>
                        <a:cs typeface="+mn-cs"/>
                      </a:endParaRPr>
                    </a:p>
                  </a:txBody>
                  <a:tcPr/>
                </a:tc>
                <a:tc>
                  <a:txBody>
                    <a:bodyPr/>
                    <a:lstStyle/>
                    <a:p>
                      <a:r>
                        <a:rPr lang="en-US" dirty="0" smtClean="0"/>
                        <a:t>52__51     </a:t>
                      </a:r>
                      <a:endParaRPr lang="ar-IQ" dirty="0"/>
                    </a:p>
                  </a:txBody>
                  <a:tcPr/>
                </a:tc>
              </a:tr>
              <a:tr h="370840">
                <a:tc>
                  <a:txBody>
                    <a:bodyPr/>
                    <a:lstStyle/>
                    <a:p>
                      <a:r>
                        <a:rPr lang="ar-IQ" dirty="0" smtClean="0"/>
                        <a:t>الفصل الثاني </a:t>
                      </a:r>
                      <a:endParaRPr lang="ar-IQ" dirty="0"/>
                    </a:p>
                  </a:txBody>
                  <a:tcPr/>
                </a:tc>
                <a:tc>
                  <a:txBody>
                    <a:bodyPr/>
                    <a:lstStyle/>
                    <a:p>
                      <a:endParaRPr lang="ar-IQ" dirty="0"/>
                    </a:p>
                  </a:txBody>
                  <a:tcPr/>
                </a:tc>
                <a:tc>
                  <a:txBody>
                    <a:bodyPr/>
                    <a:lstStyle/>
                    <a:p>
                      <a:r>
                        <a:rPr lang="en-US" dirty="0" smtClean="0"/>
                        <a:t>72__53        </a:t>
                      </a:r>
                      <a:endParaRPr lang="ar-IQ" dirty="0"/>
                    </a:p>
                  </a:txBody>
                  <a:tcPr/>
                </a:tc>
              </a:tr>
              <a:tr h="370840">
                <a:tc>
                  <a:txBody>
                    <a:bodyPr/>
                    <a:lstStyle/>
                    <a:p>
                      <a:endParaRPr lang="ar-IQ"/>
                    </a:p>
                  </a:txBody>
                  <a:tcPr/>
                </a:tc>
                <a:tc>
                  <a:txBody>
                    <a:bodyPr/>
                    <a:lstStyle/>
                    <a:p>
                      <a:r>
                        <a:rPr lang="ar-IQ" dirty="0" smtClean="0"/>
                        <a:t>المقدمة </a:t>
                      </a:r>
                      <a:endParaRPr lang="ar-IQ" dirty="0"/>
                    </a:p>
                  </a:txBody>
                  <a:tcPr/>
                </a:tc>
                <a:tc>
                  <a:txBody>
                    <a:bodyPr/>
                    <a:lstStyle/>
                    <a:p>
                      <a:r>
                        <a:rPr lang="en-US" dirty="0" smtClean="0"/>
                        <a:t>54           </a:t>
                      </a:r>
                      <a:endParaRPr lang="ar-IQ" dirty="0"/>
                    </a:p>
                  </a:txBody>
                  <a:tcPr/>
                </a:tc>
              </a:tr>
              <a:tr h="370840">
                <a:tc>
                  <a:txBody>
                    <a:bodyPr/>
                    <a:lstStyle/>
                    <a:p>
                      <a:endParaRPr lang="ar-IQ"/>
                    </a:p>
                  </a:txBody>
                  <a:tcPr/>
                </a:tc>
                <a:tc>
                  <a:txBody>
                    <a:bodyPr/>
                    <a:lstStyle/>
                    <a:p>
                      <a:r>
                        <a:rPr lang="ar-IQ" dirty="0" smtClean="0"/>
                        <a:t>تعريف المتباينة   </a:t>
                      </a:r>
                      <a:endParaRPr lang="ar-IQ" dirty="0"/>
                    </a:p>
                  </a:txBody>
                  <a:tcPr/>
                </a:tc>
                <a:tc>
                  <a:txBody>
                    <a:bodyPr/>
                    <a:lstStyle/>
                    <a:p>
                      <a:r>
                        <a:rPr lang="en-US" dirty="0" smtClean="0"/>
                        <a:t>55         </a:t>
                      </a:r>
                      <a:endParaRPr lang="ar-IQ" dirty="0"/>
                    </a:p>
                  </a:txBody>
                  <a:tcPr/>
                </a:tc>
              </a:tr>
              <a:tr h="370840">
                <a:tc>
                  <a:txBody>
                    <a:bodyPr/>
                    <a:lstStyle/>
                    <a:p>
                      <a:endParaRPr lang="ar-IQ"/>
                    </a:p>
                  </a:txBody>
                  <a:tcPr/>
                </a:tc>
                <a:tc>
                  <a:txBody>
                    <a:bodyPr/>
                    <a:lstStyle/>
                    <a:p>
                      <a:r>
                        <a:rPr lang="ar-IQ" dirty="0" smtClean="0"/>
                        <a:t>مثال </a:t>
                      </a:r>
                      <a:endParaRPr lang="ar-IQ" dirty="0"/>
                    </a:p>
                  </a:txBody>
                  <a:tcPr/>
                </a:tc>
                <a:tc>
                  <a:txBody>
                    <a:bodyPr/>
                    <a:lstStyle/>
                    <a:p>
                      <a:r>
                        <a:rPr lang="en-US" dirty="0" smtClean="0"/>
                        <a:t>56        </a:t>
                      </a:r>
                      <a:endParaRPr lang="ar-IQ"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928670"/>
            <a:ext cx="8786874" cy="5715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التأثير الانتقالي للشرائح (</a:t>
            </a:r>
            <a:r>
              <a:rPr lang="en-US" sz="4000" b="1" dirty="0" smtClean="0"/>
              <a:t>slide transition</a:t>
            </a:r>
            <a:r>
              <a:rPr lang="ar-IQ" sz="4000" b="1" dirty="0" smtClean="0"/>
              <a:t>)</a:t>
            </a:r>
          </a:p>
          <a:p>
            <a:pPr algn="ctr"/>
            <a:endParaRPr lang="ar-IQ" sz="4000" b="1" dirty="0" smtClean="0"/>
          </a:p>
          <a:p>
            <a:pPr algn="ctr"/>
            <a:r>
              <a:rPr lang="ar-IQ" sz="3200" dirty="0" smtClean="0"/>
              <a:t>هذه الحركة تظهر عند الانتقال من شريحة لأخرى عملية تحريك الشريحة مكونة من أربع فقرات هي اختيار الحركة اختيار السرعة اختيار الصوت ووقت الانتقال </a:t>
            </a:r>
          </a:p>
          <a:p>
            <a:pPr algn="ctr"/>
            <a:r>
              <a:rPr lang="ar-IQ" sz="3200" dirty="0" smtClean="0"/>
              <a:t>قف على الشريحة التي تريد إضافة حركة لها واتبع الخطوات التالية </a:t>
            </a:r>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Clr clrSpc="rgb">
                                      <p:cBhvr override="childStyle">
                                        <p:cTn id="6" dur="100" fill="hold"/>
                                        <p:tgtEl>
                                          <p:spTgt spid="3"/>
                                        </p:tgtEl>
                                        <p:attrNameLst>
                                          <p:attrName>style.color</p:attrName>
                                        </p:attrNameLst>
                                      </p:cBhvr>
                                      <p:to>
                                        <a:schemeClr val="accent2"/>
                                      </p:to>
                                    </p:animClr>
                                    <p:animClr clrSpc="rgb">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8" y="785794"/>
            <a:ext cx="8858280" cy="5929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اختار الحركة </a:t>
            </a:r>
            <a:r>
              <a:rPr lang="en-US" sz="4000" b="1" dirty="0" smtClean="0"/>
              <a:t>slide transition</a:t>
            </a:r>
            <a:r>
              <a:rPr lang="ar-IQ" sz="4000" b="1" dirty="0" smtClean="0"/>
              <a:t> :</a:t>
            </a:r>
          </a:p>
          <a:p>
            <a:pPr algn="ctr"/>
            <a:r>
              <a:rPr lang="ar-IQ" sz="3200" dirty="0" smtClean="0"/>
              <a:t>ومعناه اختيار الحركة المناسبة لانتقال الشريحة ويتم اختيارها من خلال : </a:t>
            </a:r>
          </a:p>
          <a:p>
            <a:pPr marL="514350" indent="-514350" algn="ctr">
              <a:buAutoNum type="arabicParenR"/>
            </a:pPr>
            <a:r>
              <a:rPr lang="ar-IQ" sz="3200" dirty="0" smtClean="0"/>
              <a:t>اذهب لقائمه عرض الشرائح </a:t>
            </a:r>
            <a:r>
              <a:rPr lang="en-US" sz="3200" dirty="0" smtClean="0"/>
              <a:t>slide show</a:t>
            </a:r>
            <a:r>
              <a:rPr lang="ar-IQ" sz="3200" dirty="0" smtClean="0"/>
              <a:t> 		</a:t>
            </a:r>
          </a:p>
          <a:p>
            <a:pPr marL="514350" indent="-514350" algn="ctr">
              <a:buAutoNum type="arabicParenR"/>
            </a:pPr>
            <a:r>
              <a:rPr lang="ar-IQ" sz="3200" dirty="0" smtClean="0"/>
              <a:t>اختر منها المراحل الانتقالية للشرائح </a:t>
            </a:r>
            <a:r>
              <a:rPr lang="en-US" sz="3200" dirty="0" smtClean="0"/>
              <a:t>slide trsnsition</a:t>
            </a:r>
            <a:r>
              <a:rPr lang="ar-IQ" sz="3200" dirty="0" smtClean="0"/>
              <a:t> حيث ستظهر لك هذه النافذة وفيها عدة خيرات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p:cBhvr override="childStyle">
                                        <p:cTn id="6" dur="500" fill="hold"/>
                                        <p:tgtEl>
                                          <p:spTgt spid="3"/>
                                        </p:tgtEl>
                                        <p:attrNameLst>
                                          <p:attrName>style.color</p:attrName>
                                        </p:attrNameLst>
                                      </p:cBhvr>
                                      <p:to>
                                        <a:schemeClr val="accent2"/>
                                      </p:to>
                                    </p:animClr>
                                    <p:animClr clrSpc="rgb">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anim to="1.5" calcmode="lin" valueType="num">
                                      <p:cBhvr override="childStyle">
                                        <p:cTn id="9" dur="5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428736"/>
            <a:ext cx="9144000" cy="5357850"/>
          </a:xfrm>
          <a:prstGeom prst="rect">
            <a:avLst/>
          </a:prstGeom>
          <a:noFill/>
          <a:ln w="9525">
            <a:noFill/>
            <a:miter lim="800000"/>
            <a:headEnd/>
            <a:tailEnd/>
          </a:ln>
          <a:effectLst/>
        </p:spPr>
      </p:pic>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xit" presetSubtype="0" decel="100000" fill="hold" nodeType="withEffect">
                                  <p:stCondLst>
                                    <p:cond delay="0"/>
                                  </p:stCondLst>
                                  <p:childTnLst>
                                    <p:anim calcmode="lin" valueType="num">
                                      <p:cBhvr>
                                        <p:cTn id="6" dur="500"/>
                                        <p:tgtEl>
                                          <p:spTgt spid="6146"/>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6146"/>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6146"/>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6146"/>
                                        </p:tgtEl>
                                        <p:attrNameLst>
                                          <p:attrName>ppt_y</p:attrName>
                                        </p:attrNameLst>
                                      </p:cBhvr>
                                      <p:tavLst>
                                        <p:tav tm="0">
                                          <p:val>
                                            <p:strVal val="ppt_y"/>
                                          </p:val>
                                        </p:tav>
                                        <p:tav tm="100000">
                                          <p:val>
                                            <p:strVal val="ppt_y"/>
                                          </p:val>
                                        </p:tav>
                                      </p:tavLst>
                                    </p:anim>
                                    <p:set>
                                      <p:cBhvr>
                                        <p:cTn id="1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600317" y="1142984"/>
            <a:ext cx="3186129" cy="2462223"/>
          </a:xfrm>
          <a:prstGeom prst="rect">
            <a:avLst/>
          </a:prstGeom>
          <a:noFill/>
          <a:ln w="9525">
            <a:noFill/>
            <a:miter lim="800000"/>
            <a:headEnd/>
            <a:tailEnd/>
          </a:ln>
          <a:effectLst/>
        </p:spPr>
      </p:pic>
      <p:sp>
        <p:nvSpPr>
          <p:cNvPr id="4" name="مستطيل مستدير الزوايا 3"/>
          <p:cNvSpPr/>
          <p:nvPr/>
        </p:nvSpPr>
        <p:spPr>
          <a:xfrm>
            <a:off x="214282" y="3786190"/>
            <a:ext cx="8786842" cy="278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3) اختر الحركة الملائمة لعملك ثم قم باختيار السرعة المناسبة لها فإذا قمت باختيار الحركة (</a:t>
            </a:r>
            <a:r>
              <a:rPr lang="en-US" sz="3200" dirty="0" smtClean="0"/>
              <a:t>no transition</a:t>
            </a:r>
            <a:r>
              <a:rPr lang="ar-IQ" sz="3200" dirty="0" smtClean="0"/>
              <a:t>) مثلا فهذا يعني أن الانتقال من شريحة لأخرى سيكون عادي (أي بدون حركات خاصة) وهكذا لبقيت الخيارات </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57158" y="1071570"/>
            <a:ext cx="8572560" cy="378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سرعة الانتقال </a:t>
            </a:r>
            <a:r>
              <a:rPr lang="en-US" sz="4000" b="1" dirty="0" smtClean="0"/>
              <a:t>speed</a:t>
            </a:r>
            <a:r>
              <a:rPr lang="ar-IQ" sz="4000" b="1" dirty="0" smtClean="0"/>
              <a:t> :</a:t>
            </a:r>
          </a:p>
          <a:p>
            <a:pPr algn="ctr"/>
            <a:r>
              <a:rPr lang="ar-IQ" sz="3200" dirty="0" smtClean="0"/>
              <a:t>ومعناه سرعة الانتقال من شريحة لأخرى يكون أما :</a:t>
            </a:r>
          </a:p>
          <a:p>
            <a:pPr marL="514350" indent="-514350" algn="ctr">
              <a:buAutoNum type="arabicParenR"/>
            </a:pPr>
            <a:r>
              <a:rPr lang="ar-IQ" sz="3200" dirty="0" smtClean="0"/>
              <a:t>سريع </a:t>
            </a:r>
            <a:r>
              <a:rPr lang="en-US" sz="3200" dirty="0" smtClean="0"/>
              <a:t>fast</a:t>
            </a:r>
            <a:r>
              <a:rPr lang="ar-IQ" sz="3200" dirty="0" smtClean="0"/>
              <a:t> أو</a:t>
            </a:r>
          </a:p>
          <a:p>
            <a:pPr marL="514350" indent="-514350" algn="ctr">
              <a:buAutoNum type="arabicParenR"/>
            </a:pPr>
            <a:r>
              <a:rPr lang="ar-IQ" sz="3200" dirty="0" smtClean="0"/>
              <a:t>متوسط </a:t>
            </a:r>
            <a:r>
              <a:rPr lang="en-US" sz="3200" dirty="0" smtClean="0"/>
              <a:t>medium</a:t>
            </a:r>
            <a:r>
              <a:rPr lang="ar-IQ" sz="3200" dirty="0" smtClean="0"/>
              <a:t> أو</a:t>
            </a:r>
          </a:p>
          <a:p>
            <a:pPr marL="514350" indent="-514350" algn="ctr">
              <a:buAutoNum type="arabicParenR"/>
            </a:pPr>
            <a:r>
              <a:rPr lang="ar-IQ" sz="3200" dirty="0" smtClean="0"/>
              <a:t>بطي </a:t>
            </a:r>
            <a:r>
              <a:rPr lang="en-US" sz="3200" dirty="0" smtClean="0"/>
              <a:t>slow</a:t>
            </a:r>
            <a:r>
              <a:rPr lang="ar-IQ" sz="3200" dirty="0" smtClean="0"/>
              <a:t> </a:t>
            </a:r>
          </a:p>
          <a:p>
            <a:pPr marL="514350" indent="-514350" algn="ctr"/>
            <a:r>
              <a:rPr lang="ar-IQ" sz="3200" dirty="0" smtClean="0"/>
              <a:t>وما عليك إلا اختيار السرعة التي تناسبك . </a:t>
            </a:r>
            <a:endParaRPr lang="ar-IQ" sz="3200" dirty="0"/>
          </a:p>
        </p:txBody>
      </p:sp>
      <p:pic>
        <p:nvPicPr>
          <p:cNvPr id="8194" name="Picture 2"/>
          <p:cNvPicPr>
            <a:picLocks noChangeAspect="1" noChangeArrowheads="1"/>
          </p:cNvPicPr>
          <p:nvPr/>
        </p:nvPicPr>
        <p:blipFill>
          <a:blip r:embed="rId2"/>
          <a:srcRect/>
          <a:stretch>
            <a:fillRect/>
          </a:stretch>
        </p:blipFill>
        <p:spPr bwMode="auto">
          <a:xfrm>
            <a:off x="1285852" y="4986383"/>
            <a:ext cx="6215106" cy="1871641"/>
          </a:xfrm>
          <a:prstGeom prst="rect">
            <a:avLst/>
          </a:prstGeom>
          <a:noFill/>
          <a:ln w="9525">
            <a:noFill/>
            <a:miter lim="800000"/>
            <a:headEnd/>
            <a:tailEnd/>
          </a:ln>
          <a:effectLst/>
        </p:spPr>
      </p:pic>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C -0.06094 -0.00301 -0.12153 -0.01156 -0.18247 -0.0148 C -0.25278 -0.02913 -0.32553 -0.02335 -0.39671 -0.02752 C -0.41563 -0.02705 -0.43473 -0.02705 -0.45382 -0.02567 C -0.46303 -0.02474 -0.47032 -0.01017 -0.47935 -0.00624 C -0.48646 0 -0.48646 0.00902 -0.49046 0.01896 C -0.49271 0.07907 -0.4948 0.15075 -0.50938 0.20925 C -0.51094 0.20855 -0.5132 0.20902 -0.51424 0.20717 C -0.51563 0.20485 -0.51528 0.20162 -0.5158 0.19861 C -0.51737 0.19168 -0.51875 0.18451 -0.52049 0.17734 C -0.52188 0.16277 -0.52483 0.14983 -0.52691 0.13526 C -0.52605 0.07422 -0.53178 0.00555 -0.50469 -0.04856 C -0.50244 -0.05942 -0.50139 -0.06705 -0.49671 -0.07607 C -0.49497 -0.08601 -0.4915 -0.0941 -0.48889 -0.10358 C -0.48507 -0.11792 -0.48351 -0.1311 -0.47778 -0.14405 C -0.475 -0.16023 -0.47257 -0.17804 -0.46337 -0.19029 C -0.45747 -0.20624 -0.45244 -0.21318 -0.44271 -0.22613 C -0.44115 -0.22821 -0.43994 -0.23098 -0.43803 -0.2326 C -0.43438 -0.23607 -0.42691 -0.24324 -0.42691 -0.24324 C -0.42101 -0.25549 -0.41198 -0.2659 -0.40313 -0.27468 C -0.39688 -0.28717 -0.40348 -0.27538 -0.39358 -0.2874 C -0.37674 -0.30752 -0.35851 -0.32555 -0.34271 -0.34659 C -0.34132 -0.34844 -0.34098 -0.35145 -0.33959 -0.35306 C -0.32605 -0.36856 -0.32865 -0.36624 -0.31737 -0.36994 C -0.31476 -0.37202 -0.31216 -0.37434 -0.30938 -0.37619 C -0.30573 -0.37873 -0.30174 -0.37989 -0.29827 -0.38289 C -0.28768 -0.39098 -0.27917 -0.40069 -0.26667 -0.4037 C -0.25938 -0.40578 -0.24445 -0.40809 -0.24445 -0.40809 C -0.23021 -0.41434 -0.21789 -0.41989 -0.20313 -0.42266 C -0.19323 -0.42728 -0.18455 -0.4363 -0.17448 -0.44 C -0.15174 -0.4474 -0.11893 -0.44601 -0.09671 -0.44809 C -0.0783 -0.45642 -0.06112 -0.46752 -0.04271 -0.47561 C -0.03282 -0.48 -0.01528 -0.48231 -0.00469 -0.48416 C -0.00157 -0.48555 0.00173 -0.48694 0.00486 -0.48832 C 0.00642 -0.48902 0.00954 -0.49041 0.00954 -0.49041 C 0.02118 -0.48902 0.03402 -0.49318 0.04444 -0.48624 C 0.04826 -0.4837 0.04288 -0.47468 0.04131 -0.46936 C 0.03871 -0.46058 0.03489 -0.45249 0.03177 -0.44393 C 0.01684 -0.4037 0.03836 -0.45989 0.02066 -0.4185 C 0.01197 -0.39838 0.0092 -0.38335 -0.00157 -0.3637 C -0.00417 -0.35861 -0.0073 -0.35399 -0.00938 -0.34867 C -0.01094 -0.34451 -0.01233 -0.34012 -0.01424 -0.33642 C -0.02309 -0.31908 -0.03525 -0.30405 -0.04271 -0.28532 C -0.05191 -0.26243 -0.05573 -0.24 -0.06181 -0.21572 C -0.06667 -0.19538 -0.07414 -0.17642 -0.07934 -0.1563 C -0.08195 -0.13572 -0.08473 -0.11538 -0.08716 -0.09503 C -0.07882 -0.09133 -0.07309 -0.09642 -0.06494 -0.09965 C -0.04584 -0.10728 -0.02726 -0.11584 -0.00782 -0.12254 C 0.0368 -0.1378 -0.02709 -0.11306 0.02222 -0.13526 C 0.02864 -0.13804 0.04756 -0.14382 0.05555 -0.15006 C 0.05902 -0.15306 0.06145 -0.15792 0.0651 -0.16069 C 0.07256 -0.16624 0.08107 -0.16856 0.08888 -0.17341 C 0.09218 -0.17549 0.09548 -0.17711 0.09843 -0.17989 C 0.10138 -0.1822 0.10347 -0.18613 0.10642 -0.18844 C 0.11041 -0.19121 0.12326 -0.19445 0.12708 -0.19653 C 0.16493 -0.21757 0.13333 -0.20162 0.15399 -0.21572 C 0.16562 -0.22335 0.1776 -0.2296 0.18888 -0.23884 C 0.21267 -0.2585 0.23524 -0.28208 0.26041 -0.29827 C 0.27326 -0.31515 0.28576 -0.33272 0.30173 -0.34451 C 0.30694 -0.34844 0.30868 -0.3526 0.31441 -0.35515 C 0.31979 -0.36231 0.32378 -0.36879 0.3302 -0.3741 C 0.33229 -0.37572 0.33784 -0.38104 0.33663 -0.3785 C 0.32847 -0.36 0.32725 -0.36832 0.31909 -0.35723 C 0.31441 -0.35098 0.31024 -0.34358 0.30642 -0.33642 C 0.28819 -0.30173 0.27083 -0.26567 0.25399 -0.23029 C 0.24895 -0.21965 0.24184 -0.2111 0.23663 -0.20069 C 0.22413 -0.17595 0.21736 -0.15422 0.20798 -0.12925 C 0.19861 -0.10405 0.1868 -0.07977 0.17621 -0.05503 C 0.17395 -0.04994 0.17326 -0.0437 0.17152 -0.03815 C 0.16649 -0.02197 0.16024 -0.00647 0.15399 0.00855 C 0.14861 0.03746 0.13958 0.06428 0.13333 0.09295 C 0.13211 0.0985 0.13211 0.10474 0.1302 0.11006 C 0.12916 0.11283 0.12795 0.11561 0.12708 0.11838 C 0.12586 0.12231 0.12066 0.13133 0.12395 0.1311 C 0.12812 0.1304 0.13246 0.12971 0.13663 0.12902 C 0.14947 0.11838 0.15798 0.10127 0.16996 0.08855 C 0.18489 0.07353 0.19982 0.0585 0.21441 0.04208 C 0.22968 0.02497 0.25208 0.01595 0.26996 0.00647 C 0.28298 -0.00046 0.29409 -0.00786 0.30798 -0.01295 C 0.35972 -0.0111 0.35312 -0.01202 0.3842 -0.00624 C 0.36614 0.00555 0.38697 -0.00994 0.37465 0.00416 C 0.37291 0.00601 0.37013 0.00647 0.3684 0.00855 C 0.35798 0.02035 0.35191 0.02983 0.34444 0.04439 C 0.3427 0.04786 0.34166 0.05156 0.33975 0.05503 C 0.3375 0.05896 0.33177 0.06566 0.33177 0.06566 C 0.32777 0.08717 0.33368 0.06104 0.32552 0.08046 C 0.32274 0.0867 0.32343 0.09364 0.31909 0.09942 " pathEditMode="relative" ptsTypes="ffffffffffffffffffffffffffffffffffffffffffffffffffffffffffffffffffffffffffffffffffffff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6094 -0.00301 -0.12153 -0.01156 -0.18247 -0.0148 C -0.25278 -0.02913 -0.32553 -0.02335 -0.39671 -0.02752 C -0.41563 -0.02705 -0.43473 -0.02705 -0.45382 -0.02567 C -0.46303 -0.02474 -0.47032 -0.01017 -0.47935 -0.00624 C -0.48646 0 -0.48646 0.00902 -0.49046 0.01896 C -0.49271 0.07907 -0.4948 0.15075 -0.50938 0.20925 C -0.51094 0.20855 -0.5132 0.20902 -0.51424 0.20717 C -0.51563 0.20485 -0.51528 0.20162 -0.5158 0.19861 C -0.51737 0.19168 -0.51875 0.18451 -0.52049 0.17734 C -0.52188 0.16277 -0.52483 0.14983 -0.52691 0.13526 C -0.52605 0.07422 -0.53178 0.00555 -0.50469 -0.04856 C -0.50244 -0.05942 -0.50139 -0.06705 -0.49671 -0.07607 C -0.49497 -0.08601 -0.4915 -0.0941 -0.48889 -0.10358 C -0.48507 -0.11792 -0.48351 -0.1311 -0.47778 -0.14405 C -0.475 -0.16023 -0.47257 -0.17804 -0.46337 -0.19029 C -0.45747 -0.20624 -0.45244 -0.21318 -0.44271 -0.22613 C -0.44115 -0.22821 -0.43994 -0.23098 -0.43803 -0.2326 C -0.43438 -0.23607 -0.42691 -0.24324 -0.42691 -0.24324 C -0.42101 -0.25549 -0.41198 -0.2659 -0.40313 -0.27468 C -0.39688 -0.28717 -0.40348 -0.27538 -0.39358 -0.2874 C -0.37674 -0.30752 -0.35851 -0.32555 -0.34271 -0.34659 C -0.34132 -0.34844 -0.34098 -0.35145 -0.33959 -0.35306 C -0.32605 -0.36856 -0.32865 -0.36624 -0.31737 -0.36994 C -0.31476 -0.37202 -0.31216 -0.37434 -0.30938 -0.37619 C -0.30573 -0.37873 -0.30174 -0.37989 -0.29827 -0.38289 C -0.28768 -0.39098 -0.27917 -0.40069 -0.26667 -0.4037 C -0.25938 -0.40578 -0.24445 -0.40809 -0.24445 -0.40809 C -0.23021 -0.41434 -0.21789 -0.41989 -0.20313 -0.42266 C -0.19323 -0.42728 -0.18455 -0.4363 -0.17448 -0.44 C -0.15174 -0.4474 -0.11893 -0.44601 -0.09671 -0.44809 C -0.0783 -0.45642 -0.06112 -0.46752 -0.04271 -0.47561 C -0.03282 -0.48 -0.01528 -0.48231 -0.00469 -0.48416 C -0.00157 -0.48555 0.00173 -0.48694 0.00486 -0.48832 C 0.00642 -0.48902 0.00954 -0.49041 0.00954 -0.49041 C 0.02118 -0.48902 0.03402 -0.49318 0.04444 -0.48624 C 0.04826 -0.4837 0.04288 -0.47468 0.04131 -0.46936 C 0.03871 -0.46058 0.03489 -0.45249 0.03177 -0.44393 C 0.01684 -0.4037 0.03836 -0.45989 0.02066 -0.4185 C 0.01197 -0.39838 0.0092 -0.38335 -0.00157 -0.3637 C -0.00417 -0.35861 -0.0073 -0.35399 -0.00938 -0.34867 C -0.01094 -0.34451 -0.01233 -0.34012 -0.01424 -0.33642 C -0.02309 -0.31908 -0.03525 -0.30405 -0.04271 -0.28532 C -0.05191 -0.26243 -0.05573 -0.24 -0.06181 -0.21572 C -0.06667 -0.19538 -0.07414 -0.17642 -0.07934 -0.1563 C -0.08195 -0.13572 -0.08473 -0.11538 -0.08716 -0.09503 C -0.07882 -0.09133 -0.07309 -0.09642 -0.06494 -0.09965 C -0.04584 -0.10728 -0.02726 -0.11584 -0.00782 -0.12254 C 0.0368 -0.1378 -0.02709 -0.11306 0.02222 -0.13526 C 0.02864 -0.13804 0.04756 -0.14382 0.05555 -0.15006 C 0.05902 -0.15306 0.06145 -0.15792 0.0651 -0.16069 C 0.07256 -0.16624 0.08107 -0.16856 0.08888 -0.17341 C 0.09218 -0.17549 0.09548 -0.17711 0.09843 -0.17989 C 0.10138 -0.1822 0.10347 -0.18613 0.10642 -0.18844 C 0.11041 -0.19121 0.12326 -0.19445 0.12708 -0.19653 C 0.16493 -0.21757 0.13333 -0.20162 0.15399 -0.21572 C 0.16562 -0.22335 0.1776 -0.2296 0.18888 -0.23884 C 0.21267 -0.2585 0.23524 -0.28208 0.26041 -0.29827 C 0.27326 -0.31515 0.28576 -0.33272 0.30173 -0.34451 C 0.30694 -0.34844 0.30868 -0.3526 0.31441 -0.35515 C 0.31979 -0.36231 0.32378 -0.36879 0.3302 -0.3741 C 0.33229 -0.37572 0.33784 -0.38104 0.33663 -0.3785 C 0.32847 -0.36 0.32725 -0.36832 0.31909 -0.35723 C 0.31441 -0.35098 0.31024 -0.34358 0.30642 -0.33642 C 0.28819 -0.30173 0.27083 -0.26567 0.25399 -0.23029 C 0.24895 -0.21965 0.24184 -0.2111 0.23663 -0.20069 C 0.22413 -0.17595 0.21736 -0.15422 0.20798 -0.12925 C 0.19861 -0.10405 0.1868 -0.07977 0.17621 -0.05503 C 0.17395 -0.04994 0.17326 -0.0437 0.17152 -0.03815 C 0.16649 -0.02197 0.16024 -0.00647 0.15399 0.00855 C 0.14861 0.03746 0.13958 0.06428 0.13333 0.09295 C 0.13211 0.0985 0.13211 0.10474 0.1302 0.11006 C 0.12916 0.11283 0.12795 0.11561 0.12708 0.11838 C 0.12586 0.12231 0.12066 0.13133 0.12395 0.1311 C 0.12812 0.1304 0.13246 0.12971 0.13663 0.12902 C 0.14947 0.11838 0.15798 0.10127 0.16996 0.08855 C 0.18489 0.07353 0.19982 0.0585 0.21441 0.04208 C 0.22968 0.02497 0.25208 0.01595 0.26996 0.00647 C 0.28298 -0.00046 0.29409 -0.00786 0.30798 -0.01295 C 0.35972 -0.0111 0.35312 -0.01202 0.3842 -0.00624 C 0.36614 0.00555 0.38697 -0.00994 0.37465 0.00416 C 0.37291 0.00601 0.37013 0.00647 0.3684 0.00855 C 0.35798 0.02035 0.35191 0.02983 0.34444 0.04439 C 0.3427 0.04786 0.34166 0.05156 0.33975 0.05503 C 0.3375 0.05896 0.33177 0.06566 0.33177 0.06566 C 0.32777 0.08717 0.33368 0.06104 0.32552 0.08046 C 0.32274 0.0867 0.32343 0.09364 0.31909 0.09942 " pathEditMode="relative" ptsTypes="ffffffffffffffffffffffffffffffffffffffffffffffffffffffffffffffffffffffffffffffffffffffA">
                                      <p:cBhvr>
                                        <p:cTn id="8" dur="2000" fill="hold"/>
                                        <p:tgtEl>
                                          <p:spTgt spid="81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1142984"/>
            <a:ext cx="8715436" cy="5572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اختيار الصوت </a:t>
            </a:r>
            <a:r>
              <a:rPr lang="en-US" sz="4000" b="1" dirty="0" smtClean="0"/>
              <a:t>sound</a:t>
            </a:r>
            <a:r>
              <a:rPr lang="ar-IQ" sz="4000" b="1" dirty="0" smtClean="0"/>
              <a:t> :</a:t>
            </a:r>
          </a:p>
          <a:p>
            <a:pPr algn="ctr"/>
            <a:r>
              <a:rPr lang="ar-IQ" sz="3200" dirty="0" smtClean="0"/>
              <a:t>يمكن أن يرافق انتقال الشريحة صوت حيث يوجد هنا خمسة خيارت للصوت وهي </a:t>
            </a:r>
          </a:p>
          <a:p>
            <a:pPr marL="514350" indent="-514350" algn="ctr">
              <a:buAutoNum type="arabicParenR"/>
            </a:pPr>
            <a:r>
              <a:rPr lang="ar-IQ" sz="3200" dirty="0" smtClean="0"/>
              <a:t>بدون صوت </a:t>
            </a:r>
            <a:r>
              <a:rPr lang="en-US" sz="3200" dirty="0" smtClean="0"/>
              <a:t>no sound</a:t>
            </a:r>
            <a:r>
              <a:rPr lang="ar-IQ" sz="3200" dirty="0" smtClean="0"/>
              <a:t> </a:t>
            </a:r>
          </a:p>
          <a:p>
            <a:pPr marL="514350" indent="-514350" algn="ctr">
              <a:buAutoNum type="arabicParenR"/>
            </a:pPr>
            <a:r>
              <a:rPr lang="ar-IQ" sz="3200" dirty="0" smtClean="0"/>
              <a:t>إيقاف أي صوت في الشريحة السابقة </a:t>
            </a:r>
            <a:r>
              <a:rPr lang="en-US" sz="3200" dirty="0" smtClean="0"/>
              <a:t>previous sound stop</a:t>
            </a:r>
            <a:r>
              <a:rPr lang="ar-IQ" sz="3200" dirty="0" smtClean="0"/>
              <a:t> </a:t>
            </a:r>
          </a:p>
          <a:p>
            <a:pPr marL="514350" indent="-514350" algn="ctr">
              <a:buAutoNum type="arabicParenR"/>
            </a:pPr>
            <a:r>
              <a:rPr lang="ar-IQ" sz="3200" dirty="0" smtClean="0"/>
              <a:t>صوت مسجل </a:t>
            </a:r>
            <a:r>
              <a:rPr lang="en-US" sz="3200" dirty="0" smtClean="0"/>
              <a:t>recorded sound</a:t>
            </a:r>
            <a:r>
              <a:rPr lang="ar-IQ" sz="3200" dirty="0" smtClean="0"/>
              <a:t> </a:t>
            </a:r>
          </a:p>
          <a:p>
            <a:pPr marL="514350" indent="-514350" algn="ctr">
              <a:buAutoNum type="arabicParenR"/>
            </a:pPr>
            <a:r>
              <a:rPr lang="ar-IQ" sz="3200" dirty="0" smtClean="0"/>
              <a:t>صوت من ملف </a:t>
            </a:r>
            <a:r>
              <a:rPr lang="en-US" sz="3200" dirty="0" smtClean="0"/>
              <a:t>other sound</a:t>
            </a:r>
            <a:r>
              <a:rPr lang="ar-IQ" sz="3200" dirty="0" smtClean="0"/>
              <a:t> </a:t>
            </a:r>
          </a:p>
          <a:p>
            <a:pPr marL="514350" indent="-514350" algn="ctr">
              <a:buAutoNum type="arabicParenR"/>
            </a:pPr>
            <a:r>
              <a:rPr lang="ar-IQ" sz="3200" dirty="0" smtClean="0"/>
              <a:t>كما يمكنك الاختيار من مجموعة الأصوات التي يوفرها لك البرنامج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C 0.00052 -0.19792 0.00052 -0.39607 0.00156 -0.59399 C 0.00156 -0.59839 0.00313 -0.60232 0.00313 -0.60671 C 0.00313 -0.62428 0.00226 -0.64209 0.00156 -0.65966 C 0.0007 -0.68209 -0.00156 -0.72717 -0.00156 -0.72717 C -0.00104 -0.78498 -0.00104 -0.84278 0 -0.90058 C 0.00018 -0.91261 0.00365 -0.93249 0.01268 -0.93642 C 0.0158 -0.93573 0.0191 -0.93526 0.02222 -0.93434 C 0.02552 -0.93318 0.03177 -0.93018 0.03177 -0.93018 C 0.03334 -0.9274 0.03455 -0.92417 0.03646 -0.92162 C 0.03785 -0.91977 0.04011 -0.91954 0.04132 -0.91746 C 0.04618 -0.9096 0.03924 -0.91237 0.04601 -0.90682 C 0.05538 -0.89896 0.04601 -0.91168 0.05556 -0.90058 C 0.06163 -0.89365 0.06979 -0.88393 0.07465 -0.87515 C 0.07986 -0.8659 0.08507 -0.85665 0.09045 -0.84763 C 0.09618 -0.83792 0.09965 -0.82729 0.10625 -0.81804 C 0.10972 -0.80532 0.10538 -0.81758 0.11268 -0.80763 C 0.11459 -0.80509 0.11563 -0.80162 0.11736 -0.79908 C 0.13021 -0.77966 0.12153 -0.79607 0.12847 -0.7822 C 0.12691 -0.76393 0.12639 -0.74521 0.12379 -0.72717 C 0.12084 -0.70706 0.11441 -0.6881 0.11111 -0.66798 C 0.1059 -0.63584 0.10278 -0.60278 0.09688 -0.57087 C 0.09427 -0.54266 0.09288 -0.51746 0.09202 -0.48833 C 0.09254 -0.43977 0.09219 -0.39099 0.09358 -0.34243 C 0.09393 -0.33341 0.0967 -0.31769 0.10313 -0.31492 C 0.09896 -0.2948 0.0934 -0.28024 0.08577 -0.2622 C 0.06511 -0.21411 0.09271 -0.27607 0.07465 -0.22821 C 0.06528 -0.20301 0.04948 -0.17896 0.03646 -0.15654 C 0.03368 -0.14498 0.02865 -0.13411 0.02535 -0.12255 C 0.02222 -0.11145 0.02084 -0.09989 0.01736 -0.08879 C 0.0132 -0.05457 0.01823 -0.09966 0.01424 -0.02544 C 0.01406 -0.02313 0.01424 -0.01966 0.01268 -0.01896 C 0.0066 -0.01642 -0.00642 -0.01688 -0.00642 -0.01688 " pathEditMode="relative" ptsTypes="ffffffffffffffffffffffffffffffff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00166" y="1000108"/>
            <a:ext cx="6715172" cy="2771779"/>
          </a:xfrm>
          <a:prstGeom prst="rect">
            <a:avLst/>
          </a:prstGeom>
          <a:noFill/>
          <a:ln w="9525">
            <a:noFill/>
            <a:miter lim="800000"/>
            <a:headEnd/>
            <a:tailEnd/>
          </a:ln>
          <a:effectLst/>
        </p:spPr>
      </p:pic>
      <p:sp>
        <p:nvSpPr>
          <p:cNvPr id="4" name="مستطيل مستدير الزوايا 3"/>
          <p:cNvSpPr/>
          <p:nvPr/>
        </p:nvSpPr>
        <p:spPr>
          <a:xfrm>
            <a:off x="642910" y="4071942"/>
            <a:ext cx="8072494"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ملاحظة :- </a:t>
            </a:r>
            <a:r>
              <a:rPr lang="ar-IQ" sz="3200" dirty="0" smtClean="0"/>
              <a:t>الاختيار </a:t>
            </a:r>
            <a:r>
              <a:rPr lang="en-US" sz="3200" dirty="0" smtClean="0"/>
              <a:t>loop until next sound</a:t>
            </a:r>
            <a:r>
              <a:rPr lang="ar-IQ" sz="3200" dirty="0" smtClean="0"/>
              <a:t> (في الشكل السابق ) معناه تكرار الصوت الذي اخترته إلى أن يأتي دور صوت أخر فاختر الصوت الذي يناسبك</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
                                        <p:tgtEl>
                                          <p:spTgt spid="9218"/>
                                        </p:tgtEl>
                                      </p:cBhvr>
                                    </p:animEffect>
                                    <p:anim calcmode="lin" valueType="num">
                                      <p:cBhvr>
                                        <p:cTn id="8" dur="400" fill="hold"/>
                                        <p:tgtEl>
                                          <p:spTgt spid="9218"/>
                                        </p:tgtEl>
                                        <p:attrNameLst>
                                          <p:attrName>ppt_x</p:attrName>
                                        </p:attrNameLst>
                                      </p:cBhvr>
                                      <p:tavLst>
                                        <p:tav tm="0">
                                          <p:val>
                                            <p:strVal val="#ppt_x"/>
                                          </p:val>
                                        </p:tav>
                                        <p:tav tm="100000">
                                          <p:val>
                                            <p:strVal val="#ppt_x"/>
                                          </p:val>
                                        </p:tav>
                                      </p:tavLst>
                                    </p:anim>
                                    <p:anim calcmode="lin" valueType="num">
                                      <p:cBhvr>
                                        <p:cTn id="9" dur="400" fill="hold"/>
                                        <p:tgtEl>
                                          <p:spTgt spid="921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2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2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8" y="857232"/>
            <a:ext cx="8715404" cy="5929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اختيار وقت الانتقال :- </a:t>
            </a:r>
            <a:r>
              <a:rPr lang="ar-IQ" sz="3200" dirty="0" smtClean="0"/>
              <a:t>هو الوقت اللازم للانتقال من شريحة إلى شريحة أخرى ويتم بعد الضغط على خيارت متقدمة للشريحة (</a:t>
            </a:r>
            <a:r>
              <a:rPr lang="en-US" sz="3200" dirty="0" smtClean="0"/>
              <a:t>advace slide</a:t>
            </a:r>
            <a:r>
              <a:rPr lang="ar-IQ" sz="3200" dirty="0" smtClean="0"/>
              <a:t>) والتي بدورها تحتوي خيارين ولتحديد ذلك ضع علامة على احد هذه الخيارين </a:t>
            </a:r>
          </a:p>
          <a:p>
            <a:pPr marL="514350" indent="-514350" algn="ctr">
              <a:buAutoNum type="arabicParenR"/>
            </a:pPr>
            <a:r>
              <a:rPr lang="ar-IQ" sz="3200" dirty="0" smtClean="0"/>
              <a:t>عند الضغط على الفار </a:t>
            </a:r>
            <a:r>
              <a:rPr lang="en-US" sz="3200" dirty="0" smtClean="0"/>
              <a:t>on mouse click</a:t>
            </a:r>
            <a:r>
              <a:rPr lang="ar-IQ" sz="3200" dirty="0" smtClean="0"/>
              <a:t> يتم الانتقال </a:t>
            </a:r>
          </a:p>
          <a:p>
            <a:pPr marL="514350" indent="-514350" algn="ctr">
              <a:buAutoNum type="arabicParenR"/>
            </a:pPr>
            <a:r>
              <a:rPr lang="ar-IQ" sz="3200" dirty="0" smtClean="0"/>
              <a:t>الانتقال إلى شريحة أخرى يتم تلقائيا بعدة فترة زمنية معينة والتي يتم تحديدها في المربع </a:t>
            </a:r>
            <a:r>
              <a:rPr lang="en-US" sz="3200" dirty="0" smtClean="0"/>
              <a:t>automatic after</a:t>
            </a:r>
            <a:r>
              <a:rPr lang="ar-IQ" sz="3200" dirty="0" smtClean="0"/>
              <a:t> لاحظ الشكل المجاور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xit" presetSubtype="0" decel="50000" fill="hold" grpId="0" nodeType="withEffect">
                                  <p:stCondLst>
                                    <p:cond delay="0"/>
                                  </p:stCondLst>
                                  <p:childTnLst>
                                    <p:anim calcmode="lin" valueType="num">
                                      <p:cBhvr>
                                        <p:cTn id="6" dur="1000"/>
                                        <p:tgtEl>
                                          <p:spTgt spid="3"/>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3"/>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3"/>
                                        </p:tgtEl>
                                        <p:attrNameLst>
                                          <p:attrName>ppt_y</p:attrName>
                                        </p:attrNameLst>
                                      </p:cBhvr>
                                      <p:tavLst>
                                        <p:tav tm="0">
                                          <p:val>
                                            <p:strVal val="ppt_y"/>
                                          </p:val>
                                        </p:tav>
                                        <p:tav tm="100000">
                                          <p:val>
                                            <p:strVal val="ppt_y"/>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71472" y="1142984"/>
            <a:ext cx="8215370" cy="5357849"/>
          </a:xfrm>
          <a:prstGeom prst="rect">
            <a:avLst/>
          </a:prstGeom>
          <a:noFill/>
          <a:ln w="9525">
            <a:noFill/>
            <a:miter lim="800000"/>
            <a:headEnd/>
            <a:tailEnd/>
          </a:ln>
          <a:effectLst/>
        </p:spPr>
      </p:pic>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57158" y="1000108"/>
            <a:ext cx="8429684" cy="528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t>تطبيق نظام اللاوان </a:t>
            </a:r>
            <a:r>
              <a:rPr lang="en-US" sz="4000" b="1" dirty="0" smtClean="0"/>
              <a:t>color schemes</a:t>
            </a:r>
            <a:r>
              <a:rPr lang="ar-IQ" sz="4000" b="1" dirty="0" smtClean="0"/>
              <a:t> :</a:t>
            </a:r>
          </a:p>
          <a:p>
            <a:pPr algn="ctr"/>
            <a:r>
              <a:rPr lang="ar-IQ" sz="3200" dirty="0" smtClean="0"/>
              <a:t>لتطبيق نظام الالوان اتبع الخطوات التالية :</a:t>
            </a:r>
          </a:p>
          <a:p>
            <a:pPr marL="514350" indent="-514350" algn="ctr">
              <a:buAutoNum type="arabicParenR"/>
            </a:pPr>
            <a:r>
              <a:rPr lang="ar-IQ" sz="3200" dirty="0" smtClean="0"/>
              <a:t>من القائمة </a:t>
            </a:r>
            <a:r>
              <a:rPr lang="en-US" sz="3200" dirty="0" smtClean="0"/>
              <a:t>format</a:t>
            </a:r>
            <a:r>
              <a:rPr lang="ar-IQ" sz="3200" dirty="0" smtClean="0"/>
              <a:t> اختر </a:t>
            </a:r>
            <a:r>
              <a:rPr lang="en-US" sz="3200" dirty="0" smtClean="0"/>
              <a:t>slide design</a:t>
            </a:r>
            <a:r>
              <a:rPr lang="ar-IQ" sz="3200" dirty="0" smtClean="0"/>
              <a:t> ستظهر لك قائمة بالجانب الأيمن كما في الشكل المجاور </a:t>
            </a:r>
          </a:p>
          <a:p>
            <a:pPr marL="514350" indent="-514350" algn="ctr">
              <a:buAutoNum type="arabicParenR"/>
            </a:pPr>
            <a:r>
              <a:rPr lang="ar-IQ" sz="3200" dirty="0" smtClean="0"/>
              <a:t>اختر منها تبويب </a:t>
            </a:r>
            <a:r>
              <a:rPr lang="en-US" sz="3200" dirty="0" smtClean="0"/>
              <a:t>color schemes</a:t>
            </a:r>
            <a:r>
              <a:rPr lang="ar-IQ" sz="3200" dirty="0" smtClean="0"/>
              <a:t> 			</a:t>
            </a:r>
          </a:p>
          <a:p>
            <a:pPr marL="514350" indent="-514350" algn="ctr">
              <a:buAutoNum type="arabicParenR"/>
            </a:pPr>
            <a:r>
              <a:rPr lang="ar-IQ" sz="3200" dirty="0" smtClean="0"/>
              <a:t>انقر نظام الالوان الذي تريده (لون العنوان مثلا ابيض ولون الموضوع احمر .....الخ) </a:t>
            </a:r>
          </a:p>
          <a:p>
            <a:pPr marL="514350" indent="-514350" algn="ctr">
              <a:buAutoNum type="arabicParenR"/>
            </a:pPr>
            <a:r>
              <a:rPr lang="ar-IQ" sz="3200" dirty="0" smtClean="0"/>
              <a:t> 								</a:t>
            </a:r>
          </a:p>
          <a:p>
            <a:pPr marL="514350" indent="-514350" algn="ctr"/>
            <a:r>
              <a:rPr lang="en-US" sz="3200" dirty="0" smtClean="0"/>
              <a:t>Format        slide design       color schemes</a:t>
            </a:r>
            <a:endParaRPr lang="ar-IQ" sz="3200" dirty="0"/>
          </a:p>
        </p:txBody>
      </p:sp>
      <p:sp>
        <p:nvSpPr>
          <p:cNvPr id="4" name="سهم إلى اليمين 3"/>
          <p:cNvSpPr/>
          <p:nvPr/>
        </p:nvSpPr>
        <p:spPr>
          <a:xfrm>
            <a:off x="2428860" y="5500702"/>
            <a:ext cx="500066"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5214942" y="5500702"/>
            <a:ext cx="500066" cy="4286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357290" y="1251604"/>
          <a:ext cx="6096000" cy="516128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70840">
                <a:tc>
                  <a:txBody>
                    <a:bodyPr/>
                    <a:lstStyle/>
                    <a:p>
                      <a:endParaRPr lang="ar-IQ" dirty="0"/>
                    </a:p>
                  </a:txBody>
                  <a:tcPr/>
                </a:tc>
                <a:tc>
                  <a:txBody>
                    <a:bodyPr/>
                    <a:lstStyle/>
                    <a:p>
                      <a:r>
                        <a:rPr lang="ar-IQ" dirty="0" smtClean="0"/>
                        <a:t>خواص المتباينات</a:t>
                      </a:r>
                    </a:p>
                    <a:p>
                      <a:r>
                        <a:rPr lang="ar-IQ" dirty="0" smtClean="0"/>
                        <a:t>1) المقارنة بين عددين حقيقيين   </a:t>
                      </a:r>
                      <a:endParaRPr lang="ar-IQ" dirty="0"/>
                    </a:p>
                  </a:txBody>
                  <a:tcPr/>
                </a:tc>
                <a:tc>
                  <a:txBody>
                    <a:bodyPr/>
                    <a:lstStyle/>
                    <a:p>
                      <a:r>
                        <a:rPr lang="en-US" dirty="0" smtClean="0"/>
                        <a:t>58___57</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60__59</a:t>
                      </a:r>
                      <a:endParaRPr lang="ar-IQ" dirty="0"/>
                    </a:p>
                  </a:txBody>
                  <a:tcPr/>
                </a:tc>
              </a:tr>
              <a:tr h="370840">
                <a:tc>
                  <a:txBody>
                    <a:bodyPr/>
                    <a:lstStyle/>
                    <a:p>
                      <a:endParaRPr lang="ar-IQ"/>
                    </a:p>
                  </a:txBody>
                  <a:tcPr/>
                </a:tc>
                <a:tc>
                  <a:txBody>
                    <a:bodyPr/>
                    <a:lstStyle/>
                    <a:p>
                      <a:r>
                        <a:rPr lang="ar-IQ" dirty="0" smtClean="0"/>
                        <a:t>2) عمليات الجمع والطرح</a:t>
                      </a:r>
                      <a:endParaRPr lang="ar-IQ" dirty="0"/>
                    </a:p>
                  </a:txBody>
                  <a:tcPr/>
                </a:tc>
                <a:tc>
                  <a:txBody>
                    <a:bodyPr/>
                    <a:lstStyle/>
                    <a:p>
                      <a:r>
                        <a:rPr lang="en-US" dirty="0" smtClean="0"/>
                        <a:t>61     </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63___62     </a:t>
                      </a:r>
                      <a:endParaRPr lang="ar-IQ" dirty="0"/>
                    </a:p>
                  </a:txBody>
                  <a:tcPr/>
                </a:tc>
              </a:tr>
              <a:tr h="370840">
                <a:tc>
                  <a:txBody>
                    <a:bodyPr/>
                    <a:lstStyle/>
                    <a:p>
                      <a:endParaRPr lang="ar-IQ"/>
                    </a:p>
                  </a:txBody>
                  <a:tcPr/>
                </a:tc>
                <a:tc>
                  <a:txBody>
                    <a:bodyPr/>
                    <a:lstStyle/>
                    <a:p>
                      <a:r>
                        <a:rPr lang="ar-IQ" dirty="0" smtClean="0"/>
                        <a:t>3)</a:t>
                      </a:r>
                      <a:r>
                        <a:rPr lang="ar-IQ" baseline="0" dirty="0" smtClean="0"/>
                        <a:t> عملية الضر والقسمة</a:t>
                      </a:r>
                      <a:endParaRPr lang="ar-IQ" dirty="0"/>
                    </a:p>
                  </a:txBody>
                  <a:tcPr/>
                </a:tc>
                <a:tc>
                  <a:txBody>
                    <a:bodyPr/>
                    <a:lstStyle/>
                    <a:p>
                      <a:r>
                        <a:rPr lang="en-US" dirty="0" smtClean="0"/>
                        <a:t>64         </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66__65     </a:t>
                      </a:r>
                      <a:endParaRPr lang="ar-IQ" dirty="0"/>
                    </a:p>
                  </a:txBody>
                  <a:tcPr/>
                </a:tc>
              </a:tr>
              <a:tr h="370840">
                <a:tc>
                  <a:txBody>
                    <a:bodyPr/>
                    <a:lstStyle/>
                    <a:p>
                      <a:endParaRPr lang="ar-IQ"/>
                    </a:p>
                  </a:txBody>
                  <a:tcPr/>
                </a:tc>
                <a:tc>
                  <a:txBody>
                    <a:bodyPr/>
                    <a:lstStyle/>
                    <a:p>
                      <a:r>
                        <a:rPr lang="ar-IQ" dirty="0" smtClean="0"/>
                        <a:t>4) مربع المتباينة</a:t>
                      </a:r>
                      <a:endParaRPr lang="ar-IQ" dirty="0"/>
                    </a:p>
                  </a:txBody>
                  <a:tcPr/>
                </a:tc>
                <a:tc>
                  <a:txBody>
                    <a:bodyPr/>
                    <a:lstStyle/>
                    <a:p>
                      <a:r>
                        <a:rPr lang="en-US" dirty="0" smtClean="0"/>
                        <a:t>67         </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69__68</a:t>
                      </a:r>
                      <a:endParaRPr lang="ar-IQ" dirty="0"/>
                    </a:p>
                  </a:txBody>
                  <a:tcPr/>
                </a:tc>
              </a:tr>
              <a:tr h="370840">
                <a:tc>
                  <a:txBody>
                    <a:bodyPr/>
                    <a:lstStyle/>
                    <a:p>
                      <a:endParaRPr lang="ar-IQ"/>
                    </a:p>
                  </a:txBody>
                  <a:tcPr/>
                </a:tc>
                <a:tc>
                  <a:txBody>
                    <a:bodyPr/>
                    <a:lstStyle/>
                    <a:p>
                      <a:r>
                        <a:rPr lang="ar-IQ" dirty="0" smtClean="0"/>
                        <a:t>5) مقلوب المتباينة</a:t>
                      </a:r>
                      <a:endParaRPr lang="ar-IQ" dirty="0"/>
                    </a:p>
                  </a:txBody>
                  <a:tcPr/>
                </a:tc>
                <a:tc>
                  <a:txBody>
                    <a:bodyPr/>
                    <a:lstStyle/>
                    <a:p>
                      <a:r>
                        <a:rPr lang="en-US" dirty="0" smtClean="0"/>
                        <a:t>70       </a:t>
                      </a:r>
                      <a:endParaRPr lang="ar-IQ" dirty="0"/>
                    </a:p>
                  </a:txBody>
                  <a:tcPr/>
                </a:tc>
              </a:tr>
              <a:tr h="370840">
                <a:tc>
                  <a:txBody>
                    <a:bodyPr/>
                    <a:lstStyle/>
                    <a:p>
                      <a:endParaRPr lang="ar-IQ"/>
                    </a:p>
                  </a:txBody>
                  <a:tcPr/>
                </a:tc>
                <a:tc>
                  <a:txBody>
                    <a:bodyPr/>
                    <a:lstStyle/>
                    <a:p>
                      <a:r>
                        <a:rPr lang="ar-IQ" dirty="0" smtClean="0"/>
                        <a:t>مثال </a:t>
                      </a:r>
                      <a:endParaRPr lang="ar-IQ" dirty="0"/>
                    </a:p>
                  </a:txBody>
                  <a:tcPr/>
                </a:tc>
                <a:tc>
                  <a:txBody>
                    <a:bodyPr/>
                    <a:lstStyle/>
                    <a:p>
                      <a:r>
                        <a:rPr lang="en-US" dirty="0" smtClean="0"/>
                        <a:t>72__71</a:t>
                      </a:r>
                      <a:endParaRPr lang="ar-IQ"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nodeType="clickEffect">
                                  <p:stCondLst>
                                    <p:cond delay="0"/>
                                  </p:stCondLst>
                                  <p:childTnLst>
                                    <p:anim calcmode="lin" valueType="num">
                                      <p:cBhvr>
                                        <p:cTn id="6" dur="1000"/>
                                        <p:tgtEl>
                                          <p:spTgt spid="3"/>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3"/>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3"/>
                                        </p:tgtEl>
                                        <p:attrNameLst>
                                          <p:attrName>ppt_y</p:attrName>
                                        </p:attrNameLst>
                                      </p:cBhvr>
                                      <p:tavLst>
                                        <p:tav tm="0">
                                          <p:val>
                                            <p:strVal val="ppt_y"/>
                                          </p:val>
                                        </p:tav>
                                        <p:tav tm="100000">
                                          <p:val>
                                            <p:strVal val="ppt_y"/>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1071547"/>
            <a:ext cx="9144000" cy="4643470"/>
          </a:xfrm>
          <a:prstGeom prst="rect">
            <a:avLst/>
          </a:prstGeom>
          <a:noFill/>
          <a:ln w="9525">
            <a:noFill/>
            <a:miter lim="800000"/>
            <a:headEnd/>
            <a:tailEnd/>
          </a:ln>
          <a:effectLst/>
        </p:spPr>
      </p:pic>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11266"/>
                                        </p:tgtEl>
                                        <p:attrNameLst>
                                          <p:attrName>style.color</p:attrName>
                                        </p:attrNameLst>
                                      </p:cBhvr>
                                      <p:to>
                                        <a:schemeClr val="accent2"/>
                                      </p:to>
                                    </p:animClr>
                                    <p:animClr clrSpc="rgb">
                                      <p:cBhvr>
                                        <p:cTn id="7" dur="100" fill="hold"/>
                                        <p:tgtEl>
                                          <p:spTgt spid="11266"/>
                                        </p:tgtEl>
                                        <p:attrNameLst>
                                          <p:attrName>fillcolor</p:attrName>
                                        </p:attrNameLst>
                                      </p:cBhvr>
                                      <p:to>
                                        <a:schemeClr val="accent2"/>
                                      </p:to>
                                    </p:animClr>
                                    <p:set>
                                      <p:cBhvr>
                                        <p:cTn id="8" dur="100" fill="hold"/>
                                        <p:tgtEl>
                                          <p:spTgt spid="11266"/>
                                        </p:tgtEl>
                                        <p:attrNameLst>
                                          <p:attrName>fill.type</p:attrName>
                                        </p:attrNameLst>
                                      </p:cBhvr>
                                      <p:to>
                                        <p:strVal val="solid"/>
                                      </p:to>
                                    </p:set>
                                    <p:set>
                                      <p:cBhvr>
                                        <p:cTn id="9" dur="100" fill="hold"/>
                                        <p:tgtEl>
                                          <p:spTgt spid="11266"/>
                                        </p:tgtEl>
                                        <p:attrNameLst>
                                          <p:attrName>fill.on</p:attrName>
                                        </p:attrNameLst>
                                      </p:cBhvr>
                                      <p:to>
                                        <p:strVal val="true"/>
                                      </p:to>
                                    </p:set>
                                    <p:animRot by="120000">
                                      <p:cBhvr>
                                        <p:cTn id="10" dur="100" fill="hold">
                                          <p:stCondLst>
                                            <p:cond delay="0"/>
                                          </p:stCondLst>
                                        </p:cTn>
                                        <p:tgtEl>
                                          <p:spTgt spid="11266"/>
                                        </p:tgtEl>
                                        <p:attrNameLst>
                                          <p:attrName>r</p:attrName>
                                        </p:attrNameLst>
                                      </p:cBhvr>
                                    </p:animRot>
                                    <p:animRot by="-240000">
                                      <p:cBhvr>
                                        <p:cTn id="11" dur="200" fill="hold">
                                          <p:stCondLst>
                                            <p:cond delay="200"/>
                                          </p:stCondLst>
                                        </p:cTn>
                                        <p:tgtEl>
                                          <p:spTgt spid="11266"/>
                                        </p:tgtEl>
                                        <p:attrNameLst>
                                          <p:attrName>r</p:attrName>
                                        </p:attrNameLst>
                                      </p:cBhvr>
                                    </p:animRot>
                                    <p:animRot by="240000">
                                      <p:cBhvr>
                                        <p:cTn id="12" dur="200" fill="hold">
                                          <p:stCondLst>
                                            <p:cond delay="400"/>
                                          </p:stCondLst>
                                        </p:cTn>
                                        <p:tgtEl>
                                          <p:spTgt spid="11266"/>
                                        </p:tgtEl>
                                        <p:attrNameLst>
                                          <p:attrName>r</p:attrName>
                                        </p:attrNameLst>
                                      </p:cBhvr>
                                    </p:animRot>
                                    <p:animRot by="-240000">
                                      <p:cBhvr>
                                        <p:cTn id="13" dur="200" fill="hold">
                                          <p:stCondLst>
                                            <p:cond delay="600"/>
                                          </p:stCondLst>
                                        </p:cTn>
                                        <p:tgtEl>
                                          <p:spTgt spid="11266"/>
                                        </p:tgtEl>
                                        <p:attrNameLst>
                                          <p:attrName>r</p:attrName>
                                        </p:attrNameLst>
                                      </p:cBhvr>
                                    </p:animRot>
                                    <p:animRot by="120000">
                                      <p:cBhvr>
                                        <p:cTn id="14" dur="200" fill="hold">
                                          <p:stCondLst>
                                            <p:cond delay="80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14480" y="1000108"/>
            <a:ext cx="6000792" cy="1714512"/>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الفصل الثاني </a:t>
            </a:r>
          </a:p>
          <a:p>
            <a:pPr algn="ctr"/>
            <a:r>
              <a:rPr lang="ar-IQ" sz="3600" dirty="0" smtClean="0"/>
              <a:t>المتباينات </a:t>
            </a:r>
            <a:endParaRPr lang="ar-IQ" sz="3600" dirty="0"/>
          </a:p>
        </p:txBody>
      </p:sp>
      <p:sp>
        <p:nvSpPr>
          <p:cNvPr id="3" name="مستطيل مستدير الزوايا 2"/>
          <p:cNvSpPr/>
          <p:nvPr/>
        </p:nvSpPr>
        <p:spPr>
          <a:xfrm>
            <a:off x="2718016" y="4143380"/>
            <a:ext cx="4140000" cy="92869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تعريف المتابينة</a:t>
            </a:r>
            <a:endParaRPr lang="ar-IQ" sz="3200" dirty="0"/>
          </a:p>
        </p:txBody>
      </p:sp>
      <p:sp>
        <p:nvSpPr>
          <p:cNvPr id="4" name="مستطيل مستدير الزوايا 3"/>
          <p:cNvSpPr/>
          <p:nvPr/>
        </p:nvSpPr>
        <p:spPr>
          <a:xfrm>
            <a:off x="2718016" y="5214950"/>
            <a:ext cx="4140000" cy="121444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خواص المتباينات</a:t>
            </a:r>
          </a:p>
        </p:txBody>
      </p:sp>
      <p:sp>
        <p:nvSpPr>
          <p:cNvPr id="6" name="مستطيل مستدير الزوايا 5"/>
          <p:cNvSpPr/>
          <p:nvPr/>
        </p:nvSpPr>
        <p:spPr>
          <a:xfrm>
            <a:off x="2724136" y="3152772"/>
            <a:ext cx="4140000" cy="77629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مقدمة</a:t>
            </a:r>
            <a:endParaRPr lang="ar-IQ" sz="3200" dirty="0"/>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643306" y="1000108"/>
            <a:ext cx="3286148" cy="785818"/>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المقدمة</a:t>
            </a:r>
            <a:endParaRPr lang="ar-IQ" sz="3600" dirty="0"/>
          </a:p>
        </p:txBody>
      </p:sp>
      <p:sp>
        <p:nvSpPr>
          <p:cNvPr id="4" name="مستطيل مستدير الزوايا 3"/>
          <p:cNvSpPr/>
          <p:nvPr/>
        </p:nvSpPr>
        <p:spPr>
          <a:xfrm>
            <a:off x="142876" y="1857364"/>
            <a:ext cx="8572528" cy="4929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لابد أن يعرف الطالب العربي دور أجداده العلماء العرب والمسلمين في تقدم الحضارة الإنسانية لتكون له نبرا أساس يستنير به ومحفزا يدفعه إلى الدراسة والمعرفة لمساهم كأجداده في تقدم الحضارة الإنسانية إننا إذ نفخر بما قدمه علماؤنا في الحساب والهندسية والجبر والفلك والمثلثات فإننا في الوقت نفسه نمل من ذكر بعض نتاجهم إيقاد العقلية العربية وبعث الهمة والرغبة في نفوس طلابنا لحب علوم الرياضيات وتذوقها لأجل هضمها بشكل جيد وفهمها على أساس متين بعد سقوط الإغريق والرومان أوشكت حضارتهم على الزوال لولا أن هيا الله تعالى العرب والمسلمين الذين حفظوا ذلك التقدم العلمي وأضافوا إليه الكثير ولقد تجموا العديد من كتب الأصول لإقليدس الذي ترجمه إلى العربية وفسروا محتوياتها ومن أهم الكتب التي ترجمت كتاب الأصول لإقليدس الذي ترجمه إلى العربية العالم ثابت بن قرة كما ترجمه نصير الدين الطوسي وغيرهم كما ترجمت إلى العربية كتب أخرى لبطليموس وابولونيوس وارخميدس علما أن هذه الكتب ترجمت في القرون الوسطى من العربية إلى ألاتينية والانكليزية والى لغات أوربية أخرى ولم يقتصر دور العرب على الترجمة والتفسير بل قدموا إلى علوم الرياضيات إضافات وابتكارات قيمة وخاصة في موضوعي الحساب والجبر وكان ابرز العلماء العرب في الرياضيات الخوارزمي والطوسي وثابت بن قرة والخيام والبيروني والكرجي وغيرهم الكثير</a:t>
            </a:r>
            <a:r>
              <a:rPr lang="en-US" sz="2000" dirty="0" smtClean="0"/>
              <a:t>  </a:t>
            </a:r>
            <a:r>
              <a:rPr lang="ar-IQ" sz="2000" dirty="0" smtClean="0"/>
              <a:t> (م </a:t>
            </a:r>
            <a:r>
              <a:rPr lang="en-US" sz="2000" dirty="0" smtClean="0"/>
              <a:t>/</a:t>
            </a:r>
            <a:r>
              <a:rPr lang="ar-IQ" sz="2000" dirty="0" smtClean="0"/>
              <a:t> 2)</a:t>
            </a:r>
            <a:endParaRPr lang="en-US" sz="2000" dirty="0" smtClean="0"/>
          </a:p>
          <a:p>
            <a:pPr algn="ctr"/>
            <a:endParaRPr lang="ar-IQ" sz="20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xit" presetSubtype="0" fill="hold" grpId="0" nodeType="withEffect">
                                  <p:stCondLst>
                                    <p:cond delay="0"/>
                                  </p:stCondLst>
                                  <p:childTnLst>
                                    <p:animEffect transition="out" filter="fade">
                                      <p:cBhvr>
                                        <p:cTn id="6" dur="800" accel="100000">
                                          <p:stCondLst>
                                            <p:cond delay="200"/>
                                          </p:stCondLst>
                                        </p:cTn>
                                        <p:tgtEl>
                                          <p:spTgt spid="3"/>
                                        </p:tgtEl>
                                      </p:cBhvr>
                                    </p:animEffect>
                                    <p:anim calcmode="lin" valueType="num">
                                      <p:cBhvr>
                                        <p:cTn id="7"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8" dur="200" decel="100000"/>
                                        <p:tgtEl>
                                          <p:spTgt spid="3"/>
                                        </p:tgtEl>
                                        <p:attrNameLst>
                                          <p:attrName>ppt_x</p:attrName>
                                        </p:attrNameLst>
                                      </p:cBhvr>
                                      <p:tavLst>
                                        <p:tav tm="0">
                                          <p:val>
                                            <p:strVal val="ppt_x"/>
                                          </p:val>
                                        </p:tav>
                                        <p:tav tm="100000">
                                          <p:val>
                                            <p:strVal val="ppt_x-0.05"/>
                                          </p:val>
                                        </p:tav>
                                      </p:tavLst>
                                    </p:anim>
                                    <p:anim calcmode="lin" valueType="num">
                                      <p:cBhvr>
                                        <p:cTn id="9" dur="200" decel="100000"/>
                                        <p:tgtEl>
                                          <p:spTgt spid="3"/>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3"/>
                                        </p:tgtEl>
                                        <p:attrNameLst>
                                          <p:attrName>ppt_y</p:attrName>
                                        </p:attrNameLst>
                                      </p:cBhvr>
                                      <p:tavLst>
                                        <p:tav tm="0">
                                          <p:val>
                                            <p:strVal val="ppt_y"/>
                                          </p:val>
                                        </p:tav>
                                        <p:tav tm="100000">
                                          <p:val>
                                            <p:strVal val="ppt_y-0.4-0.1"/>
                                          </p:val>
                                        </p:tav>
                                      </p:tavLst>
                                    </p:anim>
                                    <p:set>
                                      <p:cBhvr>
                                        <p:cTn id="12" dur="1" fill="hold">
                                          <p:stCondLst>
                                            <p:cond delay="999"/>
                                          </p:stCondLst>
                                        </p:cTn>
                                        <p:tgtEl>
                                          <p:spTgt spid="3"/>
                                        </p:tgtEl>
                                        <p:attrNameLst>
                                          <p:attrName>style.visibility</p:attrName>
                                        </p:attrNameLst>
                                      </p:cBhvr>
                                      <p:to>
                                        <p:strVal val="hidden"/>
                                      </p:to>
                                    </p:set>
                                  </p:childTnLst>
                                </p:cTn>
                              </p:par>
                              <p:par>
                                <p:cTn id="13" presetID="30" presetClass="exit" presetSubtype="0" fill="hold" grpId="0" nodeType="withEffect">
                                  <p:stCondLst>
                                    <p:cond delay="0"/>
                                  </p:stCondLst>
                                  <p:childTnLst>
                                    <p:animEffect transition="out" filter="fade">
                                      <p:cBhvr>
                                        <p:cTn id="14" dur="800" accel="100000">
                                          <p:stCondLst>
                                            <p:cond delay="200"/>
                                          </p:stCondLst>
                                        </p:cTn>
                                        <p:tgtEl>
                                          <p:spTgt spid="4"/>
                                        </p:tgtEl>
                                      </p:cBhvr>
                                    </p:animEffect>
                                    <p:anim calcmode="lin" valueType="num">
                                      <p:cBhvr>
                                        <p:cTn id="1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6" dur="200" decel="100000"/>
                                        <p:tgtEl>
                                          <p:spTgt spid="4"/>
                                        </p:tgtEl>
                                        <p:attrNameLst>
                                          <p:attrName>ppt_x</p:attrName>
                                        </p:attrNameLst>
                                      </p:cBhvr>
                                      <p:tavLst>
                                        <p:tav tm="0">
                                          <p:val>
                                            <p:strVal val="ppt_x"/>
                                          </p:val>
                                        </p:tav>
                                        <p:tav tm="100000">
                                          <p:val>
                                            <p:strVal val="ppt_x-0.05"/>
                                          </p:val>
                                        </p:tav>
                                      </p:tavLst>
                                    </p:anim>
                                    <p:anim calcmode="lin" valueType="num">
                                      <p:cBhvr>
                                        <p:cTn id="17" dur="200" decel="100000"/>
                                        <p:tgtEl>
                                          <p:spTgt spid="4"/>
                                        </p:tgtEl>
                                        <p:attrNameLst>
                                          <p:attrName>ppt_y</p:attrName>
                                        </p:attrNameLst>
                                      </p:cBhvr>
                                      <p:tavLst>
                                        <p:tav tm="0">
                                          <p:val>
                                            <p:strVal val="ppt_y"/>
                                          </p:val>
                                        </p:tav>
                                        <p:tav tm="100000">
                                          <p:val>
                                            <p:strVal val="ppt_y+0.1"/>
                                          </p:val>
                                        </p:tav>
                                      </p:tavLst>
                                    </p:anim>
                                    <p:anim calcmode="lin" valueType="num">
                                      <p:cBhvr>
                                        <p:cTn id="1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9" dur="800" accel="100000">
                                          <p:stCondLst>
                                            <p:cond delay="200"/>
                                          </p:stCondLst>
                                        </p:cTn>
                                        <p:tgtEl>
                                          <p:spTgt spid="4"/>
                                        </p:tgtEl>
                                        <p:attrNameLst>
                                          <p:attrName>ppt_y</p:attrName>
                                        </p:attrNameLst>
                                      </p:cBhvr>
                                      <p:tavLst>
                                        <p:tav tm="0">
                                          <p:val>
                                            <p:strVal val="ppt_y"/>
                                          </p:val>
                                        </p:tav>
                                        <p:tav tm="100000">
                                          <p:val>
                                            <p:strVal val="ppt_y-0.4-0.1"/>
                                          </p:val>
                                        </p:tav>
                                      </p:tavLst>
                                    </p:anim>
                                    <p:set>
                                      <p:cBhvr>
                                        <p:cTn id="2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929190" y="1000108"/>
            <a:ext cx="3714776" cy="1214446"/>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تعريف المتباينة </a:t>
            </a:r>
          </a:p>
          <a:p>
            <a:pPr algn="ctr"/>
            <a:r>
              <a:rPr lang="ar-IQ" sz="4000" dirty="0" smtClean="0"/>
              <a:t>(م </a:t>
            </a:r>
            <a:r>
              <a:rPr lang="en-US" sz="4000" dirty="0" smtClean="0"/>
              <a:t>/</a:t>
            </a:r>
            <a:r>
              <a:rPr lang="ar-IQ" sz="4000" dirty="0" smtClean="0"/>
              <a:t> 2) </a:t>
            </a:r>
            <a:endParaRPr lang="ar-IQ" sz="4000" dirty="0"/>
          </a:p>
        </p:txBody>
      </p:sp>
      <p:sp>
        <p:nvSpPr>
          <p:cNvPr id="3" name="مستطيل مستدير الزوايا 2"/>
          <p:cNvSpPr/>
          <p:nvPr/>
        </p:nvSpPr>
        <p:spPr>
          <a:xfrm>
            <a:off x="642910" y="2786058"/>
            <a:ext cx="8143900" cy="264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لكل عددين حقيقيين أ,ب يكون أ</a:t>
            </a:r>
            <a:r>
              <a:rPr lang="en-US" sz="3200" dirty="0" smtClean="0"/>
              <a:t>&gt; </a:t>
            </a:r>
            <a:r>
              <a:rPr lang="ar-IQ" sz="3200" dirty="0" smtClean="0"/>
              <a:t> ب  إذا وجد عدد موجب ج بحيث يكون ب=أ+ج</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path" presetSubtype="0" accel="50000" decel="50000" fill="hold" grpId="0" nodeType="clickEffect">
                                  <p:stCondLst>
                                    <p:cond delay="0"/>
                                  </p:stCondLst>
                                  <p:childTnLst>
                                    <p:animMotion origin="layout" path="M 0 0  C -0.066 0.00799  -0.115 0.02797  -0.115 0.04395  C -0.115 0.0586  -0.067 0.06925  -0.003 0.06925  C 0.061 0.06925  0.115 0.0586  0.115 0.04395  C 0.115 0.02797  0.059 0.02397  -0.005 0.03463  C -0.068 0.04661  -0.115 0.06659  -0.115 0.08124  C -0.115 0.09589  -0.066 0.10788  -0.003 0.10788  C 0.061 0.10788  0.115 0.09589  0.115 0.08124  C 0.115 0.06659  0.059 0.06259  -0.004 0.07325  C -0.068 0.0839  -0.115 0.10388  -0.115 0.11853  C -0.115 0.13451  -0.066 0.1465  -0.002 0.1465  C 0.061 0.1465  0.115 0.13451  0.115 0.11853  C 0.115 0.10521  0.059 0.10122  -0.004 0.11054  C -0.067 0.12119  -0.115 0.1425  -0.115 0.15715  C -0.115 0.1718  -0.065 0.18379  -0.002 0.18379  C 0.063 0.18379  0.115 0.1718  0.115 0.15715  C 0.115 0.1425  0.06 0.13851  -0.003 0.14916  C -0.066 0.15982  -0.115 0.17979  -0.115 0.19444  C -0.115 0.21042  -0.065 0.22108  -0.001 0.22108  C 0.063 0.22108  0.115 0.20909  0.115 0.19444  C 0.115 0.17979  0.06 0.1758  -0.003 0.18645  C -0.066 0.19711  -0.115 0.21841  -0.115 0.23173  C -0.115 0.24638  -0.064 0.25837  -0.001 0.25837  C 0.063 0.25837  0.115 0.24638  0.115 0.23173  C 0.115 0.21841  0.061 0.21442  -0.003 0.22374  C -0.066 0.2344  -0.115 0.2557  -0.115 0.27035  C -0.115 0.28367  -0.064 0.29699  0 0.29699  C 0.064 0.29699  0.115 0.285  0.115 0.27035  C 0.115 0.2557  0.061 0.25171  -0.002 0.26236  C -0.065 0.27302  -0.116 0.29299  -0.115 0.30764  C -0.114 0.32229  -0.064 0.33295  0 0.33295  C 0.064 0.33295  0.115 0.32096  0.115 0.30631  C 0.115 0.29299  0.063 0.289  0 0.30098  E" pathEditMode="relative" ptsTypes="">
                                      <p:cBhvr>
                                        <p:cTn id="6" dur="2000" fill="hold"/>
                                        <p:tgtEl>
                                          <p:spTgt spid="2"/>
                                        </p:tgtEl>
                                        <p:attrNameLst>
                                          <p:attrName>ppt_x</p:attrName>
                                          <p:attrName>ppt_y</p:attrName>
                                        </p:attrNameLst>
                                      </p:cBhvr>
                                    </p:animMotion>
                                  </p:childTnLst>
                                </p:cTn>
                              </p:par>
                              <p:par>
                                <p:cTn id="7" presetID="53" presetClass="path" presetSubtype="0" accel="50000" decel="50000" fill="hold" grpId="0" nodeType="withEffect">
                                  <p:stCondLst>
                                    <p:cond delay="0"/>
                                  </p:stCondLst>
                                  <p:childTnLst>
                                    <p:animMotion origin="layout" path="M 0 0  C -0.066 0.00799  -0.115 0.02797  -0.115 0.04395  C -0.115 0.0586  -0.067 0.06925  -0.003 0.06925  C 0.061 0.06925  0.115 0.0586  0.115 0.04395  C 0.115 0.02797  0.059 0.02397  -0.005 0.03463  C -0.068 0.04661  -0.115 0.06659  -0.115 0.08124  C -0.115 0.09589  -0.066 0.10788  -0.003 0.10788  C 0.061 0.10788  0.115 0.09589  0.115 0.08124  C 0.115 0.06659  0.059 0.06259  -0.004 0.07325  C -0.068 0.0839  -0.115 0.10388  -0.115 0.11853  C -0.115 0.13451  -0.066 0.1465  -0.002 0.1465  C 0.061 0.1465  0.115 0.13451  0.115 0.11853  C 0.115 0.10521  0.059 0.10122  -0.004 0.11054  C -0.067 0.12119  -0.115 0.1425  -0.115 0.15715  C -0.115 0.1718  -0.065 0.18379  -0.002 0.18379  C 0.063 0.18379  0.115 0.1718  0.115 0.15715  C 0.115 0.1425  0.06 0.13851  -0.003 0.14916  C -0.066 0.15982  -0.115 0.17979  -0.115 0.19444  C -0.115 0.21042  -0.065 0.22108  -0.001 0.22108  C 0.063 0.22108  0.115 0.20909  0.115 0.19444  C 0.115 0.17979  0.06 0.1758  -0.003 0.18645  C -0.066 0.19711  -0.115 0.21841  -0.115 0.23173  C -0.115 0.24638  -0.064 0.25837  -0.001 0.25837  C 0.063 0.25837  0.115 0.24638  0.115 0.23173  C 0.115 0.21841  0.061 0.21442  -0.003 0.22374  C -0.066 0.2344  -0.115 0.2557  -0.115 0.27035  C -0.115 0.28367  -0.064 0.29699  0 0.29699  C 0.064 0.29699  0.115 0.285  0.115 0.27035  C 0.115 0.2557  0.061 0.25171  -0.002 0.26236  C -0.065 0.27302  -0.116 0.29299  -0.115 0.30764  C -0.114 0.32229  -0.064 0.33295  0 0.33295  C 0.064 0.33295  0.115 0.32096  0.115 0.30631  C 0.115 0.29299  0.063 0.289  0 0.30098  E" pathEditMode="relative" ptsTypes="">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7000892" y="1000108"/>
            <a:ext cx="1714512" cy="11430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chemeClr val="tx1"/>
                </a:solidFill>
              </a:rPr>
              <a:t>مثال</a:t>
            </a:r>
            <a:endParaRPr lang="ar-IQ" sz="4000" dirty="0">
              <a:solidFill>
                <a:schemeClr val="tx1"/>
              </a:solidFill>
            </a:endParaRPr>
          </a:p>
        </p:txBody>
      </p:sp>
      <p:sp>
        <p:nvSpPr>
          <p:cNvPr id="3" name="مستطيل مستدير الزوايا 2"/>
          <p:cNvSpPr/>
          <p:nvPr/>
        </p:nvSpPr>
        <p:spPr>
          <a:xfrm>
            <a:off x="2857488" y="2357430"/>
            <a:ext cx="421484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chemeClr val="tx1"/>
                </a:solidFill>
              </a:rPr>
              <a:t>إذا كان 6 = 4+2</a:t>
            </a:r>
            <a:endParaRPr lang="ar-IQ" sz="3200" dirty="0">
              <a:solidFill>
                <a:schemeClr val="tx1"/>
              </a:solidFill>
            </a:endParaRPr>
          </a:p>
        </p:txBody>
      </p:sp>
      <p:sp>
        <p:nvSpPr>
          <p:cNvPr id="4" name="وسيلة شرح على شكل سحابة 3"/>
          <p:cNvSpPr/>
          <p:nvPr/>
        </p:nvSpPr>
        <p:spPr>
          <a:xfrm>
            <a:off x="5715008" y="3571876"/>
            <a:ext cx="2357454"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5" name="مستطيل مستدير الزوايا 4"/>
          <p:cNvSpPr/>
          <p:nvPr/>
        </p:nvSpPr>
        <p:spPr>
          <a:xfrm>
            <a:off x="2714612" y="5500702"/>
            <a:ext cx="421484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chemeClr val="tx1"/>
                </a:solidFill>
              </a:rPr>
              <a:t>4</a:t>
            </a:r>
            <a:r>
              <a:rPr lang="en-US" sz="3200" dirty="0" smtClean="0">
                <a:solidFill>
                  <a:schemeClr val="tx1"/>
                </a:solidFill>
              </a:rPr>
              <a:t>&gt;</a:t>
            </a:r>
            <a:r>
              <a:rPr lang="ar-IQ" sz="3200" dirty="0" smtClean="0">
                <a:solidFill>
                  <a:schemeClr val="tx1"/>
                </a:solidFill>
              </a:rPr>
              <a:t>6 ,  2</a:t>
            </a:r>
            <a:r>
              <a:rPr lang="en-US" sz="3200" dirty="0" smtClean="0">
                <a:solidFill>
                  <a:schemeClr val="tx1"/>
                </a:solidFill>
              </a:rPr>
              <a:t>&gt;</a:t>
            </a:r>
            <a:r>
              <a:rPr lang="ar-IQ" sz="3200" dirty="0" smtClean="0">
                <a:solidFill>
                  <a:schemeClr val="tx1"/>
                </a:solidFill>
              </a:rPr>
              <a:t>6     </a:t>
            </a:r>
            <a:endParaRPr lang="en-US" sz="3200" dirty="0" smtClean="0">
              <a:solidFill>
                <a:schemeClr val="tx1"/>
              </a:solidFill>
            </a:endParaRPr>
          </a:p>
        </p:txBody>
      </p:sp>
      <p:sp>
        <p:nvSpPr>
          <p:cNvPr id="8" name="شكل بيضاوي 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2" presetClass="exit" presetSubtype="0" fill="hold" grpId="0" nodeType="withEffect">
                                  <p:stCondLst>
                                    <p:cond delay="0"/>
                                  </p:stCondLst>
                                  <p:childTnLst>
                                    <p:animScale>
                                      <p:cBhvr>
                                        <p:cTn id="11"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3"/>
                                        </p:tgtEl>
                                        <p:attrNameLst>
                                          <p:attrName>ppt_x</p:attrName>
                                          <p:attrName>ppt_y</p:attrName>
                                        </p:attrNameLst>
                                      </p:cBhvr>
                                    </p:animMotion>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2" presetClass="exit" presetSubtype="0" fill="hold" grpId="0" nodeType="withEffect">
                                  <p:stCondLst>
                                    <p:cond delay="0"/>
                                  </p:stCondLst>
                                  <p:childTnLst>
                                    <p:animScale>
                                      <p:cBhvr>
                                        <p:cTn id="16"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7" dur="1000" accel="50000">
                                          <p:stCondLst>
                                            <p:cond delay="0"/>
                                          </p:stCondLst>
                                        </p:cTn>
                                        <p:tgtEl>
                                          <p:spTgt spid="4"/>
                                        </p:tgtEl>
                                        <p:attrNameLst>
                                          <p:attrName>ppt_x</p:attrName>
                                          <p:attrName>ppt_y</p:attrName>
                                        </p:attrNameLst>
                                      </p:cBhvr>
                                    </p:animMotion>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52" presetClass="exit" presetSubtype="0" fill="hold" grpId="0" nodeType="withEffect">
                                  <p:stCondLst>
                                    <p:cond delay="0"/>
                                  </p:stCondLst>
                                  <p:childTnLst>
                                    <p:animScale>
                                      <p:cBhvr>
                                        <p:cTn id="21"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2" dur="1000" accel="50000">
                                          <p:stCondLst>
                                            <p:cond delay="0"/>
                                          </p:stCondLst>
                                        </p:cTn>
                                        <p:tgtEl>
                                          <p:spTgt spid="5"/>
                                        </p:tgtEl>
                                        <p:attrNameLst>
                                          <p:attrName>ppt_x</p:attrName>
                                          <p:attrName>ppt_y</p:attrName>
                                        </p:attrNameLst>
                                      </p:cBhvr>
                                    </p:animMotion>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000628" y="857232"/>
            <a:ext cx="3929090"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chemeClr val="tx1"/>
                </a:solidFill>
              </a:rPr>
              <a:t>خواص المتباينات </a:t>
            </a:r>
          </a:p>
          <a:p>
            <a:pPr algn="ctr"/>
            <a:r>
              <a:rPr lang="ar-IQ" sz="4000" dirty="0" smtClean="0">
                <a:solidFill>
                  <a:schemeClr val="tx1"/>
                </a:solidFill>
              </a:rPr>
              <a:t>(م </a:t>
            </a:r>
            <a:r>
              <a:rPr lang="en-US" sz="4000" dirty="0" smtClean="0">
                <a:solidFill>
                  <a:schemeClr val="tx1"/>
                </a:solidFill>
              </a:rPr>
              <a:t>/</a:t>
            </a:r>
            <a:r>
              <a:rPr lang="ar-IQ" sz="4000" dirty="0" smtClean="0">
                <a:solidFill>
                  <a:schemeClr val="tx1"/>
                </a:solidFill>
              </a:rPr>
              <a:t> 1)</a:t>
            </a:r>
            <a:endParaRPr lang="ar-IQ" sz="4000" dirty="0">
              <a:solidFill>
                <a:schemeClr val="tx1"/>
              </a:solidFill>
            </a:endParaRPr>
          </a:p>
        </p:txBody>
      </p:sp>
      <p:sp>
        <p:nvSpPr>
          <p:cNvPr id="4" name="مستطيل مستدير الزوايا 3"/>
          <p:cNvSpPr/>
          <p:nvPr/>
        </p:nvSpPr>
        <p:spPr>
          <a:xfrm>
            <a:off x="2143108" y="2214554"/>
            <a:ext cx="507209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1-المقارنة بين عددين حقيقيين  </a:t>
            </a:r>
            <a:endParaRPr lang="en-US" sz="3200" dirty="0" smtClean="0"/>
          </a:p>
        </p:txBody>
      </p:sp>
      <p:sp>
        <p:nvSpPr>
          <p:cNvPr id="10" name="مستطيل مستدير الزوايا 9"/>
          <p:cNvSpPr/>
          <p:nvPr/>
        </p:nvSpPr>
        <p:spPr>
          <a:xfrm>
            <a:off x="1357290" y="3500438"/>
            <a:ext cx="7000924"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t>1. إذا كان </a:t>
            </a:r>
            <a:r>
              <a:rPr lang="ar-IQ" sz="3200" dirty="0" smtClean="0"/>
              <a:t>أ</a:t>
            </a:r>
            <a:r>
              <a:rPr lang="ar-IQ" sz="3200" b="1" dirty="0" smtClean="0"/>
              <a:t> ، </a:t>
            </a:r>
            <a:r>
              <a:rPr lang="ar-IQ" sz="3200" dirty="0" smtClean="0"/>
              <a:t>ب</a:t>
            </a:r>
            <a:r>
              <a:rPr lang="ar-IQ" sz="3200" b="1" dirty="0" smtClean="0"/>
              <a:t> عددين حقيقيين مختلفين ، فإن :</a:t>
            </a:r>
            <a:endParaRPr lang="ar-IQ" sz="3200" dirty="0" smtClean="0"/>
          </a:p>
          <a:p>
            <a:r>
              <a:rPr lang="ar-IQ" sz="3200" dirty="0" smtClean="0"/>
              <a:t>أ</a:t>
            </a:r>
            <a:r>
              <a:rPr lang="ar-IQ" sz="3200" b="1" dirty="0" smtClean="0"/>
              <a:t> &lt; </a:t>
            </a:r>
            <a:r>
              <a:rPr lang="ar-IQ" sz="3200" dirty="0" smtClean="0"/>
              <a:t>ب</a:t>
            </a:r>
            <a:r>
              <a:rPr lang="ar-IQ" sz="3200" b="1" dirty="0" smtClean="0"/>
              <a:t> فقط إذا كان : </a:t>
            </a:r>
            <a:r>
              <a:rPr lang="ar-IQ" sz="3200" dirty="0" smtClean="0"/>
              <a:t>أ – ب</a:t>
            </a:r>
            <a:r>
              <a:rPr lang="ar-IQ" sz="3200" b="1" dirty="0" smtClean="0"/>
              <a:t> &lt; </a:t>
            </a:r>
            <a:r>
              <a:rPr lang="ar-IQ" sz="3200" dirty="0" smtClean="0"/>
              <a:t>صفر</a:t>
            </a:r>
          </a:p>
          <a:p>
            <a:r>
              <a:rPr lang="ar-IQ" sz="3200" dirty="0" smtClean="0"/>
              <a:t>أ &gt; ب </a:t>
            </a:r>
            <a:r>
              <a:rPr lang="ar-IQ" sz="3200" b="1" dirty="0" smtClean="0"/>
              <a:t>فقط إذا كان هنالك عدد حقيقي موجب </a:t>
            </a:r>
            <a:r>
              <a:rPr lang="ar-IQ" sz="3200" dirty="0" smtClean="0"/>
              <a:t>جـ</a:t>
            </a:r>
            <a:r>
              <a:rPr lang="ar-IQ" sz="3200" b="1" dirty="0" smtClean="0"/>
              <a:t> بحيث</a:t>
            </a:r>
            <a:r>
              <a:rPr lang="ar-IQ" sz="3200" dirty="0" smtClean="0"/>
              <a:t> أ </a:t>
            </a:r>
            <a:r>
              <a:rPr lang="ar-IQ" sz="3200" b="1" dirty="0" smtClean="0"/>
              <a:t>ـ</a:t>
            </a:r>
            <a:r>
              <a:rPr lang="ar-IQ" sz="3200" dirty="0" smtClean="0"/>
              <a:t> جـ </a:t>
            </a:r>
            <a:r>
              <a:rPr lang="ar-IQ" sz="3200" b="1" dirty="0" smtClean="0"/>
              <a:t>=</a:t>
            </a:r>
            <a:r>
              <a:rPr lang="ar-IQ" sz="3200" dirty="0" smtClean="0"/>
              <a:t> ب</a:t>
            </a: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3"/>
                                        </p:tgtEl>
                                        <p:attrNameLst>
                                          <p:attrName>style.color</p:attrName>
                                        </p:attrNameLst>
                                      </p:cBhvr>
                                      <p:to>
                                        <a:schemeClr val="accent2"/>
                                      </p:to>
                                    </p:animClr>
                                    <p:animClr clrSpc="rgb">
                                      <p:cBhvr>
                                        <p:cTn id="7" dur="1900" fill="hold">
                                          <p:stCondLst>
                                            <p:cond delay="100"/>
                                          </p:stCondLst>
                                        </p:cTn>
                                        <p:tgtEl>
                                          <p:spTgt spid="3"/>
                                        </p:tgtEl>
                                        <p:attrNameLst>
                                          <p:attrName>fillColor</p:attrName>
                                        </p:attrNameLst>
                                      </p:cBhvr>
                                      <p:to>
                                        <a:schemeClr val="accent2"/>
                                      </p:to>
                                    </p:animClr>
                                    <p:set>
                                      <p:cBhvr>
                                        <p:cTn id="8" dur="1900" fill="hold">
                                          <p:stCondLst>
                                            <p:cond delay="100"/>
                                          </p:stCondLst>
                                        </p:cTn>
                                        <p:tgtEl>
                                          <p:spTgt spid="3"/>
                                        </p:tgtEl>
                                        <p:attrNameLst>
                                          <p:attrName>fill.type</p:attrName>
                                        </p:attrNameLst>
                                      </p:cBhvr>
                                      <p:to>
                                        <p:strVal val="solid"/>
                                      </p:to>
                                    </p:set>
                                    <p:set>
                                      <p:cBhvr>
                                        <p:cTn id="9" dur="1900" fill="hold">
                                          <p:stCondLst>
                                            <p:cond delay="100"/>
                                          </p:stCondLst>
                                        </p:cTn>
                                        <p:tgtEl>
                                          <p:spTgt spid="3"/>
                                        </p:tgtEl>
                                        <p:attrNameLst>
                                          <p:attrName>fill.on</p:attrName>
                                        </p:attrNameLst>
                                      </p:cBhvr>
                                      <p:to>
                                        <p:strVal val="true"/>
                                      </p:to>
                                    </p:set>
                                    <p:animScale>
                                      <p:cBhvr>
                                        <p:cTn id="10" dur="200" fill="hold">
                                          <p:stCondLst>
                                            <p:cond delay="0"/>
                                          </p:stCondLst>
                                        </p:cTn>
                                        <p:tgtEl>
                                          <p:spTgt spid="3"/>
                                        </p:tgtEl>
                                      </p:cBhvr>
                                      <p:from x="100000" y="100000"/>
                                      <p:to x="100000" y="5000"/>
                                    </p:animScale>
                                    <p:animScale>
                                      <p:cBhvr>
                                        <p:cTn id="11" dur="200" fill="hold">
                                          <p:stCondLst>
                                            <p:cond delay="200"/>
                                          </p:stCondLst>
                                        </p:cTn>
                                        <p:tgtEl>
                                          <p:spTgt spid="3"/>
                                        </p:tgtEl>
                                      </p:cBhvr>
                                      <p:from x="100000" y="5000"/>
                                      <p:to x="120000" y="150000"/>
                                    </p:animScale>
                                    <p:animScale>
                                      <p:cBhvr>
                                        <p:cTn id="12" dur="600" fill="hold">
                                          <p:stCondLst>
                                            <p:cond delay="1400"/>
                                          </p:stCondLst>
                                        </p:cTn>
                                        <p:tgtEl>
                                          <p:spTgt spid="3"/>
                                        </p:tgtEl>
                                      </p:cBhvr>
                                      <p:to x="120000" y="150000"/>
                                    </p:animScale>
                                  </p:childTnLst>
                                </p:cTn>
                              </p:par>
                              <p:par>
                                <p:cTn id="13" presetID="14" presetClass="emph" presetSubtype="0" fill="hold" grpId="0" nodeType="withEffect">
                                  <p:stCondLst>
                                    <p:cond delay="0"/>
                                  </p:stCondLst>
                                  <p:childTnLst>
                                    <p:animClr clrSpc="rgb">
                                      <p:cBhvr override="childStyle">
                                        <p:cTn id="14" dur="1900" fill="hold">
                                          <p:stCondLst>
                                            <p:cond delay="100"/>
                                          </p:stCondLst>
                                        </p:cTn>
                                        <p:tgtEl>
                                          <p:spTgt spid="4"/>
                                        </p:tgtEl>
                                        <p:attrNameLst>
                                          <p:attrName>style.color</p:attrName>
                                        </p:attrNameLst>
                                      </p:cBhvr>
                                      <p:to>
                                        <a:schemeClr val="accent2"/>
                                      </p:to>
                                    </p:animClr>
                                    <p:animClr clrSpc="rgb">
                                      <p:cBhvr>
                                        <p:cTn id="15" dur="1900" fill="hold">
                                          <p:stCondLst>
                                            <p:cond delay="100"/>
                                          </p:stCondLst>
                                        </p:cTn>
                                        <p:tgtEl>
                                          <p:spTgt spid="4"/>
                                        </p:tgtEl>
                                        <p:attrNameLst>
                                          <p:attrName>fillColor</p:attrName>
                                        </p:attrNameLst>
                                      </p:cBhvr>
                                      <p:to>
                                        <a:schemeClr val="accent2"/>
                                      </p:to>
                                    </p:animClr>
                                    <p:set>
                                      <p:cBhvr>
                                        <p:cTn id="16" dur="1900" fill="hold">
                                          <p:stCondLst>
                                            <p:cond delay="100"/>
                                          </p:stCondLst>
                                        </p:cTn>
                                        <p:tgtEl>
                                          <p:spTgt spid="4"/>
                                        </p:tgtEl>
                                        <p:attrNameLst>
                                          <p:attrName>fill.type</p:attrName>
                                        </p:attrNameLst>
                                      </p:cBhvr>
                                      <p:to>
                                        <p:strVal val="solid"/>
                                      </p:to>
                                    </p:set>
                                    <p:set>
                                      <p:cBhvr>
                                        <p:cTn id="17" dur="1900" fill="hold">
                                          <p:stCondLst>
                                            <p:cond delay="100"/>
                                          </p:stCondLst>
                                        </p:cTn>
                                        <p:tgtEl>
                                          <p:spTgt spid="4"/>
                                        </p:tgtEl>
                                        <p:attrNameLst>
                                          <p:attrName>fill.on</p:attrName>
                                        </p:attrNameLst>
                                      </p:cBhvr>
                                      <p:to>
                                        <p:strVal val="true"/>
                                      </p:to>
                                    </p:set>
                                    <p:animScale>
                                      <p:cBhvr>
                                        <p:cTn id="18" dur="200" fill="hold">
                                          <p:stCondLst>
                                            <p:cond delay="0"/>
                                          </p:stCondLst>
                                        </p:cTn>
                                        <p:tgtEl>
                                          <p:spTgt spid="4"/>
                                        </p:tgtEl>
                                      </p:cBhvr>
                                      <p:from x="100000" y="100000"/>
                                      <p:to x="100000" y="5000"/>
                                    </p:animScale>
                                    <p:animScale>
                                      <p:cBhvr>
                                        <p:cTn id="19" dur="200" fill="hold">
                                          <p:stCondLst>
                                            <p:cond delay="200"/>
                                          </p:stCondLst>
                                        </p:cTn>
                                        <p:tgtEl>
                                          <p:spTgt spid="4"/>
                                        </p:tgtEl>
                                      </p:cBhvr>
                                      <p:from x="100000" y="5000"/>
                                      <p:to x="120000" y="150000"/>
                                    </p:animScale>
                                    <p:animScale>
                                      <p:cBhvr>
                                        <p:cTn id="20" dur="600" fill="hold">
                                          <p:stCondLst>
                                            <p:cond delay="1400"/>
                                          </p:stCondLst>
                                        </p:cTn>
                                        <p:tgtEl>
                                          <p:spTgt spid="4"/>
                                        </p:tgtEl>
                                      </p:cBhvr>
                                      <p:to x="120000" y="150000"/>
                                    </p:animScale>
                                  </p:childTnLst>
                                </p:cTn>
                              </p:par>
                              <p:par>
                                <p:cTn id="21" presetID="14" presetClass="emph" presetSubtype="0" fill="hold" grpId="0" nodeType="withEffect">
                                  <p:stCondLst>
                                    <p:cond delay="0"/>
                                  </p:stCondLst>
                                  <p:childTnLst>
                                    <p:animClr clrSpc="rgb">
                                      <p:cBhvr override="childStyle">
                                        <p:cTn id="22" dur="1900" fill="hold">
                                          <p:stCondLst>
                                            <p:cond delay="100"/>
                                          </p:stCondLst>
                                        </p:cTn>
                                        <p:tgtEl>
                                          <p:spTgt spid="10"/>
                                        </p:tgtEl>
                                        <p:attrNameLst>
                                          <p:attrName>style.color</p:attrName>
                                        </p:attrNameLst>
                                      </p:cBhvr>
                                      <p:to>
                                        <a:schemeClr val="accent2"/>
                                      </p:to>
                                    </p:animClr>
                                    <p:animClr clrSpc="rgb">
                                      <p:cBhvr>
                                        <p:cTn id="23" dur="1900" fill="hold">
                                          <p:stCondLst>
                                            <p:cond delay="100"/>
                                          </p:stCondLst>
                                        </p:cTn>
                                        <p:tgtEl>
                                          <p:spTgt spid="10"/>
                                        </p:tgtEl>
                                        <p:attrNameLst>
                                          <p:attrName>fillColor</p:attrName>
                                        </p:attrNameLst>
                                      </p:cBhvr>
                                      <p:to>
                                        <a:schemeClr val="accent2"/>
                                      </p:to>
                                    </p:animClr>
                                    <p:set>
                                      <p:cBhvr>
                                        <p:cTn id="24" dur="1900" fill="hold">
                                          <p:stCondLst>
                                            <p:cond delay="100"/>
                                          </p:stCondLst>
                                        </p:cTn>
                                        <p:tgtEl>
                                          <p:spTgt spid="10"/>
                                        </p:tgtEl>
                                        <p:attrNameLst>
                                          <p:attrName>fill.type</p:attrName>
                                        </p:attrNameLst>
                                      </p:cBhvr>
                                      <p:to>
                                        <p:strVal val="solid"/>
                                      </p:to>
                                    </p:set>
                                    <p:set>
                                      <p:cBhvr>
                                        <p:cTn id="25" dur="1900" fill="hold">
                                          <p:stCondLst>
                                            <p:cond delay="100"/>
                                          </p:stCondLst>
                                        </p:cTn>
                                        <p:tgtEl>
                                          <p:spTgt spid="10"/>
                                        </p:tgtEl>
                                        <p:attrNameLst>
                                          <p:attrName>fill.on</p:attrName>
                                        </p:attrNameLst>
                                      </p:cBhvr>
                                      <p:to>
                                        <p:strVal val="true"/>
                                      </p:to>
                                    </p:set>
                                    <p:animScale>
                                      <p:cBhvr>
                                        <p:cTn id="26" dur="200" fill="hold">
                                          <p:stCondLst>
                                            <p:cond delay="0"/>
                                          </p:stCondLst>
                                        </p:cTn>
                                        <p:tgtEl>
                                          <p:spTgt spid="10"/>
                                        </p:tgtEl>
                                      </p:cBhvr>
                                      <p:from x="100000" y="100000"/>
                                      <p:to x="100000" y="5000"/>
                                    </p:animScale>
                                    <p:animScale>
                                      <p:cBhvr>
                                        <p:cTn id="27" dur="200" fill="hold">
                                          <p:stCondLst>
                                            <p:cond delay="200"/>
                                          </p:stCondLst>
                                        </p:cTn>
                                        <p:tgtEl>
                                          <p:spTgt spid="10"/>
                                        </p:tgtEl>
                                      </p:cBhvr>
                                      <p:from x="100000" y="5000"/>
                                      <p:to x="120000" y="150000"/>
                                    </p:animScale>
                                    <p:animScale>
                                      <p:cBhvr>
                                        <p:cTn id="28" dur="600" fill="hold">
                                          <p:stCondLst>
                                            <p:cond delay="1400"/>
                                          </p:stCondLst>
                                        </p:cTn>
                                        <p:tgtEl>
                                          <p:spTgt spid="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928794" y="1928802"/>
            <a:ext cx="6429420" cy="378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t>2 ) إذا كان </a:t>
            </a:r>
            <a:r>
              <a:rPr lang="ar-IQ" sz="3200" dirty="0" smtClean="0"/>
              <a:t>أ</a:t>
            </a:r>
            <a:r>
              <a:rPr lang="ar-IQ" sz="3200" b="1" dirty="0" smtClean="0"/>
              <a:t> ، </a:t>
            </a:r>
            <a:r>
              <a:rPr lang="ar-IQ" sz="3200" dirty="0" smtClean="0"/>
              <a:t>ب</a:t>
            </a:r>
            <a:r>
              <a:rPr lang="ar-IQ" sz="3200" b="1" dirty="0" smtClean="0"/>
              <a:t> عددين حقيقيين مختلفين ، فإن :</a:t>
            </a:r>
            <a:endParaRPr lang="ar-IQ" sz="3200" dirty="0" smtClean="0"/>
          </a:p>
          <a:p>
            <a:r>
              <a:rPr lang="ar-IQ" sz="3200" dirty="0" smtClean="0"/>
              <a:t>أ</a:t>
            </a:r>
            <a:r>
              <a:rPr lang="ar-IQ" sz="3200" b="1" dirty="0" smtClean="0"/>
              <a:t> &gt; </a:t>
            </a:r>
            <a:r>
              <a:rPr lang="ar-IQ" sz="3200" dirty="0" smtClean="0"/>
              <a:t>ب</a:t>
            </a:r>
            <a:r>
              <a:rPr lang="ar-IQ" sz="3200" b="1" dirty="0" smtClean="0"/>
              <a:t> فقط إذا كان :</a:t>
            </a:r>
            <a:r>
              <a:rPr lang="ar-IQ" sz="3200" dirty="0" smtClean="0"/>
              <a:t> أ – ب </a:t>
            </a:r>
            <a:r>
              <a:rPr lang="ar-IQ" sz="3200" b="1" dirty="0" smtClean="0"/>
              <a:t>&gt; </a:t>
            </a:r>
            <a:r>
              <a:rPr lang="ar-IQ" sz="3200" dirty="0" smtClean="0"/>
              <a:t>صفر</a:t>
            </a:r>
          </a:p>
          <a:p>
            <a:r>
              <a:rPr lang="ar-IQ" sz="3200" dirty="0" smtClean="0"/>
              <a:t>أ </a:t>
            </a:r>
            <a:r>
              <a:rPr lang="ar-IQ" sz="3200" b="1" dirty="0" smtClean="0"/>
              <a:t>&gt;</a:t>
            </a:r>
            <a:r>
              <a:rPr lang="ar-IQ" sz="3200" dirty="0" smtClean="0"/>
              <a:t> ب </a:t>
            </a:r>
            <a:r>
              <a:rPr lang="ar-IQ" sz="3200" b="1" dirty="0" smtClean="0"/>
              <a:t>فقط إذا كان هنالك عدد حقيقي موجب د بحيث</a:t>
            </a:r>
            <a:r>
              <a:rPr lang="ar-IQ" sz="3200" dirty="0" smtClean="0"/>
              <a:t> أ </a:t>
            </a:r>
            <a:r>
              <a:rPr lang="ar-IQ" sz="3200" b="1" dirty="0" smtClean="0"/>
              <a:t>+</a:t>
            </a:r>
            <a:r>
              <a:rPr lang="ar-IQ" sz="3200" dirty="0" smtClean="0"/>
              <a:t> د </a:t>
            </a:r>
            <a:r>
              <a:rPr lang="ar-IQ" sz="3200" b="1" dirty="0" smtClean="0"/>
              <a:t>=</a:t>
            </a:r>
            <a:r>
              <a:rPr lang="ar-IQ" sz="3200" dirty="0" smtClean="0"/>
              <a:t> ب </a:t>
            </a:r>
            <a:endParaRPr lang="ar-IQ" sz="3200" dirty="0"/>
          </a:p>
        </p:txBody>
      </p:sp>
      <p:sp>
        <p:nvSpPr>
          <p:cNvPr id="5" name="شكل بيضاوي 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7000892" y="928670"/>
            <a:ext cx="1857388" cy="128588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642910" y="2714620"/>
            <a:ext cx="7715304"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dirty="0" smtClean="0"/>
              <a:t>أذا كانت</a:t>
            </a:r>
            <a:r>
              <a:rPr lang="en-US" sz="3200" dirty="0" smtClean="0"/>
              <a:t>  </a:t>
            </a:r>
            <a:r>
              <a:rPr lang="ar-IQ" sz="3200" dirty="0" smtClean="0"/>
              <a:t>3</a:t>
            </a:r>
            <a:r>
              <a:rPr lang="en-US" sz="3200" dirty="0" smtClean="0"/>
              <a:t>&gt; </a:t>
            </a:r>
            <a:r>
              <a:rPr lang="ar-IQ" sz="3200" dirty="0" smtClean="0"/>
              <a:t>12فاوجد قيمة (ج) في كل مما يأتي       </a:t>
            </a:r>
            <a:endParaRPr lang="en-US" sz="3200" dirty="0" smtClean="0"/>
          </a:p>
          <a:p>
            <a:r>
              <a:rPr lang="en-US" sz="3200" dirty="0" smtClean="0"/>
              <a:t>a </a:t>
            </a:r>
            <a:r>
              <a:rPr lang="ar-IQ" sz="3200" dirty="0" smtClean="0"/>
              <a:t>)   3+ج=12                        </a:t>
            </a:r>
          </a:p>
          <a:p>
            <a:r>
              <a:rPr lang="en-US" sz="3200" dirty="0" smtClean="0"/>
              <a:t> (b </a:t>
            </a:r>
            <a:r>
              <a:rPr lang="ar-IQ" sz="3200" dirty="0" smtClean="0"/>
              <a:t> 12+ج=3</a:t>
            </a:r>
            <a:endParaRPr lang="en-US" sz="3200" dirty="0" smtClean="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6357950" y="785794"/>
            <a:ext cx="2643206" cy="142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en-US" sz="4000" dirty="0" smtClean="0"/>
          </a:p>
        </p:txBody>
      </p:sp>
      <p:sp>
        <p:nvSpPr>
          <p:cNvPr id="4" name="مستطيل مستدير الزوايا 3"/>
          <p:cNvSpPr/>
          <p:nvPr/>
        </p:nvSpPr>
        <p:spPr>
          <a:xfrm>
            <a:off x="571472" y="2571744"/>
            <a:ext cx="7572428" cy="4000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3200" dirty="0" smtClean="0"/>
          </a:p>
          <a:p>
            <a:pPr algn="ctr"/>
            <a:r>
              <a:rPr lang="ar-IQ" sz="3200" dirty="0" smtClean="0"/>
              <a:t>3+ج=12                  12+ج=3</a:t>
            </a:r>
            <a:r>
              <a:rPr lang="en-US" sz="3200" dirty="0" smtClean="0"/>
              <a:t> </a:t>
            </a:r>
          </a:p>
          <a:p>
            <a:pPr algn="ctr"/>
            <a:r>
              <a:rPr lang="ar-IQ" sz="3200" dirty="0" smtClean="0"/>
              <a:t>3+(9)=12               12+(-9)=3</a:t>
            </a:r>
            <a:r>
              <a:rPr lang="en-US" sz="3200" dirty="0" smtClean="0"/>
              <a:t> </a:t>
            </a:r>
          </a:p>
          <a:p>
            <a:pPr algn="ctr"/>
            <a:r>
              <a:rPr lang="ar-IQ" sz="3200" dirty="0" smtClean="0"/>
              <a:t>ج=9                          ج=-9</a:t>
            </a:r>
            <a:r>
              <a:rPr lang="en-US" sz="3200" dirty="0" smtClean="0"/>
              <a:t> </a:t>
            </a:r>
            <a:r>
              <a:rPr lang="ar-IQ" sz="3200" dirty="0" smtClean="0"/>
              <a:t>  </a:t>
            </a:r>
            <a:endParaRPr lang="en-US" sz="3200" dirty="0" smtClean="0"/>
          </a:p>
          <a:p>
            <a:pPr algn="ctr"/>
            <a:r>
              <a:rPr lang="ar-IQ" sz="3200" dirty="0" smtClean="0"/>
              <a:t>3</a:t>
            </a:r>
            <a:r>
              <a:rPr lang="en-US" sz="3200" dirty="0" smtClean="0"/>
              <a:t>&gt;</a:t>
            </a:r>
            <a:r>
              <a:rPr lang="ar-IQ" sz="3200" dirty="0" smtClean="0"/>
              <a:t> 12لأنه يوجد عدد حقيقي موجب (+9) حيث 3+9=12  </a:t>
            </a:r>
            <a:endParaRPr lang="en-US" sz="3200" dirty="0" smtClean="0"/>
          </a:p>
          <a:p>
            <a:pPr algn="ctr"/>
            <a:r>
              <a:rPr lang="ar-IQ" sz="3200" dirty="0" smtClean="0"/>
              <a:t>ويوجد عدد حقيقي سالب (-9) حيث 12+(-3)= 3       </a:t>
            </a:r>
            <a:endParaRPr lang="en-US" sz="3200" dirty="0" smtClean="0"/>
          </a:p>
          <a:p>
            <a:pPr algn="ct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85918" y="857232"/>
            <a:ext cx="5572164"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2- عمليات الجمع والطرح   </a:t>
            </a:r>
            <a:endParaRPr lang="en-US" sz="4000" dirty="0" smtClean="0"/>
          </a:p>
        </p:txBody>
      </p:sp>
      <p:sp>
        <p:nvSpPr>
          <p:cNvPr id="14" name="مستطيل مستدير الزوايا 13"/>
          <p:cNvSpPr/>
          <p:nvPr/>
        </p:nvSpPr>
        <p:spPr>
          <a:xfrm>
            <a:off x="285720" y="2571744"/>
            <a:ext cx="8215370" cy="3714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t>العلاقة التالية لأي ثلاثة أعداد حقيقية </a:t>
            </a:r>
            <a:r>
              <a:rPr lang="ar-IQ" sz="3200" dirty="0" smtClean="0"/>
              <a:t>أ</a:t>
            </a:r>
            <a:r>
              <a:rPr lang="ar-IQ" sz="3200" b="1" dirty="0" smtClean="0"/>
              <a:t> ، </a:t>
            </a:r>
            <a:r>
              <a:rPr lang="ar-IQ" sz="3200" dirty="0" smtClean="0"/>
              <a:t>ب</a:t>
            </a:r>
            <a:r>
              <a:rPr lang="ar-IQ" sz="3200" b="1" dirty="0" smtClean="0"/>
              <a:t> ، </a:t>
            </a:r>
            <a:r>
              <a:rPr lang="ar-IQ" sz="3200" dirty="0" smtClean="0"/>
              <a:t>جـ </a:t>
            </a:r>
            <a:r>
              <a:rPr lang="ar-IQ" sz="3200" b="1" dirty="0" smtClean="0"/>
              <a:t>إذا كان :</a:t>
            </a:r>
            <a:endParaRPr lang="ar-IQ" sz="3200" dirty="0" smtClean="0"/>
          </a:p>
          <a:p>
            <a:r>
              <a:rPr lang="ar-IQ" sz="3200" dirty="0" smtClean="0"/>
              <a:t>أ &gt; ب ، </a:t>
            </a:r>
            <a:r>
              <a:rPr lang="ar-IQ" sz="3200" b="1" dirty="0" smtClean="0"/>
              <a:t>فإن</a:t>
            </a:r>
            <a:r>
              <a:rPr lang="ar-IQ" sz="3200" dirty="0" smtClean="0"/>
              <a:t> أ + جـ &gt; ب + جـ </a:t>
            </a:r>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7200000" s="0" l="0"/>
                                      </p:by>
                                    </p:animClr>
                                    <p:animClr clrSpc="hsl">
                                      <p:cBhvr>
                                        <p:cTn id="7" dur="500" fill="hold"/>
                                        <p:tgtEl>
                                          <p:spTgt spid="2"/>
                                        </p:tgtEl>
                                        <p:attrNameLst>
                                          <p:attrName>fillcolor</p:attrName>
                                        </p:attrNameLst>
                                      </p:cBhvr>
                                      <p:by>
                                        <p:hsl h="-7200000" s="0" l="0"/>
                                      </p:by>
                                    </p:animClr>
                                    <p:animClr clrSpc="hsl">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22" presetClass="emph" presetSubtype="0" fill="hold" grpId="0" nodeType="withEffect">
                                  <p:stCondLst>
                                    <p:cond delay="0"/>
                                  </p:stCondLst>
                                  <p:childTnLst>
                                    <p:animClr clrSpc="hsl">
                                      <p:cBhvr override="childStyle">
                                        <p:cTn id="11" dur="500" fill="hold"/>
                                        <p:tgtEl>
                                          <p:spTgt spid="14"/>
                                        </p:tgtEl>
                                        <p:attrNameLst>
                                          <p:attrName>style.color</p:attrName>
                                        </p:attrNameLst>
                                      </p:cBhvr>
                                      <p:by>
                                        <p:hsl h="-7200000" s="0" l="0"/>
                                      </p:by>
                                    </p:animClr>
                                    <p:animClr clrSpc="hsl">
                                      <p:cBhvr>
                                        <p:cTn id="12" dur="500" fill="hold"/>
                                        <p:tgtEl>
                                          <p:spTgt spid="14"/>
                                        </p:tgtEl>
                                        <p:attrNameLst>
                                          <p:attrName>fillcolor</p:attrName>
                                        </p:attrNameLst>
                                      </p:cBhvr>
                                      <p:by>
                                        <p:hsl h="-7200000" s="0" l="0"/>
                                      </p:by>
                                    </p:animClr>
                                    <p:animClr clrSpc="hsl">
                                      <p:cBhvr>
                                        <p:cTn id="13" dur="500" fill="hold"/>
                                        <p:tgtEl>
                                          <p:spTgt spid="14"/>
                                        </p:tgtEl>
                                        <p:attrNameLst>
                                          <p:attrName>stroke.color</p:attrName>
                                        </p:attrNameLst>
                                      </p:cBhvr>
                                      <p:by>
                                        <p:hsl h="-7200000" s="0" l="0"/>
                                      </p:by>
                                    </p:animClr>
                                    <p:set>
                                      <p:cBhvr>
                                        <p:cTn id="14"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404958" y="1100158"/>
          <a:ext cx="6096000" cy="55321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70840">
                <a:tc>
                  <a:txBody>
                    <a:bodyPr/>
                    <a:lstStyle/>
                    <a:p>
                      <a:r>
                        <a:rPr lang="ar-IQ" dirty="0" smtClean="0"/>
                        <a:t>الفصل الثالث </a:t>
                      </a:r>
                      <a:endParaRPr lang="ar-IQ" dirty="0"/>
                    </a:p>
                  </a:txBody>
                  <a:tcPr/>
                </a:tc>
                <a:tc>
                  <a:txBody>
                    <a:bodyPr/>
                    <a:lstStyle/>
                    <a:p>
                      <a:endParaRPr lang="ar-IQ" dirty="0"/>
                    </a:p>
                  </a:txBody>
                  <a:tcPr/>
                </a:tc>
                <a:tc>
                  <a:txBody>
                    <a:bodyPr/>
                    <a:lstStyle/>
                    <a:p>
                      <a:r>
                        <a:rPr lang="en-US" dirty="0" smtClean="0"/>
                        <a:t>78__73</a:t>
                      </a:r>
                      <a:r>
                        <a:rPr lang="en-US" baseline="0" dirty="0" smtClean="0"/>
                        <a:t>  </a:t>
                      </a:r>
                      <a:endParaRPr lang="ar-IQ" dirty="0"/>
                    </a:p>
                  </a:txBody>
                  <a:tcPr/>
                </a:tc>
              </a:tr>
              <a:tr h="370840">
                <a:tc>
                  <a:txBody>
                    <a:bodyPr/>
                    <a:lstStyle/>
                    <a:p>
                      <a:endParaRPr lang="ar-IQ"/>
                    </a:p>
                  </a:txBody>
                  <a:tcPr/>
                </a:tc>
                <a:tc>
                  <a:txBody>
                    <a:bodyPr/>
                    <a:lstStyle/>
                    <a:p>
                      <a:r>
                        <a:rPr lang="ar-IQ" dirty="0" smtClean="0"/>
                        <a:t>تعريف المتباينات</a:t>
                      </a:r>
                      <a:r>
                        <a:rPr lang="ar-IQ" baseline="0" dirty="0" smtClean="0"/>
                        <a:t> (القيمة المطلقة) تعريف</a:t>
                      </a:r>
                      <a:endParaRPr lang="ar-IQ" dirty="0"/>
                    </a:p>
                  </a:txBody>
                  <a:tcPr/>
                </a:tc>
                <a:tc>
                  <a:txBody>
                    <a:bodyPr/>
                    <a:lstStyle/>
                    <a:p>
                      <a:r>
                        <a:rPr lang="en-US" dirty="0" smtClean="0"/>
                        <a:t>74         </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77__75       </a:t>
                      </a:r>
                      <a:endParaRPr lang="ar-IQ" dirty="0"/>
                    </a:p>
                  </a:txBody>
                  <a:tcPr/>
                </a:tc>
              </a:tr>
              <a:tr h="370840">
                <a:tc>
                  <a:txBody>
                    <a:bodyPr/>
                    <a:lstStyle/>
                    <a:p>
                      <a:endParaRPr lang="ar-IQ"/>
                    </a:p>
                  </a:txBody>
                  <a:tcPr/>
                </a:tc>
                <a:tc>
                  <a:txBody>
                    <a:bodyPr/>
                    <a:lstStyle/>
                    <a:p>
                      <a:r>
                        <a:rPr lang="ar-IQ" dirty="0" smtClean="0"/>
                        <a:t>خواص القيمة المطلقة لعدد نظرية</a:t>
                      </a:r>
                      <a:endParaRPr lang="ar-IQ" dirty="0"/>
                    </a:p>
                  </a:txBody>
                  <a:tcPr/>
                </a:tc>
                <a:tc>
                  <a:txBody>
                    <a:bodyPr/>
                    <a:lstStyle/>
                    <a:p>
                      <a:r>
                        <a:rPr lang="en-US" dirty="0" smtClean="0"/>
                        <a:t>78          </a:t>
                      </a:r>
                      <a:endParaRPr lang="ar-IQ" dirty="0"/>
                    </a:p>
                  </a:txBody>
                  <a:tcPr/>
                </a:tc>
              </a:tr>
              <a:tr h="370840">
                <a:tc>
                  <a:txBody>
                    <a:bodyPr/>
                    <a:lstStyle/>
                    <a:p>
                      <a:r>
                        <a:rPr lang="ar-IQ" dirty="0" smtClean="0"/>
                        <a:t>الفصل الرابع</a:t>
                      </a:r>
                      <a:endParaRPr lang="ar-IQ" dirty="0"/>
                    </a:p>
                  </a:txBody>
                  <a:tcPr/>
                </a:tc>
                <a:tc>
                  <a:txBody>
                    <a:bodyPr/>
                    <a:lstStyle/>
                    <a:p>
                      <a:endParaRPr lang="ar-IQ"/>
                    </a:p>
                  </a:txBody>
                  <a:tcPr/>
                </a:tc>
                <a:tc>
                  <a:txBody>
                    <a:bodyPr/>
                    <a:lstStyle/>
                    <a:p>
                      <a:r>
                        <a:rPr lang="en-US" dirty="0" smtClean="0"/>
                        <a:t>91__79</a:t>
                      </a:r>
                      <a:r>
                        <a:rPr lang="en-US" baseline="0" dirty="0" smtClean="0"/>
                        <a:t>  </a:t>
                      </a:r>
                      <a:endParaRPr lang="ar-IQ" dirty="0"/>
                    </a:p>
                  </a:txBody>
                  <a:tcPr/>
                </a:tc>
              </a:tr>
              <a:tr h="370840">
                <a:tc>
                  <a:txBody>
                    <a:bodyPr/>
                    <a:lstStyle/>
                    <a:p>
                      <a:endParaRPr lang="ar-IQ"/>
                    </a:p>
                  </a:txBody>
                  <a:tcPr/>
                </a:tc>
                <a:tc>
                  <a:txBody>
                    <a:bodyPr/>
                    <a:lstStyle/>
                    <a:p>
                      <a:r>
                        <a:rPr lang="ar-IQ" dirty="0" smtClean="0"/>
                        <a:t>الفترات الحقيقية</a:t>
                      </a:r>
                      <a:endParaRPr lang="ar-IQ" dirty="0"/>
                    </a:p>
                  </a:txBody>
                  <a:tcPr/>
                </a:tc>
                <a:tc>
                  <a:txBody>
                    <a:bodyPr/>
                    <a:lstStyle/>
                    <a:p>
                      <a:r>
                        <a:rPr lang="en-US" dirty="0" smtClean="0"/>
                        <a:t>86___80   </a:t>
                      </a:r>
                      <a:endParaRPr lang="ar-IQ" dirty="0"/>
                    </a:p>
                  </a:txBody>
                  <a:tcPr/>
                </a:tc>
              </a:tr>
              <a:tr h="370840">
                <a:tc>
                  <a:txBody>
                    <a:bodyPr/>
                    <a:lstStyle/>
                    <a:p>
                      <a:endParaRPr lang="ar-IQ"/>
                    </a:p>
                  </a:txBody>
                  <a:tcPr/>
                </a:tc>
                <a:tc>
                  <a:txBody>
                    <a:bodyPr/>
                    <a:lstStyle/>
                    <a:p>
                      <a:r>
                        <a:rPr lang="ar-IQ" dirty="0" smtClean="0"/>
                        <a:t>ملحوظة </a:t>
                      </a:r>
                      <a:endParaRPr lang="ar-IQ" dirty="0"/>
                    </a:p>
                  </a:txBody>
                  <a:tcPr/>
                </a:tc>
                <a:tc>
                  <a:txBody>
                    <a:bodyPr/>
                    <a:lstStyle/>
                    <a:p>
                      <a:r>
                        <a:rPr lang="en-US" dirty="0" smtClean="0"/>
                        <a:t>87        </a:t>
                      </a:r>
                      <a:endParaRPr lang="ar-IQ" dirty="0"/>
                    </a:p>
                  </a:txBody>
                  <a:tcPr/>
                </a:tc>
              </a:tr>
              <a:tr h="370840">
                <a:tc>
                  <a:txBody>
                    <a:bodyPr/>
                    <a:lstStyle/>
                    <a:p>
                      <a:endParaRPr lang="ar-IQ"/>
                    </a:p>
                  </a:txBody>
                  <a:tcPr/>
                </a:tc>
                <a:tc>
                  <a:txBody>
                    <a:bodyPr/>
                    <a:lstStyle/>
                    <a:p>
                      <a:r>
                        <a:rPr lang="ar-IQ" dirty="0" smtClean="0"/>
                        <a:t>مثال </a:t>
                      </a:r>
                      <a:endParaRPr lang="ar-IQ" dirty="0"/>
                    </a:p>
                  </a:txBody>
                  <a:tcPr/>
                </a:tc>
                <a:tc>
                  <a:txBody>
                    <a:bodyPr/>
                    <a:lstStyle/>
                    <a:p>
                      <a:r>
                        <a:rPr lang="en-US" dirty="0" smtClean="0"/>
                        <a:t>91___88    </a:t>
                      </a:r>
                      <a:endParaRPr lang="ar-IQ" dirty="0"/>
                    </a:p>
                  </a:txBody>
                  <a:tcPr/>
                </a:tc>
              </a:tr>
              <a:tr h="370840">
                <a:tc>
                  <a:txBody>
                    <a:bodyPr/>
                    <a:lstStyle/>
                    <a:p>
                      <a:r>
                        <a:rPr lang="ar-IQ" dirty="0" smtClean="0"/>
                        <a:t>الفصل</a:t>
                      </a:r>
                      <a:r>
                        <a:rPr lang="ar-IQ" baseline="0" dirty="0" smtClean="0"/>
                        <a:t> الخامس </a:t>
                      </a:r>
                      <a:endParaRPr lang="ar-IQ" dirty="0"/>
                    </a:p>
                  </a:txBody>
                  <a:tcPr/>
                </a:tc>
                <a:tc>
                  <a:txBody>
                    <a:bodyPr/>
                    <a:lstStyle/>
                    <a:p>
                      <a:endParaRPr lang="ar-IQ"/>
                    </a:p>
                  </a:txBody>
                  <a:tcPr/>
                </a:tc>
                <a:tc>
                  <a:txBody>
                    <a:bodyPr/>
                    <a:lstStyle/>
                    <a:p>
                      <a:r>
                        <a:rPr lang="en-US" dirty="0" smtClean="0"/>
                        <a:t>109__92</a:t>
                      </a:r>
                      <a:r>
                        <a:rPr lang="en-US" baseline="0" dirty="0" smtClean="0"/>
                        <a:t>  </a:t>
                      </a:r>
                      <a:endParaRPr lang="ar-IQ" dirty="0"/>
                    </a:p>
                  </a:txBody>
                  <a:tcPr/>
                </a:tc>
              </a:tr>
              <a:tr h="370840">
                <a:tc>
                  <a:txBody>
                    <a:bodyPr/>
                    <a:lstStyle/>
                    <a:p>
                      <a:endParaRPr lang="ar-IQ"/>
                    </a:p>
                  </a:txBody>
                  <a:tcPr/>
                </a:tc>
                <a:tc>
                  <a:txBody>
                    <a:bodyPr/>
                    <a:lstStyle/>
                    <a:p>
                      <a:r>
                        <a:rPr lang="ar-IQ" dirty="0" smtClean="0"/>
                        <a:t>متباينات</a:t>
                      </a:r>
                      <a:r>
                        <a:rPr lang="ar-IQ" baseline="0" dirty="0" smtClean="0"/>
                        <a:t> الدرجة الأولى في ح تعريف</a:t>
                      </a:r>
                      <a:endParaRPr lang="ar-IQ" dirty="0"/>
                    </a:p>
                  </a:txBody>
                  <a:tcPr/>
                </a:tc>
                <a:tc>
                  <a:txBody>
                    <a:bodyPr/>
                    <a:lstStyle/>
                    <a:p>
                      <a:r>
                        <a:rPr lang="en-US" dirty="0" smtClean="0"/>
                        <a:t>93          </a:t>
                      </a:r>
                      <a:endParaRPr lang="ar-IQ" dirty="0"/>
                    </a:p>
                  </a:txBody>
                  <a:tcPr/>
                </a:tc>
              </a:tr>
              <a:tr h="370840">
                <a:tc>
                  <a:txBody>
                    <a:bodyPr/>
                    <a:lstStyle/>
                    <a:p>
                      <a:endParaRPr lang="ar-IQ"/>
                    </a:p>
                  </a:txBody>
                  <a:tcPr/>
                </a:tc>
                <a:tc>
                  <a:txBody>
                    <a:bodyPr/>
                    <a:lstStyle/>
                    <a:p>
                      <a:r>
                        <a:rPr lang="ar-IQ" dirty="0" smtClean="0"/>
                        <a:t>تعريف </a:t>
                      </a:r>
                      <a:endParaRPr lang="ar-IQ" dirty="0"/>
                    </a:p>
                  </a:txBody>
                  <a:tcPr/>
                </a:tc>
                <a:tc>
                  <a:txBody>
                    <a:bodyPr/>
                    <a:lstStyle/>
                    <a:p>
                      <a:r>
                        <a:rPr lang="en-US" dirty="0" smtClean="0"/>
                        <a:t>94       </a:t>
                      </a:r>
                      <a:endParaRPr lang="ar-IQ"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accel="50000" decel="50000" fill="hold" nodeType="clickEffect">
                                  <p:stCondLst>
                                    <p:cond delay="0"/>
                                  </p:stCondLst>
                                  <p:childTnLst>
                                    <p:animMotion origin="layout" path="M 0 0  L 0.25 0  L 0.25 0.33295  L 0 0.33295  L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تمرير عمودي 2"/>
          <p:cNvSpPr/>
          <p:nvPr/>
        </p:nvSpPr>
        <p:spPr>
          <a:xfrm>
            <a:off x="6500826" y="785794"/>
            <a:ext cx="2357454" cy="200026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4" name="مستطيل مستدير الزوايا 3"/>
          <p:cNvSpPr/>
          <p:nvPr/>
        </p:nvSpPr>
        <p:spPr>
          <a:xfrm>
            <a:off x="1071538" y="3286124"/>
            <a:ext cx="7215238"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اوجد قيمه المتباينات الاتيه أذا كان  س+</a:t>
            </a:r>
            <a:r>
              <a:rPr lang="en-US" sz="3200" dirty="0" smtClean="0"/>
              <a:t>&lt; 1 </a:t>
            </a:r>
            <a:r>
              <a:rPr lang="ar-IQ" sz="3200" dirty="0" smtClean="0"/>
              <a:t> ص+1</a:t>
            </a:r>
            <a:endParaRPr lang="en-US" sz="3200" dirty="0" smtClean="0"/>
          </a:p>
          <a:p>
            <a:pPr algn="ctr"/>
            <a:r>
              <a:rPr lang="ar-IQ" sz="3200" dirty="0" smtClean="0"/>
              <a:t>عندما س=5  , ص=2</a:t>
            </a:r>
            <a:endParaRPr lang="en-US" sz="3200" dirty="0" smtClean="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4"/>
                                        </p:tgtEl>
                                        <p:attrNameLst>
                                          <p:attrName>style.color</p:attrName>
                                        </p:attrNameLst>
                                      </p:cBhvr>
                                      <p:to>
                                        <p:clrVal>
                                          <a:schemeClr val="accent2"/>
                                        </p:clrVal>
                                      </p:to>
                                    </p:set>
                                    <p:set>
                                      <p:cBhvr>
                                        <p:cTn id="11" dur="500" fill="hold"/>
                                        <p:tgtEl>
                                          <p:spTgt spid="4"/>
                                        </p:tgtEl>
                                        <p:attrNameLst>
                                          <p:attrName>fillcolor</p:attrName>
                                        </p:attrNameLst>
                                      </p:cBhvr>
                                      <p:to>
                                        <p:clrVal>
                                          <a:schemeClr val="accent2"/>
                                        </p:clrVal>
                                      </p:to>
                                    </p:set>
                                    <p:set>
                                      <p:cBhvr>
                                        <p:cTn id="12"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500826" y="785794"/>
            <a:ext cx="2214578"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3" name="مستطيل مستدير الزوايا 2"/>
          <p:cNvSpPr/>
          <p:nvPr/>
        </p:nvSpPr>
        <p:spPr>
          <a:xfrm>
            <a:off x="1571604" y="2857496"/>
            <a:ext cx="6286544"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س=5                      ص=2    </a:t>
            </a:r>
            <a:endParaRPr lang="en-US" sz="3200" dirty="0" smtClean="0"/>
          </a:p>
          <a:p>
            <a:pPr algn="ctr"/>
            <a:r>
              <a:rPr lang="ar-IQ" sz="3200" dirty="0" smtClean="0"/>
              <a:t>س+1=5+1              ص +1=2+3   </a:t>
            </a:r>
            <a:endParaRPr lang="en-US" sz="3200" dirty="0" smtClean="0"/>
          </a:p>
          <a:p>
            <a:pPr algn="ctr"/>
            <a:r>
              <a:rPr lang="ar-IQ" sz="3200" dirty="0" smtClean="0"/>
              <a:t>       =6                            =5  </a:t>
            </a:r>
            <a:endParaRPr lang="en-US" sz="3200" dirty="0" smtClean="0"/>
          </a:p>
          <a:p>
            <a:pPr algn="ctr"/>
            <a:r>
              <a:rPr lang="ar-IQ" sz="3200" dirty="0" smtClean="0"/>
              <a:t>             س </a:t>
            </a:r>
            <a:r>
              <a:rPr lang="en-US" sz="3200" dirty="0" smtClean="0"/>
              <a:t>&lt;</a:t>
            </a:r>
            <a:r>
              <a:rPr lang="ar-IQ" sz="3200" dirty="0" smtClean="0"/>
              <a:t> ص </a:t>
            </a: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p:cBhvr override="childStyle">
                                        <p:cTn id="6" dur="1500" accel="50000" autoRev="1" fill="hold" tmFilter="0, 0; .33333, 1; 1, 1">
                                          <p:stCondLst>
                                            <p:cond delay="0"/>
                                          </p:stCondLst>
                                        </p:cTn>
                                        <p:tgtEl>
                                          <p:spTgt spid="2"/>
                                        </p:tgtEl>
                                        <p:attrNameLst>
                                          <p:attrName>style.color</p:attrName>
                                        </p:attrNameLst>
                                      </p:cBhvr>
                                      <p:to>
                                        <a:schemeClr val="accent2"/>
                                      </p:to>
                                    </p:animClr>
                                    <p:animClr clrSpc="rgb">
                                      <p:cBhvr>
                                        <p:cTn id="7" dur="1500" accel="50000" autoRev="1" fill="hold" tmFilter="0, 0; .33333, 1; 1, 1">
                                          <p:stCondLst>
                                            <p:cond delay="0"/>
                                          </p:stCondLst>
                                        </p:cTn>
                                        <p:tgtEl>
                                          <p:spTgt spid="2"/>
                                        </p:tgtEl>
                                        <p:attrNameLst>
                                          <p:attrName>fillcolor</p:attrName>
                                        </p:attrNameLst>
                                      </p:cBhvr>
                                      <p:to>
                                        <a:schemeClr val="accent2"/>
                                      </p:to>
                                    </p:animClr>
                                    <p:set>
                                      <p:cBhvr>
                                        <p:cTn id="8" dur="3000" fill="hold"/>
                                        <p:tgtEl>
                                          <p:spTgt spid="2"/>
                                        </p:tgtEl>
                                        <p:attrNameLst>
                                          <p:attrName>fill.type</p:attrName>
                                        </p:attrNameLst>
                                      </p:cBhvr>
                                      <p:to>
                                        <p:strVal val="solid"/>
                                      </p:to>
                                    </p:set>
                                    <p:set>
                                      <p:cBhvr>
                                        <p:cTn id="9" dur="3000" fill="hold"/>
                                        <p:tgtEl>
                                          <p:spTgt spid="2"/>
                                        </p:tgtEl>
                                        <p:attrNameLst>
                                          <p:attrName>fill.on</p:attrName>
                                        </p:attrNameLst>
                                      </p:cBhvr>
                                      <p:to>
                                        <p:strVal val="true"/>
                                      </p:to>
                                    </p:set>
                                    <p:animScale>
                                      <p:cBhvr>
                                        <p:cTn id="10" dur="1500" accel="50000" autoRev="1" fill="hold" tmFilter="0, 0; .33333, 1; 1, 1">
                                          <p:stCondLst>
                                            <p:cond delay="0"/>
                                          </p:stCondLst>
                                        </p:cTn>
                                        <p:tgtEl>
                                          <p:spTgt spid="2"/>
                                        </p:tgtEl>
                                      </p:cBhvr>
                                      <p:from x="100000" y="100000"/>
                                      <p:to x="100000" y="140000"/>
                                    </p:animScale>
                                  </p:childTnLst>
                                </p:cTn>
                              </p:par>
                              <p:par>
                                <p:cTn id="11" presetID="33" presetClass="emph" presetSubtype="0" fill="remove" grpId="0" nodeType="withEffect">
                                  <p:stCondLst>
                                    <p:cond delay="0"/>
                                  </p:stCondLst>
                                  <p:childTnLst>
                                    <p:animClr clrSpc="rgb">
                                      <p:cBhvr override="childStyle">
                                        <p:cTn id="12" dur="1500" accel="50000" autoRev="1" fill="hold" tmFilter="0, 0; .33333, 1; 1, 1">
                                          <p:stCondLst>
                                            <p:cond delay="0"/>
                                          </p:stCondLst>
                                        </p:cTn>
                                        <p:tgtEl>
                                          <p:spTgt spid="3"/>
                                        </p:tgtEl>
                                        <p:attrNameLst>
                                          <p:attrName>style.color</p:attrName>
                                        </p:attrNameLst>
                                      </p:cBhvr>
                                      <p:to>
                                        <a:schemeClr val="accent2"/>
                                      </p:to>
                                    </p:animClr>
                                    <p:animClr clrSpc="rgb">
                                      <p:cBhvr>
                                        <p:cTn id="13" dur="1500" accel="50000" autoRev="1" fill="hold" tmFilter="0, 0; .33333, 1; 1, 1">
                                          <p:stCondLst>
                                            <p:cond delay="0"/>
                                          </p:stCondLst>
                                        </p:cTn>
                                        <p:tgtEl>
                                          <p:spTgt spid="3"/>
                                        </p:tgtEl>
                                        <p:attrNameLst>
                                          <p:attrName>fillcolor</p:attrName>
                                        </p:attrNameLst>
                                      </p:cBhvr>
                                      <p:to>
                                        <a:schemeClr val="accent2"/>
                                      </p:to>
                                    </p:animClr>
                                    <p:set>
                                      <p:cBhvr>
                                        <p:cTn id="14" dur="3000" fill="hold"/>
                                        <p:tgtEl>
                                          <p:spTgt spid="3"/>
                                        </p:tgtEl>
                                        <p:attrNameLst>
                                          <p:attrName>fill.type</p:attrName>
                                        </p:attrNameLst>
                                      </p:cBhvr>
                                      <p:to>
                                        <p:strVal val="solid"/>
                                      </p:to>
                                    </p:set>
                                    <p:set>
                                      <p:cBhvr>
                                        <p:cTn id="15" dur="3000" fill="hold"/>
                                        <p:tgtEl>
                                          <p:spTgt spid="3"/>
                                        </p:tgtEl>
                                        <p:attrNameLst>
                                          <p:attrName>fill.on</p:attrName>
                                        </p:attrNameLst>
                                      </p:cBhvr>
                                      <p:to>
                                        <p:strVal val="true"/>
                                      </p:to>
                                    </p:set>
                                    <p:animScale>
                                      <p:cBhvr>
                                        <p:cTn id="16" dur="1500" accel="50000" autoRev="1" fill="hold" tmFilter="0, 0; .33333, 1; 1, 1">
                                          <p:stCondLst>
                                            <p:cond delay="0"/>
                                          </p:stCondLst>
                                        </p:cTn>
                                        <p:tgtEl>
                                          <p:spTgt spid="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85918" y="1214422"/>
            <a:ext cx="550072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3- عمليات الضرب والقسمة </a:t>
            </a:r>
            <a:endParaRPr lang="en-US" sz="4000" dirty="0" smtClean="0"/>
          </a:p>
        </p:txBody>
      </p:sp>
      <p:sp>
        <p:nvSpPr>
          <p:cNvPr id="5" name="مستطيل مستدير الزوايا 4"/>
          <p:cNvSpPr/>
          <p:nvPr/>
        </p:nvSpPr>
        <p:spPr>
          <a:xfrm>
            <a:off x="1071538" y="3357562"/>
            <a:ext cx="7215238" cy="27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IQ" sz="3200" b="1" dirty="0" smtClean="0"/>
          </a:p>
          <a:p>
            <a:r>
              <a:rPr lang="ar-SA" sz="3200" b="1" dirty="0" smtClean="0"/>
              <a:t>لأي عددين حقيقيين </a:t>
            </a:r>
            <a:r>
              <a:rPr lang="ar-SA" sz="3200" dirty="0" smtClean="0"/>
              <a:t>أ </a:t>
            </a:r>
            <a:r>
              <a:rPr lang="ar-SA" sz="3200" b="1" dirty="0" smtClean="0"/>
              <a:t>،</a:t>
            </a:r>
            <a:r>
              <a:rPr lang="ar-SA" sz="3200" dirty="0" smtClean="0"/>
              <a:t> ب</a:t>
            </a:r>
            <a:r>
              <a:rPr lang="ar-SA" sz="3200" b="1" dirty="0" smtClean="0"/>
              <a:t> وإذا كان :</a:t>
            </a:r>
            <a:endParaRPr lang="ar-SA" sz="3200" dirty="0" smtClean="0"/>
          </a:p>
          <a:p>
            <a:r>
              <a:rPr lang="ar-SA" sz="3200" dirty="0" smtClean="0"/>
              <a:t>أ &gt; ب فإن أ × جـ &gt;</a:t>
            </a:r>
            <a:r>
              <a:rPr lang="ar-SA" sz="3200" b="1" dirty="0" smtClean="0"/>
              <a:t> </a:t>
            </a:r>
            <a:r>
              <a:rPr lang="ar-SA" sz="3200" dirty="0" smtClean="0"/>
              <a:t>ب× جـ</a:t>
            </a:r>
            <a:r>
              <a:rPr lang="ar-SA" sz="3200" b="1" dirty="0" smtClean="0"/>
              <a:t> حيث </a:t>
            </a:r>
            <a:r>
              <a:rPr lang="ar-SA" sz="3200" dirty="0" smtClean="0"/>
              <a:t>جـ</a:t>
            </a:r>
            <a:r>
              <a:rPr lang="ar-SA" sz="3200" b="1" dirty="0" smtClean="0"/>
              <a:t> </a:t>
            </a:r>
            <a:r>
              <a:rPr lang="ar-SA" sz="3200" dirty="0" smtClean="0"/>
              <a:t>عدد حقيقي موجب .</a:t>
            </a:r>
          </a:p>
          <a:p>
            <a:r>
              <a:rPr lang="ar-SA" sz="3200" b="1" dirty="0" smtClean="0"/>
              <a:t>حيث </a:t>
            </a:r>
            <a:r>
              <a:rPr lang="ar-SA" sz="3200" dirty="0" smtClean="0"/>
              <a:t>جـ</a:t>
            </a:r>
            <a:r>
              <a:rPr lang="ar-SA" sz="3200" b="1" dirty="0" smtClean="0"/>
              <a:t> </a:t>
            </a:r>
            <a:r>
              <a:rPr lang="ar-SA" sz="3200" dirty="0" smtClean="0"/>
              <a:t>عدد حقيقي موجب.</a:t>
            </a:r>
          </a:p>
          <a:p>
            <a:pPr algn="ct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تمرير عمودي 2"/>
          <p:cNvSpPr/>
          <p:nvPr/>
        </p:nvSpPr>
        <p:spPr>
          <a:xfrm>
            <a:off x="6072198" y="1500174"/>
            <a:ext cx="2571768" cy="17859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4" name="مستطيل مستدير الزوايا 3"/>
          <p:cNvSpPr/>
          <p:nvPr/>
        </p:nvSpPr>
        <p:spPr>
          <a:xfrm>
            <a:off x="500034" y="3714752"/>
            <a:ext cx="8072494" cy="27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اوجد حل المتباينة آلاتية  س </a:t>
            </a:r>
            <a:r>
              <a:rPr lang="en-US" sz="3200" dirty="0" smtClean="0"/>
              <a:t>&lt;</a:t>
            </a:r>
            <a:r>
              <a:rPr lang="ar-IQ" sz="3200" dirty="0" smtClean="0"/>
              <a:t> ص  </a:t>
            </a:r>
          </a:p>
          <a:p>
            <a:pPr algn="ctr"/>
            <a:endParaRPr lang="ar-IQ" sz="3200" dirty="0" smtClean="0"/>
          </a:p>
          <a:p>
            <a:pPr algn="ctr"/>
            <a:r>
              <a:rPr lang="ar-IQ" sz="3200" dirty="0" smtClean="0"/>
              <a:t> س=24 , ص=18</a:t>
            </a:r>
            <a:endParaRPr lang="en-US" sz="3200" dirty="0" smtClean="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5286380" y="857232"/>
            <a:ext cx="3357586" cy="17145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en-US" sz="4000" dirty="0" smtClean="0"/>
          </a:p>
        </p:txBody>
      </p:sp>
      <p:sp>
        <p:nvSpPr>
          <p:cNvPr id="4" name="مستطيل مستدير الزوايا 3"/>
          <p:cNvSpPr/>
          <p:nvPr/>
        </p:nvSpPr>
        <p:spPr>
          <a:xfrm>
            <a:off x="1643042" y="2928934"/>
            <a:ext cx="7000924" cy="3714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IQ" sz="3200" dirty="0" smtClean="0"/>
          </a:p>
          <a:p>
            <a:r>
              <a:rPr lang="ar-IQ" sz="3200" dirty="0" smtClean="0"/>
              <a:t>1) 24 ÷ 2 </a:t>
            </a:r>
            <a:r>
              <a:rPr lang="en-US" sz="3200" dirty="0" smtClean="0">
                <a:latin typeface="Arial"/>
                <a:cs typeface="Arial"/>
              </a:rPr>
              <a:t>&lt;</a:t>
            </a:r>
            <a:r>
              <a:rPr lang="ar-IQ" sz="3200" dirty="0" smtClean="0">
                <a:latin typeface="Arial"/>
                <a:cs typeface="Arial"/>
              </a:rPr>
              <a:t> 18 ÷ 2</a:t>
            </a:r>
            <a:endParaRPr lang="en-US" sz="3200" dirty="0" smtClean="0"/>
          </a:p>
          <a:p>
            <a:r>
              <a:rPr lang="ar-IQ" sz="3200" dirty="0" smtClean="0"/>
              <a:t>            12</a:t>
            </a:r>
            <a:r>
              <a:rPr lang="en-US" sz="3200" dirty="0" smtClean="0"/>
              <a:t>&lt;</a:t>
            </a:r>
            <a:r>
              <a:rPr lang="ar-IQ" sz="3200" dirty="0" smtClean="0"/>
              <a:t>9</a:t>
            </a:r>
            <a:endParaRPr lang="en-US" sz="3200" dirty="0" smtClean="0"/>
          </a:p>
          <a:p>
            <a:r>
              <a:rPr lang="ar-IQ" sz="3200" dirty="0" smtClean="0"/>
              <a:t>2) 8 </a:t>
            </a:r>
            <a:r>
              <a:rPr lang="en-US" sz="3200" dirty="0" smtClean="0"/>
              <a:t>&lt;</a:t>
            </a:r>
            <a:r>
              <a:rPr lang="ar-IQ" sz="3200" dirty="0" smtClean="0"/>
              <a:t> 6</a:t>
            </a:r>
            <a:endParaRPr lang="en-US" sz="3200" dirty="0" smtClean="0"/>
          </a:p>
          <a:p>
            <a:r>
              <a:rPr lang="ar-IQ" sz="3200" dirty="0" smtClean="0"/>
              <a:t>     8× 3 </a:t>
            </a:r>
            <a:r>
              <a:rPr lang="en-US" sz="3200" dirty="0" smtClean="0"/>
              <a:t>&lt;</a:t>
            </a:r>
            <a:r>
              <a:rPr lang="ar-IQ" sz="3200" dirty="0" smtClean="0"/>
              <a:t> 6 × 3</a:t>
            </a:r>
            <a:endParaRPr lang="en-US" sz="3200" dirty="0" smtClean="0"/>
          </a:p>
          <a:p>
            <a:r>
              <a:rPr lang="ar-IQ" sz="3200" dirty="0" smtClean="0"/>
              <a:t>     ( 24 ÷3) </a:t>
            </a:r>
            <a:r>
              <a:rPr lang="en-US" sz="3200" dirty="0" smtClean="0">
                <a:latin typeface="Arial"/>
                <a:cs typeface="Arial"/>
              </a:rPr>
              <a:t>&lt;</a:t>
            </a:r>
            <a:r>
              <a:rPr lang="ar-IQ" sz="3200" dirty="0" smtClean="0">
                <a:latin typeface="Arial"/>
                <a:cs typeface="Arial"/>
              </a:rPr>
              <a:t> (18 ÷ 3)</a:t>
            </a:r>
            <a:endParaRPr lang="ar-IQ" sz="3200" dirty="0" smtClean="0"/>
          </a:p>
          <a:p>
            <a:r>
              <a:rPr lang="ar-IQ" sz="3200" dirty="0" smtClean="0"/>
              <a:t>            س </a:t>
            </a:r>
            <a:r>
              <a:rPr lang="en-US" sz="3200" dirty="0" smtClean="0"/>
              <a:t>&lt;</a:t>
            </a:r>
            <a:r>
              <a:rPr lang="ar-IQ" sz="3200" dirty="0" smtClean="0"/>
              <a:t> ص </a:t>
            </a:r>
            <a:endParaRPr lang="en-US" sz="3200" dirty="0" smtClean="0"/>
          </a:p>
          <a:p>
            <a:pPr algn="ct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grpId="0" nodeType="clickEffect">
                                  <p:stCondLst>
                                    <p:cond delay="0"/>
                                  </p:stCondLst>
                                  <p:childTnLst>
                                    <p:animMotion origin="layout" path="M 0 0  L 0.016 0.13185  L 0.031 0  L 0.047 0.13185  L 0.063 0  L 0.078 0.13185  L 0.094 0  L 0.109 0.13185  L 0.125 0  L 0.141 0.13185  L 0.156 0  L 0.172 0.13185  L 0.187 0  L 0.203 0.13185  L 0.219 0  L 0.234 0.13185  L 0.25 0  E" pathEditMode="relative" ptsTypes="">
                                      <p:cBhvr>
                                        <p:cTn id="6" dur="2000" fill="hold"/>
                                        <p:tgtEl>
                                          <p:spTgt spid="2"/>
                                        </p:tgtEl>
                                        <p:attrNameLst>
                                          <p:attrName>ppt_x</p:attrName>
                                          <p:attrName>ppt_y</p:attrName>
                                        </p:attrNameLst>
                                      </p:cBhvr>
                                    </p:animMotion>
                                  </p:childTnLst>
                                </p:cTn>
                              </p:par>
                              <p:par>
                                <p:cTn id="7" presetID="38" presetClass="path" presetSubtype="0" accel="50000" decel="50000" fill="hold" grpId="0" nodeType="withEffect">
                                  <p:stCondLst>
                                    <p:cond delay="0"/>
                                  </p:stCondLst>
                                  <p:childTnLst>
                                    <p:animMotion origin="layout" path="M 0 0  L 0.016 0.13185  L 0.031 0  L 0.047 0.13185  L 0.063 0  L 0.078 0.13185  L 0.094 0  L 0.109 0.13185  L 0.125 0  L 0.141 0.13185  L 0.156 0  L 0.172 0.13185  L 0.187 0  L 0.203 0.13185  L 0.219 0  L 0.234 0.13185  L 0.25 0  E" pathEditMode="relative" ptsTypes="">
                                      <p:cBhvr>
                                        <p:cTn id="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714612" y="1000108"/>
            <a:ext cx="414340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4- مربع المتباينة  </a:t>
            </a:r>
            <a:endParaRPr lang="en-US" sz="4000" dirty="0" smtClean="0"/>
          </a:p>
          <a:p>
            <a:pPr algn="ctr"/>
            <a:endParaRPr lang="ar-IQ" sz="4000" dirty="0"/>
          </a:p>
        </p:txBody>
      </p:sp>
      <p:sp>
        <p:nvSpPr>
          <p:cNvPr id="3" name="مستطيل مستدير الزوايا 2"/>
          <p:cNvSpPr/>
          <p:nvPr/>
        </p:nvSpPr>
        <p:spPr>
          <a:xfrm>
            <a:off x="1857356" y="3429000"/>
            <a:ext cx="6572296"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t>ا</a:t>
            </a:r>
            <a:r>
              <a:rPr lang="ar-SA" sz="3200" b="1" dirty="0" smtClean="0"/>
              <a:t>ذا كانت </a:t>
            </a:r>
            <a:r>
              <a:rPr lang="ar-SA" sz="3200" dirty="0" smtClean="0"/>
              <a:t>س</a:t>
            </a:r>
            <a:r>
              <a:rPr lang="ar-SA" sz="3200" b="1" dirty="0" smtClean="0"/>
              <a:t> </a:t>
            </a:r>
            <a:r>
              <a:rPr lang="ar-SA" sz="3200" dirty="0" smtClean="0"/>
              <a:t>&lt;</a:t>
            </a:r>
            <a:r>
              <a:rPr lang="ar-SA" sz="3200" b="1" dirty="0" smtClean="0"/>
              <a:t> </a:t>
            </a:r>
            <a:r>
              <a:rPr lang="ar-SA" sz="3200" dirty="0" smtClean="0"/>
              <a:t>ص</a:t>
            </a:r>
            <a:r>
              <a:rPr lang="ar-SA" sz="3200" b="1" dirty="0" smtClean="0"/>
              <a:t> فماذا يمكن أن تكون العلاقة التباينية بين </a:t>
            </a:r>
            <a:r>
              <a:rPr lang="ar-SA" sz="3200" dirty="0" smtClean="0"/>
              <a:t>س </a:t>
            </a:r>
            <a:r>
              <a:rPr lang="ar-SA" sz="3200" baseline="30000" dirty="0" smtClean="0"/>
              <a:t>2</a:t>
            </a:r>
            <a:r>
              <a:rPr lang="ar-SA" sz="3200" dirty="0" smtClean="0"/>
              <a:t>، ص </a:t>
            </a:r>
            <a:r>
              <a:rPr lang="ar-SA" sz="3200" baseline="30000" dirty="0" smtClean="0"/>
              <a:t>2</a:t>
            </a:r>
            <a:r>
              <a:rPr lang="ar-SA" sz="3200" dirty="0" smtClean="0"/>
              <a:t> </a:t>
            </a:r>
            <a:r>
              <a:rPr lang="ar-SA" sz="3200" b="1" dirty="0" smtClean="0"/>
              <a:t>؟ </a:t>
            </a:r>
            <a:endParaRPr lang="ar-IQ" sz="3200" b="1" dirty="0" smtClean="0"/>
          </a:p>
          <a:p>
            <a:r>
              <a:rPr lang="ar-IQ" sz="3200" b="1" dirty="0" smtClean="0"/>
              <a:t>س² </a:t>
            </a:r>
            <a:r>
              <a:rPr lang="en-US" sz="3200" b="1" dirty="0" smtClean="0"/>
              <a:t>&gt; </a:t>
            </a:r>
            <a:r>
              <a:rPr lang="ar-IQ" sz="3200" b="1" dirty="0" smtClean="0"/>
              <a:t> ص²</a:t>
            </a:r>
            <a:endParaRPr lang="ar-SA" sz="3200" dirty="0" smtClean="0"/>
          </a:p>
          <a:p>
            <a:r>
              <a:rPr lang="ar-SA" sz="3200" b="1" dirty="0" smtClean="0"/>
              <a:t>إذا كانت </a:t>
            </a:r>
            <a:r>
              <a:rPr lang="ar-SA" sz="3200" dirty="0" smtClean="0"/>
              <a:t>س = ص فإن س</a:t>
            </a:r>
            <a:r>
              <a:rPr lang="ar-SA" sz="3200" baseline="30000" dirty="0" smtClean="0"/>
              <a:t>2</a:t>
            </a:r>
            <a:r>
              <a:rPr lang="ar-SA" sz="3200" dirty="0" smtClean="0"/>
              <a:t> = ص</a:t>
            </a:r>
            <a:r>
              <a:rPr lang="ar-SA" sz="3200" baseline="30000" dirty="0" smtClean="0"/>
              <a:t>2</a:t>
            </a:r>
            <a:r>
              <a:rPr lang="ar-SA" sz="3200" dirty="0" smtClean="0"/>
              <a:t> </a:t>
            </a:r>
          </a:p>
          <a:p>
            <a:pPr algn="ctr"/>
            <a:endParaRPr lang="ar-IQ" sz="3200"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decel="50000" fill="hold" grpId="0" nodeType="clickEffect">
                                  <p:stCondLst>
                                    <p:cond delay="0"/>
                                  </p:stCondLst>
                                  <p:childTnLst>
                                    <p:animMotion origin="layout" path="M 0 0  l 0.036 0  l 0 0.04794  l 0.036 0  l 0 0.04794  l 0.036 0  l 0 0.04794  l 0.036 0  l 0 0.04794  l 0.036 0  l 0 0.04794  l 0.036 0  l 0 0.04794  l 0.036 0  l 0 0.04794  E" pathEditMode="relative" ptsTypes="">
                                      <p:cBhvr>
                                        <p:cTn id="6" dur="2000" fill="hold"/>
                                        <p:tgtEl>
                                          <p:spTgt spid="2"/>
                                        </p:tgtEl>
                                        <p:attrNameLst>
                                          <p:attrName>ppt_x</p:attrName>
                                          <p:attrName>ppt_y</p:attrName>
                                        </p:attrNameLst>
                                      </p:cBhvr>
                                    </p:animMotion>
                                  </p:childTnLst>
                                </p:cTn>
                              </p:par>
                              <p:par>
                                <p:cTn id="7" presetID="62" presetClass="path" presetSubtype="0" accel="50000" decel="50000" fill="hold" grpId="0" nodeType="withEffect">
                                  <p:stCondLst>
                                    <p:cond delay="0"/>
                                  </p:stCondLst>
                                  <p:childTnLst>
                                    <p:animMotion origin="layout" path="M 0 0  l 0.036 0  l 0 0.04794  l 0.036 0  l 0 0.04794  l 0.036 0  l 0 0.04794  l 0.036 0  l 0 0.04794  l 0.036 0  l 0 0.04794  l 0.036 0  l 0 0.04794  l 0.036 0  l 0 0.04794  E" pathEditMode="relative" ptsTypes="">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215074" y="1214422"/>
            <a:ext cx="2428892" cy="1571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500034" y="3000372"/>
            <a:ext cx="8215370" cy="357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dirty="0" smtClean="0"/>
              <a:t>اوجد العلاقة بين س²,ص² في كل مما يأتي حيث س </a:t>
            </a:r>
            <a:r>
              <a:rPr lang="en-US" sz="3200" dirty="0" smtClean="0"/>
              <a:t>&lt;</a:t>
            </a:r>
            <a:r>
              <a:rPr lang="ar-IQ" sz="3200" dirty="0" smtClean="0"/>
              <a:t>ص </a:t>
            </a:r>
            <a:endParaRPr lang="en-US" sz="3200" dirty="0" smtClean="0"/>
          </a:p>
          <a:p>
            <a:endParaRPr lang="en-US" sz="3200" dirty="0" smtClean="0"/>
          </a:p>
          <a:p>
            <a:r>
              <a:rPr lang="en-US" sz="3200" dirty="0" smtClean="0"/>
              <a:t>a</a:t>
            </a:r>
            <a:r>
              <a:rPr lang="ar-IQ" sz="3200" dirty="0" smtClean="0"/>
              <a:t> )أذا كان س= 5,  ص=3</a:t>
            </a:r>
            <a:r>
              <a:rPr lang="en-US" sz="3200" dirty="0" smtClean="0"/>
              <a:t> </a:t>
            </a:r>
          </a:p>
          <a:p>
            <a:endParaRPr lang="en-US" sz="3200" dirty="0" smtClean="0"/>
          </a:p>
          <a:p>
            <a:r>
              <a:rPr lang="en-US" sz="3200" dirty="0" smtClean="0"/>
              <a:t>b</a:t>
            </a:r>
            <a:r>
              <a:rPr lang="ar-IQ" sz="3200" dirty="0" smtClean="0"/>
              <a:t>) أذا كانت س=10 , ص=-9</a:t>
            </a:r>
            <a:r>
              <a:rPr lang="en-US" sz="3200" dirty="0" smtClean="0"/>
              <a:t> </a:t>
            </a:r>
          </a:p>
          <a:p>
            <a:endParaRPr lang="en-US" sz="3200" dirty="0" smtClean="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14356"/>
            <a:ext cx="2214578" cy="17145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4" name="مستطيل مستدير الزوايا 3"/>
          <p:cNvSpPr/>
          <p:nvPr/>
        </p:nvSpPr>
        <p:spPr>
          <a:xfrm>
            <a:off x="571472" y="2786058"/>
            <a:ext cx="8072494" cy="3929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dirty="0" smtClean="0"/>
              <a:t>a </a:t>
            </a:r>
            <a:r>
              <a:rPr lang="ar-IQ" sz="3200" dirty="0" smtClean="0"/>
              <a:t>) س=5  ,   ص=3</a:t>
            </a:r>
            <a:r>
              <a:rPr lang="en-US" sz="3200" dirty="0" smtClean="0"/>
              <a:t> </a:t>
            </a:r>
          </a:p>
          <a:p>
            <a:r>
              <a:rPr lang="ar-IQ" sz="3200" dirty="0" smtClean="0"/>
              <a:t>     س²=(5)² ,   ص²=(3)² </a:t>
            </a:r>
            <a:endParaRPr lang="en-US" sz="3200" dirty="0" smtClean="0"/>
          </a:p>
          <a:p>
            <a:r>
              <a:rPr lang="ar-IQ" sz="3200" dirty="0" smtClean="0"/>
              <a:t>     س²=25   ,     ص²=9</a:t>
            </a:r>
            <a:endParaRPr lang="en-US" sz="3200" dirty="0" smtClean="0"/>
          </a:p>
          <a:p>
            <a:r>
              <a:rPr lang="ar-IQ" sz="3200" dirty="0" smtClean="0"/>
              <a:t>             س²</a:t>
            </a:r>
            <a:r>
              <a:rPr lang="en-US" sz="3200" dirty="0" smtClean="0"/>
              <a:t>&lt;</a:t>
            </a:r>
            <a:r>
              <a:rPr lang="ar-IQ" sz="3200" dirty="0" smtClean="0"/>
              <a:t>ص² </a:t>
            </a:r>
            <a:endParaRPr lang="en-US" sz="3200" dirty="0" smtClean="0"/>
          </a:p>
          <a:p>
            <a:r>
              <a:rPr lang="en-US" sz="3200" dirty="0" smtClean="0"/>
              <a:t>b </a:t>
            </a:r>
            <a:r>
              <a:rPr lang="ar-IQ" sz="3200" dirty="0" smtClean="0"/>
              <a:t>)  س=10 , ص=-9</a:t>
            </a:r>
            <a:r>
              <a:rPr lang="en-US" sz="3200" dirty="0" smtClean="0"/>
              <a:t> </a:t>
            </a:r>
          </a:p>
          <a:p>
            <a:r>
              <a:rPr lang="ar-IQ" sz="3200" dirty="0" smtClean="0"/>
              <a:t>       س²=(10)² , ص²=(-9)² </a:t>
            </a:r>
            <a:endParaRPr lang="en-US" sz="3200" dirty="0" smtClean="0"/>
          </a:p>
          <a:p>
            <a:r>
              <a:rPr lang="ar-IQ" sz="3200" dirty="0" smtClean="0"/>
              <a:t>       س²=100 ,  ص²=81</a:t>
            </a:r>
            <a:r>
              <a:rPr lang="en-US" sz="3200" dirty="0" smtClean="0"/>
              <a:t> </a:t>
            </a:r>
          </a:p>
          <a:p>
            <a:r>
              <a:rPr lang="ar-IQ" sz="3200" dirty="0" smtClean="0"/>
              <a:t>               س²</a:t>
            </a:r>
            <a:r>
              <a:rPr lang="en-US" sz="3200" dirty="0" smtClean="0"/>
              <a:t>&lt;</a:t>
            </a:r>
            <a:r>
              <a:rPr lang="ar-IQ" sz="3200" dirty="0" smtClean="0"/>
              <a:t>ص² </a:t>
            </a: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2"/>
                                        </p:tgtEl>
                                        <p:attrNameLst>
                                          <p:attrName>ppt_w</p:attrName>
                                        </p:attrNameLst>
                                      </p:cBhvr>
                                    </p:anim>
                                    <p:anim by="(ppt_w*0.50)" calcmode="lin" valueType="num">
                                      <p:cBhvr>
                                        <p:cTn id="7" dur="500" decel="50000" autoRev="1">
                                          <p:stCondLst>
                                            <p:cond delay="0"/>
                                          </p:stCondLst>
                                        </p:cTn>
                                        <p:tgtEl>
                                          <p:spTgt spid="2"/>
                                        </p:tgtEl>
                                        <p:attrNameLst>
                                          <p:attrName>ppt_x</p:attrName>
                                        </p:attrNameLst>
                                      </p:cBhvr>
                                    </p:anim>
                                    <p:anim from="(ppt_y)" to="(1+ppt_h/2)" calcmode="lin" valueType="num">
                                      <p:cBhvr>
                                        <p:cTn id="8" dur="1000">
                                          <p:stCondLst>
                                            <p:cond delay="0"/>
                                          </p:stCondLst>
                                        </p:cTn>
                                        <p:tgtEl>
                                          <p:spTgt spid="2"/>
                                        </p:tgtEl>
                                        <p:attrNameLst>
                                          <p:attrName>ppt_y</p:attrName>
                                        </p:attrNameLst>
                                      </p:cBhvr>
                                    </p:anim>
                                    <p:animRot by="21600000">
                                      <p:cBhvr>
                                        <p:cTn id="9" dur="1000">
                                          <p:stCondLst>
                                            <p:cond delay="0"/>
                                          </p:stCondLst>
                                        </p:cTn>
                                        <p:tgtEl>
                                          <p:spTgt spid="2"/>
                                        </p:tgtEl>
                                        <p:attrNameLst>
                                          <p:attrName>r</p:attrName>
                                        </p:attrNameLst>
                                      </p:cBhvr>
                                    </p:animRot>
                                    <p:set>
                                      <p:cBhvr>
                                        <p:cTn id="10" dur="1" fill="hold">
                                          <p:stCondLst>
                                            <p:cond delay="999"/>
                                          </p:stCondLst>
                                        </p:cTn>
                                        <p:tgtEl>
                                          <p:spTgt spid="2"/>
                                        </p:tgtEl>
                                        <p:attrNameLst>
                                          <p:attrName>style.visibility</p:attrName>
                                        </p:attrNameLst>
                                      </p:cBhvr>
                                      <p:to>
                                        <p:strVal val="hidden"/>
                                      </p:to>
                                    </p:set>
                                  </p:childTnLst>
                                </p:cTn>
                              </p:par>
                              <p:par>
                                <p:cTn id="11" presetID="56" presetClass="exit" presetSubtype="0" fill="hold" grpId="0" nodeType="withEffect">
                                  <p:stCondLst>
                                    <p:cond delay="0"/>
                                  </p:stCondLst>
                                  <p:iterate type="lt">
                                    <p:tmPct val="10000"/>
                                  </p:iterate>
                                  <p:childTnLst>
                                    <p:anim from="(ppt_w)" to="(-ppt_w*2)" calcmode="lin" valueType="num">
                                      <p:cBhvr rctx="PPT">
                                        <p:cTn id="12" dur="500" autoRev="1">
                                          <p:stCondLst>
                                            <p:cond delay="0"/>
                                          </p:stCondLst>
                                        </p:cTn>
                                        <p:tgtEl>
                                          <p:spTgt spid="4"/>
                                        </p:tgtEl>
                                        <p:attrNameLst>
                                          <p:attrName>ppt_w</p:attrName>
                                        </p:attrNameLst>
                                      </p:cBhvr>
                                    </p:anim>
                                    <p:anim by="(ppt_w*0.50)" calcmode="lin" valueType="num">
                                      <p:cBhvr>
                                        <p:cTn id="13" dur="500" decel="50000" autoRev="1">
                                          <p:stCondLst>
                                            <p:cond delay="0"/>
                                          </p:stCondLst>
                                        </p:cTn>
                                        <p:tgtEl>
                                          <p:spTgt spid="4"/>
                                        </p:tgtEl>
                                        <p:attrNameLst>
                                          <p:attrName>ppt_x</p:attrName>
                                        </p:attrNameLst>
                                      </p:cBhvr>
                                    </p:anim>
                                    <p:anim from="(ppt_y)" to="(1+ppt_h/2)" calcmode="lin" valueType="num">
                                      <p:cBhvr>
                                        <p:cTn id="14" dur="1000">
                                          <p:stCondLst>
                                            <p:cond delay="0"/>
                                          </p:stCondLst>
                                        </p:cTn>
                                        <p:tgtEl>
                                          <p:spTgt spid="4"/>
                                        </p:tgtEl>
                                        <p:attrNameLst>
                                          <p:attrName>ppt_y</p:attrName>
                                        </p:attrNameLst>
                                      </p:cBhvr>
                                    </p:anim>
                                    <p:animRot by="21600000">
                                      <p:cBhvr>
                                        <p:cTn id="15" dur="1000">
                                          <p:stCondLst>
                                            <p:cond delay="0"/>
                                          </p:stCondLst>
                                        </p:cTn>
                                        <p:tgtEl>
                                          <p:spTgt spid="4"/>
                                        </p:tgtEl>
                                        <p:attrNameLst>
                                          <p:attrName>r</p:attrName>
                                        </p:attrNameLst>
                                      </p:cBhvr>
                                    </p:animRo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928926" y="1000108"/>
            <a:ext cx="407196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5- مقلوب المتباينة </a:t>
            </a:r>
            <a:endParaRPr lang="en-US" sz="4000" dirty="0" smtClean="0"/>
          </a:p>
        </p:txBody>
      </p:sp>
      <p:sp>
        <p:nvSpPr>
          <p:cNvPr id="4" name="مستطيل مستدير الزوايا 3"/>
          <p:cNvSpPr/>
          <p:nvPr/>
        </p:nvSpPr>
        <p:spPr>
          <a:xfrm>
            <a:off x="714348" y="2786058"/>
            <a:ext cx="8072494" cy="378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000" b="1" dirty="0" smtClean="0"/>
              <a:t>أذا كانت  س</a:t>
            </a:r>
            <a:r>
              <a:rPr lang="en-US" sz="3000" b="1" dirty="0" smtClean="0"/>
              <a:t>&lt;</a:t>
            </a:r>
            <a:r>
              <a:rPr lang="ar-IQ" sz="3000" b="1" dirty="0" smtClean="0"/>
              <a:t> ص فان      1         1</a:t>
            </a:r>
          </a:p>
          <a:p>
            <a:r>
              <a:rPr lang="ar-IQ" sz="3000" b="1" dirty="0" smtClean="0"/>
              <a:t>                               س        ص     </a:t>
            </a:r>
          </a:p>
          <a:p>
            <a:endParaRPr lang="ar-IQ" sz="3000" b="1" dirty="0" smtClean="0"/>
          </a:p>
          <a:p>
            <a:r>
              <a:rPr lang="ar-IQ" sz="3000" b="1" dirty="0" smtClean="0"/>
              <a:t>لاتحتاج هذه العلاقة إلى دراسة خاصة ، فيمكن للدارس أن يتوصل إلى النتائج بنفسه إذا وضع عدة أمثلة وطبق عليها تطبيقاً مباشراً وهذا ما سنقوم به ؟ </a:t>
            </a:r>
            <a:endParaRPr lang="ar-IQ" sz="3000" dirty="0" smtClean="0"/>
          </a:p>
          <a:p>
            <a:pPr algn="ctr"/>
            <a:endParaRPr lang="ar-IQ" sz="3000" dirty="0"/>
          </a:p>
        </p:txBody>
      </p:sp>
      <p:sp>
        <p:nvSpPr>
          <p:cNvPr id="9" name="Line 8"/>
          <p:cNvSpPr>
            <a:spLocks noChangeShapeType="1"/>
          </p:cNvSpPr>
          <p:nvPr/>
        </p:nvSpPr>
        <p:spPr bwMode="auto">
          <a:xfrm flipH="1">
            <a:off x="4572000" y="3571876"/>
            <a:ext cx="1143000" cy="0"/>
          </a:xfrm>
          <a:prstGeom prst="line">
            <a:avLst/>
          </a:prstGeom>
          <a:noFill/>
          <a:ln w="9525">
            <a:solidFill>
              <a:schemeClr val="tx1"/>
            </a:solidFill>
            <a:round/>
            <a:headEnd/>
            <a:tailEnd/>
          </a:ln>
          <a:effectLst/>
        </p:spPr>
        <p:txBody>
          <a:bodyPr/>
          <a:lstStyle/>
          <a:p>
            <a:endParaRPr lang="ar-IQ"/>
          </a:p>
        </p:txBody>
      </p:sp>
      <p:sp>
        <p:nvSpPr>
          <p:cNvPr id="10" name="Line 8"/>
          <p:cNvSpPr>
            <a:spLocks noChangeShapeType="1"/>
          </p:cNvSpPr>
          <p:nvPr/>
        </p:nvSpPr>
        <p:spPr bwMode="auto">
          <a:xfrm flipH="1">
            <a:off x="2928926" y="3571876"/>
            <a:ext cx="1143000" cy="0"/>
          </a:xfrm>
          <a:prstGeom prst="line">
            <a:avLst/>
          </a:prstGeom>
          <a:noFill/>
          <a:ln w="9525">
            <a:solidFill>
              <a:schemeClr val="tx1"/>
            </a:solidFill>
            <a:round/>
            <a:headEnd/>
            <a:tailEnd/>
          </a:ln>
          <a:effectLst/>
        </p:spPr>
        <p:txBody>
          <a:bodyPr/>
          <a:lstStyle/>
          <a:p>
            <a:endParaRPr lang="ar-IQ"/>
          </a:p>
        </p:txBody>
      </p:sp>
      <p:sp>
        <p:nvSpPr>
          <p:cNvPr id="6" name="مربع نص 5"/>
          <p:cNvSpPr txBox="1"/>
          <p:nvPr/>
        </p:nvSpPr>
        <p:spPr>
          <a:xfrm>
            <a:off x="4000496" y="3232192"/>
            <a:ext cx="500066" cy="553998"/>
          </a:xfrm>
          <a:prstGeom prst="rect">
            <a:avLst/>
          </a:prstGeom>
          <a:noFill/>
        </p:spPr>
        <p:txBody>
          <a:bodyPr wrap="square" rtlCol="1">
            <a:spAutoFit/>
          </a:bodyPr>
          <a:lstStyle/>
          <a:p>
            <a:r>
              <a:rPr lang="en-US" sz="3000" dirty="0" smtClean="0"/>
              <a:t>&gt;</a:t>
            </a:r>
            <a:endParaRPr lang="ar-IQ" sz="3000" dirty="0"/>
          </a:p>
        </p:txBody>
      </p:sp>
      <p:sp>
        <p:nvSpPr>
          <p:cNvPr id="11" name="شكل بيضاوي 10"/>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0" fill="hold"/>
                                        <p:tgtEl>
                                          <p:spTgt spid="9"/>
                                        </p:tgtEl>
                                        <p:attrNameLst>
                                          <p:attrName>ppt_x</p:attrName>
                                        </p:attrNameLst>
                                      </p:cBhvr>
                                      <p:tavLst>
                                        <p:tav tm="0">
                                          <p:val>
                                            <p:strVal val="#ppt_x"/>
                                          </p:val>
                                        </p:tav>
                                        <p:tav tm="100000">
                                          <p:val>
                                            <p:strVal val="#ppt_x"/>
                                          </p:val>
                                        </p:tav>
                                      </p:tavLst>
                                    </p:anim>
                                    <p:anim calcmode="lin" valueType="num">
                                      <p:cBhvr additive="base">
                                        <p:cTn id="16" dur="5000" fill="hold"/>
                                        <p:tgtEl>
                                          <p:spTgt spid="9"/>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0" fill="hold"/>
                                        <p:tgtEl>
                                          <p:spTgt spid="10"/>
                                        </p:tgtEl>
                                        <p:attrNameLst>
                                          <p:attrName>ppt_x</p:attrName>
                                        </p:attrNameLst>
                                      </p:cBhvr>
                                      <p:tavLst>
                                        <p:tav tm="0">
                                          <p:val>
                                            <p:strVal val="#ppt_x"/>
                                          </p:val>
                                        </p:tav>
                                        <p:tav tm="100000">
                                          <p:val>
                                            <p:strVal val="#ppt_x"/>
                                          </p:val>
                                        </p:tav>
                                      </p:tavLst>
                                    </p:anim>
                                    <p:anim calcmode="lin" valueType="num">
                                      <p:cBhvr additive="base">
                                        <p:cTn id="20" dur="5000" fill="hold"/>
                                        <p:tgtEl>
                                          <p:spTgt spid="10"/>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429388" y="1214422"/>
            <a:ext cx="2071702" cy="164307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785786" y="3286124"/>
            <a:ext cx="7786742" cy="3286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اوجد المتباينة بين 12 , -3 </a:t>
            </a:r>
          </a:p>
          <a:p>
            <a:pPr marL="514350" indent="-514350" algn="ctr"/>
            <a:endParaRPr lang="ar-IQ" sz="3200" dirty="0" smtClean="0"/>
          </a:p>
          <a:p>
            <a:pPr algn="ctr"/>
            <a:r>
              <a:rPr lang="ar-IQ" sz="3200" dirty="0" smtClean="0"/>
              <a:t>  </a:t>
            </a:r>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9688 0.00601 -0.04445 0.00509 -0.15712 0 C -0.19011 -0.01017 -0.22171 -0.01873 -0.25556 -0.02127 C -0.26737 -0.02358 -0.27066 -0.02566 -0.28247 -0.02335 C -0.28594 -0.01642 -0.28837 -0.01318 -0.29358 -0.00855 C -0.2974 -0.00046 -0.29566 -0.00185 -0.30313 0.00208 C -0.30625 0.0037 -0.31268 0.00624 -0.31268 0.00624 C -0.31789 0.00486 -0.32344 0.00462 -0.32848 0.00208 C -0.33212 0.00023 -0.33803 -0.00647 -0.33803 -0.00647 C -0.3448 -0.0215 -0.35487 -0.03144 -0.36494 -0.04231 C -0.36893 -0.0467 -0.37171 -0.0511 -0.37605 -0.05503 C -0.38125 -0.06474 -0.38768 -0.06936 -0.39514 -0.07607 C -0.39671 -0.07746 -0.39844 -0.07907 -0.4 -0.08046 C -0.40157 -0.08185 -0.40469 -0.08462 -0.40469 -0.08462 C -0.40417 -0.13387 -0.41164 -0.21549 -0.39671 -0.27283 C -0.39462 -0.28971 -0.39185 -0.29688 -0.39046 -0.31514 C -0.38803 -0.55306 -0.39237 -0.4067 -0.38716 -0.49896 C -0.38664 -0.5096 -0.38785 -0.52046 -0.3856 -0.53064 C -0.38473 -0.5348 -0.37014 -0.53711 -0.3698 -0.53711 C -0.3566 -0.53827 -0.34323 -0.5385 -0.33004 -0.53919 C -0.2599 -0.53642 -0.24028 -0.53595 -0.18872 -0.52855 C -0.12987 -0.5304 -0.1408 -0.52809 -0.10487 -0.53272 C -0.09358 -0.5341 -0.07136 -0.53711 -0.07136 -0.53711 C -0.04063 -0.55052 -0.02153 -0.54636 0.01597 -0.54751 C 0.03489 -0.55098 0.05329 -0.55907 0.07152 -0.5667 C 0.08229 -0.5711 0.09409 -0.57017 0.10486 -0.57503 C 0.125 -0.58405 0.12673 -0.58705 0.1493 -0.58983 C 0.18732 -0.58867 0.22326 -0.5896 0.26041 -0.5815 C 0.26961 -0.56879 0.26006 -0.58035 0.27152 -0.57087 C 0.28125 -0.56277 0.28923 -0.55168 0.3 -0.54543 C 0.31388 -0.53734 0.32986 -0.53711 0.34444 -0.53711 L -0.34757 0.16277 L -0.20625 0.02104 " pathEditMode="relative" ptsTypes="ffffffffffffffffffffffffffffff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9688 0.00601 -0.04445 0.00509 -0.15712 0 C -0.19011 -0.01017 -0.22171 -0.01873 -0.25556 -0.02127 C -0.26737 -0.02358 -0.27066 -0.02566 -0.28247 -0.02335 C -0.28594 -0.01642 -0.28837 -0.01318 -0.29358 -0.00855 C -0.2974 -0.00046 -0.29566 -0.00185 -0.30313 0.00208 C -0.30625 0.0037 -0.31268 0.00624 -0.31268 0.00624 C -0.31789 0.00486 -0.32344 0.00462 -0.32848 0.00208 C -0.33212 0.00023 -0.33803 -0.00647 -0.33803 -0.00647 C -0.3448 -0.0215 -0.35487 -0.03144 -0.36494 -0.04231 C -0.36893 -0.0467 -0.37171 -0.0511 -0.37605 -0.05503 C -0.38125 -0.06474 -0.38768 -0.06936 -0.39514 -0.07607 C -0.39671 -0.07746 -0.39844 -0.07907 -0.4 -0.08046 C -0.40157 -0.08185 -0.40469 -0.08462 -0.40469 -0.08462 C -0.40417 -0.13387 -0.41164 -0.21549 -0.39671 -0.27283 C -0.39462 -0.28971 -0.39185 -0.29688 -0.39046 -0.31514 C -0.38803 -0.55306 -0.39237 -0.4067 -0.38716 -0.49896 C -0.38664 -0.5096 -0.38785 -0.52046 -0.3856 -0.53064 C -0.38473 -0.5348 -0.37014 -0.53711 -0.3698 -0.53711 C -0.3566 -0.53827 -0.34323 -0.5385 -0.33004 -0.53919 C -0.2599 -0.53642 -0.24028 -0.53595 -0.18872 -0.52855 C -0.12987 -0.5304 -0.1408 -0.52809 -0.10487 -0.53272 C -0.09358 -0.5341 -0.07136 -0.53711 -0.07136 -0.53711 C -0.04063 -0.55052 -0.02153 -0.54636 0.01597 -0.54751 C 0.03489 -0.55098 0.05329 -0.55907 0.07152 -0.5667 C 0.08229 -0.5711 0.09409 -0.57017 0.10486 -0.57503 C 0.125 -0.58405 0.12673 -0.58705 0.1493 -0.58983 C 0.18732 -0.58867 0.22326 -0.5896 0.26041 -0.5815 C 0.26961 -0.56879 0.26006 -0.58035 0.27152 -0.57087 C 0.28125 -0.56277 0.28923 -0.55168 0.3 -0.54543 C 0.31388 -0.53734 0.32986 -0.53711 0.34444 -0.53711 L -0.34757 0.16277 L -0.20625 0.02104 " pathEditMode="relative" ptsTypes="ffffffffffffffffffffffffffffffAAA">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357290" y="1357298"/>
          <a:ext cx="6096000" cy="45212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r>
                        <a:rPr lang="ar-IQ" baseline="0" dirty="0" smtClean="0"/>
                        <a:t>       التسلسل</a:t>
                      </a:r>
                      <a:endParaRPr lang="ar-IQ" dirty="0"/>
                    </a:p>
                  </a:txBody>
                  <a:tcPr/>
                </a:tc>
                <a:tc>
                  <a:txBody>
                    <a:bodyPr/>
                    <a:lstStyle/>
                    <a:p>
                      <a:pPr rtl="1"/>
                      <a:r>
                        <a:rPr lang="ar-IQ" dirty="0" smtClean="0"/>
                        <a:t>      المحتويات                    </a:t>
                      </a:r>
                      <a:endParaRPr lang="ar-IQ" dirty="0"/>
                    </a:p>
                  </a:txBody>
                  <a:tcPr/>
                </a:tc>
                <a:tc>
                  <a:txBody>
                    <a:bodyPr/>
                    <a:lstStyle/>
                    <a:p>
                      <a:pPr rtl="1"/>
                      <a:r>
                        <a:rPr lang="ar-IQ" dirty="0" smtClean="0"/>
                        <a:t>        الصفحة</a:t>
                      </a:r>
                      <a:endParaRPr lang="ar-IQ" dirty="0"/>
                    </a:p>
                  </a:txBody>
                  <a:tcPr/>
                </a:tc>
              </a:tr>
              <a:tr h="370840">
                <a:tc>
                  <a:txBody>
                    <a:bodyPr/>
                    <a:lstStyle/>
                    <a:p>
                      <a:endParaRPr lang="ar-IQ" dirty="0"/>
                    </a:p>
                  </a:txBody>
                  <a:tcPr/>
                </a:tc>
                <a:tc>
                  <a:txBody>
                    <a:bodyPr/>
                    <a:lstStyle/>
                    <a:p>
                      <a:r>
                        <a:rPr lang="ar-IQ" dirty="0" smtClean="0"/>
                        <a:t>مثال</a:t>
                      </a:r>
                      <a:endParaRPr lang="ar-IQ" dirty="0"/>
                    </a:p>
                  </a:txBody>
                  <a:tcPr/>
                </a:tc>
                <a:tc>
                  <a:txBody>
                    <a:bodyPr/>
                    <a:lstStyle/>
                    <a:p>
                      <a:r>
                        <a:rPr lang="en-US" dirty="0" smtClean="0"/>
                        <a:t>97__95      </a:t>
                      </a:r>
                      <a:endParaRPr lang="ar-IQ" dirty="0"/>
                    </a:p>
                  </a:txBody>
                  <a:tcPr/>
                </a:tc>
              </a:tr>
              <a:tr h="370840">
                <a:tc>
                  <a:txBody>
                    <a:bodyPr/>
                    <a:lstStyle/>
                    <a:p>
                      <a:endParaRPr lang="ar-IQ"/>
                    </a:p>
                  </a:txBody>
                  <a:tcPr/>
                </a:tc>
                <a:tc>
                  <a:txBody>
                    <a:bodyPr/>
                    <a:lstStyle/>
                    <a:p>
                      <a:r>
                        <a:rPr lang="ar-IQ" dirty="0" smtClean="0"/>
                        <a:t>نظرية</a:t>
                      </a:r>
                      <a:endParaRPr lang="ar-IQ" dirty="0"/>
                    </a:p>
                  </a:txBody>
                  <a:tcPr/>
                </a:tc>
                <a:tc>
                  <a:txBody>
                    <a:bodyPr/>
                    <a:lstStyle/>
                    <a:p>
                      <a:r>
                        <a:rPr lang="en-US" dirty="0" smtClean="0"/>
                        <a:t>98         </a:t>
                      </a:r>
                      <a:endParaRPr lang="ar-IQ" dirty="0"/>
                    </a:p>
                  </a:txBody>
                  <a:tcPr/>
                </a:tc>
              </a:tr>
              <a:tr h="370840">
                <a:tc>
                  <a:txBody>
                    <a:bodyPr/>
                    <a:lstStyle/>
                    <a:p>
                      <a:endParaRPr lang="ar-IQ" dirty="0"/>
                    </a:p>
                  </a:txBody>
                  <a:tcPr/>
                </a:tc>
                <a:tc>
                  <a:txBody>
                    <a:bodyPr/>
                    <a:lstStyle/>
                    <a:p>
                      <a:r>
                        <a:rPr lang="ar-IQ" dirty="0" smtClean="0"/>
                        <a:t>نظرية</a:t>
                      </a:r>
                      <a:endParaRPr lang="ar-IQ" dirty="0"/>
                    </a:p>
                  </a:txBody>
                  <a:tcPr/>
                </a:tc>
                <a:tc>
                  <a:txBody>
                    <a:bodyPr/>
                    <a:lstStyle/>
                    <a:p>
                      <a:r>
                        <a:rPr lang="en-US" dirty="0" smtClean="0"/>
                        <a:t>99        </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102__100</a:t>
                      </a:r>
                      <a:endParaRPr lang="ar-IQ" dirty="0"/>
                    </a:p>
                  </a:txBody>
                  <a:tcPr/>
                </a:tc>
              </a:tr>
              <a:tr h="370840">
                <a:tc>
                  <a:txBody>
                    <a:bodyPr/>
                    <a:lstStyle/>
                    <a:p>
                      <a:endParaRPr lang="ar-IQ"/>
                    </a:p>
                  </a:txBody>
                  <a:tcPr/>
                </a:tc>
                <a:tc>
                  <a:txBody>
                    <a:bodyPr/>
                    <a:lstStyle/>
                    <a:p>
                      <a:r>
                        <a:rPr lang="ar-IQ" dirty="0" smtClean="0"/>
                        <a:t>مثال</a:t>
                      </a:r>
                      <a:endParaRPr lang="ar-IQ" dirty="0"/>
                    </a:p>
                  </a:txBody>
                  <a:tcPr/>
                </a:tc>
                <a:tc>
                  <a:txBody>
                    <a:bodyPr/>
                    <a:lstStyle/>
                    <a:p>
                      <a:r>
                        <a:rPr lang="en-US" dirty="0" smtClean="0"/>
                        <a:t>105__103</a:t>
                      </a:r>
                      <a:endParaRPr lang="ar-IQ" dirty="0"/>
                    </a:p>
                  </a:txBody>
                  <a:tcPr/>
                </a:tc>
              </a:tr>
              <a:tr h="370840">
                <a:tc>
                  <a:txBody>
                    <a:bodyPr/>
                    <a:lstStyle/>
                    <a:p>
                      <a:endParaRPr lang="ar-IQ"/>
                    </a:p>
                  </a:txBody>
                  <a:tcPr/>
                </a:tc>
                <a:tc>
                  <a:txBody>
                    <a:bodyPr/>
                    <a:lstStyle/>
                    <a:p>
                      <a:r>
                        <a:rPr lang="ar-IQ" dirty="0" smtClean="0"/>
                        <a:t>نظام</a:t>
                      </a:r>
                      <a:r>
                        <a:rPr lang="ar-IQ" baseline="0" dirty="0" smtClean="0"/>
                        <a:t> متباينات الدرجة الأولى في ح </a:t>
                      </a:r>
                      <a:endParaRPr lang="ar-IQ" dirty="0"/>
                    </a:p>
                  </a:txBody>
                  <a:tcPr/>
                </a:tc>
                <a:tc>
                  <a:txBody>
                    <a:bodyPr/>
                    <a:lstStyle/>
                    <a:p>
                      <a:r>
                        <a:rPr lang="en-US" dirty="0" smtClean="0"/>
                        <a:t>106     </a:t>
                      </a:r>
                      <a:endParaRPr lang="ar-IQ" dirty="0"/>
                    </a:p>
                  </a:txBody>
                  <a:tcPr/>
                </a:tc>
              </a:tr>
              <a:tr h="370840">
                <a:tc>
                  <a:txBody>
                    <a:bodyPr/>
                    <a:lstStyle/>
                    <a:p>
                      <a:endParaRPr lang="ar-IQ" dirty="0" smtClean="0"/>
                    </a:p>
                    <a:p>
                      <a:endParaRPr lang="ar-IQ" dirty="0" smtClean="0"/>
                    </a:p>
                  </a:txBody>
                  <a:tcPr/>
                </a:tc>
                <a:tc>
                  <a:txBody>
                    <a:bodyPr/>
                    <a:lstStyle/>
                    <a:p>
                      <a:r>
                        <a:rPr lang="ar-IQ" dirty="0" smtClean="0"/>
                        <a:t>مثال </a:t>
                      </a:r>
                      <a:endParaRPr lang="ar-IQ" dirty="0"/>
                    </a:p>
                  </a:txBody>
                  <a:tcPr/>
                </a:tc>
                <a:tc>
                  <a:txBody>
                    <a:bodyPr/>
                    <a:lstStyle/>
                    <a:p>
                      <a:r>
                        <a:rPr lang="en-US" dirty="0" smtClean="0"/>
                        <a:t>109__107    </a:t>
                      </a:r>
                      <a:endParaRPr lang="ar-IQ" dirty="0"/>
                    </a:p>
                  </a:txBody>
                  <a:tcPr/>
                </a:tc>
              </a:tr>
              <a:tr h="370840">
                <a:tc>
                  <a:txBody>
                    <a:bodyPr/>
                    <a:lstStyle/>
                    <a:p>
                      <a:endParaRPr lang="ar-IQ" dirty="0" smtClean="0"/>
                    </a:p>
                  </a:txBody>
                  <a:tcPr/>
                </a:tc>
                <a:tc>
                  <a:txBody>
                    <a:bodyPr/>
                    <a:lstStyle/>
                    <a:p>
                      <a:r>
                        <a:rPr lang="ar-IQ" dirty="0" smtClean="0"/>
                        <a:t>التوصيات</a:t>
                      </a:r>
                      <a:endParaRPr lang="ar-IQ" dirty="0"/>
                    </a:p>
                  </a:txBody>
                  <a:tcPr/>
                </a:tc>
                <a:tc>
                  <a:txBody>
                    <a:bodyPr/>
                    <a:lstStyle/>
                    <a:p>
                      <a:r>
                        <a:rPr lang="en-US" dirty="0" smtClean="0"/>
                        <a:t>111___110</a:t>
                      </a:r>
                      <a:r>
                        <a:rPr lang="en-US" baseline="0" dirty="0" smtClean="0"/>
                        <a:t>     </a:t>
                      </a:r>
                      <a:endParaRPr lang="ar-IQ" dirty="0"/>
                    </a:p>
                  </a:txBody>
                  <a:tcPr/>
                </a:tc>
              </a:tr>
              <a:tr h="370840">
                <a:tc>
                  <a:txBody>
                    <a:bodyPr/>
                    <a:lstStyle/>
                    <a:p>
                      <a:endParaRPr lang="ar-IQ" dirty="0" smtClean="0"/>
                    </a:p>
                  </a:txBody>
                  <a:tcPr/>
                </a:tc>
                <a:tc>
                  <a:txBody>
                    <a:bodyPr/>
                    <a:lstStyle/>
                    <a:p>
                      <a:r>
                        <a:rPr lang="ar-IQ" dirty="0" smtClean="0"/>
                        <a:t>المقترحات</a:t>
                      </a:r>
                      <a:endParaRPr lang="ar-IQ" dirty="0"/>
                    </a:p>
                  </a:txBody>
                  <a:tcPr/>
                </a:tc>
                <a:tc>
                  <a:txBody>
                    <a:bodyPr/>
                    <a:lstStyle/>
                    <a:p>
                      <a:r>
                        <a:rPr lang="en-US" dirty="0" smtClean="0"/>
                        <a:t>112           </a:t>
                      </a:r>
                      <a:endParaRPr lang="ar-IQ" dirty="0"/>
                    </a:p>
                  </a:txBody>
                  <a:tcPr/>
                </a:tc>
              </a:tr>
            </a:tbl>
          </a:graphicData>
        </a:graphic>
      </p:graphicFrame>
      <p:graphicFrame>
        <p:nvGraphicFramePr>
          <p:cNvPr id="5" name="جدول 4"/>
          <p:cNvGraphicFramePr>
            <a:graphicFrameLocks noGrp="1"/>
          </p:cNvGraphicFramePr>
          <p:nvPr/>
        </p:nvGraphicFramePr>
        <p:xfrm>
          <a:off x="1357290" y="5715016"/>
          <a:ext cx="6096000" cy="37084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tc>
                <a:tc>
                  <a:txBody>
                    <a:bodyPr/>
                    <a:lstStyle/>
                    <a:p>
                      <a:pPr rtl="1"/>
                      <a:r>
                        <a:rPr lang="ar-IQ" dirty="0" smtClean="0"/>
                        <a:t>المصادر</a:t>
                      </a:r>
                      <a:endParaRPr lang="ar-IQ" dirty="0"/>
                    </a:p>
                  </a:txBody>
                  <a:tcPr/>
                </a:tc>
                <a:tc>
                  <a:txBody>
                    <a:bodyPr/>
                    <a:lstStyle/>
                    <a:p>
                      <a:pPr rtl="1"/>
                      <a:r>
                        <a:rPr lang="en-US" dirty="0" smtClean="0"/>
                        <a:t>113       </a:t>
                      </a:r>
                      <a:endParaRPr lang="ar-IQ"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6357950" y="714356"/>
            <a:ext cx="2428892" cy="12144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t>الحل :-</a:t>
            </a:r>
            <a:endParaRPr lang="ar-IQ" sz="4000" dirty="0"/>
          </a:p>
        </p:txBody>
      </p:sp>
      <p:sp>
        <p:nvSpPr>
          <p:cNvPr id="15" name="مستطيل 14"/>
          <p:cNvSpPr/>
          <p:nvPr/>
        </p:nvSpPr>
        <p:spPr>
          <a:xfrm>
            <a:off x="214282" y="2143116"/>
            <a:ext cx="8501122" cy="435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نفرض أن س =12 , ص=  -3 </a:t>
            </a:r>
          </a:p>
          <a:p>
            <a:pPr algn="ctr"/>
            <a:r>
              <a:rPr lang="ar-IQ" sz="3200" dirty="0" smtClean="0"/>
              <a:t>12</a:t>
            </a:r>
            <a:r>
              <a:rPr lang="en-US" sz="3200" dirty="0" smtClean="0"/>
              <a:t>&lt;</a:t>
            </a:r>
            <a:r>
              <a:rPr lang="ar-IQ" sz="3200" dirty="0" smtClean="0"/>
              <a:t> -3          س </a:t>
            </a:r>
            <a:r>
              <a:rPr lang="en-US" sz="3200" dirty="0" smtClean="0"/>
              <a:t>&lt;</a:t>
            </a:r>
            <a:r>
              <a:rPr lang="ar-IQ" sz="3200" dirty="0" smtClean="0"/>
              <a:t> ص </a:t>
            </a:r>
          </a:p>
          <a:p>
            <a:pPr algn="ctr"/>
            <a:endParaRPr lang="ar-IQ" sz="3200" dirty="0" smtClean="0"/>
          </a:p>
          <a:p>
            <a:pPr marL="514350" indent="-514350" algn="ctr">
              <a:buAutoNum type="arabicPlain"/>
            </a:pPr>
            <a:r>
              <a:rPr lang="ar-IQ" sz="3200" dirty="0" smtClean="0"/>
              <a:t>           -1               1            1</a:t>
            </a:r>
          </a:p>
          <a:p>
            <a:pPr marL="514350" indent="-514350" algn="ctr"/>
            <a:r>
              <a:rPr lang="ar-IQ" sz="3200" dirty="0" smtClean="0"/>
              <a:t>12             3                 س          ص</a:t>
            </a:r>
          </a:p>
          <a:p>
            <a:pPr algn="ctr"/>
            <a:endParaRPr lang="ar-IQ" sz="3200" dirty="0"/>
          </a:p>
        </p:txBody>
      </p:sp>
      <p:sp>
        <p:nvSpPr>
          <p:cNvPr id="31" name="Line 8"/>
          <p:cNvSpPr>
            <a:spLocks noChangeShapeType="1"/>
          </p:cNvSpPr>
          <p:nvPr/>
        </p:nvSpPr>
        <p:spPr bwMode="auto">
          <a:xfrm flipH="1">
            <a:off x="1214414" y="4857760"/>
            <a:ext cx="1143000" cy="0"/>
          </a:xfrm>
          <a:prstGeom prst="line">
            <a:avLst/>
          </a:prstGeom>
          <a:noFill/>
          <a:ln w="9525">
            <a:solidFill>
              <a:schemeClr val="tx1"/>
            </a:solidFill>
            <a:round/>
            <a:headEnd/>
            <a:tailEnd/>
          </a:ln>
          <a:effectLst/>
        </p:spPr>
        <p:txBody>
          <a:bodyPr/>
          <a:lstStyle/>
          <a:p>
            <a:endParaRPr lang="ar-IQ"/>
          </a:p>
        </p:txBody>
      </p:sp>
      <p:sp>
        <p:nvSpPr>
          <p:cNvPr id="21" name="Line 8"/>
          <p:cNvSpPr>
            <a:spLocks noChangeShapeType="1"/>
          </p:cNvSpPr>
          <p:nvPr/>
        </p:nvSpPr>
        <p:spPr bwMode="auto">
          <a:xfrm flipH="1">
            <a:off x="3000372" y="4857760"/>
            <a:ext cx="1143000" cy="0"/>
          </a:xfrm>
          <a:prstGeom prst="line">
            <a:avLst/>
          </a:prstGeom>
          <a:noFill/>
          <a:ln w="9525">
            <a:solidFill>
              <a:schemeClr val="tx1"/>
            </a:solidFill>
            <a:round/>
            <a:headEnd/>
            <a:tailEnd/>
          </a:ln>
          <a:effectLst/>
        </p:spPr>
        <p:txBody>
          <a:bodyPr/>
          <a:lstStyle/>
          <a:p>
            <a:endParaRPr lang="ar-IQ"/>
          </a:p>
        </p:txBody>
      </p:sp>
      <p:sp>
        <p:nvSpPr>
          <p:cNvPr id="23" name="Line 8"/>
          <p:cNvSpPr>
            <a:spLocks noChangeShapeType="1"/>
          </p:cNvSpPr>
          <p:nvPr/>
        </p:nvSpPr>
        <p:spPr bwMode="auto">
          <a:xfrm flipH="1">
            <a:off x="6715140" y="4786322"/>
            <a:ext cx="1143000" cy="0"/>
          </a:xfrm>
          <a:prstGeom prst="line">
            <a:avLst/>
          </a:prstGeom>
          <a:noFill/>
          <a:ln w="9525">
            <a:solidFill>
              <a:schemeClr val="tx1"/>
            </a:solidFill>
            <a:round/>
            <a:headEnd/>
            <a:tailEnd/>
          </a:ln>
          <a:effectLst/>
        </p:spPr>
        <p:txBody>
          <a:bodyPr/>
          <a:lstStyle/>
          <a:p>
            <a:endParaRPr lang="ar-IQ"/>
          </a:p>
        </p:txBody>
      </p:sp>
      <p:sp>
        <p:nvSpPr>
          <p:cNvPr id="26" name="Line 8"/>
          <p:cNvSpPr>
            <a:spLocks noChangeShapeType="1"/>
          </p:cNvSpPr>
          <p:nvPr/>
        </p:nvSpPr>
        <p:spPr bwMode="auto">
          <a:xfrm flipH="1">
            <a:off x="4929198" y="4786322"/>
            <a:ext cx="1143000" cy="0"/>
          </a:xfrm>
          <a:prstGeom prst="line">
            <a:avLst/>
          </a:prstGeom>
          <a:noFill/>
          <a:ln w="9525">
            <a:solidFill>
              <a:schemeClr val="tx1"/>
            </a:solidFill>
            <a:round/>
            <a:headEnd/>
            <a:tailEnd/>
          </a:ln>
          <a:effectLst/>
        </p:spPr>
        <p:txBody>
          <a:bodyPr/>
          <a:lstStyle/>
          <a:p>
            <a:endParaRPr lang="ar-IQ"/>
          </a:p>
        </p:txBody>
      </p:sp>
      <p:sp>
        <p:nvSpPr>
          <p:cNvPr id="27" name="مربع نص 26"/>
          <p:cNvSpPr txBox="1"/>
          <p:nvPr/>
        </p:nvSpPr>
        <p:spPr>
          <a:xfrm>
            <a:off x="2071670" y="4572008"/>
            <a:ext cx="714380" cy="553998"/>
          </a:xfrm>
          <a:prstGeom prst="rect">
            <a:avLst/>
          </a:prstGeom>
          <a:noFill/>
        </p:spPr>
        <p:txBody>
          <a:bodyPr wrap="square" rtlCol="1">
            <a:spAutoFit/>
          </a:bodyPr>
          <a:lstStyle/>
          <a:p>
            <a:r>
              <a:rPr lang="en-US" sz="3000" dirty="0" smtClean="0"/>
              <a:t>&gt;</a:t>
            </a:r>
            <a:endParaRPr lang="ar-IQ" sz="3000" dirty="0"/>
          </a:p>
        </p:txBody>
      </p:sp>
      <p:sp>
        <p:nvSpPr>
          <p:cNvPr id="33" name="مربع نص 32"/>
          <p:cNvSpPr txBox="1"/>
          <p:nvPr/>
        </p:nvSpPr>
        <p:spPr>
          <a:xfrm>
            <a:off x="5857884" y="4500570"/>
            <a:ext cx="714380" cy="553998"/>
          </a:xfrm>
          <a:prstGeom prst="rect">
            <a:avLst/>
          </a:prstGeom>
          <a:noFill/>
        </p:spPr>
        <p:txBody>
          <a:bodyPr wrap="square" rtlCol="1">
            <a:spAutoFit/>
          </a:bodyPr>
          <a:lstStyle/>
          <a:p>
            <a:r>
              <a:rPr lang="en-US" sz="3000" dirty="0" smtClean="0"/>
              <a:t>&gt;</a:t>
            </a:r>
            <a:endParaRPr lang="ar-IQ" sz="3000" dirty="0"/>
          </a:p>
        </p:txBody>
      </p:sp>
      <p:sp>
        <p:nvSpPr>
          <p:cNvPr id="42" name="سهم إلى اليسار 41"/>
          <p:cNvSpPr/>
          <p:nvPr/>
        </p:nvSpPr>
        <p:spPr>
          <a:xfrm>
            <a:off x="4286248" y="4643446"/>
            <a:ext cx="428628" cy="28575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3" name="سهم إلى اليسار 42"/>
          <p:cNvSpPr/>
          <p:nvPr/>
        </p:nvSpPr>
        <p:spPr>
          <a:xfrm>
            <a:off x="4214810" y="3500438"/>
            <a:ext cx="714380" cy="214314"/>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شكل بيضاوي 13"/>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22673 -0.35723 -0.45347 -0.71422 -0.346 -0.65966 C -0.23854 -0.60509 0.20295 -0.13873 0.64445 0.32763 " pathEditMode="relative" ptsTypes="a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10" dur="2000" fill="hold"/>
                                        <p:tgtEl>
                                          <p:spTgt spid="3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12" dur="2000" fill="hold"/>
                                        <p:tgtEl>
                                          <p:spTgt spid="2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14" dur="2000" fill="hold"/>
                                        <p:tgtEl>
                                          <p:spTgt spid="2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16" dur="2000" fill="hold"/>
                                        <p:tgtEl>
                                          <p:spTgt spid="2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18" dur="2000" fill="hold"/>
                                        <p:tgtEl>
                                          <p:spTgt spid="2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20" dur="2000" fill="hold"/>
                                        <p:tgtEl>
                                          <p:spTgt spid="33"/>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22" dur="2000" fill="hold"/>
                                        <p:tgtEl>
                                          <p:spTgt spid="42"/>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22673 -0.35723 -0.45347 -0.71422 -0.346 -0.65966 C -0.23854 -0.60509 0.20295 -0.13873 0.64445 0.32763 " pathEditMode="relative" ptsTypes="aaA">
                                      <p:cBhvr>
                                        <p:cTn id="24" dur="2000" fill="hold"/>
                                        <p:tgtEl>
                                          <p:spTgt spid="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31" grpId="0" animBg="1"/>
      <p:bldP spid="21" grpId="0" animBg="1"/>
      <p:bldP spid="23" grpId="0" animBg="1"/>
      <p:bldP spid="26" grpId="0" animBg="1"/>
      <p:bldP spid="27" grpId="0"/>
      <p:bldP spid="33" grpId="0"/>
      <p:bldP spid="42" grpId="0" animBg="1"/>
      <p:bldP spid="4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14480" y="1071546"/>
            <a:ext cx="6000792" cy="17859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الفصل الثالث </a:t>
            </a:r>
          </a:p>
          <a:p>
            <a:pPr algn="ctr"/>
            <a:r>
              <a:rPr lang="ar-IQ" sz="3600" dirty="0" smtClean="0"/>
              <a:t>المتباينات </a:t>
            </a:r>
            <a:endParaRPr lang="ar-IQ" sz="3600" dirty="0"/>
          </a:p>
        </p:txBody>
      </p:sp>
      <p:sp>
        <p:nvSpPr>
          <p:cNvPr id="3" name="مستطيل مستدير الزوايا 2"/>
          <p:cNvSpPr/>
          <p:nvPr/>
        </p:nvSpPr>
        <p:spPr>
          <a:xfrm>
            <a:off x="2071670" y="3071810"/>
            <a:ext cx="5429288" cy="114300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تعريف المتباينات (القيمة المطلقة)</a:t>
            </a:r>
            <a:endParaRPr lang="ar-IQ" sz="3200" dirty="0"/>
          </a:p>
        </p:txBody>
      </p:sp>
      <p:sp>
        <p:nvSpPr>
          <p:cNvPr id="4" name="مستطيل مستدير الزوايا 3"/>
          <p:cNvSpPr/>
          <p:nvPr/>
        </p:nvSpPr>
        <p:spPr>
          <a:xfrm>
            <a:off x="2143108" y="4429132"/>
            <a:ext cx="5357850" cy="114300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خواص القيمة المطلقة لعدد حقيقي</a:t>
            </a:r>
            <a:endParaRPr lang="ar-IQ" sz="3200"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928926" y="785794"/>
            <a:ext cx="5715040" cy="1285884"/>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تعريف المتباينات (القيمة المطلقة) </a:t>
            </a:r>
          </a:p>
          <a:p>
            <a:pPr algn="ctr"/>
            <a:r>
              <a:rPr lang="ar-IQ" sz="4000" dirty="0" smtClean="0"/>
              <a:t>(م </a:t>
            </a:r>
            <a:r>
              <a:rPr lang="en-US" sz="4000" dirty="0" smtClean="0"/>
              <a:t>/</a:t>
            </a:r>
            <a:r>
              <a:rPr lang="ar-IQ" sz="4000" dirty="0" smtClean="0"/>
              <a:t> 1) </a:t>
            </a:r>
            <a:endParaRPr lang="ar-IQ" sz="4000" dirty="0"/>
          </a:p>
        </p:txBody>
      </p:sp>
      <p:sp>
        <p:nvSpPr>
          <p:cNvPr id="3" name="مستطيل مستدير الزوايا 2"/>
          <p:cNvSpPr/>
          <p:nvPr/>
        </p:nvSpPr>
        <p:spPr>
          <a:xfrm>
            <a:off x="500034" y="2428868"/>
            <a:ext cx="8143932"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إذا كانت  أ عدد حقيقيا فان القيمة المطلقة نرمز لها بالرمز    أ      تعرف على النحو التالي</a:t>
            </a:r>
            <a:endParaRPr lang="ar-IQ" sz="3200" dirty="0"/>
          </a:p>
        </p:txBody>
      </p:sp>
      <p:sp>
        <p:nvSpPr>
          <p:cNvPr id="7" name="مستطيل مستدير الزوايا 6"/>
          <p:cNvSpPr/>
          <p:nvPr/>
        </p:nvSpPr>
        <p:spPr>
          <a:xfrm>
            <a:off x="500034" y="4357694"/>
            <a:ext cx="8072494"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                   1      أذا كان   أ </a:t>
            </a:r>
            <a:r>
              <a:rPr lang="en-US" sz="3200" dirty="0" smtClean="0">
                <a:latin typeface="Arial"/>
                <a:cs typeface="Arial"/>
              </a:rPr>
              <a:t>&lt;</a:t>
            </a:r>
            <a:r>
              <a:rPr lang="ar-IQ" sz="3200" dirty="0" smtClean="0"/>
              <a:t> صفر</a:t>
            </a:r>
          </a:p>
          <a:p>
            <a:pPr algn="ctr"/>
            <a:r>
              <a:rPr lang="ar-IQ" sz="3200" dirty="0" smtClean="0"/>
              <a:t>    أ =           صفر   أذا كان   أ = صفر</a:t>
            </a:r>
          </a:p>
          <a:p>
            <a:pPr algn="ctr"/>
            <a:r>
              <a:rPr lang="ar-IQ" sz="3200" dirty="0" smtClean="0"/>
              <a:t>                  -1       أذا كان    -أ&lt; صفر</a:t>
            </a:r>
            <a:endParaRPr lang="ar-IQ" sz="3200" dirty="0"/>
          </a:p>
        </p:txBody>
      </p:sp>
      <p:sp>
        <p:nvSpPr>
          <p:cNvPr id="8" name="قوس كبير أيمن 7"/>
          <p:cNvSpPr/>
          <p:nvPr/>
        </p:nvSpPr>
        <p:spPr>
          <a:xfrm>
            <a:off x="5786446" y="4786322"/>
            <a:ext cx="500066" cy="1500198"/>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1" name="Line 10"/>
          <p:cNvSpPr>
            <a:spLocks noChangeShapeType="1"/>
          </p:cNvSpPr>
          <p:nvPr/>
        </p:nvSpPr>
        <p:spPr bwMode="auto">
          <a:xfrm>
            <a:off x="6143636" y="3312404"/>
            <a:ext cx="0" cy="616662"/>
          </a:xfrm>
          <a:prstGeom prst="line">
            <a:avLst/>
          </a:prstGeom>
          <a:noFill/>
          <a:ln w="38100">
            <a:solidFill>
              <a:schemeClr val="tx1"/>
            </a:solidFill>
            <a:round/>
            <a:headEnd/>
            <a:tailEnd/>
          </a:ln>
          <a:effectLst/>
        </p:spPr>
        <p:txBody>
          <a:bodyPr/>
          <a:lstStyle/>
          <a:p>
            <a:endParaRPr lang="ar-IQ"/>
          </a:p>
        </p:txBody>
      </p:sp>
      <p:sp>
        <p:nvSpPr>
          <p:cNvPr id="12" name="Line 10"/>
          <p:cNvSpPr>
            <a:spLocks noChangeShapeType="1"/>
          </p:cNvSpPr>
          <p:nvPr/>
        </p:nvSpPr>
        <p:spPr bwMode="auto">
          <a:xfrm>
            <a:off x="6715140" y="3312404"/>
            <a:ext cx="0" cy="616662"/>
          </a:xfrm>
          <a:prstGeom prst="line">
            <a:avLst/>
          </a:prstGeom>
          <a:noFill/>
          <a:ln w="38100">
            <a:solidFill>
              <a:schemeClr val="tx1"/>
            </a:solidFill>
            <a:round/>
            <a:headEnd/>
            <a:tailEnd/>
          </a:ln>
          <a:effectLst/>
        </p:spPr>
        <p:txBody>
          <a:bodyPr/>
          <a:lstStyle/>
          <a:p>
            <a:endParaRPr lang="ar-IQ"/>
          </a:p>
        </p:txBody>
      </p:sp>
      <p:sp>
        <p:nvSpPr>
          <p:cNvPr id="13" name="Line 10"/>
          <p:cNvSpPr>
            <a:spLocks noChangeShapeType="1"/>
          </p:cNvSpPr>
          <p:nvPr/>
        </p:nvSpPr>
        <p:spPr bwMode="auto">
          <a:xfrm>
            <a:off x="7000892" y="5241230"/>
            <a:ext cx="0" cy="616662"/>
          </a:xfrm>
          <a:prstGeom prst="line">
            <a:avLst/>
          </a:prstGeom>
          <a:noFill/>
          <a:ln w="38100">
            <a:solidFill>
              <a:schemeClr val="tx1"/>
            </a:solidFill>
            <a:round/>
            <a:headEnd/>
            <a:tailEnd/>
          </a:ln>
          <a:effectLst/>
        </p:spPr>
        <p:txBody>
          <a:bodyPr/>
          <a:lstStyle/>
          <a:p>
            <a:endParaRPr lang="ar-IQ"/>
          </a:p>
        </p:txBody>
      </p:sp>
      <p:sp>
        <p:nvSpPr>
          <p:cNvPr id="14" name="Line 10"/>
          <p:cNvSpPr>
            <a:spLocks noChangeShapeType="1"/>
          </p:cNvSpPr>
          <p:nvPr/>
        </p:nvSpPr>
        <p:spPr bwMode="auto">
          <a:xfrm>
            <a:off x="6715140" y="5241230"/>
            <a:ext cx="0" cy="616662"/>
          </a:xfrm>
          <a:prstGeom prst="line">
            <a:avLst/>
          </a:prstGeom>
          <a:noFill/>
          <a:ln w="38100">
            <a:solidFill>
              <a:schemeClr val="tx1"/>
            </a:solidFill>
            <a:round/>
            <a:headEnd/>
            <a:tailEnd/>
          </a:ln>
          <a:effectLst/>
        </p:spPr>
        <p:txBody>
          <a:bodyPr/>
          <a:lstStyle/>
          <a:p>
            <a:endParaRPr lang="ar-IQ"/>
          </a:p>
        </p:txBody>
      </p:sp>
      <p:sp>
        <p:nvSpPr>
          <p:cNvPr id="16" name="شكل بيضاوي 1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par>
                                <p:cTn id="13" presetID="14" presetClass="emph" presetSubtype="0" fill="hold" grpId="0" nodeType="withEffect">
                                  <p:stCondLst>
                                    <p:cond delay="0"/>
                                  </p:stCondLst>
                                  <p:childTnLst>
                                    <p:animClr clrSpc="rgb">
                                      <p:cBhvr override="childStyle">
                                        <p:cTn id="14" dur="1900" fill="hold">
                                          <p:stCondLst>
                                            <p:cond delay="100"/>
                                          </p:stCondLst>
                                        </p:cTn>
                                        <p:tgtEl>
                                          <p:spTgt spid="3"/>
                                        </p:tgtEl>
                                        <p:attrNameLst>
                                          <p:attrName>style.color</p:attrName>
                                        </p:attrNameLst>
                                      </p:cBhvr>
                                      <p:to>
                                        <a:schemeClr val="accent2"/>
                                      </p:to>
                                    </p:animClr>
                                    <p:animClr clrSpc="rgb">
                                      <p:cBhvr>
                                        <p:cTn id="15" dur="1900" fill="hold">
                                          <p:stCondLst>
                                            <p:cond delay="100"/>
                                          </p:stCondLst>
                                        </p:cTn>
                                        <p:tgtEl>
                                          <p:spTgt spid="3"/>
                                        </p:tgtEl>
                                        <p:attrNameLst>
                                          <p:attrName>fillColor</p:attrName>
                                        </p:attrNameLst>
                                      </p:cBhvr>
                                      <p:to>
                                        <a:schemeClr val="accent2"/>
                                      </p:to>
                                    </p:animClr>
                                    <p:set>
                                      <p:cBhvr>
                                        <p:cTn id="16" dur="1900" fill="hold">
                                          <p:stCondLst>
                                            <p:cond delay="100"/>
                                          </p:stCondLst>
                                        </p:cTn>
                                        <p:tgtEl>
                                          <p:spTgt spid="3"/>
                                        </p:tgtEl>
                                        <p:attrNameLst>
                                          <p:attrName>fill.type</p:attrName>
                                        </p:attrNameLst>
                                      </p:cBhvr>
                                      <p:to>
                                        <p:strVal val="solid"/>
                                      </p:to>
                                    </p:set>
                                    <p:set>
                                      <p:cBhvr>
                                        <p:cTn id="17" dur="1900" fill="hold">
                                          <p:stCondLst>
                                            <p:cond delay="100"/>
                                          </p:stCondLst>
                                        </p:cTn>
                                        <p:tgtEl>
                                          <p:spTgt spid="3"/>
                                        </p:tgtEl>
                                        <p:attrNameLst>
                                          <p:attrName>fill.on</p:attrName>
                                        </p:attrNameLst>
                                      </p:cBhvr>
                                      <p:to>
                                        <p:strVal val="true"/>
                                      </p:to>
                                    </p:set>
                                    <p:animScale>
                                      <p:cBhvr>
                                        <p:cTn id="18" dur="200" fill="hold">
                                          <p:stCondLst>
                                            <p:cond delay="0"/>
                                          </p:stCondLst>
                                        </p:cTn>
                                        <p:tgtEl>
                                          <p:spTgt spid="3"/>
                                        </p:tgtEl>
                                      </p:cBhvr>
                                      <p:from x="100000" y="100000"/>
                                      <p:to x="100000" y="5000"/>
                                    </p:animScale>
                                    <p:animScale>
                                      <p:cBhvr>
                                        <p:cTn id="19" dur="200" fill="hold">
                                          <p:stCondLst>
                                            <p:cond delay="200"/>
                                          </p:stCondLst>
                                        </p:cTn>
                                        <p:tgtEl>
                                          <p:spTgt spid="3"/>
                                        </p:tgtEl>
                                      </p:cBhvr>
                                      <p:from x="100000" y="5000"/>
                                      <p:to x="120000" y="150000"/>
                                    </p:animScale>
                                    <p:animScale>
                                      <p:cBhvr>
                                        <p:cTn id="20" dur="600" fill="hold">
                                          <p:stCondLst>
                                            <p:cond delay="1400"/>
                                          </p:stCondLst>
                                        </p:cTn>
                                        <p:tgtEl>
                                          <p:spTgt spid="3"/>
                                        </p:tgtEl>
                                      </p:cBhvr>
                                      <p:to x="120000" y="150000"/>
                                    </p:animScale>
                                  </p:childTnLst>
                                </p:cTn>
                              </p:par>
                              <p:par>
                                <p:cTn id="21" presetID="14" presetClass="emph" presetSubtype="0" fill="hold" grpId="0" nodeType="withEffect">
                                  <p:stCondLst>
                                    <p:cond delay="0"/>
                                  </p:stCondLst>
                                  <p:childTnLst>
                                    <p:animClr clrSpc="rgb">
                                      <p:cBhvr override="childStyle">
                                        <p:cTn id="22" dur="1900" fill="hold">
                                          <p:stCondLst>
                                            <p:cond delay="100"/>
                                          </p:stCondLst>
                                        </p:cTn>
                                        <p:tgtEl>
                                          <p:spTgt spid="7"/>
                                        </p:tgtEl>
                                        <p:attrNameLst>
                                          <p:attrName>style.color</p:attrName>
                                        </p:attrNameLst>
                                      </p:cBhvr>
                                      <p:to>
                                        <a:schemeClr val="accent2"/>
                                      </p:to>
                                    </p:animClr>
                                    <p:animClr clrSpc="rgb">
                                      <p:cBhvr>
                                        <p:cTn id="23" dur="1900" fill="hold">
                                          <p:stCondLst>
                                            <p:cond delay="100"/>
                                          </p:stCondLst>
                                        </p:cTn>
                                        <p:tgtEl>
                                          <p:spTgt spid="7"/>
                                        </p:tgtEl>
                                        <p:attrNameLst>
                                          <p:attrName>fillColor</p:attrName>
                                        </p:attrNameLst>
                                      </p:cBhvr>
                                      <p:to>
                                        <a:schemeClr val="accent2"/>
                                      </p:to>
                                    </p:animClr>
                                    <p:set>
                                      <p:cBhvr>
                                        <p:cTn id="24" dur="1900" fill="hold">
                                          <p:stCondLst>
                                            <p:cond delay="100"/>
                                          </p:stCondLst>
                                        </p:cTn>
                                        <p:tgtEl>
                                          <p:spTgt spid="7"/>
                                        </p:tgtEl>
                                        <p:attrNameLst>
                                          <p:attrName>fill.type</p:attrName>
                                        </p:attrNameLst>
                                      </p:cBhvr>
                                      <p:to>
                                        <p:strVal val="solid"/>
                                      </p:to>
                                    </p:set>
                                    <p:set>
                                      <p:cBhvr>
                                        <p:cTn id="25" dur="1900" fill="hold">
                                          <p:stCondLst>
                                            <p:cond delay="100"/>
                                          </p:stCondLst>
                                        </p:cTn>
                                        <p:tgtEl>
                                          <p:spTgt spid="7"/>
                                        </p:tgtEl>
                                        <p:attrNameLst>
                                          <p:attrName>fill.on</p:attrName>
                                        </p:attrNameLst>
                                      </p:cBhvr>
                                      <p:to>
                                        <p:strVal val="true"/>
                                      </p:to>
                                    </p:set>
                                    <p:animScale>
                                      <p:cBhvr>
                                        <p:cTn id="26" dur="200" fill="hold">
                                          <p:stCondLst>
                                            <p:cond delay="0"/>
                                          </p:stCondLst>
                                        </p:cTn>
                                        <p:tgtEl>
                                          <p:spTgt spid="7"/>
                                        </p:tgtEl>
                                      </p:cBhvr>
                                      <p:from x="100000" y="100000"/>
                                      <p:to x="100000" y="5000"/>
                                    </p:animScale>
                                    <p:animScale>
                                      <p:cBhvr>
                                        <p:cTn id="27" dur="200" fill="hold">
                                          <p:stCondLst>
                                            <p:cond delay="200"/>
                                          </p:stCondLst>
                                        </p:cTn>
                                        <p:tgtEl>
                                          <p:spTgt spid="7"/>
                                        </p:tgtEl>
                                      </p:cBhvr>
                                      <p:from x="100000" y="5000"/>
                                      <p:to x="120000" y="150000"/>
                                    </p:animScale>
                                    <p:animScale>
                                      <p:cBhvr>
                                        <p:cTn id="28" dur="600" fill="hold">
                                          <p:stCondLst>
                                            <p:cond delay="1400"/>
                                          </p:stCondLst>
                                        </p:cTn>
                                        <p:tgtEl>
                                          <p:spTgt spid="7"/>
                                        </p:tgtEl>
                                      </p:cBhvr>
                                      <p:to x="120000" y="150000"/>
                                    </p:animScale>
                                  </p:childTnLst>
                                </p:cTn>
                              </p:par>
                              <p:par>
                                <p:cTn id="29" presetID="14" presetClass="emph" presetSubtype="0" fill="hold" grpId="0" nodeType="withEffect">
                                  <p:stCondLst>
                                    <p:cond delay="0"/>
                                  </p:stCondLst>
                                  <p:childTnLst>
                                    <p:animClr clrSpc="rgb">
                                      <p:cBhvr override="childStyle">
                                        <p:cTn id="30" dur="1900" fill="hold">
                                          <p:stCondLst>
                                            <p:cond delay="100"/>
                                          </p:stCondLst>
                                        </p:cTn>
                                        <p:tgtEl>
                                          <p:spTgt spid="8"/>
                                        </p:tgtEl>
                                        <p:attrNameLst>
                                          <p:attrName>style.color</p:attrName>
                                        </p:attrNameLst>
                                      </p:cBhvr>
                                      <p:to>
                                        <a:schemeClr val="accent2"/>
                                      </p:to>
                                    </p:animClr>
                                    <p:animClr clrSpc="rgb">
                                      <p:cBhvr>
                                        <p:cTn id="31" dur="1900" fill="hold">
                                          <p:stCondLst>
                                            <p:cond delay="100"/>
                                          </p:stCondLst>
                                        </p:cTn>
                                        <p:tgtEl>
                                          <p:spTgt spid="8"/>
                                        </p:tgtEl>
                                        <p:attrNameLst>
                                          <p:attrName>fillColor</p:attrName>
                                        </p:attrNameLst>
                                      </p:cBhvr>
                                      <p:to>
                                        <a:schemeClr val="accent2"/>
                                      </p:to>
                                    </p:animClr>
                                    <p:set>
                                      <p:cBhvr>
                                        <p:cTn id="32" dur="1900" fill="hold">
                                          <p:stCondLst>
                                            <p:cond delay="100"/>
                                          </p:stCondLst>
                                        </p:cTn>
                                        <p:tgtEl>
                                          <p:spTgt spid="8"/>
                                        </p:tgtEl>
                                        <p:attrNameLst>
                                          <p:attrName>fill.type</p:attrName>
                                        </p:attrNameLst>
                                      </p:cBhvr>
                                      <p:to>
                                        <p:strVal val="solid"/>
                                      </p:to>
                                    </p:set>
                                    <p:set>
                                      <p:cBhvr>
                                        <p:cTn id="33" dur="1900" fill="hold">
                                          <p:stCondLst>
                                            <p:cond delay="100"/>
                                          </p:stCondLst>
                                        </p:cTn>
                                        <p:tgtEl>
                                          <p:spTgt spid="8"/>
                                        </p:tgtEl>
                                        <p:attrNameLst>
                                          <p:attrName>fill.on</p:attrName>
                                        </p:attrNameLst>
                                      </p:cBhvr>
                                      <p:to>
                                        <p:strVal val="true"/>
                                      </p:to>
                                    </p:set>
                                    <p:animScale>
                                      <p:cBhvr>
                                        <p:cTn id="34" dur="200" fill="hold">
                                          <p:stCondLst>
                                            <p:cond delay="0"/>
                                          </p:stCondLst>
                                        </p:cTn>
                                        <p:tgtEl>
                                          <p:spTgt spid="8"/>
                                        </p:tgtEl>
                                      </p:cBhvr>
                                      <p:from x="100000" y="100000"/>
                                      <p:to x="100000" y="5000"/>
                                    </p:animScale>
                                    <p:animScale>
                                      <p:cBhvr>
                                        <p:cTn id="35" dur="200" fill="hold">
                                          <p:stCondLst>
                                            <p:cond delay="200"/>
                                          </p:stCondLst>
                                        </p:cTn>
                                        <p:tgtEl>
                                          <p:spTgt spid="8"/>
                                        </p:tgtEl>
                                      </p:cBhvr>
                                      <p:from x="100000" y="5000"/>
                                      <p:to x="120000" y="150000"/>
                                    </p:animScale>
                                    <p:animScale>
                                      <p:cBhvr>
                                        <p:cTn id="36" dur="600" fill="hold">
                                          <p:stCondLst>
                                            <p:cond delay="1400"/>
                                          </p:stCondLst>
                                        </p:cTn>
                                        <p:tgtEl>
                                          <p:spTgt spid="8"/>
                                        </p:tgtEl>
                                      </p:cBhvr>
                                      <p:to x="120000" y="150000"/>
                                    </p:animScale>
                                  </p:childTnLst>
                                </p:cTn>
                              </p:par>
                              <p:par>
                                <p:cTn id="37" presetID="14" presetClass="emph" presetSubtype="0" fill="hold" grpId="0" nodeType="withEffect">
                                  <p:stCondLst>
                                    <p:cond delay="0"/>
                                  </p:stCondLst>
                                  <p:childTnLst>
                                    <p:animClr clrSpc="rgb">
                                      <p:cBhvr override="childStyle">
                                        <p:cTn id="38" dur="1900" fill="hold">
                                          <p:stCondLst>
                                            <p:cond delay="100"/>
                                          </p:stCondLst>
                                        </p:cTn>
                                        <p:tgtEl>
                                          <p:spTgt spid="11"/>
                                        </p:tgtEl>
                                        <p:attrNameLst>
                                          <p:attrName>style.color</p:attrName>
                                        </p:attrNameLst>
                                      </p:cBhvr>
                                      <p:to>
                                        <a:schemeClr val="accent2"/>
                                      </p:to>
                                    </p:animClr>
                                    <p:animClr clrSpc="rgb">
                                      <p:cBhvr>
                                        <p:cTn id="39" dur="1900" fill="hold">
                                          <p:stCondLst>
                                            <p:cond delay="100"/>
                                          </p:stCondLst>
                                        </p:cTn>
                                        <p:tgtEl>
                                          <p:spTgt spid="11"/>
                                        </p:tgtEl>
                                        <p:attrNameLst>
                                          <p:attrName>fillColor</p:attrName>
                                        </p:attrNameLst>
                                      </p:cBhvr>
                                      <p:to>
                                        <a:schemeClr val="accent2"/>
                                      </p:to>
                                    </p:animClr>
                                    <p:set>
                                      <p:cBhvr>
                                        <p:cTn id="40" dur="1900" fill="hold">
                                          <p:stCondLst>
                                            <p:cond delay="100"/>
                                          </p:stCondLst>
                                        </p:cTn>
                                        <p:tgtEl>
                                          <p:spTgt spid="11"/>
                                        </p:tgtEl>
                                        <p:attrNameLst>
                                          <p:attrName>fill.type</p:attrName>
                                        </p:attrNameLst>
                                      </p:cBhvr>
                                      <p:to>
                                        <p:strVal val="solid"/>
                                      </p:to>
                                    </p:set>
                                    <p:set>
                                      <p:cBhvr>
                                        <p:cTn id="41" dur="1900" fill="hold">
                                          <p:stCondLst>
                                            <p:cond delay="100"/>
                                          </p:stCondLst>
                                        </p:cTn>
                                        <p:tgtEl>
                                          <p:spTgt spid="11"/>
                                        </p:tgtEl>
                                        <p:attrNameLst>
                                          <p:attrName>fill.on</p:attrName>
                                        </p:attrNameLst>
                                      </p:cBhvr>
                                      <p:to>
                                        <p:strVal val="true"/>
                                      </p:to>
                                    </p:set>
                                    <p:animScale>
                                      <p:cBhvr>
                                        <p:cTn id="42" dur="200" fill="hold">
                                          <p:stCondLst>
                                            <p:cond delay="0"/>
                                          </p:stCondLst>
                                        </p:cTn>
                                        <p:tgtEl>
                                          <p:spTgt spid="11"/>
                                        </p:tgtEl>
                                      </p:cBhvr>
                                      <p:from x="100000" y="100000"/>
                                      <p:to x="100000" y="5000"/>
                                    </p:animScale>
                                    <p:animScale>
                                      <p:cBhvr>
                                        <p:cTn id="43" dur="200" fill="hold">
                                          <p:stCondLst>
                                            <p:cond delay="200"/>
                                          </p:stCondLst>
                                        </p:cTn>
                                        <p:tgtEl>
                                          <p:spTgt spid="11"/>
                                        </p:tgtEl>
                                      </p:cBhvr>
                                      <p:from x="100000" y="5000"/>
                                      <p:to x="120000" y="150000"/>
                                    </p:animScale>
                                    <p:animScale>
                                      <p:cBhvr>
                                        <p:cTn id="44" dur="600" fill="hold">
                                          <p:stCondLst>
                                            <p:cond delay="1400"/>
                                          </p:stCondLst>
                                        </p:cTn>
                                        <p:tgtEl>
                                          <p:spTgt spid="11"/>
                                        </p:tgtEl>
                                      </p:cBhvr>
                                      <p:to x="120000" y="150000"/>
                                    </p:animScale>
                                  </p:childTnLst>
                                </p:cTn>
                              </p:par>
                              <p:par>
                                <p:cTn id="45" presetID="14" presetClass="emph" presetSubtype="0" fill="hold" grpId="0" nodeType="withEffect">
                                  <p:stCondLst>
                                    <p:cond delay="0"/>
                                  </p:stCondLst>
                                  <p:childTnLst>
                                    <p:animClr clrSpc="rgb">
                                      <p:cBhvr override="childStyle">
                                        <p:cTn id="46" dur="1900" fill="hold">
                                          <p:stCondLst>
                                            <p:cond delay="100"/>
                                          </p:stCondLst>
                                        </p:cTn>
                                        <p:tgtEl>
                                          <p:spTgt spid="12"/>
                                        </p:tgtEl>
                                        <p:attrNameLst>
                                          <p:attrName>style.color</p:attrName>
                                        </p:attrNameLst>
                                      </p:cBhvr>
                                      <p:to>
                                        <a:schemeClr val="accent2"/>
                                      </p:to>
                                    </p:animClr>
                                    <p:animClr clrSpc="rgb">
                                      <p:cBhvr>
                                        <p:cTn id="47" dur="1900" fill="hold">
                                          <p:stCondLst>
                                            <p:cond delay="100"/>
                                          </p:stCondLst>
                                        </p:cTn>
                                        <p:tgtEl>
                                          <p:spTgt spid="12"/>
                                        </p:tgtEl>
                                        <p:attrNameLst>
                                          <p:attrName>fillColor</p:attrName>
                                        </p:attrNameLst>
                                      </p:cBhvr>
                                      <p:to>
                                        <a:schemeClr val="accent2"/>
                                      </p:to>
                                    </p:animClr>
                                    <p:set>
                                      <p:cBhvr>
                                        <p:cTn id="48" dur="1900" fill="hold">
                                          <p:stCondLst>
                                            <p:cond delay="100"/>
                                          </p:stCondLst>
                                        </p:cTn>
                                        <p:tgtEl>
                                          <p:spTgt spid="12"/>
                                        </p:tgtEl>
                                        <p:attrNameLst>
                                          <p:attrName>fill.type</p:attrName>
                                        </p:attrNameLst>
                                      </p:cBhvr>
                                      <p:to>
                                        <p:strVal val="solid"/>
                                      </p:to>
                                    </p:set>
                                    <p:set>
                                      <p:cBhvr>
                                        <p:cTn id="49" dur="1900" fill="hold">
                                          <p:stCondLst>
                                            <p:cond delay="100"/>
                                          </p:stCondLst>
                                        </p:cTn>
                                        <p:tgtEl>
                                          <p:spTgt spid="12"/>
                                        </p:tgtEl>
                                        <p:attrNameLst>
                                          <p:attrName>fill.on</p:attrName>
                                        </p:attrNameLst>
                                      </p:cBhvr>
                                      <p:to>
                                        <p:strVal val="true"/>
                                      </p:to>
                                    </p:set>
                                    <p:animScale>
                                      <p:cBhvr>
                                        <p:cTn id="50" dur="200" fill="hold">
                                          <p:stCondLst>
                                            <p:cond delay="0"/>
                                          </p:stCondLst>
                                        </p:cTn>
                                        <p:tgtEl>
                                          <p:spTgt spid="12"/>
                                        </p:tgtEl>
                                      </p:cBhvr>
                                      <p:from x="100000" y="100000"/>
                                      <p:to x="100000" y="5000"/>
                                    </p:animScale>
                                    <p:animScale>
                                      <p:cBhvr>
                                        <p:cTn id="51" dur="200" fill="hold">
                                          <p:stCondLst>
                                            <p:cond delay="200"/>
                                          </p:stCondLst>
                                        </p:cTn>
                                        <p:tgtEl>
                                          <p:spTgt spid="12"/>
                                        </p:tgtEl>
                                      </p:cBhvr>
                                      <p:from x="100000" y="5000"/>
                                      <p:to x="120000" y="150000"/>
                                    </p:animScale>
                                    <p:animScale>
                                      <p:cBhvr>
                                        <p:cTn id="52" dur="600" fill="hold">
                                          <p:stCondLst>
                                            <p:cond delay="1400"/>
                                          </p:stCondLst>
                                        </p:cTn>
                                        <p:tgtEl>
                                          <p:spTgt spid="12"/>
                                        </p:tgtEl>
                                      </p:cBhvr>
                                      <p:to x="120000" y="150000"/>
                                    </p:animScale>
                                  </p:childTnLst>
                                </p:cTn>
                              </p:par>
                              <p:par>
                                <p:cTn id="53" presetID="14" presetClass="emph" presetSubtype="0" fill="hold" grpId="0" nodeType="withEffect">
                                  <p:stCondLst>
                                    <p:cond delay="0"/>
                                  </p:stCondLst>
                                  <p:childTnLst>
                                    <p:animClr clrSpc="rgb">
                                      <p:cBhvr override="childStyle">
                                        <p:cTn id="54" dur="1900" fill="hold">
                                          <p:stCondLst>
                                            <p:cond delay="100"/>
                                          </p:stCondLst>
                                        </p:cTn>
                                        <p:tgtEl>
                                          <p:spTgt spid="13"/>
                                        </p:tgtEl>
                                        <p:attrNameLst>
                                          <p:attrName>style.color</p:attrName>
                                        </p:attrNameLst>
                                      </p:cBhvr>
                                      <p:to>
                                        <a:schemeClr val="accent2"/>
                                      </p:to>
                                    </p:animClr>
                                    <p:animClr clrSpc="rgb">
                                      <p:cBhvr>
                                        <p:cTn id="55" dur="1900" fill="hold">
                                          <p:stCondLst>
                                            <p:cond delay="100"/>
                                          </p:stCondLst>
                                        </p:cTn>
                                        <p:tgtEl>
                                          <p:spTgt spid="13"/>
                                        </p:tgtEl>
                                        <p:attrNameLst>
                                          <p:attrName>fillColor</p:attrName>
                                        </p:attrNameLst>
                                      </p:cBhvr>
                                      <p:to>
                                        <a:schemeClr val="accent2"/>
                                      </p:to>
                                    </p:animClr>
                                    <p:set>
                                      <p:cBhvr>
                                        <p:cTn id="56" dur="1900" fill="hold">
                                          <p:stCondLst>
                                            <p:cond delay="100"/>
                                          </p:stCondLst>
                                        </p:cTn>
                                        <p:tgtEl>
                                          <p:spTgt spid="13"/>
                                        </p:tgtEl>
                                        <p:attrNameLst>
                                          <p:attrName>fill.type</p:attrName>
                                        </p:attrNameLst>
                                      </p:cBhvr>
                                      <p:to>
                                        <p:strVal val="solid"/>
                                      </p:to>
                                    </p:set>
                                    <p:set>
                                      <p:cBhvr>
                                        <p:cTn id="57" dur="1900" fill="hold">
                                          <p:stCondLst>
                                            <p:cond delay="100"/>
                                          </p:stCondLst>
                                        </p:cTn>
                                        <p:tgtEl>
                                          <p:spTgt spid="13"/>
                                        </p:tgtEl>
                                        <p:attrNameLst>
                                          <p:attrName>fill.on</p:attrName>
                                        </p:attrNameLst>
                                      </p:cBhvr>
                                      <p:to>
                                        <p:strVal val="true"/>
                                      </p:to>
                                    </p:set>
                                    <p:animScale>
                                      <p:cBhvr>
                                        <p:cTn id="58" dur="200" fill="hold">
                                          <p:stCondLst>
                                            <p:cond delay="0"/>
                                          </p:stCondLst>
                                        </p:cTn>
                                        <p:tgtEl>
                                          <p:spTgt spid="13"/>
                                        </p:tgtEl>
                                      </p:cBhvr>
                                      <p:from x="100000" y="100000"/>
                                      <p:to x="100000" y="5000"/>
                                    </p:animScale>
                                    <p:animScale>
                                      <p:cBhvr>
                                        <p:cTn id="59" dur="200" fill="hold">
                                          <p:stCondLst>
                                            <p:cond delay="200"/>
                                          </p:stCondLst>
                                        </p:cTn>
                                        <p:tgtEl>
                                          <p:spTgt spid="13"/>
                                        </p:tgtEl>
                                      </p:cBhvr>
                                      <p:from x="100000" y="5000"/>
                                      <p:to x="120000" y="150000"/>
                                    </p:animScale>
                                    <p:animScale>
                                      <p:cBhvr>
                                        <p:cTn id="60" dur="600" fill="hold">
                                          <p:stCondLst>
                                            <p:cond delay="1400"/>
                                          </p:stCondLst>
                                        </p:cTn>
                                        <p:tgtEl>
                                          <p:spTgt spid="13"/>
                                        </p:tgtEl>
                                      </p:cBhvr>
                                      <p:to x="120000" y="150000"/>
                                    </p:animScale>
                                  </p:childTnLst>
                                </p:cTn>
                              </p:par>
                              <p:par>
                                <p:cTn id="61" presetID="14" presetClass="emph" presetSubtype="0" fill="hold" grpId="0" nodeType="withEffect">
                                  <p:stCondLst>
                                    <p:cond delay="0"/>
                                  </p:stCondLst>
                                  <p:childTnLst>
                                    <p:animClr clrSpc="rgb">
                                      <p:cBhvr override="childStyle">
                                        <p:cTn id="62" dur="1900" fill="hold">
                                          <p:stCondLst>
                                            <p:cond delay="100"/>
                                          </p:stCondLst>
                                        </p:cTn>
                                        <p:tgtEl>
                                          <p:spTgt spid="14"/>
                                        </p:tgtEl>
                                        <p:attrNameLst>
                                          <p:attrName>style.color</p:attrName>
                                        </p:attrNameLst>
                                      </p:cBhvr>
                                      <p:to>
                                        <a:schemeClr val="accent2"/>
                                      </p:to>
                                    </p:animClr>
                                    <p:animClr clrSpc="rgb">
                                      <p:cBhvr>
                                        <p:cTn id="63" dur="1900" fill="hold">
                                          <p:stCondLst>
                                            <p:cond delay="100"/>
                                          </p:stCondLst>
                                        </p:cTn>
                                        <p:tgtEl>
                                          <p:spTgt spid="14"/>
                                        </p:tgtEl>
                                        <p:attrNameLst>
                                          <p:attrName>fillColor</p:attrName>
                                        </p:attrNameLst>
                                      </p:cBhvr>
                                      <p:to>
                                        <a:schemeClr val="accent2"/>
                                      </p:to>
                                    </p:animClr>
                                    <p:set>
                                      <p:cBhvr>
                                        <p:cTn id="64" dur="1900" fill="hold">
                                          <p:stCondLst>
                                            <p:cond delay="100"/>
                                          </p:stCondLst>
                                        </p:cTn>
                                        <p:tgtEl>
                                          <p:spTgt spid="14"/>
                                        </p:tgtEl>
                                        <p:attrNameLst>
                                          <p:attrName>fill.type</p:attrName>
                                        </p:attrNameLst>
                                      </p:cBhvr>
                                      <p:to>
                                        <p:strVal val="solid"/>
                                      </p:to>
                                    </p:set>
                                    <p:set>
                                      <p:cBhvr>
                                        <p:cTn id="65" dur="1900" fill="hold">
                                          <p:stCondLst>
                                            <p:cond delay="100"/>
                                          </p:stCondLst>
                                        </p:cTn>
                                        <p:tgtEl>
                                          <p:spTgt spid="14"/>
                                        </p:tgtEl>
                                        <p:attrNameLst>
                                          <p:attrName>fill.on</p:attrName>
                                        </p:attrNameLst>
                                      </p:cBhvr>
                                      <p:to>
                                        <p:strVal val="true"/>
                                      </p:to>
                                    </p:set>
                                    <p:animScale>
                                      <p:cBhvr>
                                        <p:cTn id="66" dur="200" fill="hold">
                                          <p:stCondLst>
                                            <p:cond delay="0"/>
                                          </p:stCondLst>
                                        </p:cTn>
                                        <p:tgtEl>
                                          <p:spTgt spid="14"/>
                                        </p:tgtEl>
                                      </p:cBhvr>
                                      <p:from x="100000" y="100000"/>
                                      <p:to x="100000" y="5000"/>
                                    </p:animScale>
                                    <p:animScale>
                                      <p:cBhvr>
                                        <p:cTn id="67" dur="200" fill="hold">
                                          <p:stCondLst>
                                            <p:cond delay="200"/>
                                          </p:stCondLst>
                                        </p:cTn>
                                        <p:tgtEl>
                                          <p:spTgt spid="14"/>
                                        </p:tgtEl>
                                      </p:cBhvr>
                                      <p:from x="100000" y="5000"/>
                                      <p:to x="120000" y="150000"/>
                                    </p:animScale>
                                    <p:animScale>
                                      <p:cBhvr>
                                        <p:cTn id="68" dur="600" fill="hold">
                                          <p:stCondLst>
                                            <p:cond delay="1400"/>
                                          </p:stCondLst>
                                        </p:cTn>
                                        <p:tgtEl>
                                          <p:spTgt spid="1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1" grpId="0" animBg="1"/>
      <p:bldP spid="12" grpId="0" animBg="1"/>
      <p:bldP spid="13"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858016" y="1142984"/>
            <a:ext cx="2000264" cy="135732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ستطيل مستدير الزوايا 2"/>
          <p:cNvSpPr/>
          <p:nvPr/>
        </p:nvSpPr>
        <p:spPr>
          <a:xfrm>
            <a:off x="357158" y="3571876"/>
            <a:ext cx="8215370" cy="278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اوجد القيمة المطلقة للأعداد :</a:t>
            </a:r>
          </a:p>
          <a:p>
            <a:pPr algn="ctr"/>
            <a:r>
              <a:rPr lang="ar-IQ" sz="3200" dirty="0" smtClean="0"/>
              <a:t>9 , -12 , صفر ,   -    7   , 2 -  10 , 5 -    3</a:t>
            </a:r>
            <a:endParaRPr lang="ar-IQ" sz="3200" dirty="0"/>
          </a:p>
        </p:txBody>
      </p:sp>
      <p:grpSp>
        <p:nvGrpSpPr>
          <p:cNvPr id="4" name="مجموعة 7"/>
          <p:cNvGrpSpPr/>
          <p:nvPr/>
        </p:nvGrpSpPr>
        <p:grpSpPr>
          <a:xfrm>
            <a:off x="4000496" y="4976826"/>
            <a:ext cx="752476" cy="381000"/>
            <a:chOff x="5324484" y="4548198"/>
            <a:chExt cx="752476" cy="381000"/>
          </a:xfrm>
        </p:grpSpPr>
        <p:sp>
          <p:nvSpPr>
            <p:cNvPr id="9"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0"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1"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5" name="مجموعة 11"/>
          <p:cNvGrpSpPr/>
          <p:nvPr/>
        </p:nvGrpSpPr>
        <p:grpSpPr>
          <a:xfrm>
            <a:off x="2462202" y="5000636"/>
            <a:ext cx="752476" cy="381000"/>
            <a:chOff x="5324484" y="4548198"/>
            <a:chExt cx="752476" cy="381000"/>
          </a:xfrm>
        </p:grpSpPr>
        <p:sp>
          <p:nvSpPr>
            <p:cNvPr id="13"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4"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5"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6" name="مجموعة 15"/>
          <p:cNvGrpSpPr/>
          <p:nvPr/>
        </p:nvGrpSpPr>
        <p:grpSpPr>
          <a:xfrm>
            <a:off x="928662" y="4929198"/>
            <a:ext cx="752476" cy="381000"/>
            <a:chOff x="5324484" y="4548198"/>
            <a:chExt cx="752476" cy="381000"/>
          </a:xfrm>
        </p:grpSpPr>
        <p:sp>
          <p:nvSpPr>
            <p:cNvPr id="17"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18"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19"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sp>
        <p:nvSpPr>
          <p:cNvPr id="22" name="شكل بيضاوي 21"/>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par>
                                <p:cTn id="7" presetID="6" presetClass="emph" presetSubtype="0" fill="hold" grpId="0" nodeType="withEffect">
                                  <p:stCondLst>
                                    <p:cond delay="0"/>
                                  </p:stCondLst>
                                  <p:childTnLst>
                                    <p:animScale>
                                      <p:cBhvr>
                                        <p:cTn id="8" dur="2000" fill="hold"/>
                                        <p:tgtEl>
                                          <p:spTgt spid="3"/>
                                        </p:tgtEl>
                                      </p:cBhvr>
                                      <p:by x="150000" y="150000"/>
                                    </p:animScale>
                                  </p:childTnLst>
                                </p:cTn>
                              </p:par>
                              <p:par>
                                <p:cTn id="9" presetID="6" presetClass="emph" presetSubtype="0" fill="hold" nodeType="withEffect">
                                  <p:stCondLst>
                                    <p:cond delay="0"/>
                                  </p:stCondLst>
                                  <p:childTnLst>
                                    <p:animScale>
                                      <p:cBhvr>
                                        <p:cTn id="10" dur="2000" fill="hold"/>
                                        <p:tgtEl>
                                          <p:spTgt spid="4"/>
                                        </p:tgtEl>
                                      </p:cBhvr>
                                      <p:by x="150000" y="150000"/>
                                    </p:animScale>
                                  </p:childTnLst>
                                </p:cTn>
                              </p:par>
                              <p:par>
                                <p:cTn id="11" presetID="6" presetClass="emph" presetSubtype="0" fill="hold" nodeType="withEffect">
                                  <p:stCondLst>
                                    <p:cond delay="0"/>
                                  </p:stCondLst>
                                  <p:childTnLst>
                                    <p:animScale>
                                      <p:cBhvr>
                                        <p:cTn id="12" dur="2000" fill="hold"/>
                                        <p:tgtEl>
                                          <p:spTgt spid="5"/>
                                        </p:tgtEl>
                                      </p:cBhvr>
                                      <p:by x="150000" y="150000"/>
                                    </p:animScale>
                                  </p:childTnLst>
                                </p:cTn>
                              </p:par>
                              <p:par>
                                <p:cTn id="13" presetID="6" presetClass="emph" presetSubtype="0" fill="hold"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8" name="مستطيل مستدير الزوايا 7"/>
          <p:cNvSpPr/>
          <p:nvPr/>
        </p:nvSpPr>
        <p:spPr>
          <a:xfrm>
            <a:off x="1357290" y="2786058"/>
            <a:ext cx="714380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 9	=      9	لأن 9 &gt; </a:t>
            </a:r>
            <a:r>
              <a:rPr lang="ar-IQ" sz="3200" b="1" dirty="0" smtClean="0"/>
              <a:t>صفر</a:t>
            </a:r>
            <a:endParaRPr lang="ar-IQ" sz="3200" dirty="0"/>
          </a:p>
        </p:txBody>
      </p:sp>
      <p:sp>
        <p:nvSpPr>
          <p:cNvPr id="10" name="Line 10"/>
          <p:cNvSpPr>
            <a:spLocks noChangeShapeType="1"/>
          </p:cNvSpPr>
          <p:nvPr/>
        </p:nvSpPr>
        <p:spPr bwMode="auto">
          <a:xfrm>
            <a:off x="6715140" y="2955214"/>
            <a:ext cx="0" cy="616662"/>
          </a:xfrm>
          <a:prstGeom prst="line">
            <a:avLst/>
          </a:prstGeom>
          <a:noFill/>
          <a:ln w="38100">
            <a:solidFill>
              <a:schemeClr val="tx1"/>
            </a:solidFill>
            <a:round/>
            <a:headEnd/>
            <a:tailEnd/>
          </a:ln>
          <a:effectLst/>
        </p:spPr>
        <p:txBody>
          <a:bodyPr/>
          <a:lstStyle/>
          <a:p>
            <a:r>
              <a:rPr lang="ar-SA" b="1" dirty="0" smtClean="0"/>
              <a:t> </a:t>
            </a:r>
            <a:endParaRPr lang="ar-IQ" dirty="0"/>
          </a:p>
        </p:txBody>
      </p:sp>
      <p:sp>
        <p:nvSpPr>
          <p:cNvPr id="11" name="Line 10"/>
          <p:cNvSpPr>
            <a:spLocks noChangeShapeType="1"/>
          </p:cNvSpPr>
          <p:nvPr/>
        </p:nvSpPr>
        <p:spPr bwMode="auto">
          <a:xfrm>
            <a:off x="7358082" y="2955214"/>
            <a:ext cx="0" cy="616662"/>
          </a:xfrm>
          <a:prstGeom prst="line">
            <a:avLst/>
          </a:prstGeom>
          <a:noFill/>
          <a:ln w="38100">
            <a:solidFill>
              <a:schemeClr val="tx1"/>
            </a:solidFill>
            <a:round/>
            <a:headEnd/>
            <a:tailEnd/>
          </a:ln>
          <a:effectLst/>
        </p:spPr>
        <p:txBody>
          <a:bodyPr/>
          <a:lstStyle/>
          <a:p>
            <a:endParaRPr lang="ar-IQ"/>
          </a:p>
        </p:txBody>
      </p:sp>
      <p:sp>
        <p:nvSpPr>
          <p:cNvPr id="13" name="مستطيل مستدير الزوايا 12"/>
          <p:cNvSpPr/>
          <p:nvPr/>
        </p:nvSpPr>
        <p:spPr>
          <a:xfrm>
            <a:off x="1357290" y="4143380"/>
            <a:ext cx="714380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 -12  = - (-12) = 12 لأن –12 &lt; 10 </a:t>
            </a:r>
            <a:endParaRPr lang="ar-IQ" sz="3200" b="1" dirty="0"/>
          </a:p>
        </p:txBody>
      </p:sp>
      <p:sp>
        <p:nvSpPr>
          <p:cNvPr id="14" name="مستطيل مستدير الزوايا 13"/>
          <p:cNvSpPr/>
          <p:nvPr/>
        </p:nvSpPr>
        <p:spPr>
          <a:xfrm>
            <a:off x="1357290" y="5357826"/>
            <a:ext cx="714380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 0     =    0 </a:t>
            </a:r>
            <a:endParaRPr lang="ar-IQ" sz="3200" dirty="0"/>
          </a:p>
        </p:txBody>
      </p:sp>
      <p:sp>
        <p:nvSpPr>
          <p:cNvPr id="17" name="Line 10"/>
          <p:cNvSpPr>
            <a:spLocks noChangeShapeType="1"/>
          </p:cNvSpPr>
          <p:nvPr/>
        </p:nvSpPr>
        <p:spPr bwMode="auto">
          <a:xfrm>
            <a:off x="5214942" y="5500702"/>
            <a:ext cx="0" cy="616662"/>
          </a:xfrm>
          <a:prstGeom prst="line">
            <a:avLst/>
          </a:prstGeom>
          <a:noFill/>
          <a:ln w="38100">
            <a:solidFill>
              <a:schemeClr val="tx1"/>
            </a:solidFill>
            <a:round/>
            <a:headEnd/>
            <a:tailEnd/>
          </a:ln>
          <a:effectLst/>
        </p:spPr>
        <p:txBody>
          <a:bodyPr/>
          <a:lstStyle/>
          <a:p>
            <a:r>
              <a:rPr lang="ar-SA" b="1" dirty="0" smtClean="0"/>
              <a:t> </a:t>
            </a:r>
            <a:endParaRPr lang="ar-IQ" dirty="0"/>
          </a:p>
        </p:txBody>
      </p:sp>
      <p:sp>
        <p:nvSpPr>
          <p:cNvPr id="18" name="Line 10"/>
          <p:cNvSpPr>
            <a:spLocks noChangeShapeType="1"/>
          </p:cNvSpPr>
          <p:nvPr/>
        </p:nvSpPr>
        <p:spPr bwMode="auto">
          <a:xfrm>
            <a:off x="5929322" y="5526982"/>
            <a:ext cx="0" cy="616662"/>
          </a:xfrm>
          <a:prstGeom prst="line">
            <a:avLst/>
          </a:prstGeom>
          <a:noFill/>
          <a:ln w="38100">
            <a:solidFill>
              <a:schemeClr val="tx1"/>
            </a:solidFill>
            <a:round/>
            <a:headEnd/>
            <a:tailEnd/>
          </a:ln>
          <a:effectLst/>
        </p:spPr>
        <p:txBody>
          <a:bodyPr/>
          <a:lstStyle/>
          <a:p>
            <a:r>
              <a:rPr lang="ar-SA" b="1" dirty="0" smtClean="0"/>
              <a:t> </a:t>
            </a:r>
            <a:endParaRPr lang="ar-IQ" dirty="0"/>
          </a:p>
        </p:txBody>
      </p:sp>
      <p:sp>
        <p:nvSpPr>
          <p:cNvPr id="26" name="Line 56"/>
          <p:cNvSpPr>
            <a:spLocks noChangeShapeType="1"/>
          </p:cNvSpPr>
          <p:nvPr/>
        </p:nvSpPr>
        <p:spPr bwMode="auto">
          <a:xfrm>
            <a:off x="6929454" y="4357694"/>
            <a:ext cx="0" cy="457200"/>
          </a:xfrm>
          <a:prstGeom prst="line">
            <a:avLst/>
          </a:prstGeom>
          <a:noFill/>
          <a:ln w="38100">
            <a:solidFill>
              <a:schemeClr val="tx1"/>
            </a:solidFill>
            <a:round/>
            <a:headEnd/>
            <a:tailEnd/>
          </a:ln>
          <a:effectLst/>
        </p:spPr>
        <p:txBody>
          <a:bodyPr/>
          <a:lstStyle/>
          <a:p>
            <a:endParaRPr lang="ar-IQ"/>
          </a:p>
        </p:txBody>
      </p:sp>
      <p:sp>
        <p:nvSpPr>
          <p:cNvPr id="27" name="Line 56"/>
          <p:cNvSpPr>
            <a:spLocks noChangeShapeType="1"/>
          </p:cNvSpPr>
          <p:nvPr/>
        </p:nvSpPr>
        <p:spPr bwMode="auto">
          <a:xfrm>
            <a:off x="7786710" y="4357694"/>
            <a:ext cx="0" cy="457200"/>
          </a:xfrm>
          <a:prstGeom prst="line">
            <a:avLst/>
          </a:prstGeom>
          <a:noFill/>
          <a:ln w="38100">
            <a:solidFill>
              <a:schemeClr val="tx1"/>
            </a:solidFill>
            <a:round/>
            <a:headEnd/>
            <a:tailEnd/>
          </a:ln>
          <a:effectLst/>
        </p:spPr>
        <p:txBody>
          <a:bodyPr/>
          <a:lstStyle/>
          <a:p>
            <a:endParaRPr lang="ar-IQ"/>
          </a:p>
        </p:txBody>
      </p:sp>
      <p:sp>
        <p:nvSpPr>
          <p:cNvPr id="16" name="شكل بيضاوي 1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2000"/>
                                        <p:tgtEl>
                                          <p:spTgt spid="13"/>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edge">
                                      <p:cBhvr>
                                        <p:cTn id="22" dur="2000"/>
                                        <p:tgtEl>
                                          <p:spTgt spid="1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edge">
                                      <p:cBhvr>
                                        <p:cTn id="28" dur="2000"/>
                                        <p:tgtEl>
                                          <p:spTgt spid="18"/>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edge">
                                      <p:cBhvr>
                                        <p:cTn id="31" dur="2000"/>
                                        <p:tgtEl>
                                          <p:spTgt spid="26"/>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edge">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3" grpId="0" animBg="1"/>
      <p:bldP spid="14" grpId="0" animBg="1"/>
      <p:bldP spid="17" grpId="0" animBg="1"/>
      <p:bldP spid="18" grpId="0" animBg="1"/>
      <p:bldP spid="26" grpId="0" animBg="1"/>
      <p:bldP spid="2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3071810"/>
            <a:ext cx="871543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 2 -     10   = - (2   -   10)   =    10 - 2 لان 2-      10 &lt; 0 </a:t>
            </a:r>
            <a:endParaRPr lang="ar-IQ" sz="2800" dirty="0"/>
          </a:p>
        </p:txBody>
      </p:sp>
      <p:sp>
        <p:nvSpPr>
          <p:cNvPr id="3" name="مستطيل مستدير الزوايا 2"/>
          <p:cNvSpPr/>
          <p:nvPr/>
        </p:nvSpPr>
        <p:spPr>
          <a:xfrm>
            <a:off x="142876" y="5000636"/>
            <a:ext cx="885828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 </a:t>
            </a:r>
            <a:r>
              <a:rPr lang="ar-IQ" sz="3200" b="1" dirty="0" smtClean="0"/>
              <a:t>5</a:t>
            </a:r>
            <a:r>
              <a:rPr lang="en-US" sz="3200" b="1" dirty="0" smtClean="0"/>
              <a:t>  </a:t>
            </a:r>
            <a:r>
              <a:rPr lang="ar-SA" sz="3200" b="1" dirty="0" smtClean="0"/>
              <a:t> -   </a:t>
            </a:r>
            <a:r>
              <a:rPr lang="en-US" sz="3200" b="1" dirty="0" smtClean="0"/>
              <a:t>   </a:t>
            </a:r>
            <a:r>
              <a:rPr lang="ar-SA" sz="3200" b="1" dirty="0" smtClean="0"/>
              <a:t>3 </a:t>
            </a:r>
            <a:r>
              <a:rPr lang="en-US" sz="3200" b="1" dirty="0" smtClean="0"/>
              <a:t>   </a:t>
            </a:r>
            <a:r>
              <a:rPr lang="ar-SA" sz="3200" b="1" dirty="0" smtClean="0"/>
              <a:t>   =  5 -    3  </a:t>
            </a:r>
            <a:r>
              <a:rPr lang="ar-IQ" sz="3200" b="1" dirty="0" smtClean="0"/>
              <a:t>  </a:t>
            </a:r>
            <a:r>
              <a:rPr lang="ar-SA" sz="3200" b="1" dirty="0" smtClean="0"/>
              <a:t>لأن </a:t>
            </a:r>
            <a:r>
              <a:rPr lang="ar-IQ" sz="3200" b="1" dirty="0" smtClean="0"/>
              <a:t>   </a:t>
            </a:r>
            <a:r>
              <a:rPr lang="ar-SA" sz="3200" b="1" dirty="0" smtClean="0"/>
              <a:t>5  </a:t>
            </a:r>
            <a:r>
              <a:rPr lang="ar-IQ" sz="3200" b="1" dirty="0" smtClean="0"/>
              <a:t>     </a:t>
            </a:r>
            <a:r>
              <a:rPr lang="ar-SA" sz="3200" b="1" dirty="0" smtClean="0"/>
              <a:t>-   3  </a:t>
            </a:r>
            <a:r>
              <a:rPr lang="ar-IQ" sz="3200" b="1" dirty="0" smtClean="0"/>
              <a:t>   </a:t>
            </a:r>
            <a:r>
              <a:rPr lang="ar-SA" sz="3200" b="1" dirty="0" smtClean="0"/>
              <a:t>  &gt; 0</a:t>
            </a:r>
            <a:endParaRPr lang="ar-IQ" sz="3200" dirty="0"/>
          </a:p>
        </p:txBody>
      </p:sp>
      <p:sp>
        <p:nvSpPr>
          <p:cNvPr id="4" name="مستطيل مستدير الزوايا 3"/>
          <p:cNvSpPr/>
          <p:nvPr/>
        </p:nvSpPr>
        <p:spPr>
          <a:xfrm>
            <a:off x="857224" y="1714488"/>
            <a:ext cx="742955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 -    7      =    -(-    7  )  =   7 لأن  -     7 &lt; 0</a:t>
            </a:r>
            <a:endParaRPr lang="ar-IQ" sz="3200" dirty="0"/>
          </a:p>
        </p:txBody>
      </p:sp>
      <p:sp>
        <p:nvSpPr>
          <p:cNvPr id="18" name="Line 56"/>
          <p:cNvSpPr>
            <a:spLocks noChangeShapeType="1"/>
          </p:cNvSpPr>
          <p:nvPr/>
        </p:nvSpPr>
        <p:spPr bwMode="auto">
          <a:xfrm>
            <a:off x="6643702" y="5186378"/>
            <a:ext cx="0" cy="457200"/>
          </a:xfrm>
          <a:prstGeom prst="line">
            <a:avLst/>
          </a:prstGeom>
          <a:noFill/>
          <a:ln w="38100">
            <a:solidFill>
              <a:schemeClr val="tx1"/>
            </a:solidFill>
            <a:round/>
            <a:headEnd/>
            <a:tailEnd/>
          </a:ln>
          <a:effectLst/>
        </p:spPr>
        <p:txBody>
          <a:bodyPr/>
          <a:lstStyle/>
          <a:p>
            <a:endParaRPr lang="ar-IQ"/>
          </a:p>
        </p:txBody>
      </p:sp>
      <p:sp>
        <p:nvSpPr>
          <p:cNvPr id="19" name="Line 56"/>
          <p:cNvSpPr>
            <a:spLocks noChangeShapeType="1"/>
          </p:cNvSpPr>
          <p:nvPr/>
        </p:nvSpPr>
        <p:spPr bwMode="auto">
          <a:xfrm>
            <a:off x="8786842" y="5186378"/>
            <a:ext cx="0" cy="457200"/>
          </a:xfrm>
          <a:prstGeom prst="line">
            <a:avLst/>
          </a:prstGeom>
          <a:noFill/>
          <a:ln w="38100">
            <a:solidFill>
              <a:schemeClr val="tx1"/>
            </a:solidFill>
            <a:round/>
            <a:headEnd/>
            <a:tailEnd/>
          </a:ln>
          <a:effectLst/>
        </p:spPr>
        <p:txBody>
          <a:bodyPr/>
          <a:lstStyle/>
          <a:p>
            <a:endParaRPr lang="ar-IQ"/>
          </a:p>
        </p:txBody>
      </p:sp>
      <p:sp>
        <p:nvSpPr>
          <p:cNvPr id="20" name="Line 56"/>
          <p:cNvSpPr>
            <a:spLocks noChangeShapeType="1"/>
          </p:cNvSpPr>
          <p:nvPr/>
        </p:nvSpPr>
        <p:spPr bwMode="auto">
          <a:xfrm>
            <a:off x="6858016" y="2000240"/>
            <a:ext cx="0" cy="457200"/>
          </a:xfrm>
          <a:prstGeom prst="line">
            <a:avLst/>
          </a:prstGeom>
          <a:noFill/>
          <a:ln w="38100">
            <a:solidFill>
              <a:schemeClr val="tx1"/>
            </a:solidFill>
            <a:round/>
            <a:headEnd/>
            <a:tailEnd/>
          </a:ln>
          <a:effectLst/>
        </p:spPr>
        <p:txBody>
          <a:bodyPr/>
          <a:lstStyle/>
          <a:p>
            <a:endParaRPr lang="ar-IQ"/>
          </a:p>
        </p:txBody>
      </p:sp>
      <p:sp>
        <p:nvSpPr>
          <p:cNvPr id="21" name="Line 56"/>
          <p:cNvSpPr>
            <a:spLocks noChangeShapeType="1"/>
          </p:cNvSpPr>
          <p:nvPr/>
        </p:nvSpPr>
        <p:spPr bwMode="auto">
          <a:xfrm>
            <a:off x="8143900" y="2000240"/>
            <a:ext cx="0" cy="457200"/>
          </a:xfrm>
          <a:prstGeom prst="line">
            <a:avLst/>
          </a:prstGeom>
          <a:noFill/>
          <a:ln w="38100">
            <a:solidFill>
              <a:schemeClr val="tx1"/>
            </a:solidFill>
            <a:round/>
            <a:headEnd/>
            <a:tailEnd/>
          </a:ln>
          <a:effectLst/>
        </p:spPr>
        <p:txBody>
          <a:bodyPr/>
          <a:lstStyle/>
          <a:p>
            <a:endParaRPr lang="ar-IQ"/>
          </a:p>
        </p:txBody>
      </p:sp>
      <p:sp>
        <p:nvSpPr>
          <p:cNvPr id="22" name="Line 56"/>
          <p:cNvSpPr>
            <a:spLocks noChangeShapeType="1"/>
          </p:cNvSpPr>
          <p:nvPr/>
        </p:nvSpPr>
        <p:spPr bwMode="auto">
          <a:xfrm>
            <a:off x="6929454" y="3471866"/>
            <a:ext cx="0" cy="457200"/>
          </a:xfrm>
          <a:prstGeom prst="line">
            <a:avLst/>
          </a:prstGeom>
          <a:noFill/>
          <a:ln w="38100">
            <a:solidFill>
              <a:schemeClr val="tx1"/>
            </a:solidFill>
            <a:round/>
            <a:headEnd/>
            <a:tailEnd/>
          </a:ln>
          <a:effectLst/>
        </p:spPr>
        <p:txBody>
          <a:bodyPr/>
          <a:lstStyle/>
          <a:p>
            <a:endParaRPr lang="ar-IQ"/>
          </a:p>
        </p:txBody>
      </p:sp>
      <p:sp>
        <p:nvSpPr>
          <p:cNvPr id="23" name="Line 56"/>
          <p:cNvSpPr>
            <a:spLocks noChangeShapeType="1"/>
          </p:cNvSpPr>
          <p:nvPr/>
        </p:nvSpPr>
        <p:spPr bwMode="auto">
          <a:xfrm>
            <a:off x="8643966" y="3400428"/>
            <a:ext cx="0" cy="457200"/>
          </a:xfrm>
          <a:prstGeom prst="line">
            <a:avLst/>
          </a:prstGeom>
          <a:noFill/>
          <a:ln w="38100">
            <a:solidFill>
              <a:schemeClr val="tx1"/>
            </a:solidFill>
            <a:round/>
            <a:headEnd/>
            <a:tailEnd/>
          </a:ln>
          <a:effectLst/>
        </p:spPr>
        <p:txBody>
          <a:bodyPr/>
          <a:lstStyle/>
          <a:p>
            <a:endParaRPr lang="ar-IQ"/>
          </a:p>
        </p:txBody>
      </p:sp>
      <p:grpSp>
        <p:nvGrpSpPr>
          <p:cNvPr id="5" name="مجموعة 23"/>
          <p:cNvGrpSpPr/>
          <p:nvPr/>
        </p:nvGrpSpPr>
        <p:grpSpPr>
          <a:xfrm>
            <a:off x="1604946" y="1904992"/>
            <a:ext cx="752476" cy="381000"/>
            <a:chOff x="5324484" y="4548198"/>
            <a:chExt cx="752476" cy="381000"/>
          </a:xfrm>
        </p:grpSpPr>
        <p:sp>
          <p:nvSpPr>
            <p:cNvPr id="25"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26"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27"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6" name="مجموعة 27"/>
          <p:cNvGrpSpPr/>
          <p:nvPr/>
        </p:nvGrpSpPr>
        <p:grpSpPr>
          <a:xfrm>
            <a:off x="3143240" y="1857364"/>
            <a:ext cx="752476" cy="381000"/>
            <a:chOff x="5324484" y="4548198"/>
            <a:chExt cx="752476" cy="381000"/>
          </a:xfrm>
        </p:grpSpPr>
        <p:sp>
          <p:nvSpPr>
            <p:cNvPr id="29"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30"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31"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7" name="مجموعة 31"/>
          <p:cNvGrpSpPr/>
          <p:nvPr/>
        </p:nvGrpSpPr>
        <p:grpSpPr>
          <a:xfrm>
            <a:off x="4605342" y="1928802"/>
            <a:ext cx="752476" cy="381000"/>
            <a:chOff x="5324484" y="4548198"/>
            <a:chExt cx="752476" cy="381000"/>
          </a:xfrm>
        </p:grpSpPr>
        <p:sp>
          <p:nvSpPr>
            <p:cNvPr id="33"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34"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35"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8" name="مجموعة 35"/>
          <p:cNvGrpSpPr/>
          <p:nvPr/>
        </p:nvGrpSpPr>
        <p:grpSpPr>
          <a:xfrm>
            <a:off x="7034234" y="1857364"/>
            <a:ext cx="752476" cy="381000"/>
            <a:chOff x="5324484" y="4548198"/>
            <a:chExt cx="752476" cy="381000"/>
          </a:xfrm>
        </p:grpSpPr>
        <p:sp>
          <p:nvSpPr>
            <p:cNvPr id="37"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38"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39"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9" name="مجموعة 39"/>
          <p:cNvGrpSpPr/>
          <p:nvPr/>
        </p:nvGrpSpPr>
        <p:grpSpPr>
          <a:xfrm>
            <a:off x="1142976" y="3476628"/>
            <a:ext cx="752476" cy="381000"/>
            <a:chOff x="5324484" y="4548198"/>
            <a:chExt cx="752476" cy="381000"/>
          </a:xfrm>
        </p:grpSpPr>
        <p:sp>
          <p:nvSpPr>
            <p:cNvPr id="41"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42"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43"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0" name="مجموعة 43"/>
          <p:cNvGrpSpPr/>
          <p:nvPr/>
        </p:nvGrpSpPr>
        <p:grpSpPr>
          <a:xfrm>
            <a:off x="3390896" y="3476628"/>
            <a:ext cx="752476" cy="381000"/>
            <a:chOff x="5324484" y="4548198"/>
            <a:chExt cx="752476" cy="381000"/>
          </a:xfrm>
        </p:grpSpPr>
        <p:sp>
          <p:nvSpPr>
            <p:cNvPr id="45"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46"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47"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1" name="مجموعة 47"/>
          <p:cNvGrpSpPr/>
          <p:nvPr/>
        </p:nvGrpSpPr>
        <p:grpSpPr>
          <a:xfrm>
            <a:off x="4819656" y="3476628"/>
            <a:ext cx="752476" cy="381000"/>
            <a:chOff x="5324484" y="4548198"/>
            <a:chExt cx="752476" cy="381000"/>
          </a:xfrm>
        </p:grpSpPr>
        <p:sp>
          <p:nvSpPr>
            <p:cNvPr id="49"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50"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51"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2" name="مجموعة 51"/>
          <p:cNvGrpSpPr/>
          <p:nvPr/>
        </p:nvGrpSpPr>
        <p:grpSpPr>
          <a:xfrm>
            <a:off x="7105672" y="3405190"/>
            <a:ext cx="752476" cy="381000"/>
            <a:chOff x="5324484" y="4548198"/>
            <a:chExt cx="752476" cy="381000"/>
          </a:xfrm>
        </p:grpSpPr>
        <p:sp>
          <p:nvSpPr>
            <p:cNvPr id="53"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54"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55"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3" name="مجموعة 55"/>
          <p:cNvGrpSpPr/>
          <p:nvPr/>
        </p:nvGrpSpPr>
        <p:grpSpPr>
          <a:xfrm>
            <a:off x="6962796" y="5119702"/>
            <a:ext cx="752476" cy="381000"/>
            <a:chOff x="5324484" y="4548198"/>
            <a:chExt cx="752476" cy="381000"/>
          </a:xfrm>
        </p:grpSpPr>
        <p:sp>
          <p:nvSpPr>
            <p:cNvPr id="57"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58"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59"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4" name="مجموعة 59"/>
          <p:cNvGrpSpPr/>
          <p:nvPr/>
        </p:nvGrpSpPr>
        <p:grpSpPr>
          <a:xfrm>
            <a:off x="4605342" y="5143512"/>
            <a:ext cx="752476" cy="381000"/>
            <a:chOff x="5324484" y="4548198"/>
            <a:chExt cx="752476" cy="381000"/>
          </a:xfrm>
        </p:grpSpPr>
        <p:sp>
          <p:nvSpPr>
            <p:cNvPr id="61"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62"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63"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grpSp>
        <p:nvGrpSpPr>
          <p:cNvPr id="15" name="مجموعة 63"/>
          <p:cNvGrpSpPr/>
          <p:nvPr/>
        </p:nvGrpSpPr>
        <p:grpSpPr>
          <a:xfrm>
            <a:off x="1462070" y="5191140"/>
            <a:ext cx="752476" cy="381000"/>
            <a:chOff x="5324484" y="4548198"/>
            <a:chExt cx="752476" cy="381000"/>
          </a:xfrm>
        </p:grpSpPr>
        <p:sp>
          <p:nvSpPr>
            <p:cNvPr id="65" name="Line 12"/>
            <p:cNvSpPr>
              <a:spLocks noChangeShapeType="1"/>
            </p:cNvSpPr>
            <p:nvPr/>
          </p:nvSpPr>
          <p:spPr bwMode="auto">
            <a:xfrm>
              <a:off x="5324484" y="4572008"/>
              <a:ext cx="533400" cy="0"/>
            </a:xfrm>
            <a:prstGeom prst="line">
              <a:avLst/>
            </a:prstGeom>
            <a:noFill/>
            <a:ln w="38100">
              <a:solidFill>
                <a:schemeClr val="tx1"/>
              </a:solidFill>
              <a:round/>
              <a:headEnd/>
              <a:tailEnd/>
            </a:ln>
            <a:effectLst/>
          </p:spPr>
          <p:txBody>
            <a:bodyPr/>
            <a:lstStyle/>
            <a:p>
              <a:endParaRPr lang="ar-IQ"/>
            </a:p>
          </p:txBody>
        </p:sp>
        <p:sp>
          <p:nvSpPr>
            <p:cNvPr id="66" name="Line 13"/>
            <p:cNvSpPr>
              <a:spLocks noChangeShapeType="1"/>
            </p:cNvSpPr>
            <p:nvPr/>
          </p:nvSpPr>
          <p:spPr bwMode="auto">
            <a:xfrm>
              <a:off x="5848360" y="4548198"/>
              <a:ext cx="152400" cy="381000"/>
            </a:xfrm>
            <a:prstGeom prst="line">
              <a:avLst/>
            </a:prstGeom>
            <a:noFill/>
            <a:ln w="38100">
              <a:solidFill>
                <a:schemeClr val="tx1"/>
              </a:solidFill>
              <a:round/>
              <a:headEnd/>
              <a:tailEnd/>
            </a:ln>
            <a:effectLst/>
          </p:spPr>
          <p:txBody>
            <a:bodyPr/>
            <a:lstStyle/>
            <a:p>
              <a:endParaRPr lang="ar-IQ"/>
            </a:p>
          </p:txBody>
        </p:sp>
        <p:sp>
          <p:nvSpPr>
            <p:cNvPr id="67" name="Line 14"/>
            <p:cNvSpPr>
              <a:spLocks noChangeShapeType="1"/>
            </p:cNvSpPr>
            <p:nvPr/>
          </p:nvSpPr>
          <p:spPr bwMode="auto">
            <a:xfrm flipV="1">
              <a:off x="6000760" y="4624398"/>
              <a:ext cx="76200" cy="304800"/>
            </a:xfrm>
            <a:prstGeom prst="line">
              <a:avLst/>
            </a:prstGeom>
            <a:noFill/>
            <a:ln w="38100">
              <a:solidFill>
                <a:schemeClr val="tx1"/>
              </a:solidFill>
              <a:round/>
              <a:headEnd/>
              <a:tailEnd/>
            </a:ln>
            <a:effectLst/>
          </p:spPr>
          <p:txBody>
            <a:bodyPr/>
            <a:lstStyle/>
            <a:p>
              <a:endParaRPr lang="ar-IQ"/>
            </a:p>
          </p:txBody>
        </p:sp>
      </p:grpSp>
      <p:sp>
        <p:nvSpPr>
          <p:cNvPr id="70" name="شكل بيضاوي 69"/>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ppt_x</p:attrName>
                                        </p:attrNameLst>
                                      </p:cBhvr>
                                      <p:tavLst>
                                        <p:tav tm="0">
                                          <p:val>
                                            <p:strVal val="#ppt_x-.2"/>
                                          </p:val>
                                        </p:tav>
                                        <p:tav tm="100000">
                                          <p:val>
                                            <p:strVal val="#ppt_x"/>
                                          </p:val>
                                        </p:tav>
                                      </p:tavLst>
                                    </p:anim>
                                    <p:anim calcmode="lin" valueType="num">
                                      <p:cBhvr>
                                        <p:cTn id="2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ppt_x</p:attrName>
                                        </p:attrNameLst>
                                      </p:cBhvr>
                                      <p:tavLst>
                                        <p:tav tm="0">
                                          <p:val>
                                            <p:strVal val="#ppt_x-.2"/>
                                          </p:val>
                                        </p:tav>
                                        <p:tav tm="100000">
                                          <p:val>
                                            <p:strVal val="#ppt_x"/>
                                          </p:val>
                                        </p:tav>
                                      </p:tavLst>
                                    </p:anim>
                                    <p:anim calcmode="lin" valueType="num">
                                      <p:cBhvr>
                                        <p:cTn id="2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ppt_x</p:attrName>
                                        </p:attrNameLst>
                                      </p:cBhvr>
                                      <p:tavLst>
                                        <p:tav tm="0">
                                          <p:val>
                                            <p:strVal val="#ppt_x-.2"/>
                                          </p:val>
                                        </p:tav>
                                        <p:tav tm="100000">
                                          <p:val>
                                            <p:strVal val="#ppt_x"/>
                                          </p:val>
                                        </p:tav>
                                      </p:tavLst>
                                    </p:anim>
                                    <p:anim calcmode="lin" valueType="num">
                                      <p:cBhvr>
                                        <p:cTn id="3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0"/>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ppt_x</p:attrName>
                                        </p:attrNameLst>
                                      </p:cBhvr>
                                      <p:tavLst>
                                        <p:tav tm="0">
                                          <p:val>
                                            <p:strVal val="#ppt_x-.2"/>
                                          </p:val>
                                        </p:tav>
                                        <p:tav tm="100000">
                                          <p:val>
                                            <p:strVal val="#ppt_x"/>
                                          </p:val>
                                        </p:tav>
                                      </p:tavLst>
                                    </p:anim>
                                    <p:anim calcmode="lin" valueType="num">
                                      <p:cBhvr>
                                        <p:cTn id="3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1"/>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ppt_x</p:attrName>
                                        </p:attrNameLst>
                                      </p:cBhvr>
                                      <p:tavLst>
                                        <p:tav tm="0">
                                          <p:val>
                                            <p:strVal val="#ppt_x-.2"/>
                                          </p:val>
                                        </p:tav>
                                        <p:tav tm="100000">
                                          <p:val>
                                            <p:strVal val="#ppt_x"/>
                                          </p:val>
                                        </p:tav>
                                      </p:tavLst>
                                    </p:anim>
                                    <p:anim calcmode="lin" valueType="num">
                                      <p:cBhvr>
                                        <p:cTn id="4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2"/>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ppt_x</p:attrName>
                                        </p:attrNameLst>
                                      </p:cBhvr>
                                      <p:tavLst>
                                        <p:tav tm="0">
                                          <p:val>
                                            <p:strVal val="#ppt_x-.2"/>
                                          </p:val>
                                        </p:tav>
                                        <p:tav tm="100000">
                                          <p:val>
                                            <p:strVal val="#ppt_x"/>
                                          </p:val>
                                        </p:tav>
                                      </p:tavLst>
                                    </p:anim>
                                    <p:anim calcmode="lin" valueType="num">
                                      <p:cBhvr>
                                        <p:cTn id="4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3"/>
                                        </p:tgtEl>
                                      </p:cBhvr>
                                    </p:animEffect>
                                  </p:childTnLst>
                                </p:cTn>
                              </p:par>
                              <p:par>
                                <p:cTn id="50" presetID="29"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ppt_x</p:attrName>
                                        </p:attrNameLst>
                                      </p:cBhvr>
                                      <p:tavLst>
                                        <p:tav tm="0">
                                          <p:val>
                                            <p:strVal val="#ppt_x-.2"/>
                                          </p:val>
                                        </p:tav>
                                        <p:tav tm="100000">
                                          <p:val>
                                            <p:strVal val="#ppt_x"/>
                                          </p:val>
                                        </p:tav>
                                      </p:tavLst>
                                    </p:anim>
                                    <p:anim calcmode="lin" valueType="num">
                                      <p:cBhvr>
                                        <p:cTn id="5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
                                        </p:tgtEl>
                                      </p:cBhvr>
                                    </p:animEffect>
                                  </p:childTnLst>
                                </p:cTn>
                              </p:par>
                              <p:par>
                                <p:cTn id="55" presetID="29"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ppt_x</p:attrName>
                                        </p:attrNameLst>
                                      </p:cBhvr>
                                      <p:tavLst>
                                        <p:tav tm="0">
                                          <p:val>
                                            <p:strVal val="#ppt_x-.2"/>
                                          </p:val>
                                        </p:tav>
                                        <p:tav tm="100000">
                                          <p:val>
                                            <p:strVal val="#ppt_x"/>
                                          </p:val>
                                        </p:tav>
                                      </p:tavLst>
                                    </p:anim>
                                    <p:anim calcmode="lin" valueType="num">
                                      <p:cBhvr>
                                        <p:cTn id="5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6"/>
                                        </p:tgtEl>
                                      </p:cBhvr>
                                    </p:animEffect>
                                  </p:childTnLst>
                                </p:cTn>
                              </p:par>
                              <p:par>
                                <p:cTn id="60" presetID="29"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ppt_x</p:attrName>
                                        </p:attrNameLst>
                                      </p:cBhvr>
                                      <p:tavLst>
                                        <p:tav tm="0">
                                          <p:val>
                                            <p:strVal val="#ppt_x-.2"/>
                                          </p:val>
                                        </p:tav>
                                        <p:tav tm="100000">
                                          <p:val>
                                            <p:strVal val="#ppt_x"/>
                                          </p:val>
                                        </p:tav>
                                      </p:tavLst>
                                    </p:anim>
                                    <p:anim calcmode="lin" valueType="num">
                                      <p:cBhvr>
                                        <p:cTn id="6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
                                        </p:tgtEl>
                                      </p:cBhvr>
                                    </p:animEffect>
                                  </p:childTnLst>
                                </p:cTn>
                              </p:par>
                              <p:par>
                                <p:cTn id="65" presetID="29"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ppt_x</p:attrName>
                                        </p:attrNameLst>
                                      </p:cBhvr>
                                      <p:tavLst>
                                        <p:tav tm="0">
                                          <p:val>
                                            <p:strVal val="#ppt_x-.2"/>
                                          </p:val>
                                        </p:tav>
                                        <p:tav tm="100000">
                                          <p:val>
                                            <p:strVal val="#ppt_x"/>
                                          </p:val>
                                        </p:tav>
                                      </p:tavLst>
                                    </p:anim>
                                    <p:anim calcmode="lin" valueType="num">
                                      <p:cBhvr>
                                        <p:cTn id="6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8"/>
                                        </p:tgtEl>
                                      </p:cBhvr>
                                    </p:animEffect>
                                  </p:childTnLst>
                                </p:cTn>
                              </p:par>
                              <p:par>
                                <p:cTn id="70" presetID="29"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ppt_x</p:attrName>
                                        </p:attrNameLst>
                                      </p:cBhvr>
                                      <p:tavLst>
                                        <p:tav tm="0">
                                          <p:val>
                                            <p:strVal val="#ppt_x-.2"/>
                                          </p:val>
                                        </p:tav>
                                        <p:tav tm="100000">
                                          <p:val>
                                            <p:strVal val="#ppt_x"/>
                                          </p:val>
                                        </p:tav>
                                      </p:tavLst>
                                    </p:anim>
                                    <p:anim calcmode="lin" valueType="num">
                                      <p:cBhvr>
                                        <p:cTn id="7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4" dur="1000"/>
                                        <p:tgtEl>
                                          <p:spTgt spid="9"/>
                                        </p:tgtEl>
                                      </p:cBhvr>
                                    </p:animEffect>
                                  </p:childTnLst>
                                </p:cTn>
                              </p:par>
                              <p:par>
                                <p:cTn id="75" presetID="29"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ppt_x</p:attrName>
                                        </p:attrNameLst>
                                      </p:cBhvr>
                                      <p:tavLst>
                                        <p:tav tm="0">
                                          <p:val>
                                            <p:strVal val="#ppt_x-.2"/>
                                          </p:val>
                                        </p:tav>
                                        <p:tav tm="100000">
                                          <p:val>
                                            <p:strVal val="#ppt_x"/>
                                          </p:val>
                                        </p:tav>
                                      </p:tavLst>
                                    </p:anim>
                                    <p:anim calcmode="lin" valueType="num">
                                      <p:cBhvr>
                                        <p:cTn id="7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0"/>
                                        </p:tgtEl>
                                      </p:cBhvr>
                                    </p:animEffect>
                                  </p:childTnLst>
                                </p:cTn>
                              </p:par>
                              <p:par>
                                <p:cTn id="80" presetID="29"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1000" fill="hold"/>
                                        <p:tgtEl>
                                          <p:spTgt spid="11"/>
                                        </p:tgtEl>
                                        <p:attrNameLst>
                                          <p:attrName>ppt_x</p:attrName>
                                        </p:attrNameLst>
                                      </p:cBhvr>
                                      <p:tavLst>
                                        <p:tav tm="0">
                                          <p:val>
                                            <p:strVal val="#ppt_x-.2"/>
                                          </p:val>
                                        </p:tav>
                                        <p:tav tm="100000">
                                          <p:val>
                                            <p:strVal val="#ppt_x"/>
                                          </p:val>
                                        </p:tav>
                                      </p:tavLst>
                                    </p:anim>
                                    <p:anim calcmode="lin" valueType="num">
                                      <p:cBhvr>
                                        <p:cTn id="8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1"/>
                                        </p:tgtEl>
                                      </p:cBhvr>
                                    </p:animEffect>
                                  </p:childTnLst>
                                </p:cTn>
                              </p:par>
                              <p:par>
                                <p:cTn id="85" presetID="29"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ppt_x</p:attrName>
                                        </p:attrNameLst>
                                      </p:cBhvr>
                                      <p:tavLst>
                                        <p:tav tm="0">
                                          <p:val>
                                            <p:strVal val="#ppt_x-.2"/>
                                          </p:val>
                                        </p:tav>
                                        <p:tav tm="100000">
                                          <p:val>
                                            <p:strVal val="#ppt_x"/>
                                          </p:val>
                                        </p:tav>
                                      </p:tavLst>
                                    </p:anim>
                                    <p:anim calcmode="lin" valueType="num">
                                      <p:cBhvr>
                                        <p:cTn id="8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2"/>
                                        </p:tgtEl>
                                      </p:cBhvr>
                                    </p:animEffect>
                                  </p:childTnLst>
                                </p:cTn>
                              </p:par>
                              <p:par>
                                <p:cTn id="90" presetID="29" presetClass="entr" presetSubtype="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1000" fill="hold"/>
                                        <p:tgtEl>
                                          <p:spTgt spid="13"/>
                                        </p:tgtEl>
                                        <p:attrNameLst>
                                          <p:attrName>ppt_x</p:attrName>
                                        </p:attrNameLst>
                                      </p:cBhvr>
                                      <p:tavLst>
                                        <p:tav tm="0">
                                          <p:val>
                                            <p:strVal val="#ppt_x-.2"/>
                                          </p:val>
                                        </p:tav>
                                        <p:tav tm="100000">
                                          <p:val>
                                            <p:strVal val="#ppt_x"/>
                                          </p:val>
                                        </p:tav>
                                      </p:tavLst>
                                    </p:anim>
                                    <p:anim calcmode="lin" valueType="num">
                                      <p:cBhvr>
                                        <p:cTn id="9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3"/>
                                        </p:tgtEl>
                                      </p:cBhvr>
                                    </p:animEffect>
                                  </p:childTnLst>
                                </p:cTn>
                              </p:par>
                              <p:par>
                                <p:cTn id="95" presetID="29"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1000" fill="hold"/>
                                        <p:tgtEl>
                                          <p:spTgt spid="14"/>
                                        </p:tgtEl>
                                        <p:attrNameLst>
                                          <p:attrName>ppt_x</p:attrName>
                                        </p:attrNameLst>
                                      </p:cBhvr>
                                      <p:tavLst>
                                        <p:tav tm="0">
                                          <p:val>
                                            <p:strVal val="#ppt_x-.2"/>
                                          </p:val>
                                        </p:tav>
                                        <p:tav tm="100000">
                                          <p:val>
                                            <p:strVal val="#ppt_x"/>
                                          </p:val>
                                        </p:tav>
                                      </p:tavLst>
                                    </p:anim>
                                    <p:anim calcmode="lin" valueType="num">
                                      <p:cBhvr>
                                        <p:cTn id="9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9" dur="1000"/>
                                        <p:tgtEl>
                                          <p:spTgt spid="14"/>
                                        </p:tgtEl>
                                      </p:cBhvr>
                                    </p:animEffect>
                                  </p:childTnLst>
                                </p:cTn>
                              </p:par>
                              <p:par>
                                <p:cTn id="100" presetID="29" presetClass="entr" presetSubtype="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1000" fill="hold"/>
                                        <p:tgtEl>
                                          <p:spTgt spid="15"/>
                                        </p:tgtEl>
                                        <p:attrNameLst>
                                          <p:attrName>ppt_x</p:attrName>
                                        </p:attrNameLst>
                                      </p:cBhvr>
                                      <p:tavLst>
                                        <p:tav tm="0">
                                          <p:val>
                                            <p:strVal val="#ppt_x-.2"/>
                                          </p:val>
                                        </p:tav>
                                        <p:tav tm="100000">
                                          <p:val>
                                            <p:strVal val="#ppt_x"/>
                                          </p:val>
                                        </p:tav>
                                      </p:tavLst>
                                    </p:anim>
                                    <p:anim calcmode="lin" valueType="num">
                                      <p:cBhvr>
                                        <p:cTn id="10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8" grpId="0" animBg="1"/>
      <p:bldP spid="19" grpId="0" animBg="1"/>
      <p:bldP spid="20" grpId="0" animBg="1"/>
      <p:bldP spid="21" grpId="0" animBg="1"/>
      <p:bldP spid="22" grpId="0"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000232" y="857232"/>
            <a:ext cx="642942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خواص القيمة المطلقة لعدد حقيقي </a:t>
            </a:r>
            <a:endParaRPr lang="en-US" sz="4000" b="1" dirty="0" smtClean="0"/>
          </a:p>
        </p:txBody>
      </p:sp>
      <p:sp>
        <p:nvSpPr>
          <p:cNvPr id="3" name="مخطط انسيابي: قرار 2"/>
          <p:cNvSpPr/>
          <p:nvPr/>
        </p:nvSpPr>
        <p:spPr>
          <a:xfrm>
            <a:off x="3214678" y="1857364"/>
            <a:ext cx="3357554" cy="135732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نظريــــة </a:t>
            </a:r>
            <a:endParaRPr lang="en-US" sz="4000" b="1" dirty="0" smtClean="0"/>
          </a:p>
        </p:txBody>
      </p:sp>
      <p:sp>
        <p:nvSpPr>
          <p:cNvPr id="4" name="مخطط انسيابي: معالجة متعاقبة 3"/>
          <p:cNvSpPr/>
          <p:nvPr/>
        </p:nvSpPr>
        <p:spPr>
          <a:xfrm>
            <a:off x="857224" y="3286124"/>
            <a:ext cx="8001056" cy="35718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endParaRPr lang="ar-IQ" sz="2400" b="1" dirty="0" smtClean="0"/>
          </a:p>
          <a:p>
            <a:pPr>
              <a:spcBef>
                <a:spcPct val="50000"/>
              </a:spcBef>
            </a:pPr>
            <a:r>
              <a:rPr lang="ar-SA" sz="2400" b="1" dirty="0" smtClean="0"/>
              <a:t>إذا كان أ ، ب عددين حققين فإن :</a:t>
            </a:r>
          </a:p>
          <a:p>
            <a:pPr>
              <a:spcBef>
                <a:spcPct val="50000"/>
              </a:spcBef>
            </a:pPr>
            <a:r>
              <a:rPr lang="ar-SA" sz="2400" b="1" dirty="0" smtClean="0"/>
              <a:t> ( 1 )    أ   =     -أ </a:t>
            </a:r>
          </a:p>
          <a:p>
            <a:pPr>
              <a:spcBef>
                <a:spcPct val="50000"/>
              </a:spcBef>
            </a:pPr>
            <a:r>
              <a:rPr lang="ar-SA" sz="2400" b="1" dirty="0" smtClean="0"/>
              <a:t> ( 2 )    أ   </a:t>
            </a:r>
            <a:r>
              <a:rPr lang="en-US" sz="2400" b="1" dirty="0" smtClean="0">
                <a:sym typeface="Symbol" pitchFamily="18" charset="2"/>
              </a:rPr>
              <a:t></a:t>
            </a:r>
            <a:r>
              <a:rPr lang="ar-SA" sz="2400" b="1" dirty="0" smtClean="0">
                <a:sym typeface="Symbol" pitchFamily="18" charset="2"/>
              </a:rPr>
              <a:t> أ  </a:t>
            </a:r>
            <a:r>
              <a:rPr lang="ar-SA" sz="2400" b="1" dirty="0" smtClean="0"/>
              <a:t> </a:t>
            </a:r>
            <a:r>
              <a:rPr lang="en-US" sz="2400" b="1" dirty="0" smtClean="0">
                <a:sym typeface="Symbol" pitchFamily="18" charset="2"/>
              </a:rPr>
              <a:t></a:t>
            </a:r>
            <a:r>
              <a:rPr lang="ar-SA" sz="2400" b="1" dirty="0" smtClean="0">
                <a:sym typeface="Symbol" pitchFamily="18" charset="2"/>
              </a:rPr>
              <a:t>    - أ </a:t>
            </a:r>
          </a:p>
          <a:p>
            <a:pPr>
              <a:spcBef>
                <a:spcPct val="50000"/>
              </a:spcBef>
            </a:pPr>
            <a:r>
              <a:rPr lang="ar-SA" sz="2400" b="1" dirty="0" smtClean="0">
                <a:sym typeface="Symbol" pitchFamily="18" charset="2"/>
              </a:rPr>
              <a:t> ( 3 )    أ . ب    =   أ     .  ب </a:t>
            </a:r>
          </a:p>
          <a:p>
            <a:pPr>
              <a:spcBef>
                <a:spcPct val="50000"/>
              </a:spcBef>
            </a:pPr>
            <a:r>
              <a:rPr lang="ar-SA" sz="2400" b="1" dirty="0" smtClean="0">
                <a:sym typeface="Symbol" pitchFamily="18" charset="2"/>
              </a:rPr>
              <a:t> </a:t>
            </a:r>
            <a:endParaRPr lang="ar-IQ" sz="2400" b="1" dirty="0" smtClean="0">
              <a:sym typeface="Symbol" pitchFamily="18" charset="2"/>
            </a:endParaRPr>
          </a:p>
          <a:p>
            <a:pPr>
              <a:spcBef>
                <a:spcPct val="50000"/>
              </a:spcBef>
            </a:pPr>
            <a:r>
              <a:rPr lang="ar-SA" sz="2400" b="1" dirty="0" smtClean="0">
                <a:sym typeface="Symbol" pitchFamily="18" charset="2"/>
              </a:rPr>
              <a:t>( 4 )           =               ب </a:t>
            </a:r>
            <a:r>
              <a:rPr lang="en-US" sz="2400" b="1" dirty="0" smtClean="0">
                <a:sym typeface="Symbol" pitchFamily="18" charset="2"/>
              </a:rPr>
              <a:t></a:t>
            </a:r>
            <a:r>
              <a:rPr lang="ar-SA" sz="2400" b="1" dirty="0" smtClean="0">
                <a:sym typeface="Symbol" pitchFamily="18" charset="2"/>
              </a:rPr>
              <a:t> 0</a:t>
            </a:r>
          </a:p>
          <a:p>
            <a:pPr>
              <a:spcBef>
                <a:spcPct val="50000"/>
              </a:spcBef>
            </a:pPr>
            <a:endParaRPr lang="en-US" sz="2400" b="1" dirty="0">
              <a:sym typeface="Symbol" pitchFamily="18" charset="2"/>
            </a:endParaRPr>
          </a:p>
        </p:txBody>
      </p:sp>
      <p:sp>
        <p:nvSpPr>
          <p:cNvPr id="5" name="Line 21"/>
          <p:cNvSpPr>
            <a:spLocks noChangeShapeType="1"/>
          </p:cNvSpPr>
          <p:nvPr/>
        </p:nvSpPr>
        <p:spPr bwMode="auto">
          <a:xfrm>
            <a:off x="6429388" y="4643446"/>
            <a:ext cx="0" cy="457200"/>
          </a:xfrm>
          <a:prstGeom prst="line">
            <a:avLst/>
          </a:prstGeom>
          <a:noFill/>
          <a:ln w="38100">
            <a:solidFill>
              <a:schemeClr val="tx1"/>
            </a:solidFill>
            <a:round/>
            <a:headEnd/>
            <a:tailEnd/>
          </a:ln>
          <a:effectLst/>
        </p:spPr>
        <p:txBody>
          <a:bodyPr/>
          <a:lstStyle/>
          <a:p>
            <a:endParaRPr lang="ar-IQ"/>
          </a:p>
        </p:txBody>
      </p:sp>
      <p:sp>
        <p:nvSpPr>
          <p:cNvPr id="6" name="Line 21"/>
          <p:cNvSpPr>
            <a:spLocks noChangeShapeType="1"/>
          </p:cNvSpPr>
          <p:nvPr/>
        </p:nvSpPr>
        <p:spPr bwMode="auto">
          <a:xfrm>
            <a:off x="5715008" y="4614874"/>
            <a:ext cx="0" cy="457200"/>
          </a:xfrm>
          <a:prstGeom prst="line">
            <a:avLst/>
          </a:prstGeom>
          <a:noFill/>
          <a:ln w="38100">
            <a:solidFill>
              <a:schemeClr val="tx1"/>
            </a:solidFill>
            <a:round/>
            <a:headEnd/>
            <a:tailEnd/>
          </a:ln>
          <a:effectLst/>
        </p:spPr>
        <p:txBody>
          <a:bodyPr/>
          <a:lstStyle/>
          <a:p>
            <a:endParaRPr lang="ar-IQ"/>
          </a:p>
        </p:txBody>
      </p:sp>
      <p:sp>
        <p:nvSpPr>
          <p:cNvPr id="7" name="Line 21"/>
          <p:cNvSpPr>
            <a:spLocks noChangeShapeType="1"/>
          </p:cNvSpPr>
          <p:nvPr/>
        </p:nvSpPr>
        <p:spPr bwMode="auto">
          <a:xfrm>
            <a:off x="6357950" y="4000504"/>
            <a:ext cx="0" cy="457200"/>
          </a:xfrm>
          <a:prstGeom prst="line">
            <a:avLst/>
          </a:prstGeom>
          <a:noFill/>
          <a:ln w="38100">
            <a:solidFill>
              <a:schemeClr val="tx1"/>
            </a:solidFill>
            <a:round/>
            <a:headEnd/>
            <a:tailEnd/>
          </a:ln>
          <a:effectLst/>
        </p:spPr>
        <p:txBody>
          <a:bodyPr/>
          <a:lstStyle/>
          <a:p>
            <a:endParaRPr lang="ar-IQ"/>
          </a:p>
        </p:txBody>
      </p:sp>
      <p:sp>
        <p:nvSpPr>
          <p:cNvPr id="8" name="Line 21"/>
          <p:cNvSpPr>
            <a:spLocks noChangeShapeType="1"/>
          </p:cNvSpPr>
          <p:nvPr/>
        </p:nvSpPr>
        <p:spPr bwMode="auto">
          <a:xfrm>
            <a:off x="6929454" y="4000504"/>
            <a:ext cx="0" cy="457200"/>
          </a:xfrm>
          <a:prstGeom prst="line">
            <a:avLst/>
          </a:prstGeom>
          <a:noFill/>
          <a:ln w="38100">
            <a:solidFill>
              <a:schemeClr val="tx1"/>
            </a:solidFill>
            <a:round/>
            <a:headEnd/>
            <a:tailEnd/>
          </a:ln>
          <a:effectLst/>
        </p:spPr>
        <p:txBody>
          <a:bodyPr/>
          <a:lstStyle/>
          <a:p>
            <a:endParaRPr lang="ar-IQ"/>
          </a:p>
        </p:txBody>
      </p:sp>
      <p:sp>
        <p:nvSpPr>
          <p:cNvPr id="9" name="Line 21"/>
          <p:cNvSpPr>
            <a:spLocks noChangeShapeType="1"/>
          </p:cNvSpPr>
          <p:nvPr/>
        </p:nvSpPr>
        <p:spPr bwMode="auto">
          <a:xfrm>
            <a:off x="7358082" y="4000504"/>
            <a:ext cx="0" cy="457200"/>
          </a:xfrm>
          <a:prstGeom prst="line">
            <a:avLst/>
          </a:prstGeom>
          <a:noFill/>
          <a:ln w="38100">
            <a:solidFill>
              <a:schemeClr val="tx1"/>
            </a:solidFill>
            <a:round/>
            <a:headEnd/>
            <a:tailEnd/>
          </a:ln>
          <a:effectLst/>
        </p:spPr>
        <p:txBody>
          <a:bodyPr/>
          <a:lstStyle/>
          <a:p>
            <a:endParaRPr lang="ar-IQ"/>
          </a:p>
        </p:txBody>
      </p:sp>
      <p:sp>
        <p:nvSpPr>
          <p:cNvPr id="10" name="Line 21"/>
          <p:cNvSpPr>
            <a:spLocks noChangeShapeType="1"/>
          </p:cNvSpPr>
          <p:nvPr/>
        </p:nvSpPr>
        <p:spPr bwMode="auto">
          <a:xfrm>
            <a:off x="7786710" y="4000504"/>
            <a:ext cx="0" cy="457200"/>
          </a:xfrm>
          <a:prstGeom prst="line">
            <a:avLst/>
          </a:prstGeom>
          <a:noFill/>
          <a:ln w="38100">
            <a:solidFill>
              <a:schemeClr val="tx1"/>
            </a:solidFill>
            <a:round/>
            <a:headEnd/>
            <a:tailEnd/>
          </a:ln>
          <a:effectLst/>
        </p:spPr>
        <p:txBody>
          <a:bodyPr/>
          <a:lstStyle/>
          <a:p>
            <a:endParaRPr lang="ar-IQ"/>
          </a:p>
        </p:txBody>
      </p:sp>
      <p:sp>
        <p:nvSpPr>
          <p:cNvPr id="11" name="Line 21"/>
          <p:cNvSpPr>
            <a:spLocks noChangeShapeType="1"/>
          </p:cNvSpPr>
          <p:nvPr/>
        </p:nvSpPr>
        <p:spPr bwMode="auto">
          <a:xfrm>
            <a:off x="7429520" y="4643446"/>
            <a:ext cx="0" cy="457200"/>
          </a:xfrm>
          <a:prstGeom prst="line">
            <a:avLst/>
          </a:prstGeom>
          <a:noFill/>
          <a:ln w="38100">
            <a:solidFill>
              <a:schemeClr val="tx1"/>
            </a:solidFill>
            <a:round/>
            <a:headEnd/>
            <a:tailEnd/>
          </a:ln>
          <a:effectLst/>
        </p:spPr>
        <p:txBody>
          <a:bodyPr/>
          <a:lstStyle/>
          <a:p>
            <a:endParaRPr lang="ar-IQ"/>
          </a:p>
        </p:txBody>
      </p:sp>
      <p:sp>
        <p:nvSpPr>
          <p:cNvPr id="12" name="Line 21"/>
          <p:cNvSpPr>
            <a:spLocks noChangeShapeType="1"/>
          </p:cNvSpPr>
          <p:nvPr/>
        </p:nvSpPr>
        <p:spPr bwMode="auto">
          <a:xfrm>
            <a:off x="7786710" y="4643446"/>
            <a:ext cx="0" cy="457200"/>
          </a:xfrm>
          <a:prstGeom prst="line">
            <a:avLst/>
          </a:prstGeom>
          <a:noFill/>
          <a:ln w="38100">
            <a:solidFill>
              <a:schemeClr val="tx1"/>
            </a:solidFill>
            <a:round/>
            <a:headEnd/>
            <a:tailEnd/>
          </a:ln>
          <a:effectLst/>
        </p:spPr>
        <p:txBody>
          <a:bodyPr/>
          <a:lstStyle/>
          <a:p>
            <a:endParaRPr lang="ar-IQ"/>
          </a:p>
        </p:txBody>
      </p:sp>
      <p:sp>
        <p:nvSpPr>
          <p:cNvPr id="13" name="Line 21"/>
          <p:cNvSpPr>
            <a:spLocks noChangeShapeType="1"/>
          </p:cNvSpPr>
          <p:nvPr/>
        </p:nvSpPr>
        <p:spPr bwMode="auto">
          <a:xfrm>
            <a:off x="6072198" y="5214950"/>
            <a:ext cx="0" cy="457200"/>
          </a:xfrm>
          <a:prstGeom prst="line">
            <a:avLst/>
          </a:prstGeom>
          <a:noFill/>
          <a:ln w="38100">
            <a:solidFill>
              <a:schemeClr val="tx1"/>
            </a:solidFill>
            <a:round/>
            <a:headEnd/>
            <a:tailEnd/>
          </a:ln>
          <a:effectLst/>
        </p:spPr>
        <p:txBody>
          <a:bodyPr/>
          <a:lstStyle/>
          <a:p>
            <a:endParaRPr lang="ar-IQ"/>
          </a:p>
        </p:txBody>
      </p:sp>
      <p:sp>
        <p:nvSpPr>
          <p:cNvPr id="14" name="Line 21"/>
          <p:cNvSpPr>
            <a:spLocks noChangeShapeType="1"/>
          </p:cNvSpPr>
          <p:nvPr/>
        </p:nvSpPr>
        <p:spPr bwMode="auto">
          <a:xfrm>
            <a:off x="6500826" y="5186378"/>
            <a:ext cx="0" cy="457200"/>
          </a:xfrm>
          <a:prstGeom prst="line">
            <a:avLst/>
          </a:prstGeom>
          <a:noFill/>
          <a:ln w="38100">
            <a:solidFill>
              <a:schemeClr val="tx1"/>
            </a:solidFill>
            <a:round/>
            <a:headEnd/>
            <a:tailEnd/>
          </a:ln>
          <a:effectLst/>
        </p:spPr>
        <p:txBody>
          <a:bodyPr/>
          <a:lstStyle/>
          <a:p>
            <a:endParaRPr lang="ar-IQ"/>
          </a:p>
        </p:txBody>
      </p:sp>
      <p:sp>
        <p:nvSpPr>
          <p:cNvPr id="15" name="Line 21"/>
          <p:cNvSpPr>
            <a:spLocks noChangeShapeType="1"/>
          </p:cNvSpPr>
          <p:nvPr/>
        </p:nvSpPr>
        <p:spPr bwMode="auto">
          <a:xfrm>
            <a:off x="6929454" y="5143512"/>
            <a:ext cx="0" cy="457200"/>
          </a:xfrm>
          <a:prstGeom prst="line">
            <a:avLst/>
          </a:prstGeom>
          <a:noFill/>
          <a:ln w="38100">
            <a:solidFill>
              <a:schemeClr val="tx1"/>
            </a:solidFill>
            <a:round/>
            <a:headEnd/>
            <a:tailEnd/>
          </a:ln>
          <a:effectLst/>
        </p:spPr>
        <p:txBody>
          <a:bodyPr/>
          <a:lstStyle/>
          <a:p>
            <a:endParaRPr lang="ar-IQ"/>
          </a:p>
        </p:txBody>
      </p:sp>
      <p:sp>
        <p:nvSpPr>
          <p:cNvPr id="16" name="Line 21"/>
          <p:cNvSpPr>
            <a:spLocks noChangeShapeType="1"/>
          </p:cNvSpPr>
          <p:nvPr/>
        </p:nvSpPr>
        <p:spPr bwMode="auto">
          <a:xfrm>
            <a:off x="7786710" y="5214950"/>
            <a:ext cx="0" cy="457200"/>
          </a:xfrm>
          <a:prstGeom prst="line">
            <a:avLst/>
          </a:prstGeom>
          <a:noFill/>
          <a:ln w="38100">
            <a:solidFill>
              <a:schemeClr val="tx1"/>
            </a:solidFill>
            <a:round/>
            <a:headEnd/>
            <a:tailEnd/>
          </a:ln>
          <a:effectLst/>
        </p:spPr>
        <p:txBody>
          <a:bodyPr/>
          <a:lstStyle/>
          <a:p>
            <a:endParaRPr lang="ar-IQ"/>
          </a:p>
        </p:txBody>
      </p:sp>
      <p:sp>
        <p:nvSpPr>
          <p:cNvPr id="17" name="Line 21"/>
          <p:cNvSpPr>
            <a:spLocks noChangeShapeType="1"/>
          </p:cNvSpPr>
          <p:nvPr/>
        </p:nvSpPr>
        <p:spPr bwMode="auto">
          <a:xfrm>
            <a:off x="5286380" y="5214950"/>
            <a:ext cx="0" cy="457200"/>
          </a:xfrm>
          <a:prstGeom prst="line">
            <a:avLst/>
          </a:prstGeom>
          <a:noFill/>
          <a:ln w="38100">
            <a:solidFill>
              <a:schemeClr val="tx1"/>
            </a:solidFill>
            <a:round/>
            <a:headEnd/>
            <a:tailEnd/>
          </a:ln>
          <a:effectLst/>
        </p:spPr>
        <p:txBody>
          <a:bodyPr/>
          <a:lstStyle/>
          <a:p>
            <a:endParaRPr lang="ar-IQ"/>
          </a:p>
        </p:txBody>
      </p:sp>
      <p:sp>
        <p:nvSpPr>
          <p:cNvPr id="18" name="Line 21"/>
          <p:cNvSpPr>
            <a:spLocks noChangeShapeType="1"/>
          </p:cNvSpPr>
          <p:nvPr/>
        </p:nvSpPr>
        <p:spPr bwMode="auto">
          <a:xfrm>
            <a:off x="5715008" y="5257816"/>
            <a:ext cx="0" cy="457200"/>
          </a:xfrm>
          <a:prstGeom prst="line">
            <a:avLst/>
          </a:prstGeom>
          <a:noFill/>
          <a:ln w="38100">
            <a:solidFill>
              <a:schemeClr val="tx1"/>
            </a:solidFill>
            <a:round/>
            <a:headEnd/>
            <a:tailEnd/>
          </a:ln>
          <a:effectLst/>
        </p:spPr>
        <p:txBody>
          <a:bodyPr/>
          <a:lstStyle/>
          <a:p>
            <a:endParaRPr lang="ar-IQ"/>
          </a:p>
        </p:txBody>
      </p:sp>
      <p:sp>
        <p:nvSpPr>
          <p:cNvPr id="19" name="مربع نص 18"/>
          <p:cNvSpPr txBox="1"/>
          <p:nvPr/>
        </p:nvSpPr>
        <p:spPr>
          <a:xfrm>
            <a:off x="6858016" y="5786454"/>
            <a:ext cx="928694" cy="1077218"/>
          </a:xfrm>
          <a:prstGeom prst="rect">
            <a:avLst/>
          </a:prstGeom>
          <a:noFill/>
        </p:spPr>
        <p:txBody>
          <a:bodyPr wrap="square" rtlCol="1">
            <a:spAutoFit/>
          </a:bodyPr>
          <a:lstStyle/>
          <a:p>
            <a:r>
              <a:rPr lang="ar-IQ" sz="3200" dirty="0" smtClean="0"/>
              <a:t>1</a:t>
            </a:r>
          </a:p>
          <a:p>
            <a:r>
              <a:rPr lang="ar-IQ" sz="3200" dirty="0" smtClean="0"/>
              <a:t>ب</a:t>
            </a:r>
            <a:endParaRPr lang="ar-IQ" sz="3200" dirty="0"/>
          </a:p>
        </p:txBody>
      </p:sp>
      <p:sp>
        <p:nvSpPr>
          <p:cNvPr id="20" name="مربع نص 19"/>
          <p:cNvSpPr txBox="1"/>
          <p:nvPr/>
        </p:nvSpPr>
        <p:spPr>
          <a:xfrm>
            <a:off x="5857884" y="5780806"/>
            <a:ext cx="714380" cy="1077218"/>
          </a:xfrm>
          <a:prstGeom prst="rect">
            <a:avLst/>
          </a:prstGeom>
          <a:noFill/>
        </p:spPr>
        <p:txBody>
          <a:bodyPr wrap="square" rtlCol="1">
            <a:spAutoFit/>
          </a:bodyPr>
          <a:lstStyle/>
          <a:p>
            <a:r>
              <a:rPr lang="ar-IQ" sz="3200" dirty="0" smtClean="0"/>
              <a:t>1</a:t>
            </a:r>
          </a:p>
          <a:p>
            <a:r>
              <a:rPr lang="ar-IQ" sz="3200" dirty="0" smtClean="0"/>
              <a:t>ب</a:t>
            </a:r>
            <a:endParaRPr lang="ar-IQ" sz="3200" dirty="0"/>
          </a:p>
        </p:txBody>
      </p:sp>
      <p:sp>
        <p:nvSpPr>
          <p:cNvPr id="21" name="Line 8"/>
          <p:cNvSpPr>
            <a:spLocks noChangeShapeType="1"/>
          </p:cNvSpPr>
          <p:nvPr/>
        </p:nvSpPr>
        <p:spPr bwMode="auto">
          <a:xfrm>
            <a:off x="7286644" y="6015062"/>
            <a:ext cx="0" cy="914400"/>
          </a:xfrm>
          <a:prstGeom prst="line">
            <a:avLst/>
          </a:prstGeom>
          <a:noFill/>
          <a:ln w="9525">
            <a:solidFill>
              <a:schemeClr val="tx1"/>
            </a:solidFill>
            <a:round/>
            <a:headEnd/>
            <a:tailEnd/>
          </a:ln>
          <a:effectLst/>
        </p:spPr>
        <p:txBody>
          <a:bodyPr/>
          <a:lstStyle/>
          <a:p>
            <a:endParaRPr lang="ar-IQ"/>
          </a:p>
        </p:txBody>
      </p:sp>
      <p:sp>
        <p:nvSpPr>
          <p:cNvPr id="22" name="Line 8"/>
          <p:cNvSpPr>
            <a:spLocks noChangeShapeType="1"/>
          </p:cNvSpPr>
          <p:nvPr/>
        </p:nvSpPr>
        <p:spPr bwMode="auto">
          <a:xfrm>
            <a:off x="7848600" y="6015062"/>
            <a:ext cx="0" cy="914400"/>
          </a:xfrm>
          <a:prstGeom prst="line">
            <a:avLst/>
          </a:prstGeom>
          <a:noFill/>
          <a:ln w="9525">
            <a:solidFill>
              <a:schemeClr val="tx1"/>
            </a:solidFill>
            <a:round/>
            <a:headEnd/>
            <a:tailEnd/>
          </a:ln>
          <a:effectLst/>
        </p:spPr>
        <p:txBody>
          <a:bodyPr/>
          <a:lstStyle/>
          <a:p>
            <a:endParaRPr lang="ar-IQ"/>
          </a:p>
        </p:txBody>
      </p:sp>
      <p:sp>
        <p:nvSpPr>
          <p:cNvPr id="25" name="Line 7"/>
          <p:cNvSpPr>
            <a:spLocks noChangeShapeType="1"/>
          </p:cNvSpPr>
          <p:nvPr/>
        </p:nvSpPr>
        <p:spPr bwMode="auto">
          <a:xfrm>
            <a:off x="7324748" y="6357958"/>
            <a:ext cx="533400" cy="0"/>
          </a:xfrm>
          <a:prstGeom prst="line">
            <a:avLst/>
          </a:prstGeom>
          <a:noFill/>
          <a:ln w="9525">
            <a:solidFill>
              <a:schemeClr val="tx1"/>
            </a:solidFill>
            <a:round/>
            <a:headEnd/>
            <a:tailEnd/>
          </a:ln>
          <a:effectLst/>
        </p:spPr>
        <p:txBody>
          <a:bodyPr/>
          <a:lstStyle/>
          <a:p>
            <a:endParaRPr lang="ar-IQ"/>
          </a:p>
        </p:txBody>
      </p:sp>
      <p:sp>
        <p:nvSpPr>
          <p:cNvPr id="26" name="Line 7"/>
          <p:cNvSpPr>
            <a:spLocks noChangeShapeType="1"/>
          </p:cNvSpPr>
          <p:nvPr/>
        </p:nvSpPr>
        <p:spPr bwMode="auto">
          <a:xfrm>
            <a:off x="6072198" y="6357958"/>
            <a:ext cx="533400" cy="0"/>
          </a:xfrm>
          <a:prstGeom prst="line">
            <a:avLst/>
          </a:prstGeom>
          <a:noFill/>
          <a:ln w="9525">
            <a:solidFill>
              <a:schemeClr val="tx1"/>
            </a:solidFill>
            <a:round/>
            <a:headEnd/>
            <a:tailEnd/>
          </a:ln>
          <a:effectLst/>
        </p:spPr>
        <p:txBody>
          <a:bodyPr/>
          <a:lstStyle/>
          <a:p>
            <a:endParaRPr lang="ar-IQ"/>
          </a:p>
        </p:txBody>
      </p:sp>
      <p:sp>
        <p:nvSpPr>
          <p:cNvPr id="27" name="Line 15"/>
          <p:cNvSpPr>
            <a:spLocks noChangeShapeType="1"/>
          </p:cNvSpPr>
          <p:nvPr/>
        </p:nvSpPr>
        <p:spPr bwMode="auto">
          <a:xfrm>
            <a:off x="6143636" y="5905520"/>
            <a:ext cx="0" cy="381000"/>
          </a:xfrm>
          <a:prstGeom prst="line">
            <a:avLst/>
          </a:prstGeom>
          <a:noFill/>
          <a:ln w="9525">
            <a:solidFill>
              <a:schemeClr val="tx1"/>
            </a:solidFill>
            <a:round/>
            <a:headEnd/>
            <a:tailEnd/>
          </a:ln>
          <a:effectLst/>
        </p:spPr>
        <p:txBody>
          <a:bodyPr/>
          <a:lstStyle/>
          <a:p>
            <a:endParaRPr lang="ar-IQ"/>
          </a:p>
        </p:txBody>
      </p:sp>
      <p:sp>
        <p:nvSpPr>
          <p:cNvPr id="28" name="Line 15"/>
          <p:cNvSpPr>
            <a:spLocks noChangeShapeType="1"/>
          </p:cNvSpPr>
          <p:nvPr/>
        </p:nvSpPr>
        <p:spPr bwMode="auto">
          <a:xfrm>
            <a:off x="6072198" y="6429396"/>
            <a:ext cx="0" cy="381000"/>
          </a:xfrm>
          <a:prstGeom prst="line">
            <a:avLst/>
          </a:prstGeom>
          <a:noFill/>
          <a:ln w="9525">
            <a:solidFill>
              <a:schemeClr val="tx1"/>
            </a:solidFill>
            <a:round/>
            <a:headEnd/>
            <a:tailEnd/>
          </a:ln>
          <a:effectLst/>
        </p:spPr>
        <p:txBody>
          <a:bodyPr/>
          <a:lstStyle/>
          <a:p>
            <a:endParaRPr lang="ar-IQ"/>
          </a:p>
        </p:txBody>
      </p:sp>
      <p:sp>
        <p:nvSpPr>
          <p:cNvPr id="30" name="Line 15"/>
          <p:cNvSpPr>
            <a:spLocks noChangeShapeType="1"/>
          </p:cNvSpPr>
          <p:nvPr/>
        </p:nvSpPr>
        <p:spPr bwMode="auto">
          <a:xfrm>
            <a:off x="6572264" y="6405586"/>
            <a:ext cx="0" cy="381000"/>
          </a:xfrm>
          <a:prstGeom prst="line">
            <a:avLst/>
          </a:prstGeom>
          <a:noFill/>
          <a:ln w="9525">
            <a:solidFill>
              <a:schemeClr val="tx1"/>
            </a:solidFill>
            <a:round/>
            <a:headEnd/>
            <a:tailEnd/>
          </a:ln>
          <a:effectLst/>
        </p:spPr>
        <p:txBody>
          <a:bodyPr/>
          <a:lstStyle/>
          <a:p>
            <a:endParaRPr lang="ar-IQ"/>
          </a:p>
        </p:txBody>
      </p:sp>
      <p:sp>
        <p:nvSpPr>
          <p:cNvPr id="31" name="Line 15"/>
          <p:cNvSpPr>
            <a:spLocks noChangeShapeType="1"/>
          </p:cNvSpPr>
          <p:nvPr/>
        </p:nvSpPr>
        <p:spPr bwMode="auto">
          <a:xfrm>
            <a:off x="6572264" y="5905520"/>
            <a:ext cx="0" cy="381000"/>
          </a:xfrm>
          <a:prstGeom prst="line">
            <a:avLst/>
          </a:prstGeom>
          <a:noFill/>
          <a:ln w="9525">
            <a:solidFill>
              <a:schemeClr val="tx1"/>
            </a:solidFill>
            <a:round/>
            <a:headEnd/>
            <a:tailEnd/>
          </a:ln>
          <a:effectLst/>
        </p:spPr>
        <p:txBody>
          <a:bodyPr/>
          <a:lstStyle/>
          <a:p>
            <a:endParaRPr lang="ar-IQ"/>
          </a:p>
        </p:txBody>
      </p:sp>
      <p:sp>
        <p:nvSpPr>
          <p:cNvPr id="33" name="شكل بيضاوي 3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78</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2" presetClass="exit" presetSubtype="0" fill="hold" grpId="0" nodeType="withEffect">
                                  <p:stCondLst>
                                    <p:cond delay="0"/>
                                  </p:stCondLst>
                                  <p:childTnLst>
                                    <p:animScale>
                                      <p:cBhvr>
                                        <p:cTn id="11"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3"/>
                                        </p:tgtEl>
                                        <p:attrNameLst>
                                          <p:attrName>ppt_x</p:attrName>
                                          <p:attrName>ppt_y</p:attrName>
                                        </p:attrNameLst>
                                      </p:cBhvr>
                                    </p:animMotion>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2" presetClass="exit" presetSubtype="0" fill="hold" grpId="0" nodeType="withEffect">
                                  <p:stCondLst>
                                    <p:cond delay="0"/>
                                  </p:stCondLst>
                                  <p:childTnLst>
                                    <p:animScale>
                                      <p:cBhvr>
                                        <p:cTn id="16"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7" dur="1000" accel="50000">
                                          <p:stCondLst>
                                            <p:cond delay="0"/>
                                          </p:stCondLst>
                                        </p:cTn>
                                        <p:tgtEl>
                                          <p:spTgt spid="4"/>
                                        </p:tgtEl>
                                        <p:attrNameLst>
                                          <p:attrName>ppt_x</p:attrName>
                                          <p:attrName>ppt_y</p:attrName>
                                        </p:attrNameLst>
                                      </p:cBhvr>
                                    </p:animMotion>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52" presetClass="exit" presetSubtype="0" fill="hold" grpId="0" nodeType="withEffect">
                                  <p:stCondLst>
                                    <p:cond delay="0"/>
                                  </p:stCondLst>
                                  <p:childTnLst>
                                    <p:animScale>
                                      <p:cBhvr>
                                        <p:cTn id="21"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2" dur="1000" accel="50000">
                                          <p:stCondLst>
                                            <p:cond delay="0"/>
                                          </p:stCondLst>
                                        </p:cTn>
                                        <p:tgtEl>
                                          <p:spTgt spid="5"/>
                                        </p:tgtEl>
                                        <p:attrNameLst>
                                          <p:attrName>ppt_x</p:attrName>
                                          <p:attrName>ppt_y</p:attrName>
                                        </p:attrNameLst>
                                      </p:cBhvr>
                                    </p:animMotion>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52" presetClass="exit" presetSubtype="0" fill="hold" grpId="0" nodeType="withEffect">
                                  <p:stCondLst>
                                    <p:cond delay="0"/>
                                  </p:stCondLst>
                                  <p:childTnLst>
                                    <p:animScale>
                                      <p:cBhvr>
                                        <p:cTn id="26"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7" dur="1000" accel="50000">
                                          <p:stCondLst>
                                            <p:cond delay="0"/>
                                          </p:stCondLst>
                                        </p:cTn>
                                        <p:tgtEl>
                                          <p:spTgt spid="6"/>
                                        </p:tgtEl>
                                        <p:attrNameLst>
                                          <p:attrName>ppt_x</p:attrName>
                                          <p:attrName>ppt_y</p:attrName>
                                        </p:attrNameLst>
                                      </p:cBhvr>
                                    </p:animMotion>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52" presetClass="exit" presetSubtype="0" fill="hold" grpId="0" nodeType="withEffect">
                                  <p:stCondLst>
                                    <p:cond delay="0"/>
                                  </p:stCondLst>
                                  <p:childTnLst>
                                    <p:animScale>
                                      <p:cBhvr>
                                        <p:cTn id="31"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2" dur="1000" accel="50000">
                                          <p:stCondLst>
                                            <p:cond delay="0"/>
                                          </p:stCondLst>
                                        </p:cTn>
                                        <p:tgtEl>
                                          <p:spTgt spid="7"/>
                                        </p:tgtEl>
                                        <p:attrNameLst>
                                          <p:attrName>ppt_x</p:attrName>
                                          <p:attrName>ppt_y</p:attrName>
                                        </p:attrNameLst>
                                      </p:cBhvr>
                                    </p:animMotion>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par>
                                <p:cTn id="35" presetID="52" presetClass="exit" presetSubtype="0" fill="hold" grpId="0" nodeType="withEffect">
                                  <p:stCondLst>
                                    <p:cond delay="0"/>
                                  </p:stCondLst>
                                  <p:childTnLst>
                                    <p:animScale>
                                      <p:cBhvr>
                                        <p:cTn id="36"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7" dur="1000" accel="50000">
                                          <p:stCondLst>
                                            <p:cond delay="0"/>
                                          </p:stCondLst>
                                        </p:cTn>
                                        <p:tgtEl>
                                          <p:spTgt spid="8"/>
                                        </p:tgtEl>
                                        <p:attrNameLst>
                                          <p:attrName>ppt_x</p:attrName>
                                          <p:attrName>ppt_y</p:attrName>
                                        </p:attrNameLst>
                                      </p:cBhvr>
                                    </p:animMotion>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par>
                                <p:cTn id="40" presetID="52" presetClass="exit" presetSubtype="0" fill="hold" grpId="0" nodeType="withEffect">
                                  <p:stCondLst>
                                    <p:cond delay="0"/>
                                  </p:stCondLst>
                                  <p:childTnLst>
                                    <p:animScale>
                                      <p:cBhvr>
                                        <p:cTn id="41"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2" dur="1000" accel="50000">
                                          <p:stCondLst>
                                            <p:cond delay="0"/>
                                          </p:stCondLst>
                                        </p:cTn>
                                        <p:tgtEl>
                                          <p:spTgt spid="9"/>
                                        </p:tgtEl>
                                        <p:attrNameLst>
                                          <p:attrName>ppt_x</p:attrName>
                                          <p:attrName>ppt_y</p:attrName>
                                        </p:attrNameLst>
                                      </p:cBhvr>
                                    </p:animMotion>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par>
                                <p:cTn id="45" presetID="52" presetClass="exit" presetSubtype="0" fill="hold" grpId="0" nodeType="withEffect">
                                  <p:stCondLst>
                                    <p:cond delay="0"/>
                                  </p:stCondLst>
                                  <p:childTnLst>
                                    <p:animScale>
                                      <p:cBhvr>
                                        <p:cTn id="46"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10"/>
                                        </p:tgtEl>
                                        <p:attrNameLst>
                                          <p:attrName>ppt_x</p:attrName>
                                          <p:attrName>ppt_y</p:attrName>
                                        </p:attrNameLst>
                                      </p:cBhvr>
                                    </p:animMotion>
                                    <p:animEffect transition="out" filter="fade">
                                      <p:cBhvr>
                                        <p:cTn id="48" dur="1000"/>
                                        <p:tgtEl>
                                          <p:spTgt spid="10"/>
                                        </p:tgtEl>
                                      </p:cBhvr>
                                    </p:animEffect>
                                    <p:set>
                                      <p:cBhvr>
                                        <p:cTn id="49" dur="1" fill="hold">
                                          <p:stCondLst>
                                            <p:cond delay="999"/>
                                          </p:stCondLst>
                                        </p:cTn>
                                        <p:tgtEl>
                                          <p:spTgt spid="10"/>
                                        </p:tgtEl>
                                        <p:attrNameLst>
                                          <p:attrName>style.visibility</p:attrName>
                                        </p:attrNameLst>
                                      </p:cBhvr>
                                      <p:to>
                                        <p:strVal val="hidden"/>
                                      </p:to>
                                    </p:set>
                                  </p:childTnLst>
                                </p:cTn>
                              </p:par>
                              <p:par>
                                <p:cTn id="50" presetID="52" presetClass="exit" presetSubtype="0" fill="hold" grpId="0" nodeType="withEffect">
                                  <p:stCondLst>
                                    <p:cond delay="0"/>
                                  </p:stCondLst>
                                  <p:childTnLst>
                                    <p:animScale>
                                      <p:cBhvr>
                                        <p:cTn id="51"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2" dur="1000" accel="50000">
                                          <p:stCondLst>
                                            <p:cond delay="0"/>
                                          </p:stCondLst>
                                        </p:cTn>
                                        <p:tgtEl>
                                          <p:spTgt spid="11"/>
                                        </p:tgtEl>
                                        <p:attrNameLst>
                                          <p:attrName>ppt_x</p:attrName>
                                          <p:attrName>ppt_y</p:attrName>
                                        </p:attrNameLst>
                                      </p:cBhvr>
                                    </p:animMotion>
                                    <p:animEffect transition="out" filter="fade">
                                      <p:cBhvr>
                                        <p:cTn id="53" dur="1000"/>
                                        <p:tgtEl>
                                          <p:spTgt spid="11"/>
                                        </p:tgtEl>
                                      </p:cBhvr>
                                    </p:animEffect>
                                    <p:set>
                                      <p:cBhvr>
                                        <p:cTn id="54" dur="1" fill="hold">
                                          <p:stCondLst>
                                            <p:cond delay="999"/>
                                          </p:stCondLst>
                                        </p:cTn>
                                        <p:tgtEl>
                                          <p:spTgt spid="11"/>
                                        </p:tgtEl>
                                        <p:attrNameLst>
                                          <p:attrName>style.visibility</p:attrName>
                                        </p:attrNameLst>
                                      </p:cBhvr>
                                      <p:to>
                                        <p:strVal val="hidden"/>
                                      </p:to>
                                    </p:set>
                                  </p:childTnLst>
                                </p:cTn>
                              </p:par>
                              <p:par>
                                <p:cTn id="55" presetID="52" presetClass="exit" presetSubtype="0" fill="hold" grpId="0" nodeType="withEffect">
                                  <p:stCondLst>
                                    <p:cond delay="0"/>
                                  </p:stCondLst>
                                  <p:childTnLst>
                                    <p:animScale>
                                      <p:cBhvr>
                                        <p:cTn id="56"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7" dur="1000" accel="50000">
                                          <p:stCondLst>
                                            <p:cond delay="0"/>
                                          </p:stCondLst>
                                        </p:cTn>
                                        <p:tgtEl>
                                          <p:spTgt spid="12"/>
                                        </p:tgtEl>
                                        <p:attrNameLst>
                                          <p:attrName>ppt_x</p:attrName>
                                          <p:attrName>ppt_y</p:attrName>
                                        </p:attrNameLst>
                                      </p:cBhvr>
                                    </p:animMotion>
                                    <p:animEffect transition="out" filter="fade">
                                      <p:cBhvr>
                                        <p:cTn id="58" dur="1000"/>
                                        <p:tgtEl>
                                          <p:spTgt spid="12"/>
                                        </p:tgtEl>
                                      </p:cBhvr>
                                    </p:animEffect>
                                    <p:set>
                                      <p:cBhvr>
                                        <p:cTn id="59" dur="1" fill="hold">
                                          <p:stCondLst>
                                            <p:cond delay="999"/>
                                          </p:stCondLst>
                                        </p:cTn>
                                        <p:tgtEl>
                                          <p:spTgt spid="12"/>
                                        </p:tgtEl>
                                        <p:attrNameLst>
                                          <p:attrName>style.visibility</p:attrName>
                                        </p:attrNameLst>
                                      </p:cBhvr>
                                      <p:to>
                                        <p:strVal val="hidden"/>
                                      </p:to>
                                    </p:set>
                                  </p:childTnLst>
                                </p:cTn>
                              </p:par>
                              <p:par>
                                <p:cTn id="60" presetID="52" presetClass="exit" presetSubtype="0" fill="hold" grpId="0" nodeType="withEffect">
                                  <p:stCondLst>
                                    <p:cond delay="0"/>
                                  </p:stCondLst>
                                  <p:childTnLst>
                                    <p:animScale>
                                      <p:cBhvr>
                                        <p:cTn id="61"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2" dur="1000" accel="50000">
                                          <p:stCondLst>
                                            <p:cond delay="0"/>
                                          </p:stCondLst>
                                        </p:cTn>
                                        <p:tgtEl>
                                          <p:spTgt spid="13"/>
                                        </p:tgtEl>
                                        <p:attrNameLst>
                                          <p:attrName>ppt_x</p:attrName>
                                          <p:attrName>ppt_y</p:attrName>
                                        </p:attrNameLst>
                                      </p:cBhvr>
                                    </p:animMotion>
                                    <p:animEffect transition="out" filter="fade">
                                      <p:cBhvr>
                                        <p:cTn id="63" dur="1000"/>
                                        <p:tgtEl>
                                          <p:spTgt spid="13"/>
                                        </p:tgtEl>
                                      </p:cBhvr>
                                    </p:animEffect>
                                    <p:set>
                                      <p:cBhvr>
                                        <p:cTn id="64" dur="1" fill="hold">
                                          <p:stCondLst>
                                            <p:cond delay="999"/>
                                          </p:stCondLst>
                                        </p:cTn>
                                        <p:tgtEl>
                                          <p:spTgt spid="13"/>
                                        </p:tgtEl>
                                        <p:attrNameLst>
                                          <p:attrName>style.visibility</p:attrName>
                                        </p:attrNameLst>
                                      </p:cBhvr>
                                      <p:to>
                                        <p:strVal val="hidden"/>
                                      </p:to>
                                    </p:set>
                                  </p:childTnLst>
                                </p:cTn>
                              </p:par>
                              <p:par>
                                <p:cTn id="65" presetID="52" presetClass="exit" presetSubtype="0" fill="hold" grpId="0" nodeType="withEffect">
                                  <p:stCondLst>
                                    <p:cond delay="0"/>
                                  </p:stCondLst>
                                  <p:childTnLst>
                                    <p:animScale>
                                      <p:cBhvr>
                                        <p:cTn id="66"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7" dur="1000" accel="50000">
                                          <p:stCondLst>
                                            <p:cond delay="0"/>
                                          </p:stCondLst>
                                        </p:cTn>
                                        <p:tgtEl>
                                          <p:spTgt spid="14"/>
                                        </p:tgtEl>
                                        <p:attrNameLst>
                                          <p:attrName>ppt_x</p:attrName>
                                          <p:attrName>ppt_y</p:attrName>
                                        </p:attrNameLst>
                                      </p:cBhvr>
                                    </p:animMotion>
                                    <p:animEffect transition="out" filter="fade">
                                      <p:cBhvr>
                                        <p:cTn id="68" dur="1000"/>
                                        <p:tgtEl>
                                          <p:spTgt spid="14"/>
                                        </p:tgtEl>
                                      </p:cBhvr>
                                    </p:animEffect>
                                    <p:set>
                                      <p:cBhvr>
                                        <p:cTn id="69" dur="1" fill="hold">
                                          <p:stCondLst>
                                            <p:cond delay="999"/>
                                          </p:stCondLst>
                                        </p:cTn>
                                        <p:tgtEl>
                                          <p:spTgt spid="14"/>
                                        </p:tgtEl>
                                        <p:attrNameLst>
                                          <p:attrName>style.visibility</p:attrName>
                                        </p:attrNameLst>
                                      </p:cBhvr>
                                      <p:to>
                                        <p:strVal val="hidden"/>
                                      </p:to>
                                    </p:set>
                                  </p:childTnLst>
                                </p:cTn>
                              </p:par>
                              <p:par>
                                <p:cTn id="70" presetID="52" presetClass="exit" presetSubtype="0" fill="hold" grpId="0" nodeType="withEffect">
                                  <p:stCondLst>
                                    <p:cond delay="0"/>
                                  </p:stCondLst>
                                  <p:childTnLst>
                                    <p:animScale>
                                      <p:cBhvr>
                                        <p:cTn id="71"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2" dur="1000" accel="50000">
                                          <p:stCondLst>
                                            <p:cond delay="0"/>
                                          </p:stCondLst>
                                        </p:cTn>
                                        <p:tgtEl>
                                          <p:spTgt spid="15"/>
                                        </p:tgtEl>
                                        <p:attrNameLst>
                                          <p:attrName>ppt_x</p:attrName>
                                          <p:attrName>ppt_y</p:attrName>
                                        </p:attrNameLst>
                                      </p:cBhvr>
                                    </p:animMotion>
                                    <p:animEffect transition="out" filter="fade">
                                      <p:cBhvr>
                                        <p:cTn id="73" dur="1000"/>
                                        <p:tgtEl>
                                          <p:spTgt spid="15"/>
                                        </p:tgtEl>
                                      </p:cBhvr>
                                    </p:animEffect>
                                    <p:set>
                                      <p:cBhvr>
                                        <p:cTn id="74" dur="1" fill="hold">
                                          <p:stCondLst>
                                            <p:cond delay="999"/>
                                          </p:stCondLst>
                                        </p:cTn>
                                        <p:tgtEl>
                                          <p:spTgt spid="15"/>
                                        </p:tgtEl>
                                        <p:attrNameLst>
                                          <p:attrName>style.visibility</p:attrName>
                                        </p:attrNameLst>
                                      </p:cBhvr>
                                      <p:to>
                                        <p:strVal val="hidden"/>
                                      </p:to>
                                    </p:set>
                                  </p:childTnLst>
                                </p:cTn>
                              </p:par>
                              <p:par>
                                <p:cTn id="75" presetID="52" presetClass="exit" presetSubtype="0" fill="hold" grpId="0" nodeType="withEffect">
                                  <p:stCondLst>
                                    <p:cond delay="0"/>
                                  </p:stCondLst>
                                  <p:childTnLst>
                                    <p:animScale>
                                      <p:cBhvr>
                                        <p:cTn id="76" dur="1000" accel="50000">
                                          <p:stCondLst>
                                            <p:cond delay="0"/>
                                          </p:stCondLst>
                                        </p:cTn>
                                        <p:tgtEl>
                                          <p:spTgt spid="1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7" dur="1000" accel="50000">
                                          <p:stCondLst>
                                            <p:cond delay="0"/>
                                          </p:stCondLst>
                                        </p:cTn>
                                        <p:tgtEl>
                                          <p:spTgt spid="16"/>
                                        </p:tgtEl>
                                        <p:attrNameLst>
                                          <p:attrName>ppt_x</p:attrName>
                                          <p:attrName>ppt_y</p:attrName>
                                        </p:attrNameLst>
                                      </p:cBhvr>
                                    </p:animMotion>
                                    <p:animEffect transition="out" filter="fade">
                                      <p:cBhvr>
                                        <p:cTn id="78" dur="1000"/>
                                        <p:tgtEl>
                                          <p:spTgt spid="16"/>
                                        </p:tgtEl>
                                      </p:cBhvr>
                                    </p:animEffect>
                                    <p:set>
                                      <p:cBhvr>
                                        <p:cTn id="79" dur="1" fill="hold">
                                          <p:stCondLst>
                                            <p:cond delay="999"/>
                                          </p:stCondLst>
                                        </p:cTn>
                                        <p:tgtEl>
                                          <p:spTgt spid="16"/>
                                        </p:tgtEl>
                                        <p:attrNameLst>
                                          <p:attrName>style.visibility</p:attrName>
                                        </p:attrNameLst>
                                      </p:cBhvr>
                                      <p:to>
                                        <p:strVal val="hidden"/>
                                      </p:to>
                                    </p:set>
                                  </p:childTnLst>
                                </p:cTn>
                              </p:par>
                              <p:par>
                                <p:cTn id="80" presetID="52" presetClass="exit" presetSubtype="0" fill="hold" grpId="0" nodeType="withEffect">
                                  <p:stCondLst>
                                    <p:cond delay="0"/>
                                  </p:stCondLst>
                                  <p:childTnLst>
                                    <p:animScale>
                                      <p:cBhvr>
                                        <p:cTn id="81" dur="1000" accel="50000">
                                          <p:stCondLst>
                                            <p:cond delay="0"/>
                                          </p:stCondLst>
                                        </p:cTn>
                                        <p:tgtEl>
                                          <p:spTgt spid="1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2" dur="1000" accel="50000">
                                          <p:stCondLst>
                                            <p:cond delay="0"/>
                                          </p:stCondLst>
                                        </p:cTn>
                                        <p:tgtEl>
                                          <p:spTgt spid="17"/>
                                        </p:tgtEl>
                                        <p:attrNameLst>
                                          <p:attrName>ppt_x</p:attrName>
                                          <p:attrName>ppt_y</p:attrName>
                                        </p:attrNameLst>
                                      </p:cBhvr>
                                    </p:animMotion>
                                    <p:animEffect transition="out" filter="fade">
                                      <p:cBhvr>
                                        <p:cTn id="83" dur="1000"/>
                                        <p:tgtEl>
                                          <p:spTgt spid="17"/>
                                        </p:tgtEl>
                                      </p:cBhvr>
                                    </p:animEffect>
                                    <p:set>
                                      <p:cBhvr>
                                        <p:cTn id="84" dur="1" fill="hold">
                                          <p:stCondLst>
                                            <p:cond delay="999"/>
                                          </p:stCondLst>
                                        </p:cTn>
                                        <p:tgtEl>
                                          <p:spTgt spid="17"/>
                                        </p:tgtEl>
                                        <p:attrNameLst>
                                          <p:attrName>style.visibility</p:attrName>
                                        </p:attrNameLst>
                                      </p:cBhvr>
                                      <p:to>
                                        <p:strVal val="hidden"/>
                                      </p:to>
                                    </p:set>
                                  </p:childTnLst>
                                </p:cTn>
                              </p:par>
                              <p:par>
                                <p:cTn id="85" presetID="52" presetClass="exit" presetSubtype="0" fill="hold" grpId="0" nodeType="withEffect">
                                  <p:stCondLst>
                                    <p:cond delay="0"/>
                                  </p:stCondLst>
                                  <p:childTnLst>
                                    <p:animScale>
                                      <p:cBhvr>
                                        <p:cTn id="86"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7" dur="1000" accel="50000">
                                          <p:stCondLst>
                                            <p:cond delay="0"/>
                                          </p:stCondLst>
                                        </p:cTn>
                                        <p:tgtEl>
                                          <p:spTgt spid="18"/>
                                        </p:tgtEl>
                                        <p:attrNameLst>
                                          <p:attrName>ppt_x</p:attrName>
                                          <p:attrName>ppt_y</p:attrName>
                                        </p:attrNameLst>
                                      </p:cBhvr>
                                    </p:animMotion>
                                    <p:animEffect transition="out" filter="fade">
                                      <p:cBhvr>
                                        <p:cTn id="88" dur="1000"/>
                                        <p:tgtEl>
                                          <p:spTgt spid="18"/>
                                        </p:tgtEl>
                                      </p:cBhvr>
                                    </p:animEffect>
                                    <p:set>
                                      <p:cBhvr>
                                        <p:cTn id="89" dur="1" fill="hold">
                                          <p:stCondLst>
                                            <p:cond delay="999"/>
                                          </p:stCondLst>
                                        </p:cTn>
                                        <p:tgtEl>
                                          <p:spTgt spid="18"/>
                                        </p:tgtEl>
                                        <p:attrNameLst>
                                          <p:attrName>style.visibility</p:attrName>
                                        </p:attrNameLst>
                                      </p:cBhvr>
                                      <p:to>
                                        <p:strVal val="hidden"/>
                                      </p:to>
                                    </p:set>
                                  </p:childTnLst>
                                </p:cTn>
                              </p:par>
                              <p:par>
                                <p:cTn id="90" presetID="52" presetClass="exit" presetSubtype="0" fill="hold" grpId="0" nodeType="withEffect">
                                  <p:stCondLst>
                                    <p:cond delay="0"/>
                                  </p:stCondLst>
                                  <p:childTnLst>
                                    <p:animScale>
                                      <p:cBhvr>
                                        <p:cTn id="91"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2" dur="1000" accel="50000">
                                          <p:stCondLst>
                                            <p:cond delay="0"/>
                                          </p:stCondLst>
                                        </p:cTn>
                                        <p:tgtEl>
                                          <p:spTgt spid="19"/>
                                        </p:tgtEl>
                                        <p:attrNameLst>
                                          <p:attrName>ppt_x</p:attrName>
                                          <p:attrName>ppt_y</p:attrName>
                                        </p:attrNameLst>
                                      </p:cBhvr>
                                    </p:animMotion>
                                    <p:animEffect transition="out" filter="fade">
                                      <p:cBhvr>
                                        <p:cTn id="93" dur="1000"/>
                                        <p:tgtEl>
                                          <p:spTgt spid="19"/>
                                        </p:tgtEl>
                                      </p:cBhvr>
                                    </p:animEffect>
                                    <p:set>
                                      <p:cBhvr>
                                        <p:cTn id="94" dur="1" fill="hold">
                                          <p:stCondLst>
                                            <p:cond delay="999"/>
                                          </p:stCondLst>
                                        </p:cTn>
                                        <p:tgtEl>
                                          <p:spTgt spid="19"/>
                                        </p:tgtEl>
                                        <p:attrNameLst>
                                          <p:attrName>style.visibility</p:attrName>
                                        </p:attrNameLst>
                                      </p:cBhvr>
                                      <p:to>
                                        <p:strVal val="hidden"/>
                                      </p:to>
                                    </p:set>
                                  </p:childTnLst>
                                </p:cTn>
                              </p:par>
                              <p:par>
                                <p:cTn id="95" presetID="52" presetClass="exit" presetSubtype="0" fill="hold" grpId="0" nodeType="withEffect">
                                  <p:stCondLst>
                                    <p:cond delay="0"/>
                                  </p:stCondLst>
                                  <p:childTnLst>
                                    <p:animScale>
                                      <p:cBhvr>
                                        <p:cTn id="96"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7" dur="1000" accel="50000">
                                          <p:stCondLst>
                                            <p:cond delay="0"/>
                                          </p:stCondLst>
                                        </p:cTn>
                                        <p:tgtEl>
                                          <p:spTgt spid="20"/>
                                        </p:tgtEl>
                                        <p:attrNameLst>
                                          <p:attrName>ppt_x</p:attrName>
                                          <p:attrName>ppt_y</p:attrName>
                                        </p:attrNameLst>
                                      </p:cBhvr>
                                    </p:animMotion>
                                    <p:animEffect transition="out" filter="fade">
                                      <p:cBhvr>
                                        <p:cTn id="98" dur="1000"/>
                                        <p:tgtEl>
                                          <p:spTgt spid="20"/>
                                        </p:tgtEl>
                                      </p:cBhvr>
                                    </p:animEffect>
                                    <p:set>
                                      <p:cBhvr>
                                        <p:cTn id="99" dur="1" fill="hold">
                                          <p:stCondLst>
                                            <p:cond delay="999"/>
                                          </p:stCondLst>
                                        </p:cTn>
                                        <p:tgtEl>
                                          <p:spTgt spid="20"/>
                                        </p:tgtEl>
                                        <p:attrNameLst>
                                          <p:attrName>style.visibility</p:attrName>
                                        </p:attrNameLst>
                                      </p:cBhvr>
                                      <p:to>
                                        <p:strVal val="hidden"/>
                                      </p:to>
                                    </p:set>
                                  </p:childTnLst>
                                </p:cTn>
                              </p:par>
                              <p:par>
                                <p:cTn id="100" presetID="52" presetClass="exit" presetSubtype="0" fill="hold" grpId="0" nodeType="withEffect">
                                  <p:stCondLst>
                                    <p:cond delay="0"/>
                                  </p:stCondLst>
                                  <p:childTnLst>
                                    <p:animScale>
                                      <p:cBhvr>
                                        <p:cTn id="101" dur="1000" accel="50000">
                                          <p:stCondLst>
                                            <p:cond delay="0"/>
                                          </p:stCondLst>
                                        </p:cTn>
                                        <p:tgtEl>
                                          <p:spTgt spid="2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2" dur="1000" accel="50000">
                                          <p:stCondLst>
                                            <p:cond delay="0"/>
                                          </p:stCondLst>
                                        </p:cTn>
                                        <p:tgtEl>
                                          <p:spTgt spid="21"/>
                                        </p:tgtEl>
                                        <p:attrNameLst>
                                          <p:attrName>ppt_x</p:attrName>
                                          <p:attrName>ppt_y</p:attrName>
                                        </p:attrNameLst>
                                      </p:cBhvr>
                                    </p:animMotion>
                                    <p:animEffect transition="out" filter="fade">
                                      <p:cBhvr>
                                        <p:cTn id="103" dur="1000"/>
                                        <p:tgtEl>
                                          <p:spTgt spid="21"/>
                                        </p:tgtEl>
                                      </p:cBhvr>
                                    </p:animEffect>
                                    <p:set>
                                      <p:cBhvr>
                                        <p:cTn id="104" dur="1" fill="hold">
                                          <p:stCondLst>
                                            <p:cond delay="999"/>
                                          </p:stCondLst>
                                        </p:cTn>
                                        <p:tgtEl>
                                          <p:spTgt spid="21"/>
                                        </p:tgtEl>
                                        <p:attrNameLst>
                                          <p:attrName>style.visibility</p:attrName>
                                        </p:attrNameLst>
                                      </p:cBhvr>
                                      <p:to>
                                        <p:strVal val="hidden"/>
                                      </p:to>
                                    </p:set>
                                  </p:childTnLst>
                                </p:cTn>
                              </p:par>
                              <p:par>
                                <p:cTn id="105" presetID="52" presetClass="exit" presetSubtype="0" fill="hold" grpId="0" nodeType="withEffect">
                                  <p:stCondLst>
                                    <p:cond delay="0"/>
                                  </p:stCondLst>
                                  <p:childTnLst>
                                    <p:animScale>
                                      <p:cBhvr>
                                        <p:cTn id="106" dur="1000" accel="50000">
                                          <p:stCondLst>
                                            <p:cond delay="0"/>
                                          </p:stCondLst>
                                        </p:cTn>
                                        <p:tgtEl>
                                          <p:spTgt spid="2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7" dur="1000" accel="50000">
                                          <p:stCondLst>
                                            <p:cond delay="0"/>
                                          </p:stCondLst>
                                        </p:cTn>
                                        <p:tgtEl>
                                          <p:spTgt spid="22"/>
                                        </p:tgtEl>
                                        <p:attrNameLst>
                                          <p:attrName>ppt_x</p:attrName>
                                          <p:attrName>ppt_y</p:attrName>
                                        </p:attrNameLst>
                                      </p:cBhvr>
                                    </p:animMotion>
                                    <p:animEffect transition="out" filter="fade">
                                      <p:cBhvr>
                                        <p:cTn id="108" dur="1000"/>
                                        <p:tgtEl>
                                          <p:spTgt spid="22"/>
                                        </p:tgtEl>
                                      </p:cBhvr>
                                    </p:animEffect>
                                    <p:set>
                                      <p:cBhvr>
                                        <p:cTn id="109" dur="1" fill="hold">
                                          <p:stCondLst>
                                            <p:cond delay="999"/>
                                          </p:stCondLst>
                                        </p:cTn>
                                        <p:tgtEl>
                                          <p:spTgt spid="22"/>
                                        </p:tgtEl>
                                        <p:attrNameLst>
                                          <p:attrName>style.visibility</p:attrName>
                                        </p:attrNameLst>
                                      </p:cBhvr>
                                      <p:to>
                                        <p:strVal val="hidden"/>
                                      </p:to>
                                    </p:set>
                                  </p:childTnLst>
                                </p:cTn>
                              </p:par>
                              <p:par>
                                <p:cTn id="110" presetID="52" presetClass="exit" presetSubtype="0" fill="hold" grpId="0" nodeType="withEffect">
                                  <p:stCondLst>
                                    <p:cond delay="0"/>
                                  </p:stCondLst>
                                  <p:childTnLst>
                                    <p:animScale>
                                      <p:cBhvr>
                                        <p:cTn id="111" dur="1000" accel="50000">
                                          <p:stCondLst>
                                            <p:cond delay="0"/>
                                          </p:stCondLst>
                                        </p:cTn>
                                        <p:tgtEl>
                                          <p:spTgt spid="2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2" dur="1000" accel="50000">
                                          <p:stCondLst>
                                            <p:cond delay="0"/>
                                          </p:stCondLst>
                                        </p:cTn>
                                        <p:tgtEl>
                                          <p:spTgt spid="25"/>
                                        </p:tgtEl>
                                        <p:attrNameLst>
                                          <p:attrName>ppt_x</p:attrName>
                                          <p:attrName>ppt_y</p:attrName>
                                        </p:attrNameLst>
                                      </p:cBhvr>
                                    </p:animMotion>
                                    <p:animEffect transition="out" filter="fade">
                                      <p:cBhvr>
                                        <p:cTn id="113" dur="1000"/>
                                        <p:tgtEl>
                                          <p:spTgt spid="25"/>
                                        </p:tgtEl>
                                      </p:cBhvr>
                                    </p:animEffect>
                                    <p:set>
                                      <p:cBhvr>
                                        <p:cTn id="114" dur="1" fill="hold">
                                          <p:stCondLst>
                                            <p:cond delay="999"/>
                                          </p:stCondLst>
                                        </p:cTn>
                                        <p:tgtEl>
                                          <p:spTgt spid="25"/>
                                        </p:tgtEl>
                                        <p:attrNameLst>
                                          <p:attrName>style.visibility</p:attrName>
                                        </p:attrNameLst>
                                      </p:cBhvr>
                                      <p:to>
                                        <p:strVal val="hidden"/>
                                      </p:to>
                                    </p:set>
                                  </p:childTnLst>
                                </p:cTn>
                              </p:par>
                              <p:par>
                                <p:cTn id="115" presetID="52" presetClass="exit" presetSubtype="0" fill="hold" grpId="0" nodeType="withEffect">
                                  <p:stCondLst>
                                    <p:cond delay="0"/>
                                  </p:stCondLst>
                                  <p:childTnLst>
                                    <p:animScale>
                                      <p:cBhvr>
                                        <p:cTn id="116" dur="1000" accel="50000">
                                          <p:stCondLst>
                                            <p:cond delay="0"/>
                                          </p:stCondLst>
                                        </p:cTn>
                                        <p:tgtEl>
                                          <p:spTgt spid="2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7" dur="1000" accel="50000">
                                          <p:stCondLst>
                                            <p:cond delay="0"/>
                                          </p:stCondLst>
                                        </p:cTn>
                                        <p:tgtEl>
                                          <p:spTgt spid="26"/>
                                        </p:tgtEl>
                                        <p:attrNameLst>
                                          <p:attrName>ppt_x</p:attrName>
                                          <p:attrName>ppt_y</p:attrName>
                                        </p:attrNameLst>
                                      </p:cBhvr>
                                    </p:animMotion>
                                    <p:animEffect transition="out" filter="fade">
                                      <p:cBhvr>
                                        <p:cTn id="118" dur="1000"/>
                                        <p:tgtEl>
                                          <p:spTgt spid="26"/>
                                        </p:tgtEl>
                                      </p:cBhvr>
                                    </p:animEffect>
                                    <p:set>
                                      <p:cBhvr>
                                        <p:cTn id="119" dur="1" fill="hold">
                                          <p:stCondLst>
                                            <p:cond delay="999"/>
                                          </p:stCondLst>
                                        </p:cTn>
                                        <p:tgtEl>
                                          <p:spTgt spid="26"/>
                                        </p:tgtEl>
                                        <p:attrNameLst>
                                          <p:attrName>style.visibility</p:attrName>
                                        </p:attrNameLst>
                                      </p:cBhvr>
                                      <p:to>
                                        <p:strVal val="hidden"/>
                                      </p:to>
                                    </p:set>
                                  </p:childTnLst>
                                </p:cTn>
                              </p:par>
                              <p:par>
                                <p:cTn id="120" presetID="52" presetClass="exit" presetSubtype="0" fill="hold" grpId="0" nodeType="withEffect">
                                  <p:stCondLst>
                                    <p:cond delay="0"/>
                                  </p:stCondLst>
                                  <p:childTnLst>
                                    <p:animScale>
                                      <p:cBhvr>
                                        <p:cTn id="121" dur="1000" accel="50000">
                                          <p:stCondLst>
                                            <p:cond delay="0"/>
                                          </p:stCondLst>
                                        </p:cTn>
                                        <p:tgtEl>
                                          <p:spTgt spid="2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2" dur="1000" accel="50000">
                                          <p:stCondLst>
                                            <p:cond delay="0"/>
                                          </p:stCondLst>
                                        </p:cTn>
                                        <p:tgtEl>
                                          <p:spTgt spid="27"/>
                                        </p:tgtEl>
                                        <p:attrNameLst>
                                          <p:attrName>ppt_x</p:attrName>
                                          <p:attrName>ppt_y</p:attrName>
                                        </p:attrNameLst>
                                      </p:cBhvr>
                                    </p:animMotion>
                                    <p:animEffect transition="out" filter="fade">
                                      <p:cBhvr>
                                        <p:cTn id="123" dur="1000"/>
                                        <p:tgtEl>
                                          <p:spTgt spid="27"/>
                                        </p:tgtEl>
                                      </p:cBhvr>
                                    </p:animEffect>
                                    <p:set>
                                      <p:cBhvr>
                                        <p:cTn id="124" dur="1" fill="hold">
                                          <p:stCondLst>
                                            <p:cond delay="999"/>
                                          </p:stCondLst>
                                        </p:cTn>
                                        <p:tgtEl>
                                          <p:spTgt spid="27"/>
                                        </p:tgtEl>
                                        <p:attrNameLst>
                                          <p:attrName>style.visibility</p:attrName>
                                        </p:attrNameLst>
                                      </p:cBhvr>
                                      <p:to>
                                        <p:strVal val="hidden"/>
                                      </p:to>
                                    </p:set>
                                  </p:childTnLst>
                                </p:cTn>
                              </p:par>
                              <p:par>
                                <p:cTn id="125" presetID="52" presetClass="exit" presetSubtype="0" fill="hold" grpId="0" nodeType="withEffect">
                                  <p:stCondLst>
                                    <p:cond delay="0"/>
                                  </p:stCondLst>
                                  <p:childTnLst>
                                    <p:animScale>
                                      <p:cBhvr>
                                        <p:cTn id="126" dur="1000" accel="50000">
                                          <p:stCondLst>
                                            <p:cond delay="0"/>
                                          </p:stCondLst>
                                        </p:cTn>
                                        <p:tgtEl>
                                          <p:spTgt spid="2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7" dur="1000" accel="50000">
                                          <p:stCondLst>
                                            <p:cond delay="0"/>
                                          </p:stCondLst>
                                        </p:cTn>
                                        <p:tgtEl>
                                          <p:spTgt spid="28"/>
                                        </p:tgtEl>
                                        <p:attrNameLst>
                                          <p:attrName>ppt_x</p:attrName>
                                          <p:attrName>ppt_y</p:attrName>
                                        </p:attrNameLst>
                                      </p:cBhvr>
                                    </p:animMotion>
                                    <p:animEffect transition="out" filter="fade">
                                      <p:cBhvr>
                                        <p:cTn id="128" dur="1000"/>
                                        <p:tgtEl>
                                          <p:spTgt spid="28"/>
                                        </p:tgtEl>
                                      </p:cBhvr>
                                    </p:animEffect>
                                    <p:set>
                                      <p:cBhvr>
                                        <p:cTn id="129" dur="1" fill="hold">
                                          <p:stCondLst>
                                            <p:cond delay="999"/>
                                          </p:stCondLst>
                                        </p:cTn>
                                        <p:tgtEl>
                                          <p:spTgt spid="28"/>
                                        </p:tgtEl>
                                        <p:attrNameLst>
                                          <p:attrName>style.visibility</p:attrName>
                                        </p:attrNameLst>
                                      </p:cBhvr>
                                      <p:to>
                                        <p:strVal val="hidden"/>
                                      </p:to>
                                    </p:set>
                                  </p:childTnLst>
                                </p:cTn>
                              </p:par>
                              <p:par>
                                <p:cTn id="130" presetID="52" presetClass="exit" presetSubtype="0" fill="hold" grpId="0" nodeType="withEffect">
                                  <p:stCondLst>
                                    <p:cond delay="0"/>
                                  </p:stCondLst>
                                  <p:childTnLst>
                                    <p:animScale>
                                      <p:cBhvr>
                                        <p:cTn id="131" dur="1000" accel="50000">
                                          <p:stCondLst>
                                            <p:cond delay="0"/>
                                          </p:stCondLst>
                                        </p:cTn>
                                        <p:tgtEl>
                                          <p:spTgt spid="3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2" dur="1000" accel="50000">
                                          <p:stCondLst>
                                            <p:cond delay="0"/>
                                          </p:stCondLst>
                                        </p:cTn>
                                        <p:tgtEl>
                                          <p:spTgt spid="30"/>
                                        </p:tgtEl>
                                        <p:attrNameLst>
                                          <p:attrName>ppt_x</p:attrName>
                                          <p:attrName>ppt_y</p:attrName>
                                        </p:attrNameLst>
                                      </p:cBhvr>
                                    </p:animMotion>
                                    <p:animEffect transition="out" filter="fade">
                                      <p:cBhvr>
                                        <p:cTn id="133" dur="1000"/>
                                        <p:tgtEl>
                                          <p:spTgt spid="30"/>
                                        </p:tgtEl>
                                      </p:cBhvr>
                                    </p:animEffect>
                                    <p:set>
                                      <p:cBhvr>
                                        <p:cTn id="134" dur="1" fill="hold">
                                          <p:stCondLst>
                                            <p:cond delay="999"/>
                                          </p:stCondLst>
                                        </p:cTn>
                                        <p:tgtEl>
                                          <p:spTgt spid="30"/>
                                        </p:tgtEl>
                                        <p:attrNameLst>
                                          <p:attrName>style.visibility</p:attrName>
                                        </p:attrNameLst>
                                      </p:cBhvr>
                                      <p:to>
                                        <p:strVal val="hidden"/>
                                      </p:to>
                                    </p:set>
                                  </p:childTnLst>
                                </p:cTn>
                              </p:par>
                              <p:par>
                                <p:cTn id="135" presetID="52" presetClass="exit" presetSubtype="0" fill="hold" grpId="0" nodeType="withEffect">
                                  <p:stCondLst>
                                    <p:cond delay="0"/>
                                  </p:stCondLst>
                                  <p:childTnLst>
                                    <p:animScale>
                                      <p:cBhvr>
                                        <p:cTn id="136" dur="1000" accel="50000">
                                          <p:stCondLst>
                                            <p:cond delay="0"/>
                                          </p:stCondLst>
                                        </p:cTn>
                                        <p:tgtEl>
                                          <p:spTgt spid="3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7" dur="1000" accel="50000">
                                          <p:stCondLst>
                                            <p:cond delay="0"/>
                                          </p:stCondLst>
                                        </p:cTn>
                                        <p:tgtEl>
                                          <p:spTgt spid="31"/>
                                        </p:tgtEl>
                                        <p:attrNameLst>
                                          <p:attrName>ppt_x</p:attrName>
                                          <p:attrName>ppt_y</p:attrName>
                                        </p:attrNameLst>
                                      </p:cBhvr>
                                    </p:animMotion>
                                    <p:animEffect transition="out" filter="fade">
                                      <p:cBhvr>
                                        <p:cTn id="138" dur="1000"/>
                                        <p:tgtEl>
                                          <p:spTgt spid="31"/>
                                        </p:tgtEl>
                                      </p:cBhvr>
                                    </p:animEffect>
                                    <p:set>
                                      <p:cBhvr>
                                        <p:cTn id="139"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animBg="1"/>
      <p:bldP spid="22" grpId="0" animBg="1"/>
      <p:bldP spid="25" grpId="0" animBg="1"/>
      <p:bldP spid="26" grpId="0" animBg="1"/>
      <p:bldP spid="27" grpId="0" animBg="1"/>
      <p:bldP spid="28" grpId="0" animBg="1"/>
      <p:bldP spid="30" grpId="0" animBg="1"/>
      <p:bldP spid="3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714480" y="1071546"/>
            <a:ext cx="6000792" cy="17859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الفصل الرابع </a:t>
            </a:r>
          </a:p>
          <a:p>
            <a:pPr algn="ctr"/>
            <a:r>
              <a:rPr lang="ar-IQ" sz="3600" dirty="0" smtClean="0"/>
              <a:t>المتباينات </a:t>
            </a:r>
            <a:endParaRPr lang="ar-IQ" sz="3600" dirty="0"/>
          </a:p>
        </p:txBody>
      </p:sp>
      <p:sp>
        <p:nvSpPr>
          <p:cNvPr id="3" name="مستطيل مستدير الزوايا 2"/>
          <p:cNvSpPr/>
          <p:nvPr/>
        </p:nvSpPr>
        <p:spPr>
          <a:xfrm>
            <a:off x="2285984" y="3429000"/>
            <a:ext cx="4140000"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الفترات الحقيقة </a:t>
            </a:r>
            <a:endParaRPr lang="en-US" sz="3200" b="1" dirty="0" smtClean="0"/>
          </a:p>
        </p:txBody>
      </p:sp>
      <p:sp>
        <p:nvSpPr>
          <p:cNvPr id="4" name="مستطيل مستدير الزوايا 3"/>
          <p:cNvSpPr/>
          <p:nvPr/>
        </p:nvSpPr>
        <p:spPr>
          <a:xfrm>
            <a:off x="2285984" y="4786322"/>
            <a:ext cx="4140000"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ملحوظــــــــة</a:t>
            </a:r>
            <a:endParaRPr lang="en-US" sz="3200" b="1" dirty="0"/>
          </a:p>
        </p:txBody>
      </p:sp>
      <p:sp>
        <p:nvSpPr>
          <p:cNvPr id="7" name="شكل بيضاوي 6"/>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79</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grpId="0" nodeType="clickEffect">
                                  <p:stCondLst>
                                    <p:cond delay="0"/>
                                  </p:stCondLst>
                                  <p:childTnLst>
                                    <p:anim calcmode="lin" valueType="num">
                                      <p:cBhvr>
                                        <p:cTn id="6" dur="1000"/>
                                        <p:tgtEl>
                                          <p:spTgt spid="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2"/>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2"/>
                                        </p:tgtEl>
                                        <p:attrNameLst>
                                          <p:attrName>ppt_y</p:attrName>
                                        </p:attrNameLst>
                                      </p:cBhvr>
                                      <p:tavLst>
                                        <p:tav tm="0">
                                          <p:val>
                                            <p:strVal val="ppt_y"/>
                                          </p:val>
                                        </p:tav>
                                        <p:tav tm="100000">
                                          <p:val>
                                            <p:strVal val="ppt_y"/>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48" presetClass="exit" presetSubtype="0" decel="50000" fill="hold" grpId="0" nodeType="withEffect">
                                  <p:stCondLst>
                                    <p:cond delay="0"/>
                                  </p:stCondLst>
                                  <p:childTnLst>
                                    <p:anim calcmode="lin" valueType="num">
                                      <p:cBhvr>
                                        <p:cTn id="12" dur="1000"/>
                                        <p:tgtEl>
                                          <p:spTgt spid="3"/>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3" dur="1000"/>
                                        <p:tgtEl>
                                          <p:spTgt spid="3"/>
                                        </p:tgtEl>
                                        <p:attrNameLst>
                                          <p:attrName>ppt_x</p:attrName>
                                        </p:attrNameLst>
                                      </p:cBhvr>
                                      <p:tavLst>
                                        <p:tav tm="0">
                                          <p:val>
                                            <p:strVal val="ppt_x"/>
                                          </p:val>
                                        </p:tav>
                                        <p:tav tm="50000">
                                          <p:val>
                                            <p:fltVal val="0.95"/>
                                          </p:val>
                                        </p:tav>
                                        <p:tav tm="100000">
                                          <p:val>
                                            <p:fltVal val="-1"/>
                                          </p:val>
                                        </p:tav>
                                      </p:tavLst>
                                    </p:anim>
                                    <p:anim calcmode="lin" valueType="num">
                                      <p:cBhvr>
                                        <p:cTn id="14" dur="1000"/>
                                        <p:tgtEl>
                                          <p:spTgt spid="3"/>
                                        </p:tgtEl>
                                        <p:attrNameLst>
                                          <p:attrName>ppt_y</p:attrName>
                                        </p:attrNameLst>
                                      </p:cBhvr>
                                      <p:tavLst>
                                        <p:tav tm="0">
                                          <p:val>
                                            <p:strVal val="ppt_y"/>
                                          </p:val>
                                        </p:tav>
                                        <p:tav tm="100000">
                                          <p:val>
                                            <p:strVal val="ppt_y"/>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48" presetClass="exit" presetSubtype="0" decel="50000" fill="hold" grpId="0" nodeType="withEffect">
                                  <p:stCondLst>
                                    <p:cond delay="0"/>
                                  </p:stCondLst>
                                  <p:childTnLst>
                                    <p:anim calcmode="lin" valueType="num">
                                      <p:cBhvr>
                                        <p:cTn id="18" dur="1000"/>
                                        <p:tgtEl>
                                          <p:spTgt spid="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9" dur="1000"/>
                                        <p:tgtEl>
                                          <p:spTgt spid="4"/>
                                        </p:tgtEl>
                                        <p:attrNameLst>
                                          <p:attrName>ppt_x</p:attrName>
                                        </p:attrNameLst>
                                      </p:cBhvr>
                                      <p:tavLst>
                                        <p:tav tm="0">
                                          <p:val>
                                            <p:strVal val="ppt_x"/>
                                          </p:val>
                                        </p:tav>
                                        <p:tav tm="50000">
                                          <p:val>
                                            <p:fltVal val="0.95"/>
                                          </p:val>
                                        </p:tav>
                                        <p:tav tm="100000">
                                          <p:val>
                                            <p:fltVal val="-1"/>
                                          </p:val>
                                        </p:tav>
                                      </p:tavLst>
                                    </p:anim>
                                    <p:anim calcmode="lin" valueType="num">
                                      <p:cBhvr>
                                        <p:cTn id="20" dur="1000"/>
                                        <p:tgtEl>
                                          <p:spTgt spid="4"/>
                                        </p:tgtEl>
                                        <p:attrNameLst>
                                          <p:attrName>ppt_y</p:attrName>
                                        </p:attrNameLst>
                                      </p:cBhvr>
                                      <p:tavLst>
                                        <p:tav tm="0">
                                          <p:val>
                                            <p:strVal val="ppt_y"/>
                                          </p:val>
                                        </p:tav>
                                        <p:tav tm="100000">
                                          <p:val>
                                            <p:strVal val="ppt_y"/>
                                          </p:val>
                                        </p:tav>
                                      </p:tavLst>
                                    </p:anim>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357422" y="785794"/>
            <a:ext cx="4357718"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pPr>
            <a:r>
              <a:rPr lang="ar-SA" sz="4000" b="1" dirty="0" smtClean="0"/>
              <a:t>الفترات الحقيقة</a:t>
            </a:r>
            <a:r>
              <a:rPr lang="en-US" sz="4000" b="1" dirty="0" smtClean="0"/>
              <a:t> </a:t>
            </a:r>
            <a:r>
              <a:rPr lang="ar-IQ" sz="4000" b="1" dirty="0" smtClean="0"/>
              <a:t> </a:t>
            </a:r>
          </a:p>
          <a:p>
            <a:pPr algn="ctr">
              <a:spcBef>
                <a:spcPct val="50000"/>
              </a:spcBef>
            </a:pPr>
            <a:r>
              <a:rPr lang="ar-IQ" sz="4000" b="1" dirty="0" smtClean="0"/>
              <a:t>(م </a:t>
            </a:r>
            <a:r>
              <a:rPr lang="en-US" sz="4000" b="1" dirty="0" smtClean="0"/>
              <a:t>/</a:t>
            </a:r>
            <a:r>
              <a:rPr lang="ar-IQ" sz="4000" b="1" dirty="0" smtClean="0"/>
              <a:t> 2)</a:t>
            </a:r>
            <a:r>
              <a:rPr lang="ar-SA" sz="4000" b="1" dirty="0" smtClean="0"/>
              <a:t> </a:t>
            </a:r>
            <a:endParaRPr lang="en-US" sz="4000" b="1" dirty="0"/>
          </a:p>
        </p:txBody>
      </p:sp>
      <p:sp>
        <p:nvSpPr>
          <p:cNvPr id="3" name="مستطيل مستدير الزوايا 2"/>
          <p:cNvSpPr/>
          <p:nvPr/>
        </p:nvSpPr>
        <p:spPr>
          <a:xfrm>
            <a:off x="571472" y="2428868"/>
            <a:ext cx="8429684"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spcBef>
                <a:spcPct val="50000"/>
              </a:spcBef>
            </a:pPr>
            <a:r>
              <a:rPr lang="ar-SA" sz="3200" dirty="0" smtClean="0"/>
              <a:t>	</a:t>
            </a:r>
            <a:r>
              <a:rPr lang="ar-SA" sz="3200" b="1" dirty="0" smtClean="0"/>
              <a:t>ليكن أ ، ب عددين حقيقيين :</a:t>
            </a:r>
          </a:p>
          <a:p>
            <a:pPr algn="just">
              <a:spcBef>
                <a:spcPct val="50000"/>
              </a:spcBef>
            </a:pPr>
            <a:r>
              <a:rPr lang="ar-SA" sz="3200" b="1" dirty="0" smtClean="0"/>
              <a:t>1 –المجموعة الجزئية من الأعداد الحقيقة     س </a:t>
            </a:r>
            <a:r>
              <a:rPr lang="en-US" sz="3200" b="1" dirty="0" smtClean="0">
                <a:sym typeface="Symbol" pitchFamily="18" charset="2"/>
              </a:rPr>
              <a:t></a:t>
            </a:r>
            <a:r>
              <a:rPr lang="ar-SA" sz="3200" b="1" dirty="0" smtClean="0">
                <a:sym typeface="Symbol" pitchFamily="18" charset="2"/>
              </a:rPr>
              <a:t> ح : أ </a:t>
            </a:r>
            <a:r>
              <a:rPr lang="en-US" sz="3200" b="1" dirty="0" smtClean="0">
                <a:sym typeface="Symbol" pitchFamily="18" charset="2"/>
              </a:rPr>
              <a:t></a:t>
            </a:r>
            <a:r>
              <a:rPr lang="ar-SA" sz="3200" b="1" dirty="0" smtClean="0">
                <a:sym typeface="Symbol" pitchFamily="18" charset="2"/>
              </a:rPr>
              <a:t> س </a:t>
            </a:r>
            <a:r>
              <a:rPr lang="en-US" sz="3200" b="1" dirty="0" smtClean="0">
                <a:sym typeface="Symbol" pitchFamily="18" charset="2"/>
              </a:rPr>
              <a:t></a:t>
            </a:r>
            <a:r>
              <a:rPr lang="ar-SA" sz="3200" b="1" dirty="0" smtClean="0">
                <a:sym typeface="Symbol" pitchFamily="18" charset="2"/>
              </a:rPr>
              <a:t> ب    </a:t>
            </a:r>
          </a:p>
          <a:p>
            <a:pPr algn="just">
              <a:spcBef>
                <a:spcPct val="50000"/>
              </a:spcBef>
            </a:pPr>
            <a:r>
              <a:rPr lang="ar-SA" sz="3200" b="1" dirty="0" smtClean="0">
                <a:sym typeface="Symbol" pitchFamily="18" charset="2"/>
              </a:rPr>
              <a:t>والتي نرمز لها بالرمز [ أ ، ب ] تسمى الفترة المغلقة من أ  إلى ب ونمثلها على خط الأعداد التالي :</a:t>
            </a:r>
            <a:endParaRPr lang="en-US" sz="3200" b="1" dirty="0"/>
          </a:p>
        </p:txBody>
      </p:sp>
      <p:grpSp>
        <p:nvGrpSpPr>
          <p:cNvPr id="4" name="Group 15"/>
          <p:cNvGrpSpPr>
            <a:grpSpLocks/>
          </p:cNvGrpSpPr>
          <p:nvPr/>
        </p:nvGrpSpPr>
        <p:grpSpPr bwMode="auto">
          <a:xfrm>
            <a:off x="2071692" y="6019824"/>
            <a:ext cx="5562600" cy="838200"/>
            <a:chOff x="1305" y="3168"/>
            <a:chExt cx="3504" cy="528"/>
          </a:xfrm>
        </p:grpSpPr>
        <p:sp>
          <p:nvSpPr>
            <p:cNvPr id="8" name="Line 7"/>
            <p:cNvSpPr>
              <a:spLocks noChangeShapeType="1"/>
            </p:cNvSpPr>
            <p:nvPr/>
          </p:nvSpPr>
          <p:spPr bwMode="auto">
            <a:xfrm flipH="1">
              <a:off x="1305" y="3246"/>
              <a:ext cx="3504" cy="0"/>
            </a:xfrm>
            <a:prstGeom prst="line">
              <a:avLst/>
            </a:prstGeom>
            <a:noFill/>
            <a:ln w="57150">
              <a:solidFill>
                <a:schemeClr val="tx1"/>
              </a:solidFill>
              <a:round/>
              <a:headEnd/>
              <a:tailEnd type="triangle" w="med" len="med"/>
            </a:ln>
            <a:effectLst/>
          </p:spPr>
          <p:txBody>
            <a:bodyPr/>
            <a:lstStyle/>
            <a:p>
              <a:endParaRPr lang="ar-IQ"/>
            </a:p>
          </p:txBody>
        </p:sp>
        <p:sp>
          <p:nvSpPr>
            <p:cNvPr id="9" name="Oval 8"/>
            <p:cNvSpPr>
              <a:spLocks noChangeArrowheads="1"/>
            </p:cNvSpPr>
            <p:nvPr/>
          </p:nvSpPr>
          <p:spPr bwMode="auto">
            <a:xfrm>
              <a:off x="3744" y="3168"/>
              <a:ext cx="144" cy="144"/>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10" name="Oval 9"/>
            <p:cNvSpPr>
              <a:spLocks noChangeArrowheads="1"/>
            </p:cNvSpPr>
            <p:nvPr/>
          </p:nvSpPr>
          <p:spPr bwMode="auto">
            <a:xfrm>
              <a:off x="2256" y="3168"/>
              <a:ext cx="144" cy="144"/>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11" name="Text Box 10"/>
            <p:cNvSpPr txBox="1">
              <a:spLocks noChangeArrowheads="1"/>
            </p:cNvSpPr>
            <p:nvPr/>
          </p:nvSpPr>
          <p:spPr bwMode="auto">
            <a:xfrm>
              <a:off x="3552" y="3264"/>
              <a:ext cx="528" cy="394"/>
            </a:xfrm>
            <a:prstGeom prst="rect">
              <a:avLst/>
            </a:prstGeom>
            <a:noFill/>
            <a:ln w="9525">
              <a:noFill/>
              <a:miter lim="800000"/>
              <a:headEnd/>
              <a:tailEnd/>
            </a:ln>
            <a:effectLst/>
          </p:spPr>
          <p:txBody>
            <a:bodyPr>
              <a:spAutoFit/>
            </a:bodyPr>
            <a:lstStyle/>
            <a:p>
              <a:pPr algn="ctr" rtl="0">
                <a:spcBef>
                  <a:spcPct val="50000"/>
                </a:spcBef>
              </a:pPr>
              <a:r>
                <a:rPr lang="ar-SA" sz="3500" b="1"/>
                <a:t>ب</a:t>
              </a:r>
              <a:endParaRPr lang="en-US" sz="3500" b="1"/>
            </a:p>
          </p:txBody>
        </p:sp>
        <p:sp>
          <p:nvSpPr>
            <p:cNvPr id="12" name="Text Box 11"/>
            <p:cNvSpPr txBox="1">
              <a:spLocks noChangeArrowheads="1"/>
            </p:cNvSpPr>
            <p:nvPr/>
          </p:nvSpPr>
          <p:spPr bwMode="auto">
            <a:xfrm>
              <a:off x="2064" y="3302"/>
              <a:ext cx="528" cy="394"/>
            </a:xfrm>
            <a:prstGeom prst="rect">
              <a:avLst/>
            </a:prstGeom>
            <a:noFill/>
            <a:ln w="9525">
              <a:noFill/>
              <a:miter lim="800000"/>
              <a:headEnd/>
              <a:tailEnd/>
            </a:ln>
            <a:effectLst/>
          </p:spPr>
          <p:txBody>
            <a:bodyPr>
              <a:spAutoFit/>
            </a:bodyPr>
            <a:lstStyle/>
            <a:p>
              <a:pPr algn="ctr">
                <a:spcBef>
                  <a:spcPct val="50000"/>
                </a:spcBef>
              </a:pPr>
              <a:r>
                <a:rPr lang="ar-SA" sz="3500" b="1"/>
                <a:t>أ</a:t>
              </a:r>
              <a:endParaRPr lang="en-US" sz="3500" b="1"/>
            </a:p>
          </p:txBody>
        </p:sp>
        <p:sp>
          <p:nvSpPr>
            <p:cNvPr id="13" name="Line 14"/>
            <p:cNvSpPr>
              <a:spLocks noChangeShapeType="1"/>
            </p:cNvSpPr>
            <p:nvPr/>
          </p:nvSpPr>
          <p:spPr bwMode="auto">
            <a:xfrm flipH="1">
              <a:off x="2400" y="3264"/>
              <a:ext cx="1344" cy="0"/>
            </a:xfrm>
            <a:prstGeom prst="line">
              <a:avLst/>
            </a:prstGeom>
            <a:noFill/>
            <a:ln w="38100">
              <a:solidFill>
                <a:schemeClr val="accent2"/>
              </a:solidFill>
              <a:round/>
              <a:headEnd/>
              <a:tailEnd/>
            </a:ln>
            <a:effectLst/>
          </p:spPr>
          <p:txBody>
            <a:bodyPr/>
            <a:lstStyle/>
            <a:p>
              <a:endParaRPr lang="ar-IQ"/>
            </a:p>
          </p:txBody>
        </p:sp>
      </p:grpSp>
      <p:sp>
        <p:nvSpPr>
          <p:cNvPr id="14" name="AutoShape 4"/>
          <p:cNvSpPr>
            <a:spLocks/>
          </p:cNvSpPr>
          <p:nvPr/>
        </p:nvSpPr>
        <p:spPr bwMode="auto">
          <a:xfrm>
            <a:off x="2776526" y="3095628"/>
            <a:ext cx="152400" cy="762000"/>
          </a:xfrm>
          <a:prstGeom prst="rightBrace">
            <a:avLst>
              <a:gd name="adj1" fmla="val 41667"/>
              <a:gd name="adj2" fmla="val 50000"/>
            </a:avLst>
          </a:prstGeom>
          <a:noFill/>
          <a:ln w="9525">
            <a:solidFill>
              <a:schemeClr val="tx1"/>
            </a:solidFill>
            <a:round/>
            <a:headEnd/>
            <a:tailEnd/>
          </a:ln>
          <a:effectLst/>
        </p:spPr>
        <p:txBody>
          <a:bodyPr wrap="none" anchor="ctr"/>
          <a:lstStyle/>
          <a:p>
            <a:endParaRPr lang="ar-IQ"/>
          </a:p>
        </p:txBody>
      </p:sp>
      <p:sp>
        <p:nvSpPr>
          <p:cNvPr id="15" name="AutoShape 6"/>
          <p:cNvSpPr>
            <a:spLocks/>
          </p:cNvSpPr>
          <p:nvPr/>
        </p:nvSpPr>
        <p:spPr bwMode="auto">
          <a:xfrm flipH="1">
            <a:off x="7134244" y="3810008"/>
            <a:ext cx="152400" cy="762000"/>
          </a:xfrm>
          <a:prstGeom prst="rightBrace">
            <a:avLst>
              <a:gd name="adj1" fmla="val 41667"/>
              <a:gd name="adj2" fmla="val 50000"/>
            </a:avLst>
          </a:prstGeom>
          <a:noFill/>
          <a:ln w="9525">
            <a:solidFill>
              <a:schemeClr val="tx1"/>
            </a:solidFill>
            <a:round/>
            <a:headEnd/>
            <a:tailEnd/>
          </a:ln>
          <a:effectLst/>
        </p:spPr>
        <p:txBody>
          <a:bodyPr wrap="none" anchor="ctr"/>
          <a:lstStyle/>
          <a:p>
            <a:endParaRPr lang="ar-IQ"/>
          </a:p>
        </p:txBody>
      </p:sp>
      <p:sp>
        <p:nvSpPr>
          <p:cNvPr id="18" name="شكل بيضاوي 1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80</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79046 -0.82867 L 0.78421 0.16694 L -0.21111 -0.82659 " pathEditMode="relative" ptsTypes="AAAA">
                                      <p:cBhvr>
                                        <p:cTn id="12" dur="2000" fill="hold"/>
                                        <p:tgtEl>
                                          <p:spTgt spid="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79046 -0.82867 L 0.78421 0.16694 L -0.21111 -0.82659 " pathEditMode="relative" ptsTypes="AAAA">
                                      <p:cBhvr>
                                        <p:cTn id="14" dur="2000" fill="hold"/>
                                        <p:tgtEl>
                                          <p:spTgt spid="3"/>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79046 -0.82867 L 0.78421 0.16694 L -0.21111 -0.82659 " pathEditMode="relative" ptsTypes="AAAA">
                                      <p:cBhvr>
                                        <p:cTn id="16" dur="2000" fill="hold"/>
                                        <p:tgtEl>
                                          <p:spTgt spid="4"/>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79046 -0.82867 L 0.78421 0.16694 L -0.21111 -0.82659 " pathEditMode="relative" ptsTypes="AAAA">
                                      <p:cBhvr>
                                        <p:cTn id="18" dur="2000" fill="hold"/>
                                        <p:tgtEl>
                                          <p:spTgt spid="1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79046 -0.82867 L 0.78421 0.16694 L -0.21111 -0.82659 " pathEditMode="relative" ptsTypes="AAAA">
                                      <p:cBhvr>
                                        <p:cTn id="2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1000100" y="857232"/>
            <a:ext cx="7858180" cy="31432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2 – المجموعة الجزئية من الأعداد الحقيقة   س </a:t>
            </a:r>
            <a:r>
              <a:rPr lang="en-US" sz="3200" b="1" dirty="0" smtClean="0">
                <a:sym typeface="Symbol" pitchFamily="18" charset="2"/>
              </a:rPr>
              <a:t></a:t>
            </a:r>
            <a:r>
              <a:rPr lang="ar-SA" sz="3200" b="1" dirty="0" smtClean="0">
                <a:sym typeface="Symbol" pitchFamily="18" charset="2"/>
              </a:rPr>
              <a:t> ح : أ &lt; س &lt; ب    </a:t>
            </a:r>
          </a:p>
          <a:p>
            <a:pPr>
              <a:spcBef>
                <a:spcPct val="50000"/>
              </a:spcBef>
            </a:pPr>
            <a:r>
              <a:rPr lang="ar-SA" sz="3200" b="1" dirty="0" smtClean="0">
                <a:sym typeface="Symbol" pitchFamily="18" charset="2"/>
              </a:rPr>
              <a:t>والتي نرمز لها بالرمز ( أ ، ب ) أو ] أ ، ب[ تسمى الفترة المفتوحة من أ  إلى ب ونمثلها على خط الأعداد التالي :</a:t>
            </a:r>
            <a:endParaRPr lang="en-US" sz="3200" b="1" dirty="0"/>
          </a:p>
        </p:txBody>
      </p:sp>
      <p:sp>
        <p:nvSpPr>
          <p:cNvPr id="3" name="AutoShape 4"/>
          <p:cNvSpPr>
            <a:spLocks/>
          </p:cNvSpPr>
          <p:nvPr/>
        </p:nvSpPr>
        <p:spPr bwMode="auto">
          <a:xfrm>
            <a:off x="2847964" y="928670"/>
            <a:ext cx="152400" cy="762000"/>
          </a:xfrm>
          <a:prstGeom prst="rightBrace">
            <a:avLst>
              <a:gd name="adj1" fmla="val 41667"/>
              <a:gd name="adj2" fmla="val 50000"/>
            </a:avLst>
          </a:prstGeom>
          <a:noFill/>
          <a:ln w="38100">
            <a:solidFill>
              <a:schemeClr val="tx1"/>
            </a:solidFill>
            <a:round/>
            <a:headEnd/>
            <a:tailEnd/>
          </a:ln>
          <a:effectLst/>
        </p:spPr>
        <p:txBody>
          <a:bodyPr wrap="none" anchor="ctr"/>
          <a:lstStyle/>
          <a:p>
            <a:endParaRPr lang="ar-IQ"/>
          </a:p>
        </p:txBody>
      </p:sp>
      <p:sp>
        <p:nvSpPr>
          <p:cNvPr id="4" name="AutoShape 5"/>
          <p:cNvSpPr>
            <a:spLocks/>
          </p:cNvSpPr>
          <p:nvPr/>
        </p:nvSpPr>
        <p:spPr bwMode="auto">
          <a:xfrm flipH="1">
            <a:off x="6705616" y="1595430"/>
            <a:ext cx="152400" cy="762000"/>
          </a:xfrm>
          <a:prstGeom prst="rightBrace">
            <a:avLst>
              <a:gd name="adj1" fmla="val 41667"/>
              <a:gd name="adj2" fmla="val 50000"/>
            </a:avLst>
          </a:prstGeom>
          <a:noFill/>
          <a:ln w="38100">
            <a:solidFill>
              <a:schemeClr val="tx1"/>
            </a:solidFill>
            <a:round/>
            <a:headEnd/>
            <a:tailEnd/>
          </a:ln>
          <a:effectLst/>
        </p:spPr>
        <p:txBody>
          <a:bodyPr wrap="none" anchor="ctr"/>
          <a:lstStyle/>
          <a:p>
            <a:endParaRPr lang="ar-IQ"/>
          </a:p>
        </p:txBody>
      </p:sp>
      <p:grpSp>
        <p:nvGrpSpPr>
          <p:cNvPr id="5" name="Group 18"/>
          <p:cNvGrpSpPr>
            <a:grpSpLocks/>
          </p:cNvGrpSpPr>
          <p:nvPr/>
        </p:nvGrpSpPr>
        <p:grpSpPr bwMode="auto">
          <a:xfrm>
            <a:off x="2081234" y="4376750"/>
            <a:ext cx="5562600" cy="838200"/>
            <a:chOff x="1248" y="2400"/>
            <a:chExt cx="3504" cy="528"/>
          </a:xfrm>
        </p:grpSpPr>
        <p:sp>
          <p:nvSpPr>
            <p:cNvPr id="7" name="Line 7"/>
            <p:cNvSpPr>
              <a:spLocks noChangeShapeType="1"/>
            </p:cNvSpPr>
            <p:nvPr/>
          </p:nvSpPr>
          <p:spPr bwMode="auto">
            <a:xfrm>
              <a:off x="1248" y="2496"/>
              <a:ext cx="3504" cy="0"/>
            </a:xfrm>
            <a:prstGeom prst="line">
              <a:avLst/>
            </a:prstGeom>
            <a:noFill/>
            <a:ln w="57150">
              <a:solidFill>
                <a:schemeClr val="tx1"/>
              </a:solidFill>
              <a:round/>
              <a:headEnd/>
              <a:tailEnd type="triangle" w="med" len="med"/>
            </a:ln>
            <a:effectLst/>
          </p:spPr>
          <p:txBody>
            <a:bodyPr/>
            <a:lstStyle/>
            <a:p>
              <a:endParaRPr lang="ar-IQ"/>
            </a:p>
          </p:txBody>
        </p:sp>
        <p:sp>
          <p:nvSpPr>
            <p:cNvPr id="8" name="Oval 10"/>
            <p:cNvSpPr>
              <a:spLocks noChangeArrowheads="1"/>
            </p:cNvSpPr>
            <p:nvPr/>
          </p:nvSpPr>
          <p:spPr bwMode="auto">
            <a:xfrm>
              <a:off x="2256" y="2400"/>
              <a:ext cx="192" cy="192"/>
            </a:xfrm>
            <a:prstGeom prst="ellipse">
              <a:avLst/>
            </a:prstGeom>
            <a:noFill/>
            <a:ln w="38100">
              <a:solidFill>
                <a:schemeClr val="accent2"/>
              </a:solidFill>
              <a:round/>
              <a:headEnd/>
              <a:tailEnd/>
            </a:ln>
            <a:effectLst/>
          </p:spPr>
          <p:txBody>
            <a:bodyPr wrap="none" anchor="ctr"/>
            <a:lstStyle/>
            <a:p>
              <a:endParaRPr lang="ar-IQ"/>
            </a:p>
          </p:txBody>
        </p:sp>
        <p:sp>
          <p:nvSpPr>
            <p:cNvPr id="9" name="Text Box 11"/>
            <p:cNvSpPr txBox="1">
              <a:spLocks noChangeArrowheads="1"/>
            </p:cNvSpPr>
            <p:nvPr/>
          </p:nvSpPr>
          <p:spPr bwMode="auto">
            <a:xfrm>
              <a:off x="3552" y="2496"/>
              <a:ext cx="528" cy="394"/>
            </a:xfrm>
            <a:prstGeom prst="rect">
              <a:avLst/>
            </a:prstGeom>
            <a:noFill/>
            <a:ln w="9525">
              <a:noFill/>
              <a:miter lim="800000"/>
              <a:headEnd/>
              <a:tailEnd/>
            </a:ln>
            <a:effectLst/>
          </p:spPr>
          <p:txBody>
            <a:bodyPr>
              <a:spAutoFit/>
            </a:bodyPr>
            <a:lstStyle/>
            <a:p>
              <a:pPr algn="ctr" rtl="0" eaLnBrk="0" hangingPunct="0"/>
              <a:r>
                <a:rPr lang="ar-SA" sz="3500" b="1">
                  <a:latin typeface="Times New Roman (Arabic)" charset="0"/>
                </a:rPr>
                <a:t>ب</a:t>
              </a:r>
              <a:endParaRPr lang="en-US" sz="3500" b="1"/>
            </a:p>
          </p:txBody>
        </p:sp>
        <p:sp>
          <p:nvSpPr>
            <p:cNvPr id="10" name="Text Box 12"/>
            <p:cNvSpPr txBox="1">
              <a:spLocks noChangeArrowheads="1"/>
            </p:cNvSpPr>
            <p:nvPr/>
          </p:nvSpPr>
          <p:spPr bwMode="auto">
            <a:xfrm>
              <a:off x="2064" y="2534"/>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endParaRPr lang="ar-SA" sz="3500" b="1"/>
            </a:p>
          </p:txBody>
        </p:sp>
        <p:sp>
          <p:nvSpPr>
            <p:cNvPr id="11" name="Line 16"/>
            <p:cNvSpPr>
              <a:spLocks noChangeShapeType="1"/>
            </p:cNvSpPr>
            <p:nvPr/>
          </p:nvSpPr>
          <p:spPr bwMode="auto">
            <a:xfrm>
              <a:off x="2400" y="2496"/>
              <a:ext cx="1344" cy="0"/>
            </a:xfrm>
            <a:prstGeom prst="line">
              <a:avLst/>
            </a:prstGeom>
            <a:noFill/>
            <a:ln w="38100">
              <a:solidFill>
                <a:schemeClr val="accent2"/>
              </a:solidFill>
              <a:round/>
              <a:headEnd/>
              <a:tailEnd/>
            </a:ln>
            <a:effectLst/>
          </p:spPr>
          <p:txBody>
            <a:bodyPr/>
            <a:lstStyle/>
            <a:p>
              <a:endParaRPr lang="ar-IQ"/>
            </a:p>
          </p:txBody>
        </p:sp>
        <p:sp>
          <p:nvSpPr>
            <p:cNvPr id="12" name="Oval 17"/>
            <p:cNvSpPr>
              <a:spLocks noChangeArrowheads="1"/>
            </p:cNvSpPr>
            <p:nvPr/>
          </p:nvSpPr>
          <p:spPr bwMode="auto">
            <a:xfrm>
              <a:off x="3696" y="2400"/>
              <a:ext cx="192" cy="192"/>
            </a:xfrm>
            <a:prstGeom prst="ellipse">
              <a:avLst/>
            </a:prstGeom>
            <a:noFill/>
            <a:ln w="38100">
              <a:solidFill>
                <a:schemeClr val="accent2"/>
              </a:solidFill>
              <a:round/>
              <a:headEnd/>
              <a:tailEnd/>
            </a:ln>
            <a:effectLst/>
          </p:spPr>
          <p:txBody>
            <a:bodyPr wrap="none" anchor="ctr"/>
            <a:lstStyle/>
            <a:p>
              <a:endParaRPr lang="ar-IQ"/>
            </a:p>
          </p:txBody>
        </p:sp>
      </p:grpSp>
      <p:sp>
        <p:nvSpPr>
          <p:cNvPr id="13" name="مخطط انسيابي: معالجة متعاقبة 12"/>
          <p:cNvSpPr/>
          <p:nvPr/>
        </p:nvSpPr>
        <p:spPr>
          <a:xfrm>
            <a:off x="642910" y="5214950"/>
            <a:ext cx="7786742" cy="14287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لاحظ أن الدائرتين الفارغتين عند النقطتين أ ، ب تعنيان أن أ ، ب لاينتميان إلى الفترة ( أ ، ب ) </a:t>
            </a:r>
            <a:endParaRPr lang="en-US" sz="3200" b="1" dirty="0"/>
          </a:p>
        </p:txBody>
      </p:sp>
      <p:sp>
        <p:nvSpPr>
          <p:cNvPr id="16" name="شكل بيضاوي 1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path" presetSubtype="0" accel="50000" decel="50000" fill="hold" grpId="0" nodeType="click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2" dur="2000" fill="hold"/>
                                        <p:tgtEl>
                                          <p:spTgt spid="2"/>
                                        </p:tgtEl>
                                        <p:attrNameLst>
                                          <p:attrName>ppt_x</p:attrName>
                                          <p:attrName>ppt_y</p:attrName>
                                        </p:attrNameLst>
                                      </p:cBhvr>
                                    </p:animMotion>
                                  </p:childTnLst>
                                </p:cTn>
                              </p:par>
                              <p:par>
                                <p:cTn id="13"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4" dur="2000" fill="hold"/>
                                        <p:tgtEl>
                                          <p:spTgt spid="3"/>
                                        </p:tgtEl>
                                        <p:attrNameLst>
                                          <p:attrName>ppt_x</p:attrName>
                                          <p:attrName>ppt_y</p:attrName>
                                        </p:attrNameLst>
                                      </p:cBhvr>
                                    </p:animMotion>
                                  </p:childTnLst>
                                </p:cTn>
                              </p:par>
                              <p:par>
                                <p:cTn id="15"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6" dur="2000" fill="hold"/>
                                        <p:tgtEl>
                                          <p:spTgt spid="4"/>
                                        </p:tgtEl>
                                        <p:attrNameLst>
                                          <p:attrName>ppt_x</p:attrName>
                                          <p:attrName>ppt_y</p:attrName>
                                        </p:attrNameLst>
                                      </p:cBhvr>
                                    </p:animMotion>
                                  </p:childTnLst>
                                </p:cTn>
                              </p:par>
                              <p:par>
                                <p:cTn id="17" presetID="29" presetClass="path" presetSubtype="0" accel="50000" decel="50000" fill="hold"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18" dur="2000" fill="hold"/>
                                        <p:tgtEl>
                                          <p:spTgt spid="5"/>
                                        </p:tgtEl>
                                        <p:attrNameLst>
                                          <p:attrName>ppt_x</p:attrName>
                                          <p:attrName>ppt_y</p:attrName>
                                        </p:attrNameLst>
                                      </p:cBhvr>
                                    </p:animMotion>
                                  </p:childTnLst>
                                </p:cTn>
                              </p:par>
                              <p:par>
                                <p:cTn id="19" presetID="29" presetClass="path" presetSubtype="0" accel="50000" decel="50000" fill="hold" grpId="0"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2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71604" y="1357298"/>
            <a:ext cx="6000792" cy="428628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t>الفصل الأول </a:t>
            </a:r>
          </a:p>
          <a:p>
            <a:pPr algn="ctr"/>
            <a:r>
              <a:rPr lang="ar-IQ" sz="3600" dirty="0" smtClean="0"/>
              <a:t>البور بوينت </a:t>
            </a:r>
            <a:endParaRPr lang="ar-IQ" sz="3600" dirty="0"/>
          </a:p>
        </p:txBody>
      </p:sp>
      <p:sp>
        <p:nvSpPr>
          <p:cNvPr id="4" name="شكل بيضاوي 3"/>
          <p:cNvSpPr/>
          <p:nvPr/>
        </p:nvSpPr>
        <p:spPr>
          <a:xfrm>
            <a:off x="214282" y="14285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785786" y="928670"/>
            <a:ext cx="7929618" cy="22860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spcBef>
                <a:spcPct val="50000"/>
              </a:spcBef>
            </a:pPr>
            <a:r>
              <a:rPr lang="ar-IQ" sz="3200" b="1" dirty="0" smtClean="0"/>
              <a:t> 3</a:t>
            </a:r>
            <a:r>
              <a:rPr lang="ar-SA" sz="3200" b="1" dirty="0" smtClean="0"/>
              <a:t> </a:t>
            </a:r>
            <a:r>
              <a:rPr lang="ar-IQ" sz="3200" b="1" dirty="0" smtClean="0"/>
              <a:t>-</a:t>
            </a:r>
            <a:r>
              <a:rPr lang="ar-SA" sz="3200" b="1" dirty="0" smtClean="0"/>
              <a:t>	المجموعة الجزئية من الأعداد الحقيقية   س </a:t>
            </a:r>
            <a:r>
              <a:rPr lang="en-US" sz="3200" b="1" dirty="0" smtClean="0">
                <a:sym typeface="Symbol" pitchFamily="18" charset="2"/>
              </a:rPr>
              <a:t></a:t>
            </a:r>
            <a:r>
              <a:rPr lang="ar-SA" sz="3200" b="1" dirty="0" smtClean="0">
                <a:sym typeface="Symbol" pitchFamily="18" charset="2"/>
              </a:rPr>
              <a:t> ح : أ </a:t>
            </a:r>
            <a:r>
              <a:rPr lang="ar-SA" sz="3200" b="1" dirty="0" smtClean="0"/>
              <a:t> </a:t>
            </a:r>
            <a:r>
              <a:rPr lang="en-US" sz="3200" b="1" dirty="0" smtClean="0">
                <a:sym typeface="Symbol" pitchFamily="18" charset="2"/>
              </a:rPr>
              <a:t></a:t>
            </a:r>
            <a:r>
              <a:rPr lang="ar-SA" sz="3200" b="1" dirty="0" smtClean="0">
                <a:sym typeface="Symbol" pitchFamily="18" charset="2"/>
              </a:rPr>
              <a:t> 	س &lt; ب   والتي نرمز لها بالرمز [ أ ، ب) أو [ أ ، ب[ 	الممثلة بالشكل:</a:t>
            </a:r>
            <a:endParaRPr lang="en-US" sz="3200" b="1" dirty="0">
              <a:sym typeface="Symbol" pitchFamily="18" charset="2"/>
            </a:endParaRPr>
          </a:p>
        </p:txBody>
      </p:sp>
      <p:sp>
        <p:nvSpPr>
          <p:cNvPr id="4" name="مخطط انسيابي: معالجة متعاقبة 3"/>
          <p:cNvSpPr/>
          <p:nvPr/>
        </p:nvSpPr>
        <p:spPr>
          <a:xfrm>
            <a:off x="1142976" y="5072074"/>
            <a:ext cx="7715304" cy="14287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يطلق عليها الفترة نصف المفتوحة ( أو نصف المغلقة ) من أ إلى ب  .</a:t>
            </a:r>
            <a:endParaRPr lang="en-US" sz="3200" b="1" dirty="0"/>
          </a:p>
        </p:txBody>
      </p:sp>
      <p:grpSp>
        <p:nvGrpSpPr>
          <p:cNvPr id="3" name="Group 26"/>
          <p:cNvGrpSpPr>
            <a:grpSpLocks/>
          </p:cNvGrpSpPr>
          <p:nvPr/>
        </p:nvGrpSpPr>
        <p:grpSpPr bwMode="auto">
          <a:xfrm>
            <a:off x="1981200" y="3857628"/>
            <a:ext cx="5562600" cy="838200"/>
            <a:chOff x="1248" y="1488"/>
            <a:chExt cx="3504" cy="528"/>
          </a:xfrm>
        </p:grpSpPr>
        <p:sp>
          <p:nvSpPr>
            <p:cNvPr id="6" name="Line 20"/>
            <p:cNvSpPr>
              <a:spLocks noChangeShapeType="1"/>
            </p:cNvSpPr>
            <p:nvPr/>
          </p:nvSpPr>
          <p:spPr bwMode="auto">
            <a:xfrm>
              <a:off x="1248" y="1584"/>
              <a:ext cx="3504" cy="0"/>
            </a:xfrm>
            <a:prstGeom prst="line">
              <a:avLst/>
            </a:prstGeom>
            <a:noFill/>
            <a:ln w="57150">
              <a:solidFill>
                <a:schemeClr val="tx1"/>
              </a:solidFill>
              <a:round/>
              <a:headEnd/>
              <a:tailEnd type="triangle" w="med" len="med"/>
            </a:ln>
            <a:effectLst/>
          </p:spPr>
          <p:txBody>
            <a:bodyPr/>
            <a:lstStyle/>
            <a:p>
              <a:endParaRPr lang="ar-IQ"/>
            </a:p>
          </p:txBody>
        </p:sp>
        <p:sp>
          <p:nvSpPr>
            <p:cNvPr id="7" name="Oval 21"/>
            <p:cNvSpPr>
              <a:spLocks noChangeArrowheads="1"/>
            </p:cNvSpPr>
            <p:nvPr/>
          </p:nvSpPr>
          <p:spPr bwMode="auto">
            <a:xfrm>
              <a:off x="2256" y="1488"/>
              <a:ext cx="192" cy="192"/>
            </a:xfrm>
            <a:prstGeom prst="ellipse">
              <a:avLst/>
            </a:prstGeom>
            <a:solidFill>
              <a:schemeClr val="accent2"/>
            </a:solidFill>
            <a:ln w="38100">
              <a:solidFill>
                <a:schemeClr val="accent2"/>
              </a:solidFill>
              <a:round/>
              <a:headEnd/>
              <a:tailEnd/>
            </a:ln>
            <a:effectLst/>
          </p:spPr>
          <p:txBody>
            <a:bodyPr wrap="none" anchor="ctr"/>
            <a:lstStyle/>
            <a:p>
              <a:endParaRPr lang="ar-IQ"/>
            </a:p>
          </p:txBody>
        </p:sp>
        <p:sp>
          <p:nvSpPr>
            <p:cNvPr id="8" name="Text Box 22"/>
            <p:cNvSpPr txBox="1">
              <a:spLocks noChangeArrowheads="1"/>
            </p:cNvSpPr>
            <p:nvPr/>
          </p:nvSpPr>
          <p:spPr bwMode="auto">
            <a:xfrm>
              <a:off x="3552" y="1584"/>
              <a:ext cx="528" cy="394"/>
            </a:xfrm>
            <a:prstGeom prst="rect">
              <a:avLst/>
            </a:prstGeom>
            <a:noFill/>
            <a:ln w="9525">
              <a:noFill/>
              <a:miter lim="800000"/>
              <a:headEnd/>
              <a:tailEnd/>
            </a:ln>
            <a:effectLst/>
          </p:spPr>
          <p:txBody>
            <a:bodyPr>
              <a:spAutoFit/>
            </a:bodyPr>
            <a:lstStyle/>
            <a:p>
              <a:pPr algn="ctr" rtl="0" eaLnBrk="0" hangingPunct="0"/>
              <a:r>
                <a:rPr lang="ar-SA" sz="3500" b="1">
                  <a:latin typeface="Times New Roman (Arabic)" charset="0"/>
                </a:rPr>
                <a:t>ب</a:t>
              </a:r>
              <a:endParaRPr lang="en-US" sz="3500" b="1"/>
            </a:p>
          </p:txBody>
        </p:sp>
        <p:sp>
          <p:nvSpPr>
            <p:cNvPr id="9" name="Text Box 23"/>
            <p:cNvSpPr txBox="1">
              <a:spLocks noChangeArrowheads="1"/>
            </p:cNvSpPr>
            <p:nvPr/>
          </p:nvSpPr>
          <p:spPr bwMode="auto">
            <a:xfrm>
              <a:off x="2064" y="1622"/>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endParaRPr lang="ar-SA" sz="3500" b="1"/>
            </a:p>
          </p:txBody>
        </p:sp>
        <p:sp>
          <p:nvSpPr>
            <p:cNvPr id="10" name="Line 24"/>
            <p:cNvSpPr>
              <a:spLocks noChangeShapeType="1"/>
            </p:cNvSpPr>
            <p:nvPr/>
          </p:nvSpPr>
          <p:spPr bwMode="auto">
            <a:xfrm>
              <a:off x="2400" y="1584"/>
              <a:ext cx="1344" cy="0"/>
            </a:xfrm>
            <a:prstGeom prst="line">
              <a:avLst/>
            </a:prstGeom>
            <a:noFill/>
            <a:ln w="38100">
              <a:solidFill>
                <a:schemeClr val="accent2"/>
              </a:solidFill>
              <a:round/>
              <a:headEnd/>
              <a:tailEnd/>
            </a:ln>
            <a:effectLst/>
          </p:spPr>
          <p:txBody>
            <a:bodyPr/>
            <a:lstStyle/>
            <a:p>
              <a:endParaRPr lang="ar-IQ"/>
            </a:p>
          </p:txBody>
        </p:sp>
        <p:sp>
          <p:nvSpPr>
            <p:cNvPr id="11" name="Oval 25"/>
            <p:cNvSpPr>
              <a:spLocks noChangeArrowheads="1"/>
            </p:cNvSpPr>
            <p:nvPr/>
          </p:nvSpPr>
          <p:spPr bwMode="auto">
            <a:xfrm>
              <a:off x="3696" y="1488"/>
              <a:ext cx="192" cy="192"/>
            </a:xfrm>
            <a:prstGeom prst="ellipse">
              <a:avLst/>
            </a:prstGeom>
            <a:noFill/>
            <a:ln w="38100">
              <a:solidFill>
                <a:schemeClr val="accent2"/>
              </a:solidFill>
              <a:round/>
              <a:headEnd/>
              <a:tailEnd/>
            </a:ln>
            <a:effectLst/>
          </p:spPr>
          <p:txBody>
            <a:bodyPr wrap="none" anchor="ctr"/>
            <a:lstStyle/>
            <a:p>
              <a:endParaRPr lang="ar-IQ"/>
            </a:p>
          </p:txBody>
        </p:sp>
      </p:grpSp>
      <p:sp>
        <p:nvSpPr>
          <p:cNvPr id="12" name="AutoShape 16"/>
          <p:cNvSpPr>
            <a:spLocks/>
          </p:cNvSpPr>
          <p:nvPr/>
        </p:nvSpPr>
        <p:spPr bwMode="auto">
          <a:xfrm>
            <a:off x="2209784" y="1252526"/>
            <a:ext cx="76200" cy="533400"/>
          </a:xfrm>
          <a:prstGeom prst="rightBrace">
            <a:avLst>
              <a:gd name="adj1" fmla="val 58333"/>
              <a:gd name="adj2" fmla="val 50000"/>
            </a:avLst>
          </a:prstGeom>
          <a:noFill/>
          <a:ln w="38100">
            <a:solidFill>
              <a:schemeClr val="tx1"/>
            </a:solidFill>
            <a:round/>
            <a:headEnd/>
            <a:tailEnd/>
          </a:ln>
          <a:effectLst/>
        </p:spPr>
        <p:txBody>
          <a:bodyPr wrap="none" anchor="ctr"/>
          <a:lstStyle/>
          <a:p>
            <a:endParaRPr lang="ar-IQ"/>
          </a:p>
        </p:txBody>
      </p:sp>
      <p:sp>
        <p:nvSpPr>
          <p:cNvPr id="13" name="AutoShape 17"/>
          <p:cNvSpPr>
            <a:spLocks/>
          </p:cNvSpPr>
          <p:nvPr/>
        </p:nvSpPr>
        <p:spPr bwMode="auto">
          <a:xfrm flipH="1">
            <a:off x="6324600" y="1824030"/>
            <a:ext cx="76200" cy="533400"/>
          </a:xfrm>
          <a:prstGeom prst="rightBrace">
            <a:avLst>
              <a:gd name="adj1" fmla="val 58333"/>
              <a:gd name="adj2" fmla="val 50000"/>
            </a:avLst>
          </a:prstGeom>
          <a:noFill/>
          <a:ln w="38100">
            <a:solidFill>
              <a:schemeClr val="tx1"/>
            </a:solidFill>
            <a:round/>
            <a:headEnd/>
            <a:tailEnd/>
          </a:ln>
          <a:effectLst/>
        </p:spPr>
        <p:txBody>
          <a:bodyPr wrap="none" anchor="ctr"/>
          <a:lstStyle/>
          <a:p>
            <a:pPr algn="ctr"/>
            <a:endParaRPr lang="en-US"/>
          </a:p>
        </p:txBody>
      </p:sp>
      <p:sp>
        <p:nvSpPr>
          <p:cNvPr id="16" name="شكل بيضاوي 1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82</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7643834" y="1000108"/>
            <a:ext cx="1143008"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4</a:t>
            </a:r>
            <a:endParaRPr lang="ar-IQ" sz="4000" dirty="0"/>
          </a:p>
        </p:txBody>
      </p:sp>
      <p:grpSp>
        <p:nvGrpSpPr>
          <p:cNvPr id="3" name="Group 33"/>
          <p:cNvGrpSpPr>
            <a:grpSpLocks/>
          </p:cNvGrpSpPr>
          <p:nvPr/>
        </p:nvGrpSpPr>
        <p:grpSpPr bwMode="auto">
          <a:xfrm>
            <a:off x="2081234" y="2162172"/>
            <a:ext cx="5562600" cy="838200"/>
            <a:chOff x="1152" y="288"/>
            <a:chExt cx="3504" cy="528"/>
          </a:xfrm>
        </p:grpSpPr>
        <p:grpSp>
          <p:nvGrpSpPr>
            <p:cNvPr id="4" name="Group 32"/>
            <p:cNvGrpSpPr>
              <a:grpSpLocks/>
            </p:cNvGrpSpPr>
            <p:nvPr/>
          </p:nvGrpSpPr>
          <p:grpSpPr bwMode="auto">
            <a:xfrm>
              <a:off x="1152" y="288"/>
              <a:ext cx="3504" cy="528"/>
              <a:chOff x="1152" y="288"/>
              <a:chExt cx="3504" cy="528"/>
            </a:xfrm>
          </p:grpSpPr>
          <p:sp>
            <p:nvSpPr>
              <p:cNvPr id="7" name="Line 26"/>
              <p:cNvSpPr>
                <a:spLocks noChangeShapeType="1"/>
              </p:cNvSpPr>
              <p:nvPr/>
            </p:nvSpPr>
            <p:spPr bwMode="auto">
              <a:xfrm>
                <a:off x="1152" y="384"/>
                <a:ext cx="3504" cy="0"/>
              </a:xfrm>
              <a:prstGeom prst="line">
                <a:avLst/>
              </a:prstGeom>
              <a:noFill/>
              <a:ln w="57150">
                <a:solidFill>
                  <a:schemeClr val="tx1"/>
                </a:solidFill>
                <a:round/>
                <a:headEnd/>
                <a:tailEnd type="triangle" w="med" len="med"/>
              </a:ln>
              <a:effectLst/>
            </p:spPr>
            <p:txBody>
              <a:bodyPr/>
              <a:lstStyle/>
              <a:p>
                <a:endParaRPr lang="ar-IQ"/>
              </a:p>
            </p:txBody>
          </p:sp>
          <p:sp>
            <p:nvSpPr>
              <p:cNvPr id="8" name="Oval 27"/>
              <p:cNvSpPr>
                <a:spLocks noChangeArrowheads="1"/>
              </p:cNvSpPr>
              <p:nvPr/>
            </p:nvSpPr>
            <p:spPr bwMode="auto">
              <a:xfrm>
                <a:off x="2160" y="288"/>
                <a:ext cx="192" cy="192"/>
              </a:xfrm>
              <a:prstGeom prst="ellipse">
                <a:avLst/>
              </a:prstGeom>
              <a:noFill/>
              <a:ln w="38100">
                <a:solidFill>
                  <a:schemeClr val="accent2"/>
                </a:solidFill>
                <a:round/>
                <a:headEnd/>
                <a:tailEnd/>
              </a:ln>
              <a:effectLst/>
            </p:spPr>
            <p:txBody>
              <a:bodyPr wrap="none" anchor="ctr"/>
              <a:lstStyle/>
              <a:p>
                <a:endParaRPr lang="ar-IQ"/>
              </a:p>
            </p:txBody>
          </p:sp>
          <p:sp>
            <p:nvSpPr>
              <p:cNvPr id="9" name="Text Box 28"/>
              <p:cNvSpPr txBox="1">
                <a:spLocks noChangeArrowheads="1"/>
              </p:cNvSpPr>
              <p:nvPr/>
            </p:nvSpPr>
            <p:spPr bwMode="auto">
              <a:xfrm>
                <a:off x="3456" y="384"/>
                <a:ext cx="528" cy="394"/>
              </a:xfrm>
              <a:prstGeom prst="rect">
                <a:avLst/>
              </a:prstGeom>
              <a:noFill/>
              <a:ln w="9525">
                <a:noFill/>
                <a:miter lim="800000"/>
                <a:headEnd/>
                <a:tailEnd/>
              </a:ln>
              <a:effectLst/>
            </p:spPr>
            <p:txBody>
              <a:bodyPr>
                <a:spAutoFit/>
              </a:bodyPr>
              <a:lstStyle/>
              <a:p>
                <a:pPr algn="ctr" rtl="0" eaLnBrk="0" hangingPunct="0"/>
                <a:r>
                  <a:rPr lang="ar-SA" sz="3500" b="1">
                    <a:latin typeface="Times New Roman (Arabic)" charset="0"/>
                  </a:rPr>
                  <a:t>ب</a:t>
                </a:r>
                <a:endParaRPr lang="en-US" sz="3500" b="1"/>
              </a:p>
            </p:txBody>
          </p:sp>
          <p:sp>
            <p:nvSpPr>
              <p:cNvPr id="10" name="Text Box 29"/>
              <p:cNvSpPr txBox="1">
                <a:spLocks noChangeArrowheads="1"/>
              </p:cNvSpPr>
              <p:nvPr/>
            </p:nvSpPr>
            <p:spPr bwMode="auto">
              <a:xfrm>
                <a:off x="1968" y="422"/>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endParaRPr lang="ar-SA" sz="3500" b="1"/>
              </a:p>
            </p:txBody>
          </p:sp>
          <p:sp>
            <p:nvSpPr>
              <p:cNvPr id="11" name="Line 30"/>
              <p:cNvSpPr>
                <a:spLocks noChangeShapeType="1"/>
              </p:cNvSpPr>
              <p:nvPr/>
            </p:nvSpPr>
            <p:spPr bwMode="auto">
              <a:xfrm>
                <a:off x="2304" y="384"/>
                <a:ext cx="1344" cy="0"/>
              </a:xfrm>
              <a:prstGeom prst="line">
                <a:avLst/>
              </a:prstGeom>
              <a:noFill/>
              <a:ln w="38100">
                <a:solidFill>
                  <a:schemeClr val="accent2"/>
                </a:solidFill>
                <a:round/>
                <a:headEnd/>
                <a:tailEnd/>
              </a:ln>
              <a:effectLst/>
            </p:spPr>
            <p:txBody>
              <a:bodyPr/>
              <a:lstStyle/>
              <a:p>
                <a:endParaRPr lang="ar-IQ"/>
              </a:p>
            </p:txBody>
          </p:sp>
        </p:grpSp>
        <p:sp>
          <p:nvSpPr>
            <p:cNvPr id="6" name="Oval 31"/>
            <p:cNvSpPr>
              <a:spLocks noChangeArrowheads="1"/>
            </p:cNvSpPr>
            <p:nvPr/>
          </p:nvSpPr>
          <p:spPr bwMode="auto">
            <a:xfrm>
              <a:off x="3600" y="288"/>
              <a:ext cx="192" cy="192"/>
            </a:xfrm>
            <a:prstGeom prst="ellipse">
              <a:avLst/>
            </a:prstGeom>
            <a:solidFill>
              <a:schemeClr val="accent2"/>
            </a:solidFill>
            <a:ln w="38100">
              <a:solidFill>
                <a:schemeClr val="accent2"/>
              </a:solidFill>
              <a:round/>
              <a:headEnd/>
              <a:tailEnd/>
            </a:ln>
            <a:effectLst/>
          </p:spPr>
          <p:txBody>
            <a:bodyPr wrap="none" anchor="ctr"/>
            <a:lstStyle/>
            <a:p>
              <a:endParaRPr lang="ar-IQ"/>
            </a:p>
          </p:txBody>
        </p:sp>
      </p:grpSp>
      <p:sp>
        <p:nvSpPr>
          <p:cNvPr id="12" name="مخطط انسيابي: معالجة متعاقبة 11"/>
          <p:cNvSpPr/>
          <p:nvPr/>
        </p:nvSpPr>
        <p:spPr>
          <a:xfrm>
            <a:off x="642910" y="3429000"/>
            <a:ext cx="8143932" cy="30718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 هذه الفترة يرمز لها بالرمز ( أ ، ب ]  أو ] أ ، ب ]  </a:t>
            </a:r>
          </a:p>
          <a:p>
            <a:pPr>
              <a:spcBef>
                <a:spcPct val="50000"/>
              </a:spcBef>
            </a:pPr>
            <a:r>
              <a:rPr lang="ar-SA" sz="3200" b="1" dirty="0" smtClean="0"/>
              <a:t> ونكتب </a:t>
            </a:r>
            <a:r>
              <a:rPr lang="en-US" sz="3200" b="1" dirty="0" smtClean="0"/>
              <a:t>}</a:t>
            </a:r>
            <a:r>
              <a:rPr lang="ar-SA" sz="3200" b="1" dirty="0" smtClean="0"/>
              <a:t> س </a:t>
            </a:r>
            <a:r>
              <a:rPr lang="en-US" sz="3200" b="1" dirty="0" smtClean="0">
                <a:sym typeface="Symbol" pitchFamily="18" charset="2"/>
              </a:rPr>
              <a:t></a:t>
            </a:r>
            <a:r>
              <a:rPr lang="ar-SA" sz="3200" b="1" dirty="0" smtClean="0">
                <a:sym typeface="Symbol" pitchFamily="18" charset="2"/>
              </a:rPr>
              <a:t> ح : أ &lt; س </a:t>
            </a:r>
            <a:r>
              <a:rPr lang="en-US" sz="3200" b="1" dirty="0" smtClean="0">
                <a:sym typeface="Symbol" pitchFamily="18" charset="2"/>
              </a:rPr>
              <a:t></a:t>
            </a:r>
            <a:r>
              <a:rPr lang="ar-SA" sz="3200" b="1" dirty="0" smtClean="0">
                <a:sym typeface="Symbol" pitchFamily="18" charset="2"/>
              </a:rPr>
              <a:t> ب </a:t>
            </a:r>
            <a:r>
              <a:rPr lang="en-US" sz="3200" b="1" dirty="0" smtClean="0">
                <a:sym typeface="Symbol" pitchFamily="18" charset="2"/>
              </a:rPr>
              <a:t>{</a:t>
            </a:r>
            <a:r>
              <a:rPr lang="ar-SA" sz="3200" b="1" dirty="0" smtClean="0">
                <a:sym typeface="Symbol" pitchFamily="18" charset="2"/>
              </a:rPr>
              <a:t> </a:t>
            </a:r>
          </a:p>
          <a:p>
            <a:pPr>
              <a:spcBef>
                <a:spcPct val="50000"/>
              </a:spcBef>
            </a:pPr>
            <a:r>
              <a:rPr lang="ar-SA" sz="3200" b="1" dirty="0" smtClean="0">
                <a:sym typeface="Symbol" pitchFamily="18" charset="2"/>
              </a:rPr>
              <a:t>ويطلق عليها الفترة نصف المفتوحة أو نصف المغلقة من أ إلى ب </a:t>
            </a:r>
            <a:endParaRPr lang="en-US" sz="3200" b="1" dirty="0">
              <a:sym typeface="Symbol" pitchFamily="18" charset="2"/>
            </a:endParaRPr>
          </a:p>
        </p:txBody>
      </p:sp>
      <p:sp>
        <p:nvSpPr>
          <p:cNvPr id="15" name="شكل بيضاوي 14"/>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83</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xit" presetSubtype="0" decel="100000" fill="hold" grpId="0" nodeType="clickEffect">
                                  <p:stCondLst>
                                    <p:cond delay="0"/>
                                  </p:stCondLst>
                                  <p:childTnLst>
                                    <p:anim calcmode="lin" valueType="num">
                                      <p:cBhvr>
                                        <p:cTn id="12"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2"/>
                                        </p:tgtEl>
                                        <p:attrNameLst>
                                          <p:attrName>ppt_y</p:attrName>
                                        </p:attrNameLst>
                                      </p:cBhvr>
                                      <p:tavLst>
                                        <p:tav tm="0">
                                          <p:val>
                                            <p:strVal val="ppt_y"/>
                                          </p:val>
                                        </p:tav>
                                        <p:tav tm="100000">
                                          <p:val>
                                            <p:strVal val="ppt_y"/>
                                          </p:val>
                                        </p:tav>
                                      </p:tavLst>
                                    </p:anim>
                                    <p:set>
                                      <p:cBhvr>
                                        <p:cTn id="16" dur="1" fill="hold">
                                          <p:stCondLst>
                                            <p:cond delay="499"/>
                                          </p:stCondLst>
                                        </p:cTn>
                                        <p:tgtEl>
                                          <p:spTgt spid="2"/>
                                        </p:tgtEl>
                                        <p:attrNameLst>
                                          <p:attrName>style.visibility</p:attrName>
                                        </p:attrNameLst>
                                      </p:cBhvr>
                                      <p:to>
                                        <p:strVal val="hidden"/>
                                      </p:to>
                                    </p:set>
                                  </p:childTnLst>
                                </p:cTn>
                              </p:par>
                              <p:par>
                                <p:cTn id="17" presetID="39" presetClass="exit" presetSubtype="0" decel="100000" fill="hold" nodeType="withEffect">
                                  <p:stCondLst>
                                    <p:cond delay="0"/>
                                  </p:stCondLst>
                                  <p:childTnLst>
                                    <p:anim calcmode="lin" valueType="num">
                                      <p:cBhvr>
                                        <p:cTn id="18" dur="500"/>
                                        <p:tgtEl>
                                          <p:spTgt spid="3"/>
                                        </p:tgtEl>
                                        <p:attrNameLst>
                                          <p:attrName>ppt_h</p:attrName>
                                        </p:attrNameLst>
                                      </p:cBhvr>
                                      <p:tavLst>
                                        <p:tav tm="0">
                                          <p:val>
                                            <p:strVal val="ppt_h"/>
                                          </p:val>
                                        </p:tav>
                                        <p:tav tm="50000">
                                          <p:val>
                                            <p:strVal val="ppt_h/20"/>
                                          </p:val>
                                        </p:tav>
                                        <p:tav tm="100000">
                                          <p:val>
                                            <p:strVal val="ppt_h/20"/>
                                          </p:val>
                                        </p:tav>
                                      </p:tavLst>
                                    </p:anim>
                                    <p:anim calcmode="lin" valueType="num">
                                      <p:cBhvr>
                                        <p:cTn id="19" dur="500"/>
                                        <p:tgtEl>
                                          <p:spTgt spid="3"/>
                                        </p:tgtEl>
                                        <p:attrNameLst>
                                          <p:attrName>ppt_w</p:attrName>
                                        </p:attrNameLst>
                                      </p:cBhvr>
                                      <p:tavLst>
                                        <p:tav tm="0">
                                          <p:val>
                                            <p:strVal val="ppt_w"/>
                                          </p:val>
                                        </p:tav>
                                        <p:tav tm="50000">
                                          <p:val>
                                            <p:strVal val="ppt_w+.3"/>
                                          </p:val>
                                        </p:tav>
                                        <p:tav tm="100000">
                                          <p:val>
                                            <p:strVal val="ppt_w+.3"/>
                                          </p:val>
                                        </p:tav>
                                      </p:tavLst>
                                    </p:anim>
                                    <p:anim calcmode="lin" valueType="num">
                                      <p:cBhvr>
                                        <p:cTn id="20" dur="500"/>
                                        <p:tgtEl>
                                          <p:spTgt spid="3"/>
                                        </p:tgtEl>
                                        <p:attrNameLst>
                                          <p:attrName>ppt_x</p:attrName>
                                        </p:attrNameLst>
                                      </p:cBhvr>
                                      <p:tavLst>
                                        <p:tav tm="0">
                                          <p:val>
                                            <p:strVal val="ppt_x"/>
                                          </p:val>
                                        </p:tav>
                                        <p:tav tm="50000">
                                          <p:val>
                                            <p:strVal val="ppt_x"/>
                                          </p:val>
                                        </p:tav>
                                        <p:tav tm="100000">
                                          <p:val>
                                            <p:strVal val="ppt_x-.3"/>
                                          </p:val>
                                        </p:tav>
                                      </p:tavLst>
                                    </p:anim>
                                    <p:anim calcmode="lin" valueType="num">
                                      <p:cBhvr>
                                        <p:cTn id="21" dur="500"/>
                                        <p:tgtEl>
                                          <p:spTgt spid="3"/>
                                        </p:tgtEl>
                                        <p:attrNameLst>
                                          <p:attrName>ppt_y</p:attrName>
                                        </p:attrNameLst>
                                      </p:cBhvr>
                                      <p:tavLst>
                                        <p:tav tm="0">
                                          <p:val>
                                            <p:strVal val="ppt_y"/>
                                          </p:val>
                                        </p:tav>
                                        <p:tav tm="100000">
                                          <p:val>
                                            <p:strVal val="ppt_y"/>
                                          </p:val>
                                        </p:tav>
                                      </p:tavLst>
                                    </p:anim>
                                    <p:set>
                                      <p:cBhvr>
                                        <p:cTn id="22" dur="1" fill="hold">
                                          <p:stCondLst>
                                            <p:cond delay="499"/>
                                          </p:stCondLst>
                                        </p:cTn>
                                        <p:tgtEl>
                                          <p:spTgt spid="3"/>
                                        </p:tgtEl>
                                        <p:attrNameLst>
                                          <p:attrName>style.visibility</p:attrName>
                                        </p:attrNameLst>
                                      </p:cBhvr>
                                      <p:to>
                                        <p:strVal val="hidden"/>
                                      </p:to>
                                    </p:set>
                                  </p:childTnLst>
                                </p:cTn>
                              </p:par>
                              <p:par>
                                <p:cTn id="23" presetID="39" presetClass="exit" presetSubtype="0" decel="100000" fill="hold" grpId="0" nodeType="withEffect">
                                  <p:stCondLst>
                                    <p:cond delay="0"/>
                                  </p:stCondLst>
                                  <p:childTnLst>
                                    <p:anim calcmode="lin" valueType="num">
                                      <p:cBhvr>
                                        <p:cTn id="24" dur="500"/>
                                        <p:tgtEl>
                                          <p:spTgt spid="12"/>
                                        </p:tgtEl>
                                        <p:attrNameLst>
                                          <p:attrName>ppt_h</p:attrName>
                                        </p:attrNameLst>
                                      </p:cBhvr>
                                      <p:tavLst>
                                        <p:tav tm="0">
                                          <p:val>
                                            <p:strVal val="ppt_h"/>
                                          </p:val>
                                        </p:tav>
                                        <p:tav tm="50000">
                                          <p:val>
                                            <p:strVal val="ppt_h/20"/>
                                          </p:val>
                                        </p:tav>
                                        <p:tav tm="100000">
                                          <p:val>
                                            <p:strVal val="ppt_h/20"/>
                                          </p:val>
                                        </p:tav>
                                      </p:tavLst>
                                    </p:anim>
                                    <p:anim calcmode="lin" valueType="num">
                                      <p:cBhvr>
                                        <p:cTn id="25" dur="500"/>
                                        <p:tgtEl>
                                          <p:spTgt spid="12"/>
                                        </p:tgtEl>
                                        <p:attrNameLst>
                                          <p:attrName>ppt_w</p:attrName>
                                        </p:attrNameLst>
                                      </p:cBhvr>
                                      <p:tavLst>
                                        <p:tav tm="0">
                                          <p:val>
                                            <p:strVal val="ppt_w"/>
                                          </p:val>
                                        </p:tav>
                                        <p:tav tm="50000">
                                          <p:val>
                                            <p:strVal val="ppt_w+.3"/>
                                          </p:val>
                                        </p:tav>
                                        <p:tav tm="100000">
                                          <p:val>
                                            <p:strVal val="ppt_w+.3"/>
                                          </p:val>
                                        </p:tav>
                                      </p:tavLst>
                                    </p:anim>
                                    <p:anim calcmode="lin" valueType="num">
                                      <p:cBhvr>
                                        <p:cTn id="26" dur="500"/>
                                        <p:tgtEl>
                                          <p:spTgt spid="12"/>
                                        </p:tgtEl>
                                        <p:attrNameLst>
                                          <p:attrName>ppt_x</p:attrName>
                                        </p:attrNameLst>
                                      </p:cBhvr>
                                      <p:tavLst>
                                        <p:tav tm="0">
                                          <p:val>
                                            <p:strVal val="ppt_x"/>
                                          </p:val>
                                        </p:tav>
                                        <p:tav tm="50000">
                                          <p:val>
                                            <p:strVal val="ppt_x"/>
                                          </p:val>
                                        </p:tav>
                                        <p:tav tm="100000">
                                          <p:val>
                                            <p:strVal val="ppt_x-.3"/>
                                          </p:val>
                                        </p:tav>
                                      </p:tavLst>
                                    </p:anim>
                                    <p:anim calcmode="lin" valueType="num">
                                      <p:cBhvr>
                                        <p:cTn id="27" dur="500"/>
                                        <p:tgtEl>
                                          <p:spTgt spid="12"/>
                                        </p:tgtEl>
                                        <p:attrNameLst>
                                          <p:attrName>ppt_y</p:attrName>
                                        </p:attrNameLst>
                                      </p:cBhvr>
                                      <p:tavLst>
                                        <p:tav tm="0">
                                          <p:val>
                                            <p:strVal val="ppt_y"/>
                                          </p:val>
                                        </p:tav>
                                        <p:tav tm="100000">
                                          <p:val>
                                            <p:strVal val="ppt_y"/>
                                          </p:val>
                                        </p:tav>
                                      </p:tavLst>
                                    </p:anim>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7643834" y="1000108"/>
            <a:ext cx="1143008"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5</a:t>
            </a:r>
            <a:endParaRPr lang="ar-IQ" sz="4000" dirty="0"/>
          </a:p>
        </p:txBody>
      </p:sp>
      <p:sp>
        <p:nvSpPr>
          <p:cNvPr id="3" name="مخطط انسيابي: معالجة متعاقبة 2"/>
          <p:cNvSpPr/>
          <p:nvPr/>
        </p:nvSpPr>
        <p:spPr>
          <a:xfrm>
            <a:off x="642910" y="2071678"/>
            <a:ext cx="8215370" cy="27146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 نستعمل الرمز [ أ ، </a:t>
            </a:r>
            <a:r>
              <a:rPr lang="en-US" sz="3200" b="1" dirty="0" smtClean="0">
                <a:sym typeface="Symbol" pitchFamily="18" charset="2"/>
              </a:rPr>
              <a:t></a:t>
            </a:r>
            <a:r>
              <a:rPr lang="ar-SA" sz="3200" b="1" dirty="0" smtClean="0">
                <a:sym typeface="Symbol" pitchFamily="18" charset="2"/>
              </a:rPr>
              <a:t>) ، للدلالة على المجموعة الجزئية من الأعداد الحقيقية </a:t>
            </a:r>
            <a:r>
              <a:rPr lang="ar-SA" sz="3200" b="1" dirty="0" smtClean="0"/>
              <a:t> </a:t>
            </a:r>
            <a:r>
              <a:rPr lang="en-US" sz="3200" b="1" dirty="0" smtClean="0"/>
              <a:t>}</a:t>
            </a:r>
            <a:r>
              <a:rPr lang="ar-SA" sz="3200" b="1" dirty="0" smtClean="0"/>
              <a:t> س </a:t>
            </a:r>
            <a:r>
              <a:rPr lang="en-US" sz="3200" b="1" dirty="0" smtClean="0">
                <a:sym typeface="Symbol" pitchFamily="18" charset="2"/>
              </a:rPr>
              <a:t></a:t>
            </a:r>
            <a:r>
              <a:rPr lang="ar-SA" sz="3200" b="1" dirty="0" smtClean="0">
                <a:sym typeface="Symbol" pitchFamily="18" charset="2"/>
              </a:rPr>
              <a:t> ح : س </a:t>
            </a:r>
            <a:r>
              <a:rPr lang="en-US" sz="3200" b="1" dirty="0" smtClean="0">
                <a:sym typeface="Symbol" pitchFamily="18" charset="2"/>
              </a:rPr>
              <a:t></a:t>
            </a:r>
            <a:r>
              <a:rPr lang="ar-SA" sz="3200" b="1" dirty="0" smtClean="0">
                <a:sym typeface="Symbol" pitchFamily="18" charset="2"/>
              </a:rPr>
              <a:t> أ )</a:t>
            </a:r>
          </a:p>
          <a:p>
            <a:pPr>
              <a:spcBef>
                <a:spcPct val="50000"/>
              </a:spcBef>
            </a:pPr>
            <a:r>
              <a:rPr lang="ar-SA" sz="3200" b="1" dirty="0" smtClean="0">
                <a:sym typeface="Symbol" pitchFamily="18" charset="2"/>
              </a:rPr>
              <a:t>ويطلق عليها الفترة نصف المفتوحة أو نصف المغلقة من أ إلى ب </a:t>
            </a:r>
            <a:endParaRPr lang="en-US" sz="3200" b="1" dirty="0">
              <a:sym typeface="Symbol" pitchFamily="18" charset="2"/>
            </a:endParaRPr>
          </a:p>
        </p:txBody>
      </p:sp>
      <p:grpSp>
        <p:nvGrpSpPr>
          <p:cNvPr id="4" name="Group 3"/>
          <p:cNvGrpSpPr>
            <a:grpSpLocks/>
          </p:cNvGrpSpPr>
          <p:nvPr/>
        </p:nvGrpSpPr>
        <p:grpSpPr bwMode="auto">
          <a:xfrm>
            <a:off x="1938358" y="5510234"/>
            <a:ext cx="5562600" cy="990600"/>
            <a:chOff x="1200" y="3600"/>
            <a:chExt cx="3504" cy="624"/>
          </a:xfrm>
        </p:grpSpPr>
        <p:sp>
          <p:nvSpPr>
            <p:cNvPr id="6" name="Oval 4"/>
            <p:cNvSpPr>
              <a:spLocks noChangeArrowheads="1"/>
            </p:cNvSpPr>
            <p:nvPr/>
          </p:nvSpPr>
          <p:spPr bwMode="auto">
            <a:xfrm>
              <a:off x="2208" y="3600"/>
              <a:ext cx="144" cy="192"/>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7" name="Text Box 5"/>
            <p:cNvSpPr txBox="1">
              <a:spLocks noChangeArrowheads="1"/>
            </p:cNvSpPr>
            <p:nvPr/>
          </p:nvSpPr>
          <p:spPr bwMode="auto">
            <a:xfrm>
              <a:off x="2016" y="3830"/>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endParaRPr lang="ar-SA" sz="3500" b="1"/>
            </a:p>
          </p:txBody>
        </p:sp>
        <p:sp>
          <p:nvSpPr>
            <p:cNvPr id="8" name="Line 6"/>
            <p:cNvSpPr>
              <a:spLocks noChangeShapeType="1"/>
            </p:cNvSpPr>
            <p:nvPr/>
          </p:nvSpPr>
          <p:spPr bwMode="auto">
            <a:xfrm>
              <a:off x="2352" y="3696"/>
              <a:ext cx="2352" cy="0"/>
            </a:xfrm>
            <a:prstGeom prst="line">
              <a:avLst/>
            </a:prstGeom>
            <a:noFill/>
            <a:ln w="57150">
              <a:solidFill>
                <a:schemeClr val="accent2"/>
              </a:solidFill>
              <a:round/>
              <a:headEnd/>
              <a:tailEnd type="triangle" w="med" len="med"/>
            </a:ln>
            <a:effectLst/>
          </p:spPr>
          <p:txBody>
            <a:bodyPr/>
            <a:lstStyle/>
            <a:p>
              <a:endParaRPr lang="ar-IQ"/>
            </a:p>
          </p:txBody>
        </p:sp>
        <p:sp>
          <p:nvSpPr>
            <p:cNvPr id="9" name="Line 7"/>
            <p:cNvSpPr>
              <a:spLocks noChangeShapeType="1"/>
            </p:cNvSpPr>
            <p:nvPr/>
          </p:nvSpPr>
          <p:spPr bwMode="auto">
            <a:xfrm flipH="1">
              <a:off x="1200" y="3696"/>
              <a:ext cx="1008" cy="0"/>
            </a:xfrm>
            <a:prstGeom prst="line">
              <a:avLst/>
            </a:prstGeom>
            <a:noFill/>
            <a:ln w="57150">
              <a:solidFill>
                <a:schemeClr val="tx1"/>
              </a:solidFill>
              <a:round/>
              <a:headEnd/>
              <a:tailEnd/>
            </a:ln>
            <a:effectLst/>
          </p:spPr>
          <p:txBody>
            <a:bodyPr/>
            <a:lstStyle/>
            <a:p>
              <a:endParaRPr lang="ar-IQ"/>
            </a:p>
          </p:txBody>
        </p:sp>
      </p:grpSp>
      <p:sp>
        <p:nvSpPr>
          <p:cNvPr id="12" name="شكل بيضاوي 11"/>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84</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Clr clrSpc="rgb">
                                      <p:cBhvr override="childStyle">
                                        <p:cTn id="12" dur="100" fill="hold"/>
                                        <p:tgtEl>
                                          <p:spTgt spid="2"/>
                                        </p:tgtEl>
                                        <p:attrNameLst>
                                          <p:attrName>style.color</p:attrName>
                                        </p:attrNameLst>
                                      </p:cBhvr>
                                      <p:to>
                                        <a:schemeClr val="accent2"/>
                                      </p:to>
                                    </p:animClr>
                                    <p:animClr clrSpc="rgb">
                                      <p:cBhvr>
                                        <p:cTn id="13" dur="100" fill="hold"/>
                                        <p:tgtEl>
                                          <p:spTgt spid="2"/>
                                        </p:tgtEl>
                                        <p:attrNameLst>
                                          <p:attrName>fillcolor</p:attrName>
                                        </p:attrNameLst>
                                      </p:cBhvr>
                                      <p:to>
                                        <a:schemeClr val="accent2"/>
                                      </p:to>
                                    </p:animClr>
                                    <p:set>
                                      <p:cBhvr>
                                        <p:cTn id="14" dur="100" fill="hold"/>
                                        <p:tgtEl>
                                          <p:spTgt spid="2"/>
                                        </p:tgtEl>
                                        <p:attrNameLst>
                                          <p:attrName>fill.type</p:attrName>
                                        </p:attrNameLst>
                                      </p:cBhvr>
                                      <p:to>
                                        <p:strVal val="solid"/>
                                      </p:to>
                                    </p:set>
                                    <p:set>
                                      <p:cBhvr>
                                        <p:cTn id="15" dur="100" fill="hold"/>
                                        <p:tgtEl>
                                          <p:spTgt spid="2"/>
                                        </p:tgtEl>
                                        <p:attrNameLst>
                                          <p:attrName>fill.on</p:attrName>
                                        </p:attrNameLst>
                                      </p:cBhvr>
                                      <p:to>
                                        <p:strVal val="true"/>
                                      </p:to>
                                    </p:se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32" presetClass="emph" presetSubtype="0" fill="hold" grpId="0" nodeType="withEffect">
                                  <p:stCondLst>
                                    <p:cond delay="0"/>
                                  </p:stCondLst>
                                  <p:childTnLst>
                                    <p:animClr clrSpc="rgb">
                                      <p:cBhvr override="childStyle">
                                        <p:cTn id="22" dur="100" fill="hold"/>
                                        <p:tgtEl>
                                          <p:spTgt spid="3"/>
                                        </p:tgtEl>
                                        <p:attrNameLst>
                                          <p:attrName>style.color</p:attrName>
                                        </p:attrNameLst>
                                      </p:cBhvr>
                                      <p:to>
                                        <a:schemeClr val="accent2"/>
                                      </p:to>
                                    </p:animClr>
                                    <p:animClr clrSpc="rgb">
                                      <p:cBhvr>
                                        <p:cTn id="23" dur="100" fill="hold"/>
                                        <p:tgtEl>
                                          <p:spTgt spid="3"/>
                                        </p:tgtEl>
                                        <p:attrNameLst>
                                          <p:attrName>fillcolor</p:attrName>
                                        </p:attrNameLst>
                                      </p:cBhvr>
                                      <p:to>
                                        <a:schemeClr val="accent2"/>
                                      </p:to>
                                    </p:animClr>
                                    <p:set>
                                      <p:cBhvr>
                                        <p:cTn id="24" dur="100" fill="hold"/>
                                        <p:tgtEl>
                                          <p:spTgt spid="3"/>
                                        </p:tgtEl>
                                        <p:attrNameLst>
                                          <p:attrName>fill.type</p:attrName>
                                        </p:attrNameLst>
                                      </p:cBhvr>
                                      <p:to>
                                        <p:strVal val="solid"/>
                                      </p:to>
                                    </p:set>
                                    <p:set>
                                      <p:cBhvr>
                                        <p:cTn id="25" dur="100" fill="hold"/>
                                        <p:tgtEl>
                                          <p:spTgt spid="3"/>
                                        </p:tgtEl>
                                        <p:attrNameLst>
                                          <p:attrName>fill.on</p:attrName>
                                        </p:attrNameLst>
                                      </p:cBhvr>
                                      <p:to>
                                        <p:strVal val="true"/>
                                      </p:to>
                                    </p:se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fill="hold" nodeType="withEffect">
                                  <p:stCondLst>
                                    <p:cond delay="0"/>
                                  </p:stCondLst>
                                  <p:childTnLst>
                                    <p:animClr clrSpc="rgb">
                                      <p:cBhvr override="childStyle">
                                        <p:cTn id="32" dur="100" fill="hold"/>
                                        <p:tgtEl>
                                          <p:spTgt spid="4"/>
                                        </p:tgtEl>
                                        <p:attrNameLst>
                                          <p:attrName>style.color</p:attrName>
                                        </p:attrNameLst>
                                      </p:cBhvr>
                                      <p:to>
                                        <a:schemeClr val="accent2"/>
                                      </p:to>
                                    </p:animClr>
                                    <p:animClr clrSpc="rgb">
                                      <p:cBhvr>
                                        <p:cTn id="33" dur="100" fill="hold"/>
                                        <p:tgtEl>
                                          <p:spTgt spid="4"/>
                                        </p:tgtEl>
                                        <p:attrNameLst>
                                          <p:attrName>fillcolor</p:attrName>
                                        </p:attrNameLst>
                                      </p:cBhvr>
                                      <p:to>
                                        <a:schemeClr val="accent2"/>
                                      </p:to>
                                    </p:animClr>
                                    <p:set>
                                      <p:cBhvr>
                                        <p:cTn id="34" dur="100" fill="hold"/>
                                        <p:tgtEl>
                                          <p:spTgt spid="4"/>
                                        </p:tgtEl>
                                        <p:attrNameLst>
                                          <p:attrName>fill.type</p:attrName>
                                        </p:attrNameLst>
                                      </p:cBhvr>
                                      <p:to>
                                        <p:strVal val="solid"/>
                                      </p:to>
                                    </p:set>
                                    <p:set>
                                      <p:cBhvr>
                                        <p:cTn id="35" dur="100" fill="hold"/>
                                        <p:tgtEl>
                                          <p:spTgt spid="4"/>
                                        </p:tgtEl>
                                        <p:attrNameLst>
                                          <p:attrName>fill.on</p:attrName>
                                        </p:attrNameLst>
                                      </p:cBhvr>
                                      <p:to>
                                        <p:strVal val="true"/>
                                      </p:to>
                                    </p:set>
                                    <p:animRot by="120000">
                                      <p:cBhvr>
                                        <p:cTn id="36" dur="100" fill="hold">
                                          <p:stCondLst>
                                            <p:cond delay="0"/>
                                          </p:stCondLst>
                                        </p:cTn>
                                        <p:tgtEl>
                                          <p:spTgt spid="4"/>
                                        </p:tgtEl>
                                        <p:attrNameLst>
                                          <p:attrName>r</p:attrName>
                                        </p:attrNameLst>
                                      </p:cBhvr>
                                    </p:animRot>
                                    <p:animRot by="-240000">
                                      <p:cBhvr>
                                        <p:cTn id="37" dur="200" fill="hold">
                                          <p:stCondLst>
                                            <p:cond delay="200"/>
                                          </p:stCondLst>
                                        </p:cTn>
                                        <p:tgtEl>
                                          <p:spTgt spid="4"/>
                                        </p:tgtEl>
                                        <p:attrNameLst>
                                          <p:attrName>r</p:attrName>
                                        </p:attrNameLst>
                                      </p:cBhvr>
                                    </p:animRot>
                                    <p:animRot by="240000">
                                      <p:cBhvr>
                                        <p:cTn id="38" dur="200" fill="hold">
                                          <p:stCondLst>
                                            <p:cond delay="400"/>
                                          </p:stCondLst>
                                        </p:cTn>
                                        <p:tgtEl>
                                          <p:spTgt spid="4"/>
                                        </p:tgtEl>
                                        <p:attrNameLst>
                                          <p:attrName>r</p:attrName>
                                        </p:attrNameLst>
                                      </p:cBhvr>
                                    </p:animRot>
                                    <p:animRot by="-240000">
                                      <p:cBhvr>
                                        <p:cTn id="39" dur="200" fill="hold">
                                          <p:stCondLst>
                                            <p:cond delay="600"/>
                                          </p:stCondLst>
                                        </p:cTn>
                                        <p:tgtEl>
                                          <p:spTgt spid="4"/>
                                        </p:tgtEl>
                                        <p:attrNameLst>
                                          <p:attrName>r</p:attrName>
                                        </p:attrNameLst>
                                      </p:cBhvr>
                                    </p:animRot>
                                    <p:animRot by="120000">
                                      <p:cBhvr>
                                        <p:cTn id="4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785786" y="1214422"/>
            <a:ext cx="778674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t> والرمز( أ ، </a:t>
            </a:r>
            <a:r>
              <a:rPr lang="en-US" sz="3200" b="1" dirty="0" smtClean="0">
                <a:sym typeface="Symbol" pitchFamily="18" charset="2"/>
              </a:rPr>
              <a:t></a:t>
            </a:r>
            <a:r>
              <a:rPr lang="ar-SA" sz="3200" b="1" dirty="0" smtClean="0">
                <a:sym typeface="Symbol" pitchFamily="18" charset="2"/>
              </a:rPr>
              <a:t> ) للدلالة على المجموعة الجزئية </a:t>
            </a:r>
            <a:r>
              <a:rPr lang="en-US" sz="3200" b="1" dirty="0" smtClean="0"/>
              <a:t>}</a:t>
            </a:r>
            <a:r>
              <a:rPr lang="ar-SA" sz="3200" b="1" dirty="0" smtClean="0"/>
              <a:t> س </a:t>
            </a:r>
            <a:r>
              <a:rPr lang="en-US" sz="3200" b="1" dirty="0" smtClean="0">
                <a:sym typeface="Symbol" pitchFamily="18" charset="2"/>
              </a:rPr>
              <a:t></a:t>
            </a:r>
            <a:r>
              <a:rPr lang="ar-SA" sz="3200" b="1" dirty="0" smtClean="0">
                <a:sym typeface="Symbol" pitchFamily="18" charset="2"/>
              </a:rPr>
              <a:t> ح : س  &gt; أ </a:t>
            </a:r>
            <a:r>
              <a:rPr lang="en-US" sz="3200" b="1" dirty="0" smtClean="0">
                <a:sym typeface="Symbol" pitchFamily="18" charset="2"/>
              </a:rPr>
              <a:t>{</a:t>
            </a:r>
            <a:r>
              <a:rPr lang="ar-SA" sz="3200" b="1" dirty="0" smtClean="0">
                <a:sym typeface="Symbol" pitchFamily="18" charset="2"/>
              </a:rPr>
              <a:t> الممثلة بالشكل</a:t>
            </a:r>
            <a:r>
              <a:rPr lang="en-US" sz="3200" b="1" dirty="0" smtClean="0">
                <a:sym typeface="Symbol" pitchFamily="18" charset="2"/>
              </a:rPr>
              <a:t> :</a:t>
            </a:r>
            <a:r>
              <a:rPr lang="ar-SA" sz="3200" b="1" dirty="0" smtClean="0">
                <a:sym typeface="Symbol" pitchFamily="18" charset="2"/>
              </a:rPr>
              <a:t> </a:t>
            </a:r>
            <a:endParaRPr lang="en-US" sz="3200" b="1" dirty="0">
              <a:sym typeface="Symbol" pitchFamily="18" charset="2"/>
            </a:endParaRPr>
          </a:p>
        </p:txBody>
      </p:sp>
      <p:sp>
        <p:nvSpPr>
          <p:cNvPr id="4" name="مخطط انسيابي: معالجة متعاقبة 3"/>
          <p:cNvSpPr/>
          <p:nvPr/>
        </p:nvSpPr>
        <p:spPr>
          <a:xfrm>
            <a:off x="1071538" y="4572008"/>
            <a:ext cx="7643866" cy="19288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t> نستعمل الرمز( - </a:t>
            </a:r>
            <a:r>
              <a:rPr lang="en-US" sz="3200" b="1" dirty="0" smtClean="0">
                <a:sym typeface="Symbol" pitchFamily="18" charset="2"/>
              </a:rPr>
              <a:t></a:t>
            </a:r>
            <a:r>
              <a:rPr lang="ar-SA" sz="3200" b="1" dirty="0" smtClean="0">
                <a:sym typeface="Symbol" pitchFamily="18" charset="2"/>
              </a:rPr>
              <a:t> ، أ ] للدالة على المجموعة الجزئية من الأعداد الحقيقية </a:t>
            </a:r>
            <a:r>
              <a:rPr lang="en-US" sz="3200" b="1" dirty="0" smtClean="0"/>
              <a:t>}</a:t>
            </a:r>
            <a:r>
              <a:rPr lang="ar-SA" sz="3200" b="1" dirty="0" smtClean="0"/>
              <a:t> س </a:t>
            </a:r>
            <a:r>
              <a:rPr lang="en-US" sz="3200" b="1" dirty="0" smtClean="0">
                <a:sym typeface="Symbol" pitchFamily="18" charset="2"/>
              </a:rPr>
              <a:t></a:t>
            </a:r>
            <a:r>
              <a:rPr lang="ar-SA" sz="3200" b="1" dirty="0" smtClean="0">
                <a:sym typeface="Symbol" pitchFamily="18" charset="2"/>
              </a:rPr>
              <a:t> ح : س  </a:t>
            </a:r>
            <a:r>
              <a:rPr lang="en-US" sz="3200" b="1" dirty="0" smtClean="0">
                <a:sym typeface="Symbol" pitchFamily="18" charset="2"/>
              </a:rPr>
              <a:t></a:t>
            </a:r>
            <a:r>
              <a:rPr lang="ar-SA" sz="3200" b="1" dirty="0" smtClean="0">
                <a:sym typeface="Symbol" pitchFamily="18" charset="2"/>
              </a:rPr>
              <a:t> أ </a:t>
            </a:r>
            <a:r>
              <a:rPr lang="en-US" sz="3200" b="1" dirty="0" smtClean="0">
                <a:sym typeface="Symbol" pitchFamily="18" charset="2"/>
              </a:rPr>
              <a:t>{</a:t>
            </a:r>
            <a:r>
              <a:rPr lang="ar-SA" sz="3200" b="1" dirty="0" smtClean="0">
                <a:sym typeface="Symbol" pitchFamily="18" charset="2"/>
              </a:rPr>
              <a:t> الممثلة بالشكل </a:t>
            </a:r>
            <a:endParaRPr lang="en-US" sz="3200" b="1" dirty="0">
              <a:sym typeface="Symbol" pitchFamily="18" charset="2"/>
            </a:endParaRPr>
          </a:p>
        </p:txBody>
      </p:sp>
      <p:grpSp>
        <p:nvGrpSpPr>
          <p:cNvPr id="3" name="Group 15"/>
          <p:cNvGrpSpPr>
            <a:grpSpLocks/>
          </p:cNvGrpSpPr>
          <p:nvPr/>
        </p:nvGrpSpPr>
        <p:grpSpPr bwMode="auto">
          <a:xfrm>
            <a:off x="1938358" y="3438532"/>
            <a:ext cx="5562600" cy="990600"/>
            <a:chOff x="1200" y="1440"/>
            <a:chExt cx="3504" cy="624"/>
          </a:xfrm>
        </p:grpSpPr>
        <p:sp>
          <p:nvSpPr>
            <p:cNvPr id="6" name="Oval 11"/>
            <p:cNvSpPr>
              <a:spLocks noChangeArrowheads="1"/>
            </p:cNvSpPr>
            <p:nvPr/>
          </p:nvSpPr>
          <p:spPr bwMode="auto">
            <a:xfrm>
              <a:off x="2208" y="1440"/>
              <a:ext cx="144" cy="192"/>
            </a:xfrm>
            <a:prstGeom prst="ellipse">
              <a:avLst/>
            </a:prstGeom>
            <a:noFill/>
            <a:ln w="38100">
              <a:solidFill>
                <a:schemeClr val="accent2"/>
              </a:solidFill>
              <a:round/>
              <a:headEnd/>
              <a:tailEnd/>
            </a:ln>
            <a:effectLst/>
          </p:spPr>
          <p:txBody>
            <a:bodyPr wrap="none" anchor="ctr"/>
            <a:lstStyle/>
            <a:p>
              <a:endParaRPr lang="ar-IQ"/>
            </a:p>
          </p:txBody>
        </p:sp>
        <p:sp>
          <p:nvSpPr>
            <p:cNvPr id="7" name="Text Box 12"/>
            <p:cNvSpPr txBox="1">
              <a:spLocks noChangeArrowheads="1"/>
            </p:cNvSpPr>
            <p:nvPr/>
          </p:nvSpPr>
          <p:spPr bwMode="auto">
            <a:xfrm>
              <a:off x="2016" y="1670"/>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endParaRPr lang="ar-SA" sz="3500" b="1"/>
            </a:p>
          </p:txBody>
        </p:sp>
        <p:sp>
          <p:nvSpPr>
            <p:cNvPr id="8" name="Line 13"/>
            <p:cNvSpPr>
              <a:spLocks noChangeShapeType="1"/>
            </p:cNvSpPr>
            <p:nvPr/>
          </p:nvSpPr>
          <p:spPr bwMode="auto">
            <a:xfrm>
              <a:off x="2352" y="1536"/>
              <a:ext cx="2352" cy="0"/>
            </a:xfrm>
            <a:prstGeom prst="line">
              <a:avLst/>
            </a:prstGeom>
            <a:noFill/>
            <a:ln w="57150">
              <a:solidFill>
                <a:schemeClr val="accent2"/>
              </a:solidFill>
              <a:round/>
              <a:headEnd/>
              <a:tailEnd type="triangle" w="med" len="med"/>
            </a:ln>
            <a:effectLst/>
          </p:spPr>
          <p:txBody>
            <a:bodyPr/>
            <a:lstStyle/>
            <a:p>
              <a:endParaRPr lang="ar-IQ"/>
            </a:p>
          </p:txBody>
        </p:sp>
        <p:sp>
          <p:nvSpPr>
            <p:cNvPr id="9" name="Line 14"/>
            <p:cNvSpPr>
              <a:spLocks noChangeShapeType="1"/>
            </p:cNvSpPr>
            <p:nvPr/>
          </p:nvSpPr>
          <p:spPr bwMode="auto">
            <a:xfrm flipH="1">
              <a:off x="1200" y="1536"/>
              <a:ext cx="1008" cy="0"/>
            </a:xfrm>
            <a:prstGeom prst="line">
              <a:avLst/>
            </a:prstGeom>
            <a:noFill/>
            <a:ln w="57150">
              <a:solidFill>
                <a:schemeClr val="tx1"/>
              </a:solidFill>
              <a:round/>
              <a:headEnd/>
              <a:tailEnd/>
            </a:ln>
            <a:effectLst/>
          </p:spPr>
          <p:txBody>
            <a:bodyPr/>
            <a:lstStyle/>
            <a:p>
              <a:endParaRPr lang="ar-IQ"/>
            </a:p>
          </p:txBody>
        </p:sp>
      </p:grpSp>
      <p:sp>
        <p:nvSpPr>
          <p:cNvPr id="12" name="شكل بيضاوي 11"/>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85</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4"/>
                                        </p:tgtEl>
                                      </p:cBhvr>
                                    </p:animEffect>
                                    <p:anim calcmode="lin" valueType="num">
                                      <p:cBhvr>
                                        <p:cTn id="18" dur="1000"/>
                                        <p:tgtEl>
                                          <p:spTgt spid="4"/>
                                        </p:tgtEl>
                                        <p:attrNameLst>
                                          <p:attrName>ppt_x</p:attrName>
                                        </p:attrNameLst>
                                      </p:cBhvr>
                                      <p:tavLst>
                                        <p:tav tm="0">
                                          <p:val>
                                            <p:strVal val="ppt_x"/>
                                          </p:val>
                                        </p:tav>
                                        <p:tav tm="100000">
                                          <p:val>
                                            <p:strVal val="ppt_x"/>
                                          </p:val>
                                        </p:tav>
                                      </p:tavLst>
                                    </p:anim>
                                    <p:anim calcmode="lin" valueType="num">
                                      <p:cBhvr>
                                        <p:cTn id="19" dur="1000"/>
                                        <p:tgtEl>
                                          <p:spTgt spid="4"/>
                                        </p:tgtEl>
                                        <p:attrNameLst>
                                          <p:attrName>ppt_y</p:attrName>
                                        </p:attrNameLst>
                                      </p:cBhvr>
                                      <p:tavLst>
                                        <p:tav tm="0">
                                          <p:val>
                                            <p:strVal val="ppt_y"/>
                                          </p:val>
                                        </p:tav>
                                        <p:tav tm="100000">
                                          <p:val>
                                            <p:strVal val="ppt_y+.1"/>
                                          </p:val>
                                        </p:tav>
                                      </p:tavLst>
                                    </p:anim>
                                    <p:set>
                                      <p:cBhvr>
                                        <p:cTn id="20" dur="1" fill="hold">
                                          <p:stCondLst>
                                            <p:cond delay="999"/>
                                          </p:stCondLst>
                                        </p:cTn>
                                        <p:tgtEl>
                                          <p:spTgt spid="4"/>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3"/>
                                        </p:tgtEl>
                                      </p:cBhvr>
                                    </p:animEffect>
                                    <p:anim calcmode="lin" valueType="num">
                                      <p:cBhvr>
                                        <p:cTn id="23" dur="1000"/>
                                        <p:tgtEl>
                                          <p:spTgt spid="3"/>
                                        </p:tgtEl>
                                        <p:attrNameLst>
                                          <p:attrName>ppt_x</p:attrName>
                                        </p:attrNameLst>
                                      </p:cBhvr>
                                      <p:tavLst>
                                        <p:tav tm="0">
                                          <p:val>
                                            <p:strVal val="ppt_x"/>
                                          </p:val>
                                        </p:tav>
                                        <p:tav tm="100000">
                                          <p:val>
                                            <p:strVal val="ppt_x"/>
                                          </p:val>
                                        </p:tav>
                                      </p:tavLst>
                                    </p:anim>
                                    <p:anim calcmode="lin" valueType="num">
                                      <p:cBhvr>
                                        <p:cTn id="24" dur="1000"/>
                                        <p:tgtEl>
                                          <p:spTgt spid="3"/>
                                        </p:tgtEl>
                                        <p:attrNameLst>
                                          <p:attrName>ppt_y</p:attrName>
                                        </p:attrNameLst>
                                      </p:cBhvr>
                                      <p:tavLst>
                                        <p:tav tm="0">
                                          <p:val>
                                            <p:strVal val="ppt_y"/>
                                          </p:val>
                                        </p:tav>
                                        <p:tav tm="100000">
                                          <p:val>
                                            <p:strVal val="ppt_y+.1"/>
                                          </p:val>
                                        </p:tav>
                                      </p:tavLst>
                                    </p:anim>
                                    <p:set>
                                      <p:cBhvr>
                                        <p:cTn id="25"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7643834" y="1000108"/>
            <a:ext cx="1143008"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6</a:t>
            </a:r>
            <a:endParaRPr lang="ar-IQ" sz="4000" dirty="0"/>
          </a:p>
        </p:txBody>
      </p:sp>
      <p:sp>
        <p:nvSpPr>
          <p:cNvPr id="3" name="مخطط انسيابي: معالجة متعاقبة 2"/>
          <p:cNvSpPr/>
          <p:nvPr/>
        </p:nvSpPr>
        <p:spPr>
          <a:xfrm>
            <a:off x="714348" y="1857364"/>
            <a:ext cx="8143932" cy="235745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0" hangingPunct="0"/>
            <a:r>
              <a:rPr lang="ar-SA" sz="3200" b="1" dirty="0" smtClean="0">
                <a:latin typeface="Times New Roman (Arabic)" charset="0"/>
              </a:rPr>
              <a:t> نستعمل الرمز( - </a:t>
            </a:r>
            <a:r>
              <a:rPr lang="en-US" sz="3200" b="1" dirty="0" smtClean="0">
                <a:latin typeface="Times New Roman (Arabic)" charset="0"/>
              </a:rPr>
              <a:t> </a:t>
            </a:r>
            <a:r>
              <a:rPr lang="en-US" sz="3200" b="1" dirty="0" smtClean="0">
                <a:sym typeface="Symbol" pitchFamily="18" charset="2"/>
              </a:rPr>
              <a:t></a:t>
            </a:r>
            <a:r>
              <a:rPr lang="ar-SA" sz="3200" b="1" dirty="0" smtClean="0">
                <a:latin typeface="Times New Roman (Arabic)" charset="0"/>
              </a:rPr>
              <a:t>، أ ] للدلالة على المجموعة الجزئية من الأعداد الحقيقية </a:t>
            </a:r>
            <a:r>
              <a:rPr lang="en-US" sz="3200" b="1" dirty="0" smtClean="0">
                <a:latin typeface="Times New Roman (Arabic)" charset="0"/>
              </a:rPr>
              <a:t>}</a:t>
            </a:r>
            <a:r>
              <a:rPr lang="ar-SA" sz="3200" b="1" dirty="0" smtClean="0">
                <a:latin typeface="Times New Roman (Arabic)" charset="0"/>
              </a:rPr>
              <a:t> س </a:t>
            </a:r>
            <a:r>
              <a:rPr lang="en-US" sz="3200" b="1" dirty="0" smtClean="0">
                <a:latin typeface="Times New Roman (Arabic)" charset="0"/>
                <a:sym typeface="Symbol" pitchFamily="18" charset="2"/>
              </a:rPr>
              <a:t></a:t>
            </a:r>
            <a:r>
              <a:rPr lang="ar-SA" sz="3200" b="1" dirty="0" smtClean="0">
                <a:latin typeface="Times New Roman (Arabic)" charset="0"/>
              </a:rPr>
              <a:t> </a:t>
            </a:r>
            <a:r>
              <a:rPr lang="ar-SA" sz="3200" b="1" dirty="0" smtClean="0">
                <a:latin typeface="Times New Roman (Arabic)" charset="0"/>
                <a:sym typeface="Symbol" pitchFamily="18" charset="2"/>
              </a:rPr>
              <a:t></a:t>
            </a:r>
            <a:r>
              <a:rPr lang="ar-SA" sz="3200" b="1" dirty="0" smtClean="0">
                <a:latin typeface="Times New Roman (Arabic)" charset="0"/>
              </a:rPr>
              <a:t> ح : س </a:t>
            </a:r>
            <a:r>
              <a:rPr lang="en-US" sz="3200" b="1" dirty="0" smtClean="0">
                <a:sym typeface="Symbol" pitchFamily="18" charset="2"/>
              </a:rPr>
              <a:t> </a:t>
            </a:r>
            <a:r>
              <a:rPr lang="ar-SA" sz="3200" b="1" dirty="0" smtClean="0">
                <a:latin typeface="Times New Roman (Arabic)" charset="0"/>
              </a:rPr>
              <a:t> أ </a:t>
            </a:r>
            <a:r>
              <a:rPr lang="en-US" sz="3200" b="1" dirty="0" smtClean="0"/>
              <a:t>{</a:t>
            </a:r>
            <a:r>
              <a:rPr lang="ar-SA" sz="3200" b="1" dirty="0" smtClean="0">
                <a:latin typeface="Times New Roman (Arabic)" charset="0"/>
              </a:rPr>
              <a:t> الممثلة بالشكل :</a:t>
            </a:r>
            <a:endParaRPr lang="ar-SA" sz="3200" b="1" dirty="0">
              <a:latin typeface="Times New Roman (Arabic)" charset="0"/>
            </a:endParaRPr>
          </a:p>
        </p:txBody>
      </p:sp>
      <p:grpSp>
        <p:nvGrpSpPr>
          <p:cNvPr id="4" name="Group 17"/>
          <p:cNvGrpSpPr>
            <a:grpSpLocks/>
          </p:cNvGrpSpPr>
          <p:nvPr/>
        </p:nvGrpSpPr>
        <p:grpSpPr bwMode="auto">
          <a:xfrm>
            <a:off x="2081234" y="5214950"/>
            <a:ext cx="5562600" cy="990600"/>
            <a:chOff x="1296" y="2208"/>
            <a:chExt cx="3504" cy="624"/>
          </a:xfrm>
        </p:grpSpPr>
        <p:sp>
          <p:nvSpPr>
            <p:cNvPr id="6" name="Text Box 6"/>
            <p:cNvSpPr txBox="1">
              <a:spLocks noChangeArrowheads="1"/>
            </p:cNvSpPr>
            <p:nvPr/>
          </p:nvSpPr>
          <p:spPr bwMode="auto">
            <a:xfrm>
              <a:off x="3552" y="2438"/>
              <a:ext cx="528" cy="394"/>
            </a:xfrm>
            <a:prstGeom prst="rect">
              <a:avLst/>
            </a:prstGeom>
            <a:noFill/>
            <a:ln w="9525">
              <a:noFill/>
              <a:miter lim="800000"/>
              <a:headEnd/>
              <a:tailEnd/>
            </a:ln>
            <a:effectLst/>
          </p:spPr>
          <p:txBody>
            <a:bodyPr>
              <a:spAutoFit/>
            </a:bodyPr>
            <a:lstStyle/>
            <a:p>
              <a:pPr algn="ctr" eaLnBrk="0" hangingPunct="0"/>
              <a:r>
                <a:rPr lang="ar-SA" sz="3500" b="1">
                  <a:latin typeface="Times New Roman (Arabic)" charset="0"/>
                </a:rPr>
                <a:t>أ</a:t>
              </a:r>
            </a:p>
          </p:txBody>
        </p:sp>
        <p:grpSp>
          <p:nvGrpSpPr>
            <p:cNvPr id="5" name="Group 16"/>
            <p:cNvGrpSpPr>
              <a:grpSpLocks/>
            </p:cNvGrpSpPr>
            <p:nvPr/>
          </p:nvGrpSpPr>
          <p:grpSpPr bwMode="auto">
            <a:xfrm>
              <a:off x="1296" y="2208"/>
              <a:ext cx="3504" cy="192"/>
              <a:chOff x="1296" y="2208"/>
              <a:chExt cx="3504" cy="192"/>
            </a:xfrm>
          </p:grpSpPr>
          <p:sp>
            <p:nvSpPr>
              <p:cNvPr id="8" name="Line 4"/>
              <p:cNvSpPr>
                <a:spLocks noChangeShapeType="1"/>
              </p:cNvSpPr>
              <p:nvPr/>
            </p:nvSpPr>
            <p:spPr bwMode="auto">
              <a:xfrm>
                <a:off x="1296" y="2304"/>
                <a:ext cx="3504" cy="0"/>
              </a:xfrm>
              <a:prstGeom prst="line">
                <a:avLst/>
              </a:prstGeom>
              <a:noFill/>
              <a:ln w="57150">
                <a:solidFill>
                  <a:schemeClr val="tx1"/>
                </a:solidFill>
                <a:round/>
                <a:headEnd/>
                <a:tailEnd type="triangle" w="med" len="med"/>
              </a:ln>
              <a:effectLst/>
            </p:spPr>
            <p:txBody>
              <a:bodyPr/>
              <a:lstStyle/>
              <a:p>
                <a:endParaRPr lang="ar-IQ"/>
              </a:p>
            </p:txBody>
          </p:sp>
          <p:sp>
            <p:nvSpPr>
              <p:cNvPr id="9" name="Oval 5"/>
              <p:cNvSpPr>
                <a:spLocks noChangeArrowheads="1"/>
              </p:cNvSpPr>
              <p:nvPr/>
            </p:nvSpPr>
            <p:spPr bwMode="auto">
              <a:xfrm>
                <a:off x="3744" y="2208"/>
                <a:ext cx="144" cy="192"/>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10" name="Line 15"/>
              <p:cNvSpPr>
                <a:spLocks noChangeShapeType="1"/>
              </p:cNvSpPr>
              <p:nvPr/>
            </p:nvSpPr>
            <p:spPr bwMode="auto">
              <a:xfrm flipH="1">
                <a:off x="1296" y="2304"/>
                <a:ext cx="2448" cy="0"/>
              </a:xfrm>
              <a:prstGeom prst="line">
                <a:avLst/>
              </a:prstGeom>
              <a:noFill/>
              <a:ln w="38100">
                <a:solidFill>
                  <a:schemeClr val="accent2"/>
                </a:solidFill>
                <a:round/>
                <a:headEnd/>
                <a:tailEnd/>
              </a:ln>
              <a:effectLst/>
            </p:spPr>
            <p:txBody>
              <a:bodyPr/>
              <a:lstStyle/>
              <a:p>
                <a:endParaRPr lang="ar-IQ"/>
              </a:p>
            </p:txBody>
          </p:sp>
        </p:grpSp>
      </p:grpSp>
      <p:sp>
        <p:nvSpPr>
          <p:cNvPr id="13" name="شكل بيضاوي 1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86</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بيضاوية 1"/>
          <p:cNvSpPr/>
          <p:nvPr/>
        </p:nvSpPr>
        <p:spPr>
          <a:xfrm>
            <a:off x="3143240" y="928670"/>
            <a:ext cx="3500462" cy="1643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ملحوظــــــــة</a:t>
            </a:r>
            <a:r>
              <a:rPr lang="ar-IQ" sz="4000" b="1" dirty="0" smtClean="0"/>
              <a:t> </a:t>
            </a:r>
          </a:p>
          <a:p>
            <a:pPr algn="ctr"/>
            <a:r>
              <a:rPr lang="ar-IQ" sz="4000" b="1" dirty="0" smtClean="0"/>
              <a:t>(م </a:t>
            </a:r>
            <a:r>
              <a:rPr lang="en-US" sz="4000" b="1" dirty="0" smtClean="0"/>
              <a:t>/</a:t>
            </a:r>
            <a:r>
              <a:rPr lang="ar-IQ" sz="4000" b="1" dirty="0" smtClean="0"/>
              <a:t> 1)</a:t>
            </a:r>
            <a:endParaRPr lang="en-US" sz="4000" b="1" dirty="0"/>
          </a:p>
        </p:txBody>
      </p:sp>
      <p:sp>
        <p:nvSpPr>
          <p:cNvPr id="3" name="مخطط انسيابي: معالجة متعاقبة 2"/>
          <p:cNvSpPr/>
          <p:nvPr/>
        </p:nvSpPr>
        <p:spPr>
          <a:xfrm>
            <a:off x="571472" y="3357562"/>
            <a:ext cx="7786742" cy="25717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spcBef>
                <a:spcPct val="50000"/>
              </a:spcBef>
            </a:pPr>
            <a:r>
              <a:rPr lang="ar-SA" sz="3200" b="1" dirty="0" smtClean="0"/>
              <a:t>إن الرمز</a:t>
            </a:r>
            <a:r>
              <a:rPr lang="ar-SA" sz="3200" dirty="0" smtClean="0"/>
              <a:t> (</a:t>
            </a:r>
            <a:r>
              <a:rPr lang="ar-SA" sz="3200" b="1" dirty="0" smtClean="0">
                <a:sym typeface="Symbol" pitchFamily="18" charset="2"/>
              </a:rPr>
              <a:t> - </a:t>
            </a:r>
            <a:r>
              <a:rPr lang="en-US" sz="3200" b="1" dirty="0" smtClean="0">
                <a:sym typeface="Symbol" pitchFamily="18" charset="2"/>
              </a:rPr>
              <a:t></a:t>
            </a:r>
            <a:r>
              <a:rPr lang="ar-SA" sz="3200" b="1" dirty="0" smtClean="0">
                <a:sym typeface="Symbol" pitchFamily="18" charset="2"/>
              </a:rPr>
              <a:t> ،  </a:t>
            </a:r>
            <a:r>
              <a:rPr lang="en-US" sz="3200" b="1" dirty="0" smtClean="0">
                <a:sym typeface="Symbol" pitchFamily="18" charset="2"/>
              </a:rPr>
              <a:t></a:t>
            </a:r>
            <a:r>
              <a:rPr lang="ar-SA" sz="3200" b="1" dirty="0" smtClean="0">
                <a:sym typeface="Symbol" pitchFamily="18" charset="2"/>
              </a:rPr>
              <a:t> ) يعني بمجموعة الأعداد الحقيقية ح ولعله من المناسب هنا أن نؤكد أن الرمزين  </a:t>
            </a:r>
            <a:r>
              <a:rPr lang="en-US" sz="3200" b="1" dirty="0" smtClean="0">
                <a:sym typeface="Symbol" pitchFamily="18" charset="2"/>
              </a:rPr>
              <a:t></a:t>
            </a:r>
            <a:r>
              <a:rPr lang="ar-SA" sz="3200" b="1" dirty="0" smtClean="0">
                <a:sym typeface="Symbol" pitchFamily="18" charset="2"/>
              </a:rPr>
              <a:t> و –  </a:t>
            </a:r>
            <a:r>
              <a:rPr lang="en-US" sz="3200" b="1" dirty="0" smtClean="0">
                <a:sym typeface="Symbol" pitchFamily="18" charset="2"/>
              </a:rPr>
              <a:t></a:t>
            </a:r>
            <a:r>
              <a:rPr lang="ar-SA" sz="3200" b="1" dirty="0" smtClean="0">
                <a:sym typeface="Symbol" pitchFamily="18" charset="2"/>
              </a:rPr>
              <a:t> ليسا عددين حقيقيين .</a:t>
            </a:r>
            <a:endParaRPr lang="en-US" sz="3200" b="1" dirty="0">
              <a:sym typeface="Symbol" pitchFamily="18" charset="2"/>
            </a:endParaRPr>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87</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a:off x="6858016" y="928670"/>
            <a:ext cx="2000264" cy="1571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مثال</a:t>
            </a:r>
            <a:endParaRPr lang="ar-IQ" sz="4000" dirty="0"/>
          </a:p>
        </p:txBody>
      </p:sp>
      <p:sp>
        <p:nvSpPr>
          <p:cNvPr id="3" name="مخطط انسيابي: معالجة متعاقبة 2"/>
          <p:cNvSpPr/>
          <p:nvPr/>
        </p:nvSpPr>
        <p:spPr>
          <a:xfrm>
            <a:off x="571472" y="2786058"/>
            <a:ext cx="8358246" cy="35719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Bef>
                <a:spcPct val="50000"/>
              </a:spcBef>
            </a:pPr>
            <a:r>
              <a:rPr lang="ar-SA" sz="3200" b="1" dirty="0" smtClean="0"/>
              <a:t>مثل المجموعات التالية على خط الأعداد ، ثم عبر عنها باستعمال ترميز الفترات بأبسط مايمكن :</a:t>
            </a:r>
          </a:p>
          <a:p>
            <a:pPr marL="457200" indent="-457200">
              <a:spcBef>
                <a:spcPct val="50000"/>
              </a:spcBef>
              <a:buFontTx/>
              <a:buAutoNum type="arabicParenBoth"/>
            </a:pPr>
            <a:r>
              <a:rPr lang="ar-SA" sz="3200" b="1" dirty="0" smtClean="0"/>
              <a:t>[ - 3 ، 5 ] 		(2) [ -1 ، 4 ) </a:t>
            </a:r>
          </a:p>
          <a:p>
            <a:pPr marL="457200" indent="-457200">
              <a:spcBef>
                <a:spcPct val="50000"/>
              </a:spcBef>
            </a:pPr>
            <a:r>
              <a:rPr lang="ar-SA" sz="3200" b="1" dirty="0" smtClean="0"/>
              <a:t> (3) ح – ( 2 ، 6 ]		(4) [ -2 ، 6 ) </a:t>
            </a:r>
            <a:r>
              <a:rPr lang="en-US" sz="3200" b="1" dirty="0" smtClean="0">
                <a:sym typeface="Symbol" pitchFamily="18" charset="2"/>
              </a:rPr>
              <a:t></a:t>
            </a:r>
            <a:r>
              <a:rPr lang="ar-SA" sz="3200" b="1" dirty="0" smtClean="0"/>
              <a:t> ( 5 ، 9 ]</a:t>
            </a:r>
            <a:endParaRPr lang="en-US" sz="3200" b="1" dirty="0"/>
          </a:p>
        </p:txBody>
      </p:sp>
      <p:sp>
        <p:nvSpPr>
          <p:cNvPr id="6" name="شكل بيضاوي 5"/>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88</a:t>
            </a:r>
            <a:endParaRPr lang="ar-IQ"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3645 0.91954 L -0.85712 0.47769 L 0.57621 -0.22844 " pathEditMode="relative" ptsTypes="A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3645 0.91954 L -0.85712 0.47769 L 0.57621 -0.22844 " pathEditMode="relative" ptsTypes="AAAA">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715140" y="785794"/>
            <a:ext cx="2214578"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الحل</a:t>
            </a:r>
            <a:endParaRPr lang="ar-IQ" sz="4000" dirty="0"/>
          </a:p>
        </p:txBody>
      </p:sp>
      <p:sp>
        <p:nvSpPr>
          <p:cNvPr id="3" name="مخطط انسيابي: معالجة متعاقبة 2"/>
          <p:cNvSpPr/>
          <p:nvPr/>
        </p:nvSpPr>
        <p:spPr>
          <a:xfrm>
            <a:off x="1714480" y="2714620"/>
            <a:ext cx="6429420" cy="13573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Bef>
                <a:spcPct val="50000"/>
              </a:spcBef>
              <a:buFontTx/>
              <a:buAutoNum type="arabicParenR"/>
            </a:pPr>
            <a:endParaRPr lang="ar-IQ" sz="3200" b="1" dirty="0" smtClean="0"/>
          </a:p>
          <a:p>
            <a:pPr marL="457200" indent="-457200">
              <a:spcBef>
                <a:spcPct val="50000"/>
              </a:spcBef>
              <a:buFontTx/>
              <a:buAutoNum type="arabicParenR"/>
            </a:pPr>
            <a:r>
              <a:rPr lang="ar-SA" sz="3200" b="1" dirty="0" smtClean="0"/>
              <a:t>تمثيل الفترة [ -3 ، 5 ] هو : </a:t>
            </a:r>
          </a:p>
          <a:p>
            <a:pPr marL="457200" indent="-457200">
              <a:spcBef>
                <a:spcPct val="50000"/>
              </a:spcBef>
            </a:pPr>
            <a:r>
              <a:rPr lang="ar-IQ" sz="3200" b="1" dirty="0" smtClean="0"/>
              <a:t>ر</a:t>
            </a:r>
            <a:endParaRPr lang="en-US" sz="3200" b="1" dirty="0"/>
          </a:p>
        </p:txBody>
      </p:sp>
      <p:sp>
        <p:nvSpPr>
          <p:cNvPr id="5" name="Line 5"/>
          <p:cNvSpPr>
            <a:spLocks noChangeShapeType="1"/>
          </p:cNvSpPr>
          <p:nvPr/>
        </p:nvSpPr>
        <p:spPr bwMode="auto">
          <a:xfrm>
            <a:off x="2214546" y="5500702"/>
            <a:ext cx="5562600" cy="0"/>
          </a:xfrm>
          <a:prstGeom prst="line">
            <a:avLst/>
          </a:prstGeom>
          <a:noFill/>
          <a:ln w="57150">
            <a:solidFill>
              <a:schemeClr val="tx1"/>
            </a:solidFill>
            <a:round/>
            <a:headEnd/>
            <a:tailEnd type="triangle" w="med" len="med"/>
          </a:ln>
          <a:effectLst/>
        </p:spPr>
        <p:txBody>
          <a:bodyPr/>
          <a:lstStyle/>
          <a:p>
            <a:endParaRPr lang="ar-IQ"/>
          </a:p>
        </p:txBody>
      </p:sp>
      <p:sp>
        <p:nvSpPr>
          <p:cNvPr id="6" name="Line 20"/>
          <p:cNvSpPr>
            <a:spLocks noChangeShapeType="1"/>
          </p:cNvSpPr>
          <p:nvPr/>
        </p:nvSpPr>
        <p:spPr bwMode="auto">
          <a:xfrm flipH="1">
            <a:off x="4071934" y="5500702"/>
            <a:ext cx="2209800" cy="0"/>
          </a:xfrm>
          <a:prstGeom prst="line">
            <a:avLst/>
          </a:prstGeom>
          <a:noFill/>
          <a:ln w="57150">
            <a:solidFill>
              <a:schemeClr val="accent2"/>
            </a:solidFill>
            <a:round/>
            <a:headEnd/>
            <a:tailEnd/>
          </a:ln>
          <a:effectLst/>
        </p:spPr>
        <p:txBody>
          <a:bodyPr/>
          <a:lstStyle/>
          <a:p>
            <a:endParaRPr lang="ar-IQ"/>
          </a:p>
        </p:txBody>
      </p:sp>
      <p:sp>
        <p:nvSpPr>
          <p:cNvPr id="7" name="Oval 6"/>
          <p:cNvSpPr>
            <a:spLocks noChangeArrowheads="1"/>
          </p:cNvSpPr>
          <p:nvPr/>
        </p:nvSpPr>
        <p:spPr bwMode="auto">
          <a:xfrm>
            <a:off x="6215074" y="5357826"/>
            <a:ext cx="228600" cy="22860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8" name="Oval 7"/>
          <p:cNvSpPr>
            <a:spLocks noChangeArrowheads="1"/>
          </p:cNvSpPr>
          <p:nvPr/>
        </p:nvSpPr>
        <p:spPr bwMode="auto">
          <a:xfrm>
            <a:off x="3929058" y="5357826"/>
            <a:ext cx="228600" cy="22860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9" name="مربع نص 8"/>
          <p:cNvSpPr txBox="1"/>
          <p:nvPr/>
        </p:nvSpPr>
        <p:spPr>
          <a:xfrm>
            <a:off x="5857884" y="5558869"/>
            <a:ext cx="642942" cy="584775"/>
          </a:xfrm>
          <a:prstGeom prst="rect">
            <a:avLst/>
          </a:prstGeom>
          <a:noFill/>
        </p:spPr>
        <p:txBody>
          <a:bodyPr wrap="square" rtlCol="1">
            <a:spAutoFit/>
          </a:bodyPr>
          <a:lstStyle/>
          <a:p>
            <a:r>
              <a:rPr lang="ar-IQ" sz="3200" dirty="0" smtClean="0"/>
              <a:t>5</a:t>
            </a:r>
            <a:endParaRPr lang="ar-IQ" sz="3200" dirty="0"/>
          </a:p>
        </p:txBody>
      </p:sp>
      <p:sp>
        <p:nvSpPr>
          <p:cNvPr id="11" name="مربع نص 10"/>
          <p:cNvSpPr txBox="1"/>
          <p:nvPr/>
        </p:nvSpPr>
        <p:spPr>
          <a:xfrm>
            <a:off x="3786182" y="5701745"/>
            <a:ext cx="537327" cy="584775"/>
          </a:xfrm>
          <a:prstGeom prst="rect">
            <a:avLst/>
          </a:prstGeom>
          <a:noFill/>
        </p:spPr>
        <p:txBody>
          <a:bodyPr wrap="none" rtlCol="1">
            <a:spAutoFit/>
          </a:bodyPr>
          <a:lstStyle/>
          <a:p>
            <a:r>
              <a:rPr lang="ar-IQ" sz="3200" dirty="0" smtClean="0"/>
              <a:t>-3</a:t>
            </a:r>
            <a:endParaRPr lang="ar-IQ" sz="3200" dirty="0"/>
          </a:p>
        </p:txBody>
      </p:sp>
      <p:sp>
        <p:nvSpPr>
          <p:cNvPr id="13" name="شكل بيضاوي 12"/>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89</a:t>
            </a:r>
            <a:endParaRPr lang="ar-IQ"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65712 -0.03584 1.31423 -0.07145 1.42222 -0.21133 C 1.53021 -0.35168 0.77673 -0.73665 0.64757 -0.84139 " pathEditMode="relative" ptsTypes="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8" dur="2000" fill="hold"/>
                                        <p:tgtEl>
                                          <p:spTgt spid="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14" dur="2000" fill="hold"/>
                                        <p:tgtEl>
                                          <p:spTgt spid="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16" dur="2000" fill="hold"/>
                                        <p:tgtEl>
                                          <p:spTgt spid="8"/>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18" dur="2000" fill="hold"/>
                                        <p:tgtEl>
                                          <p:spTgt spid="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65712 -0.03584 1.31423 -0.07145 1.42222 -0.21133 C 1.53021 -0.35168 0.77673 -0.73665 0.64757 -0.84139 " pathEditMode="relative" ptsTypes="aaA">
                                      <p:cBhvr>
                                        <p:cTn id="2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2357422" y="1000108"/>
            <a:ext cx="5643602"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Bef>
                <a:spcPct val="50000"/>
              </a:spcBef>
            </a:pPr>
            <a:r>
              <a:rPr lang="ar-SA" sz="3200" b="1" dirty="0" smtClean="0"/>
              <a:t>2) تمثيل الفترة [ - 1 ، 4 ) هو :</a:t>
            </a:r>
          </a:p>
        </p:txBody>
      </p:sp>
      <p:sp>
        <p:nvSpPr>
          <p:cNvPr id="4" name="Line 27"/>
          <p:cNvSpPr>
            <a:spLocks noChangeShapeType="1"/>
          </p:cNvSpPr>
          <p:nvPr/>
        </p:nvSpPr>
        <p:spPr bwMode="auto">
          <a:xfrm>
            <a:off x="2285984" y="2857496"/>
            <a:ext cx="5562600" cy="0"/>
          </a:xfrm>
          <a:prstGeom prst="line">
            <a:avLst/>
          </a:prstGeom>
          <a:noFill/>
          <a:ln w="57150">
            <a:solidFill>
              <a:schemeClr val="tx1"/>
            </a:solidFill>
            <a:round/>
            <a:headEnd/>
            <a:tailEnd type="triangle" w="med" len="med"/>
          </a:ln>
          <a:effectLst/>
        </p:spPr>
        <p:txBody>
          <a:bodyPr/>
          <a:lstStyle/>
          <a:p>
            <a:endParaRPr lang="ar-IQ"/>
          </a:p>
        </p:txBody>
      </p:sp>
      <p:sp>
        <p:nvSpPr>
          <p:cNvPr id="5" name="Line 30"/>
          <p:cNvSpPr>
            <a:spLocks noChangeShapeType="1"/>
          </p:cNvSpPr>
          <p:nvPr/>
        </p:nvSpPr>
        <p:spPr bwMode="auto">
          <a:xfrm flipH="1">
            <a:off x="4143372" y="2857496"/>
            <a:ext cx="2209800" cy="0"/>
          </a:xfrm>
          <a:prstGeom prst="line">
            <a:avLst/>
          </a:prstGeom>
          <a:noFill/>
          <a:ln w="57150">
            <a:solidFill>
              <a:schemeClr val="accent2"/>
            </a:solidFill>
            <a:round/>
            <a:headEnd/>
            <a:tailEnd/>
          </a:ln>
          <a:effectLst/>
        </p:spPr>
        <p:txBody>
          <a:bodyPr/>
          <a:lstStyle/>
          <a:p>
            <a:endParaRPr lang="ar-IQ"/>
          </a:p>
        </p:txBody>
      </p:sp>
      <p:sp>
        <p:nvSpPr>
          <p:cNvPr id="6" name="Oval 28"/>
          <p:cNvSpPr>
            <a:spLocks noChangeArrowheads="1"/>
          </p:cNvSpPr>
          <p:nvPr/>
        </p:nvSpPr>
        <p:spPr bwMode="auto">
          <a:xfrm>
            <a:off x="6357950" y="2714620"/>
            <a:ext cx="228600" cy="228600"/>
          </a:xfrm>
          <a:prstGeom prst="ellipse">
            <a:avLst/>
          </a:prstGeom>
          <a:noFill/>
          <a:ln w="38100">
            <a:solidFill>
              <a:schemeClr val="accent2"/>
            </a:solidFill>
            <a:round/>
            <a:headEnd/>
            <a:tailEnd/>
          </a:ln>
          <a:effectLst/>
        </p:spPr>
        <p:txBody>
          <a:bodyPr wrap="none" anchor="ctr"/>
          <a:lstStyle/>
          <a:p>
            <a:endParaRPr lang="ar-IQ"/>
          </a:p>
        </p:txBody>
      </p:sp>
      <p:sp>
        <p:nvSpPr>
          <p:cNvPr id="7" name="Oval 29"/>
          <p:cNvSpPr>
            <a:spLocks noChangeArrowheads="1"/>
          </p:cNvSpPr>
          <p:nvPr/>
        </p:nvSpPr>
        <p:spPr bwMode="auto">
          <a:xfrm>
            <a:off x="4000496" y="2714620"/>
            <a:ext cx="228600" cy="22860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8" name="مربع نص 7"/>
          <p:cNvSpPr txBox="1"/>
          <p:nvPr/>
        </p:nvSpPr>
        <p:spPr>
          <a:xfrm>
            <a:off x="6143636" y="3000372"/>
            <a:ext cx="857256" cy="584775"/>
          </a:xfrm>
          <a:prstGeom prst="rect">
            <a:avLst/>
          </a:prstGeom>
          <a:noFill/>
        </p:spPr>
        <p:txBody>
          <a:bodyPr wrap="square" rtlCol="1">
            <a:spAutoFit/>
          </a:bodyPr>
          <a:lstStyle/>
          <a:p>
            <a:r>
              <a:rPr lang="ar-IQ" sz="3200" dirty="0" smtClean="0"/>
              <a:t>   4</a:t>
            </a:r>
            <a:endParaRPr lang="ar-IQ" sz="3200" dirty="0"/>
          </a:p>
        </p:txBody>
      </p:sp>
      <p:sp>
        <p:nvSpPr>
          <p:cNvPr id="9" name="مربع نص 8"/>
          <p:cNvSpPr txBox="1"/>
          <p:nvPr/>
        </p:nvSpPr>
        <p:spPr>
          <a:xfrm>
            <a:off x="3571868" y="2500306"/>
            <a:ext cx="857256" cy="1077218"/>
          </a:xfrm>
          <a:prstGeom prst="rect">
            <a:avLst/>
          </a:prstGeom>
          <a:noFill/>
        </p:spPr>
        <p:txBody>
          <a:bodyPr wrap="square" rtlCol="1">
            <a:spAutoFit/>
          </a:bodyPr>
          <a:lstStyle/>
          <a:p>
            <a:r>
              <a:rPr lang="ar-IQ" sz="3200" dirty="0" smtClean="0"/>
              <a:t>          -1</a:t>
            </a:r>
            <a:endParaRPr lang="ar-IQ" sz="3200" dirty="0"/>
          </a:p>
        </p:txBody>
      </p:sp>
      <p:sp>
        <p:nvSpPr>
          <p:cNvPr id="10" name="مخطط انسيابي: معالجة متعاقبة 9"/>
          <p:cNvSpPr/>
          <p:nvPr/>
        </p:nvSpPr>
        <p:spPr>
          <a:xfrm>
            <a:off x="2357422" y="3643314"/>
            <a:ext cx="5643602"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Bef>
                <a:spcPct val="50000"/>
              </a:spcBef>
            </a:pPr>
            <a:r>
              <a:rPr lang="ar-SA" sz="3200" b="1" dirty="0" smtClean="0"/>
              <a:t>3) تمثيل الفترة </a:t>
            </a:r>
            <a:r>
              <a:rPr lang="ar-IQ" sz="3200" b="1" dirty="0" smtClean="0"/>
              <a:t>ح – ( 2 , 6 </a:t>
            </a:r>
            <a:r>
              <a:rPr lang="ar-SA" sz="3200" b="1" dirty="0" smtClean="0"/>
              <a:t>]</a:t>
            </a:r>
            <a:r>
              <a:rPr lang="ar-IQ" sz="3200" b="1" dirty="0" smtClean="0"/>
              <a:t> هو :</a:t>
            </a:r>
            <a:endParaRPr lang="ar-SA" sz="3200" b="1" dirty="0" smtClean="0"/>
          </a:p>
        </p:txBody>
      </p:sp>
      <p:sp>
        <p:nvSpPr>
          <p:cNvPr id="12" name="Line 11"/>
          <p:cNvSpPr>
            <a:spLocks noChangeShapeType="1"/>
          </p:cNvSpPr>
          <p:nvPr/>
        </p:nvSpPr>
        <p:spPr bwMode="auto">
          <a:xfrm flipH="1">
            <a:off x="2290762" y="5429264"/>
            <a:ext cx="2209800" cy="0"/>
          </a:xfrm>
          <a:prstGeom prst="line">
            <a:avLst/>
          </a:prstGeom>
          <a:noFill/>
          <a:ln w="57150">
            <a:solidFill>
              <a:schemeClr val="accent2"/>
            </a:solidFill>
            <a:round/>
            <a:headEnd/>
            <a:tailEnd/>
          </a:ln>
          <a:effectLst/>
        </p:spPr>
        <p:txBody>
          <a:bodyPr/>
          <a:lstStyle/>
          <a:p>
            <a:endParaRPr lang="ar-IQ"/>
          </a:p>
        </p:txBody>
      </p:sp>
      <p:sp>
        <p:nvSpPr>
          <p:cNvPr id="13" name="Line 10"/>
          <p:cNvSpPr>
            <a:spLocks noChangeShapeType="1"/>
          </p:cNvSpPr>
          <p:nvPr/>
        </p:nvSpPr>
        <p:spPr bwMode="auto">
          <a:xfrm flipH="1">
            <a:off x="4433902" y="5429264"/>
            <a:ext cx="2209800" cy="0"/>
          </a:xfrm>
          <a:prstGeom prst="line">
            <a:avLst/>
          </a:prstGeom>
          <a:noFill/>
          <a:ln w="57150">
            <a:solidFill>
              <a:schemeClr val="tx1"/>
            </a:solidFill>
            <a:round/>
            <a:headEnd/>
            <a:tailEnd/>
          </a:ln>
          <a:effectLst/>
        </p:spPr>
        <p:txBody>
          <a:bodyPr/>
          <a:lstStyle/>
          <a:p>
            <a:endParaRPr lang="ar-IQ"/>
          </a:p>
        </p:txBody>
      </p:sp>
      <p:sp>
        <p:nvSpPr>
          <p:cNvPr id="14" name="Line 5"/>
          <p:cNvSpPr>
            <a:spLocks noChangeShapeType="1"/>
          </p:cNvSpPr>
          <p:nvPr/>
        </p:nvSpPr>
        <p:spPr bwMode="auto">
          <a:xfrm>
            <a:off x="6858016" y="5429264"/>
            <a:ext cx="1371600" cy="0"/>
          </a:xfrm>
          <a:prstGeom prst="line">
            <a:avLst/>
          </a:prstGeom>
          <a:noFill/>
          <a:ln w="57150">
            <a:solidFill>
              <a:srgbClr val="FF0066"/>
            </a:solidFill>
            <a:round/>
            <a:headEnd/>
            <a:tailEnd type="triangle" w="med" len="med"/>
          </a:ln>
          <a:effectLst/>
        </p:spPr>
        <p:txBody>
          <a:bodyPr/>
          <a:lstStyle/>
          <a:p>
            <a:endParaRPr lang="ar-IQ"/>
          </a:p>
        </p:txBody>
      </p:sp>
      <p:sp>
        <p:nvSpPr>
          <p:cNvPr id="15" name="Oval 6"/>
          <p:cNvSpPr>
            <a:spLocks noChangeArrowheads="1"/>
          </p:cNvSpPr>
          <p:nvPr/>
        </p:nvSpPr>
        <p:spPr bwMode="auto">
          <a:xfrm>
            <a:off x="6629416" y="5272102"/>
            <a:ext cx="228600" cy="228600"/>
          </a:xfrm>
          <a:prstGeom prst="ellipse">
            <a:avLst/>
          </a:prstGeom>
          <a:noFill/>
          <a:ln w="57150">
            <a:solidFill>
              <a:srgbClr val="FF0066"/>
            </a:solidFill>
            <a:round/>
            <a:headEnd/>
            <a:tailEnd/>
          </a:ln>
          <a:effectLst/>
        </p:spPr>
        <p:txBody>
          <a:bodyPr wrap="none" anchor="ctr"/>
          <a:lstStyle/>
          <a:p>
            <a:endParaRPr lang="ar-IQ"/>
          </a:p>
        </p:txBody>
      </p:sp>
      <p:sp>
        <p:nvSpPr>
          <p:cNvPr id="16" name="Oval 7"/>
          <p:cNvSpPr>
            <a:spLocks noChangeArrowheads="1"/>
          </p:cNvSpPr>
          <p:nvPr/>
        </p:nvSpPr>
        <p:spPr bwMode="auto">
          <a:xfrm>
            <a:off x="4343400" y="5272102"/>
            <a:ext cx="228600" cy="22860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17" name="مربع نص 16"/>
          <p:cNvSpPr txBox="1"/>
          <p:nvPr/>
        </p:nvSpPr>
        <p:spPr>
          <a:xfrm>
            <a:off x="6429388" y="4994988"/>
            <a:ext cx="500066" cy="1077218"/>
          </a:xfrm>
          <a:prstGeom prst="rect">
            <a:avLst/>
          </a:prstGeom>
          <a:noFill/>
        </p:spPr>
        <p:txBody>
          <a:bodyPr wrap="square" rtlCol="1">
            <a:spAutoFit/>
          </a:bodyPr>
          <a:lstStyle/>
          <a:p>
            <a:r>
              <a:rPr lang="ar-IQ" sz="3200" dirty="0" smtClean="0"/>
              <a:t>  6</a:t>
            </a:r>
            <a:endParaRPr lang="ar-IQ" sz="3200" dirty="0"/>
          </a:p>
        </p:txBody>
      </p:sp>
      <p:sp>
        <p:nvSpPr>
          <p:cNvPr id="18" name="مربع نص 17"/>
          <p:cNvSpPr txBox="1"/>
          <p:nvPr/>
        </p:nvSpPr>
        <p:spPr>
          <a:xfrm>
            <a:off x="4214810" y="5415993"/>
            <a:ext cx="428628" cy="584775"/>
          </a:xfrm>
          <a:prstGeom prst="rect">
            <a:avLst/>
          </a:prstGeom>
          <a:noFill/>
        </p:spPr>
        <p:txBody>
          <a:bodyPr wrap="square" rtlCol="1">
            <a:spAutoFit/>
          </a:bodyPr>
          <a:lstStyle/>
          <a:p>
            <a:r>
              <a:rPr lang="ar-IQ" sz="3200" dirty="0" smtClean="0"/>
              <a:t>2</a:t>
            </a:r>
            <a:endParaRPr lang="ar-IQ" sz="3200" dirty="0"/>
          </a:p>
        </p:txBody>
      </p:sp>
      <p:sp>
        <p:nvSpPr>
          <p:cNvPr id="19" name="مخطط انسيابي: معالجة متعاقبة 18"/>
          <p:cNvSpPr/>
          <p:nvPr/>
        </p:nvSpPr>
        <p:spPr>
          <a:xfrm>
            <a:off x="1285852" y="6143644"/>
            <a:ext cx="7072330"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ar-SA" sz="3200" b="1" dirty="0" smtClean="0"/>
              <a:t> ح – ( 2 ، 6 ] </a:t>
            </a:r>
            <a:r>
              <a:rPr lang="ar-SA" sz="3200" b="1" dirty="0" smtClean="0">
                <a:sym typeface="Symbol" pitchFamily="18" charset="2"/>
              </a:rPr>
              <a:t>= ( - </a:t>
            </a:r>
            <a:r>
              <a:rPr lang="en-US" sz="3200" b="1" dirty="0" smtClean="0">
                <a:sym typeface="Symbol" pitchFamily="18" charset="2"/>
              </a:rPr>
              <a:t></a:t>
            </a:r>
            <a:r>
              <a:rPr lang="ar-SA" sz="3200" b="1" dirty="0" smtClean="0">
                <a:sym typeface="Symbol" pitchFamily="18" charset="2"/>
              </a:rPr>
              <a:t> ، 2 ] </a:t>
            </a:r>
            <a:r>
              <a:rPr lang="en-US" sz="3200" b="1" dirty="0" smtClean="0">
                <a:sym typeface="Symbol" pitchFamily="18" charset="2"/>
              </a:rPr>
              <a:t></a:t>
            </a:r>
            <a:r>
              <a:rPr lang="ar-SA" sz="3200" b="1" dirty="0" smtClean="0">
                <a:sym typeface="Symbol" pitchFamily="18" charset="2"/>
              </a:rPr>
              <a:t> ( 6 ، </a:t>
            </a:r>
            <a:r>
              <a:rPr lang="en-US" sz="3200" b="1" dirty="0" smtClean="0">
                <a:sym typeface="Symbol" pitchFamily="18" charset="2"/>
              </a:rPr>
              <a:t></a:t>
            </a:r>
            <a:r>
              <a:rPr lang="ar-SA" sz="3200" b="1" dirty="0" smtClean="0">
                <a:sym typeface="Symbol" pitchFamily="18" charset="2"/>
              </a:rPr>
              <a:t> ) </a:t>
            </a:r>
            <a:r>
              <a:rPr lang="ar-SA" sz="3200" b="1" dirty="0" smtClean="0"/>
              <a:t> </a:t>
            </a:r>
            <a:endParaRPr lang="en-US" sz="3200" b="1" dirty="0"/>
          </a:p>
        </p:txBody>
      </p:sp>
      <p:sp>
        <p:nvSpPr>
          <p:cNvPr id="22" name="شكل بيضاوي 21"/>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90</a:t>
            </a:r>
            <a:endParaRPr lang="ar-IQ"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14" dur="2000" fill="hold"/>
                                        <p:tgtEl>
                                          <p:spTgt spid="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16" dur="2000" fill="hold"/>
                                        <p:tgtEl>
                                          <p:spTgt spid="8"/>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18" dur="2000" fill="hold"/>
                                        <p:tgtEl>
                                          <p:spTgt spid="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22" dur="2000" fill="hold"/>
                                        <p:tgtEl>
                                          <p:spTgt spid="12"/>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24" dur="2000" fill="hold"/>
                                        <p:tgtEl>
                                          <p:spTgt spid="13"/>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26" dur="2000" fill="hold"/>
                                        <p:tgtEl>
                                          <p:spTgt spid="14"/>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28" dur="2000" fill="hold"/>
                                        <p:tgtEl>
                                          <p:spTgt spid="15"/>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30" dur="2000" fill="hold"/>
                                        <p:tgtEl>
                                          <p:spTgt spid="1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32" dur="2000" fill="hold"/>
                                        <p:tgtEl>
                                          <p:spTgt spid="17"/>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34" dur="2000" fill="hold"/>
                                        <p:tgtEl>
                                          <p:spTgt spid="18"/>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C 0.00121 0.01873 0.0026 0.02913 0.00642 0.04647 C 0.01006 0.09225 0.00972 0.13017 0.01111 0.17965 C 0.01145 0.19168 0.01354 0.20601 0.01579 0.2178 C 0.01701 0.22428 0.02066 0.23676 0.02066 0.23676 C 0.02204 0.27607 0.025 0.3163 0.01909 0.35514 C 0.01805 0.38035 0.01701 0.40439 0.01441 0.42913 C 0.01319 0.43907 0.01215 0.44879 0.01111 0.45873 C 0.01076 0.46312 0.00816 0.47144 0.00816 0.47144 C 0.0085 0.47561 0.0092 0.48 0.00954 0.48416 C 0.01024 0.49202 0.01041 0.49965 0.01111 0.50751 C 0.01215 0.51607 0.01441 0.53272 0.01441 0.53272 L -0.18889 0.23052 L -1.19514 0.68925 " pathEditMode="relative" ptsTypes="fffffffffffAAA">
                                      <p:cBhvr>
                                        <p:cTn id="3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p:bldP spid="9" grpId="0"/>
      <p:bldP spid="10" grpId="0" animBg="1"/>
      <p:bldP spid="12" grpId="0" animBg="1"/>
      <p:bldP spid="13" grpId="0" animBg="1"/>
      <p:bldP spid="14" grpId="0" animBg="1"/>
      <p:bldP spid="15" grpId="0" animBg="1"/>
      <p:bldP spid="16" grpId="0" animBg="1"/>
      <p:bldP spid="17" grpId="0"/>
      <p:bldP spid="18" grpId="0"/>
      <p:bldP spid="1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1000100" y="928670"/>
            <a:ext cx="6858048" cy="12144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spcBef>
                <a:spcPct val="50000"/>
              </a:spcBef>
            </a:pPr>
            <a:r>
              <a:rPr lang="ar-SA" sz="3200" b="1" dirty="0" smtClean="0"/>
              <a:t>4) تمثيل الفترة [ - 2 ، 6 ) </a:t>
            </a:r>
            <a:r>
              <a:rPr lang="en-US" sz="3200" b="1" dirty="0" smtClean="0">
                <a:sym typeface="Symbol" pitchFamily="18" charset="2"/>
              </a:rPr>
              <a:t></a:t>
            </a:r>
            <a:r>
              <a:rPr lang="ar-SA" sz="3200" b="1" dirty="0" smtClean="0">
                <a:sym typeface="Symbol" pitchFamily="18" charset="2"/>
              </a:rPr>
              <a:t> </a:t>
            </a:r>
            <a:r>
              <a:rPr lang="ar-SA" sz="3200" b="1" dirty="0" smtClean="0"/>
              <a:t>( 5 ، 9 ]</a:t>
            </a:r>
          </a:p>
        </p:txBody>
      </p:sp>
      <p:sp>
        <p:nvSpPr>
          <p:cNvPr id="4" name="Line 3"/>
          <p:cNvSpPr>
            <a:spLocks noChangeShapeType="1"/>
          </p:cNvSpPr>
          <p:nvPr/>
        </p:nvSpPr>
        <p:spPr bwMode="auto">
          <a:xfrm flipH="1">
            <a:off x="876288" y="3143248"/>
            <a:ext cx="1981200" cy="0"/>
          </a:xfrm>
          <a:prstGeom prst="line">
            <a:avLst/>
          </a:prstGeom>
          <a:noFill/>
          <a:ln w="57150">
            <a:solidFill>
              <a:schemeClr val="accent2"/>
            </a:solidFill>
            <a:round/>
            <a:headEnd/>
            <a:tailEnd/>
          </a:ln>
          <a:effectLst/>
        </p:spPr>
        <p:txBody>
          <a:bodyPr/>
          <a:lstStyle/>
          <a:p>
            <a:endParaRPr lang="ar-IQ"/>
          </a:p>
        </p:txBody>
      </p:sp>
      <p:sp>
        <p:nvSpPr>
          <p:cNvPr id="5" name="Oval 10"/>
          <p:cNvSpPr>
            <a:spLocks noChangeArrowheads="1"/>
          </p:cNvSpPr>
          <p:nvPr/>
        </p:nvSpPr>
        <p:spPr bwMode="auto">
          <a:xfrm>
            <a:off x="1214414" y="3000372"/>
            <a:ext cx="228600" cy="228600"/>
          </a:xfrm>
          <a:prstGeom prst="ellipse">
            <a:avLst/>
          </a:prstGeom>
          <a:solidFill>
            <a:schemeClr val="accent2"/>
          </a:solidFill>
          <a:ln w="9525">
            <a:solidFill>
              <a:schemeClr val="tx1"/>
            </a:solidFill>
            <a:round/>
            <a:headEnd/>
            <a:tailEnd/>
          </a:ln>
          <a:effectLst/>
        </p:spPr>
        <p:txBody>
          <a:bodyPr wrap="none" anchor="ctr"/>
          <a:lstStyle/>
          <a:p>
            <a:endParaRPr lang="ar-IQ"/>
          </a:p>
        </p:txBody>
      </p:sp>
      <p:sp>
        <p:nvSpPr>
          <p:cNvPr id="6" name="Line 2"/>
          <p:cNvSpPr>
            <a:spLocks noChangeShapeType="1"/>
          </p:cNvSpPr>
          <p:nvPr/>
        </p:nvSpPr>
        <p:spPr bwMode="auto">
          <a:xfrm flipH="1">
            <a:off x="3081334" y="3143248"/>
            <a:ext cx="990600" cy="0"/>
          </a:xfrm>
          <a:prstGeom prst="line">
            <a:avLst/>
          </a:prstGeom>
          <a:noFill/>
          <a:ln w="57150">
            <a:solidFill>
              <a:srgbClr val="99FF66"/>
            </a:solidFill>
            <a:round/>
            <a:headEnd/>
            <a:tailEnd/>
          </a:ln>
          <a:effectLst/>
        </p:spPr>
        <p:txBody>
          <a:bodyPr/>
          <a:lstStyle/>
          <a:p>
            <a:endParaRPr lang="ar-IQ"/>
          </a:p>
        </p:txBody>
      </p:sp>
      <p:sp>
        <p:nvSpPr>
          <p:cNvPr id="7" name="Oval 9"/>
          <p:cNvSpPr>
            <a:spLocks noChangeArrowheads="1"/>
          </p:cNvSpPr>
          <p:nvPr/>
        </p:nvSpPr>
        <p:spPr bwMode="auto">
          <a:xfrm>
            <a:off x="4057648" y="2986086"/>
            <a:ext cx="228600" cy="228600"/>
          </a:xfrm>
          <a:prstGeom prst="ellipse">
            <a:avLst/>
          </a:prstGeom>
          <a:noFill/>
          <a:ln w="57150">
            <a:solidFill>
              <a:srgbClr val="99FF66"/>
            </a:solidFill>
            <a:round/>
            <a:headEnd/>
            <a:tailEnd/>
          </a:ln>
          <a:effectLst/>
        </p:spPr>
        <p:txBody>
          <a:bodyPr wrap="none" anchor="ctr"/>
          <a:lstStyle/>
          <a:p>
            <a:pPr algn="ctr"/>
            <a:endParaRPr lang="en-US">
              <a:solidFill>
                <a:schemeClr val="accent1"/>
              </a:solidFill>
            </a:endParaRPr>
          </a:p>
        </p:txBody>
      </p:sp>
      <p:sp>
        <p:nvSpPr>
          <p:cNvPr id="8" name="Oval 9"/>
          <p:cNvSpPr>
            <a:spLocks noChangeArrowheads="1"/>
          </p:cNvSpPr>
          <p:nvPr/>
        </p:nvSpPr>
        <p:spPr bwMode="auto">
          <a:xfrm>
            <a:off x="2857488" y="2986086"/>
            <a:ext cx="228600" cy="228600"/>
          </a:xfrm>
          <a:prstGeom prst="ellipse">
            <a:avLst/>
          </a:prstGeom>
          <a:noFill/>
          <a:ln w="57150">
            <a:solidFill>
              <a:srgbClr val="99FF66"/>
            </a:solidFill>
            <a:round/>
            <a:headEnd/>
            <a:tailEnd/>
          </a:ln>
          <a:effectLst/>
        </p:spPr>
        <p:txBody>
          <a:bodyPr wrap="none" anchor="ctr"/>
          <a:lstStyle/>
          <a:p>
            <a:pPr algn="ctr"/>
            <a:endParaRPr lang="en-US">
              <a:solidFill>
                <a:schemeClr val="accent1"/>
              </a:solidFill>
            </a:endParaRPr>
          </a:p>
        </p:txBody>
      </p:sp>
      <p:sp>
        <p:nvSpPr>
          <p:cNvPr id="9" name="Line 4"/>
          <p:cNvSpPr>
            <a:spLocks noChangeShapeType="1"/>
          </p:cNvSpPr>
          <p:nvPr/>
        </p:nvSpPr>
        <p:spPr bwMode="auto">
          <a:xfrm flipH="1">
            <a:off x="4295780" y="3143248"/>
            <a:ext cx="990600" cy="0"/>
          </a:xfrm>
          <a:prstGeom prst="line">
            <a:avLst/>
          </a:prstGeom>
          <a:noFill/>
          <a:ln w="57150">
            <a:solidFill>
              <a:srgbClr val="FF0066"/>
            </a:solidFill>
            <a:round/>
            <a:headEnd/>
            <a:tailEnd/>
          </a:ln>
          <a:effectLst/>
        </p:spPr>
        <p:txBody>
          <a:bodyPr/>
          <a:lstStyle/>
          <a:p>
            <a:endParaRPr lang="ar-IQ"/>
          </a:p>
        </p:txBody>
      </p:sp>
      <p:sp>
        <p:nvSpPr>
          <p:cNvPr id="10" name="Oval 8"/>
          <p:cNvSpPr>
            <a:spLocks noChangeArrowheads="1"/>
          </p:cNvSpPr>
          <p:nvPr/>
        </p:nvSpPr>
        <p:spPr bwMode="auto">
          <a:xfrm>
            <a:off x="5272094" y="2986086"/>
            <a:ext cx="228600" cy="228600"/>
          </a:xfrm>
          <a:prstGeom prst="ellipse">
            <a:avLst/>
          </a:prstGeom>
          <a:noFill/>
          <a:ln w="57150">
            <a:solidFill>
              <a:srgbClr val="FF0066"/>
            </a:solidFill>
            <a:round/>
            <a:headEnd/>
            <a:tailEnd/>
          </a:ln>
          <a:effectLst/>
        </p:spPr>
        <p:txBody>
          <a:bodyPr wrap="none" anchor="ctr"/>
          <a:lstStyle/>
          <a:p>
            <a:endParaRPr lang="ar-IQ"/>
          </a:p>
        </p:txBody>
      </p:sp>
      <p:sp>
        <p:nvSpPr>
          <p:cNvPr id="11" name="Line 5"/>
          <p:cNvSpPr>
            <a:spLocks noChangeShapeType="1"/>
          </p:cNvSpPr>
          <p:nvPr/>
        </p:nvSpPr>
        <p:spPr bwMode="auto">
          <a:xfrm>
            <a:off x="5500694" y="3143248"/>
            <a:ext cx="1371600" cy="0"/>
          </a:xfrm>
          <a:prstGeom prst="line">
            <a:avLst/>
          </a:prstGeom>
          <a:noFill/>
          <a:ln w="57150">
            <a:solidFill>
              <a:schemeClr val="tx1"/>
            </a:solidFill>
            <a:round/>
            <a:headEnd/>
            <a:tailEnd type="triangle" w="med" len="med"/>
          </a:ln>
          <a:effectLst/>
        </p:spPr>
        <p:txBody>
          <a:bodyPr/>
          <a:lstStyle/>
          <a:p>
            <a:endParaRPr lang="ar-IQ"/>
          </a:p>
        </p:txBody>
      </p:sp>
      <p:sp>
        <p:nvSpPr>
          <p:cNvPr id="12" name="Text Box 11"/>
          <p:cNvSpPr txBox="1">
            <a:spLocks noChangeArrowheads="1"/>
          </p:cNvSpPr>
          <p:nvPr/>
        </p:nvSpPr>
        <p:spPr bwMode="auto">
          <a:xfrm>
            <a:off x="5000628" y="3160715"/>
            <a:ext cx="838200" cy="625475"/>
          </a:xfrm>
          <a:prstGeom prst="rect">
            <a:avLst/>
          </a:prstGeom>
          <a:noFill/>
          <a:ln w="9525">
            <a:noFill/>
            <a:miter lim="800000"/>
            <a:headEnd/>
            <a:tailEnd/>
          </a:ln>
          <a:effectLst/>
        </p:spPr>
        <p:txBody>
          <a:bodyPr>
            <a:spAutoFit/>
          </a:bodyPr>
          <a:lstStyle/>
          <a:p>
            <a:pPr algn="ctr" rtl="0" eaLnBrk="0" hangingPunct="0"/>
            <a:r>
              <a:rPr lang="ar-SA" sz="3500" b="1" dirty="0">
                <a:cs typeface="Times New Roman" pitchFamily="18" charset="0"/>
              </a:rPr>
              <a:t>6</a:t>
            </a:r>
            <a:endParaRPr lang="en-US" sz="3500" b="1" dirty="0">
              <a:cs typeface="Times New Roman" pitchFamily="18" charset="0"/>
            </a:endParaRPr>
          </a:p>
        </p:txBody>
      </p:sp>
      <p:sp>
        <p:nvSpPr>
          <p:cNvPr id="13" name="Text Box 12"/>
          <p:cNvSpPr txBox="1">
            <a:spLocks noChangeArrowheads="1"/>
          </p:cNvSpPr>
          <p:nvPr/>
        </p:nvSpPr>
        <p:spPr bwMode="auto">
          <a:xfrm>
            <a:off x="3714744" y="3160715"/>
            <a:ext cx="838200" cy="625475"/>
          </a:xfrm>
          <a:prstGeom prst="rect">
            <a:avLst/>
          </a:prstGeom>
          <a:noFill/>
          <a:ln w="9525">
            <a:noFill/>
            <a:miter lim="800000"/>
            <a:headEnd/>
            <a:tailEnd/>
          </a:ln>
          <a:effectLst/>
        </p:spPr>
        <p:txBody>
          <a:bodyPr>
            <a:spAutoFit/>
          </a:bodyPr>
          <a:lstStyle/>
          <a:p>
            <a:pPr algn="ctr" rtl="0" eaLnBrk="0" hangingPunct="0"/>
            <a:r>
              <a:rPr lang="ar-SA" sz="3500" b="1" dirty="0">
                <a:cs typeface="Times New Roman" pitchFamily="18" charset="0"/>
              </a:rPr>
              <a:t>5</a:t>
            </a:r>
            <a:endParaRPr lang="en-US" sz="3500" b="1" dirty="0">
              <a:cs typeface="Times New Roman" pitchFamily="18" charset="0"/>
            </a:endParaRPr>
          </a:p>
        </p:txBody>
      </p:sp>
      <p:sp>
        <p:nvSpPr>
          <p:cNvPr id="14" name="Text Box 13"/>
          <p:cNvSpPr txBox="1">
            <a:spLocks noChangeArrowheads="1"/>
          </p:cNvSpPr>
          <p:nvPr/>
        </p:nvSpPr>
        <p:spPr bwMode="auto">
          <a:xfrm>
            <a:off x="2590800" y="3160715"/>
            <a:ext cx="838200" cy="625475"/>
          </a:xfrm>
          <a:prstGeom prst="rect">
            <a:avLst/>
          </a:prstGeom>
          <a:noFill/>
          <a:ln w="9525">
            <a:noFill/>
            <a:miter lim="800000"/>
            <a:headEnd/>
            <a:tailEnd/>
          </a:ln>
          <a:effectLst/>
        </p:spPr>
        <p:txBody>
          <a:bodyPr>
            <a:spAutoFit/>
          </a:bodyPr>
          <a:lstStyle/>
          <a:p>
            <a:pPr algn="ctr" rtl="0" eaLnBrk="0" hangingPunct="0"/>
            <a:r>
              <a:rPr lang="ar-SA" sz="3500" b="1" dirty="0">
                <a:cs typeface="Times New Roman" pitchFamily="18" charset="0"/>
              </a:rPr>
              <a:t>- 2</a:t>
            </a:r>
            <a:endParaRPr lang="en-US" sz="3500" b="1" dirty="0">
              <a:cs typeface="Times New Roman" pitchFamily="18" charset="0"/>
            </a:endParaRPr>
          </a:p>
        </p:txBody>
      </p:sp>
      <p:sp>
        <p:nvSpPr>
          <p:cNvPr id="15" name="مخطط انسيابي: معالجة متعاقبة 14"/>
          <p:cNvSpPr/>
          <p:nvPr/>
        </p:nvSpPr>
        <p:spPr>
          <a:xfrm>
            <a:off x="857224" y="4286256"/>
            <a:ext cx="735811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t>[ - 2 ، 6 ) </a:t>
            </a:r>
            <a:r>
              <a:rPr lang="en-US" sz="3200" b="1" dirty="0" smtClean="0">
                <a:sym typeface="Symbol" pitchFamily="18" charset="2"/>
              </a:rPr>
              <a:t></a:t>
            </a:r>
            <a:r>
              <a:rPr lang="ar-SA" sz="3200" b="1" dirty="0" smtClean="0">
                <a:sym typeface="Symbol" pitchFamily="18" charset="2"/>
              </a:rPr>
              <a:t> </a:t>
            </a:r>
            <a:r>
              <a:rPr lang="ar-SA" sz="3200" b="1" dirty="0" smtClean="0"/>
              <a:t>( 5 ، 9 ] = ( 5 ، 6 ) </a:t>
            </a:r>
            <a:endParaRPr lang="en-US" sz="3200" b="1" dirty="0"/>
          </a:p>
        </p:txBody>
      </p:sp>
      <p:sp>
        <p:nvSpPr>
          <p:cNvPr id="18" name="شكل بيضاوي 17"/>
          <p:cNvSpPr/>
          <p:nvPr/>
        </p:nvSpPr>
        <p:spPr>
          <a:xfrm>
            <a:off x="214282" y="142852"/>
            <a:ext cx="71438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91</a:t>
            </a:r>
            <a:endParaRPr lang="ar-IQ"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54271 0.47746 -1.0856 0.95514 -1.17917 0.96832 C -1.27275 0.9815 -0.66476 0.22659 -0.56198 0.07838 " pathEditMode="relative" ptsTypes="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14" dur="2000" fill="hold"/>
                                        <p:tgtEl>
                                          <p:spTgt spid="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16" dur="2000" fill="hold"/>
                                        <p:tgtEl>
                                          <p:spTgt spid="8"/>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18" dur="2000" fill="hold"/>
                                        <p:tgtEl>
                                          <p:spTgt spid="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22" dur="2000" fill="hold"/>
                                        <p:tgtEl>
                                          <p:spTgt spid="11"/>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24" dur="2000" fill="hold"/>
                                        <p:tgtEl>
                                          <p:spTgt spid="12"/>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26" dur="2000" fill="hold"/>
                                        <p:tgtEl>
                                          <p:spTgt spid="13"/>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28" dur="2000" fill="hold"/>
                                        <p:tgtEl>
                                          <p:spTgt spid="1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C -0.54271 0.47746 -1.0856 0.95514 -1.17917 0.96832 C -1.27275 0.9815 -0.66476 0.22659 -0.56198 0.07838 " pathEditMode="relative" ptsTypes="aaA">
                                      <p:cBhvr>
                                        <p:cTn id="3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TotalTime>
  <Words>4646</Words>
  <Application>Microsoft Office PowerPoint</Application>
  <PresentationFormat>On-screen Show (4:3)</PresentationFormat>
  <Paragraphs>805</Paragraphs>
  <Slides>121</Slides>
  <Notes>5</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2</cp:revision>
  <dcterms:created xsi:type="dcterms:W3CDTF">2006-08-16T00:00:00Z</dcterms:created>
  <dcterms:modified xsi:type="dcterms:W3CDTF">2016-04-01T09:09:31Z</dcterms:modified>
</cp:coreProperties>
</file>