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notesMasterIdLst>
    <p:notesMasterId r:id="rId36"/>
  </p:notes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 autoAdjust="0"/>
    <p:restoredTop sz="94576" autoAdjust="0"/>
  </p:normalViewPr>
  <p:slideViewPr>
    <p:cSldViewPr>
      <p:cViewPr varScale="1">
        <p:scale>
          <a:sx n="73" d="100"/>
          <a:sy n="73" d="100"/>
        </p:scale>
        <p:origin x="169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6" y="2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104ACF5-2507-4410-BBF7-19A0D1694C5F}" type="datetimeFigureOut">
              <a:rPr lang="ar-IQ" smtClean="0"/>
              <a:pPr/>
              <a:t>21/08/1438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F65F714-81D2-49D5-9CF1-D0BFA550A8C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DDD8-A960-42AC-8E2F-B0BA4C1F1A47}" type="datetimeFigureOut">
              <a:rPr lang="ar-IQ" smtClean="0"/>
              <a:pPr/>
              <a:t>21/08/1438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EB6F-7C94-40AD-A802-CF5A710BA40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DDD8-A960-42AC-8E2F-B0BA4C1F1A47}" type="datetimeFigureOut">
              <a:rPr lang="ar-IQ" smtClean="0"/>
              <a:pPr/>
              <a:t>21/08/1438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EB6F-7C94-40AD-A802-CF5A710BA40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DDD8-A960-42AC-8E2F-B0BA4C1F1A47}" type="datetimeFigureOut">
              <a:rPr lang="ar-IQ" smtClean="0"/>
              <a:pPr/>
              <a:t>21/08/1438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EB6F-7C94-40AD-A802-CF5A710BA40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DDD8-A960-42AC-8E2F-B0BA4C1F1A47}" type="datetimeFigureOut">
              <a:rPr lang="ar-IQ" smtClean="0"/>
              <a:pPr/>
              <a:t>21/08/1438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EB6F-7C94-40AD-A802-CF5A710BA40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DDD8-A960-42AC-8E2F-B0BA4C1F1A47}" type="datetimeFigureOut">
              <a:rPr lang="ar-IQ" smtClean="0"/>
              <a:pPr/>
              <a:t>21/08/1438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756EB6F-7C94-40AD-A802-CF5A710BA40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DDD8-A960-42AC-8E2F-B0BA4C1F1A47}" type="datetimeFigureOut">
              <a:rPr lang="ar-IQ" smtClean="0"/>
              <a:pPr/>
              <a:t>21/08/1438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EB6F-7C94-40AD-A802-CF5A710BA40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DDD8-A960-42AC-8E2F-B0BA4C1F1A47}" type="datetimeFigureOut">
              <a:rPr lang="ar-IQ" smtClean="0"/>
              <a:pPr/>
              <a:t>21/08/1438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EB6F-7C94-40AD-A802-CF5A710BA40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DDD8-A960-42AC-8E2F-B0BA4C1F1A47}" type="datetimeFigureOut">
              <a:rPr lang="ar-IQ" smtClean="0"/>
              <a:pPr/>
              <a:t>21/08/1438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EB6F-7C94-40AD-A802-CF5A710BA40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DDD8-A960-42AC-8E2F-B0BA4C1F1A47}" type="datetimeFigureOut">
              <a:rPr lang="ar-IQ" smtClean="0"/>
              <a:pPr/>
              <a:t>21/08/1438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EB6F-7C94-40AD-A802-CF5A710BA40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DDD8-A960-42AC-8E2F-B0BA4C1F1A47}" type="datetimeFigureOut">
              <a:rPr lang="ar-IQ" smtClean="0"/>
              <a:pPr/>
              <a:t>21/08/1438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EB6F-7C94-40AD-A802-CF5A710BA40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DDD8-A960-42AC-8E2F-B0BA4C1F1A47}" type="datetimeFigureOut">
              <a:rPr lang="ar-IQ" smtClean="0"/>
              <a:pPr/>
              <a:t>21/08/1438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EB6F-7C94-40AD-A802-CF5A710BA40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9EDDD8-A960-42AC-8E2F-B0BA4C1F1A47}" type="datetimeFigureOut">
              <a:rPr lang="ar-IQ" smtClean="0"/>
              <a:pPr/>
              <a:t>21/08/1438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56EB6F-7C94-40AD-A802-CF5A710BA40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276872"/>
            <a:ext cx="7416824" cy="4581128"/>
          </a:xfrm>
        </p:spPr>
        <p:txBody>
          <a:bodyPr>
            <a:normAutofit fontScale="47500" lnSpcReduction="20000"/>
          </a:bodyPr>
          <a:lstStyle/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SA" sz="10100" dirty="0" smtClean="0">
                <a:solidFill>
                  <a:schemeClr val="bg1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﴿</a:t>
            </a:r>
            <a:r>
              <a:rPr lang="ar-SA" sz="101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DecoType Naskh Variants" pitchFamily="2" charset="-78"/>
              </a:rPr>
              <a:t>  يَرفَعْ اللَّهُ الَّذِينَ آمَنُوا مِنْكُمْ وَالَّذِينَ أُوتُوا الْعِلْمَ دَرَجَاتٍ وَاللَّهُ بِمَا تَعْمَلُونَ خَبِيرٌ </a:t>
            </a:r>
            <a:r>
              <a:rPr lang="ar-SA" sz="10100" dirty="0" smtClean="0">
                <a:solidFill>
                  <a:schemeClr val="bg1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﴾</a:t>
            </a:r>
            <a:endParaRPr lang="en-US" sz="10100" dirty="0" smtClean="0">
              <a:solidFill>
                <a:schemeClr val="bg1"/>
              </a:solidFill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4800" dirty="0" smtClean="0">
                <a:solidFill>
                  <a:schemeClr val="bg1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  </a:t>
            </a:r>
            <a:r>
              <a:rPr lang="ar-IQ" sz="4800" dirty="0" smtClean="0">
                <a:solidFill>
                  <a:schemeClr val="bg1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IQ" sz="4800" dirty="0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    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IQ" sz="4800" dirty="0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                    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64075" algn="l"/>
              </a:tabLst>
            </a:pPr>
            <a:r>
              <a:rPr lang="ar-IQ" sz="4400" dirty="0" smtClean="0">
                <a:latin typeface="Cambria" pitchFamily="18" charset="0"/>
                <a:cs typeface="Simplified Arabic" pitchFamily="18" charset="-78"/>
              </a:rPr>
              <a:t> 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64075" algn="l"/>
              </a:tabLst>
            </a:pPr>
            <a:endParaRPr lang="ar-IQ" sz="4400" dirty="0" smtClean="0">
              <a:latin typeface="Cambria" pitchFamily="18" charset="0"/>
              <a:cs typeface="Simplified Arabic" pitchFamily="18" charset="-78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64075" algn="l"/>
              </a:tabLst>
            </a:pPr>
            <a:endParaRPr lang="ar-IQ" sz="4400" dirty="0" smtClean="0">
              <a:latin typeface="Cambria" pitchFamily="18" charset="0"/>
              <a:cs typeface="Simplified Arabic" pitchFamily="18" charset="-78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64075" algn="l"/>
              </a:tabLst>
            </a:pPr>
            <a:endParaRPr lang="ar-IQ" sz="4400" dirty="0" smtClean="0">
              <a:latin typeface="Cambria" pitchFamily="18" charset="0"/>
              <a:cs typeface="Simplified Arabic" pitchFamily="18" charset="-78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64075" algn="l"/>
              </a:tabLst>
            </a:pPr>
            <a:endParaRPr lang="ar-IQ" sz="4400" dirty="0" smtClean="0">
              <a:latin typeface="Cambria" pitchFamily="18" charset="0"/>
              <a:cs typeface="Simplified Arabic" pitchFamily="18" charset="-78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64075" algn="l"/>
              </a:tabLst>
            </a:pPr>
            <a:r>
              <a:rPr lang="ar-SA" sz="5000" dirty="0" smtClean="0">
                <a:latin typeface="Times New Roman" pitchFamily="18" charset="0"/>
                <a:cs typeface="DecoType Naskh Variants" pitchFamily="2" charset="-78"/>
              </a:rPr>
              <a:t>سورة المجادلة</a:t>
            </a:r>
            <a:endParaRPr lang="ar-SA" sz="5000" b="1" dirty="0" smtClean="0">
              <a:latin typeface="Cambria" pitchFamily="18" charset="0"/>
              <a:cs typeface="DecoType Naskh Variants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64075" algn="l"/>
              </a:tabLst>
            </a:pPr>
            <a:r>
              <a:rPr lang="en-US" sz="5000" b="1" dirty="0" smtClean="0">
                <a:latin typeface="Arial" pitchFamily="34" charset="0"/>
                <a:ea typeface="Times New Roman" pitchFamily="18" charset="0"/>
                <a:cs typeface="DecoType Naskh Variants" pitchFamily="2" charset="-78"/>
              </a:rPr>
              <a:t>                                                                                                                                                              </a:t>
            </a:r>
            <a:r>
              <a:rPr lang="ar-SA" sz="5000" b="1" dirty="0" smtClean="0">
                <a:latin typeface="Arial" pitchFamily="34" charset="0"/>
                <a:ea typeface="Times New Roman" pitchFamily="18" charset="0"/>
                <a:cs typeface="DecoType Naskh Variants" pitchFamily="2" charset="-78"/>
              </a:rPr>
              <a:t>الآية (11)</a:t>
            </a:r>
            <a:endParaRPr lang="en-US" sz="5000" dirty="0" smtClean="0">
              <a:latin typeface="Simplified Arabic" pitchFamily="18" charset="-78"/>
              <a:ea typeface="Times New Roman" pitchFamily="18" charset="0"/>
              <a:cs typeface="DecoType Naskh Variants" pitchFamily="2" charset="-7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sz="4800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sz="4800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32656"/>
            <a:ext cx="3672408" cy="1296144"/>
          </a:xfrm>
          <a:prstGeom prst="rect">
            <a:avLst/>
          </a:prstGeom>
          <a:noFill/>
        </p:spPr>
      </p:pic>
      <p:pic>
        <p:nvPicPr>
          <p:cNvPr id="5" name="Picture 1" descr="ABES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293096"/>
            <a:ext cx="1440160" cy="10081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51520" y="1166847"/>
            <a:ext cx="813690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المعيار الثاني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أن تناسب طريقة التدريس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موضوع الدرس</a:t>
            </a: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1214422"/>
            <a:ext cx="821537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ar-IQ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المعيار الثالث</a:t>
            </a:r>
          </a:p>
          <a:p>
            <a:pPr marL="514350" marR="0" lvl="0" indent="-51435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ar-IQ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ar-IQ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أن تلاءم طريقة التدريس </a:t>
            </a:r>
          </a:p>
          <a:p>
            <a:pPr marL="514350" marR="0" lvl="0" indent="-51435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ar-IQ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marR="0" lvl="0" indent="-51435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ar-IQ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المحتوى الدراسي وتنظيمه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692696"/>
            <a:ext cx="81369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400" b="1" dirty="0" smtClean="0">
                <a:solidFill>
                  <a:schemeClr val="bg1"/>
                </a:solidFill>
              </a:rPr>
              <a:t>المعيار الرابع</a:t>
            </a:r>
          </a:p>
          <a:p>
            <a:pPr algn="ctr"/>
            <a:endParaRPr lang="ar-IQ" sz="4400" b="1" dirty="0" smtClean="0">
              <a:solidFill>
                <a:schemeClr val="bg1"/>
              </a:solidFill>
            </a:endParaRPr>
          </a:p>
          <a:p>
            <a:pPr algn="ctr"/>
            <a:r>
              <a:rPr lang="ar-IQ" sz="5400" b="1" dirty="0" smtClean="0">
                <a:solidFill>
                  <a:schemeClr val="bg1"/>
                </a:solidFill>
              </a:rPr>
              <a:t>أن تلاءم طريقة التدريس </a:t>
            </a:r>
          </a:p>
          <a:p>
            <a:pPr algn="ctr"/>
            <a:endParaRPr lang="ar-IQ" sz="5400" b="1" dirty="0" smtClean="0">
              <a:solidFill>
                <a:schemeClr val="bg1"/>
              </a:solidFill>
            </a:endParaRPr>
          </a:p>
          <a:p>
            <a:pPr algn="ctr"/>
            <a:r>
              <a:rPr lang="ar-IQ" sz="5400" b="1" dirty="0" smtClean="0">
                <a:solidFill>
                  <a:schemeClr val="bg1"/>
                </a:solidFill>
              </a:rPr>
              <a:t>الموقف التعليمي </a:t>
            </a:r>
            <a:endParaRPr lang="ar-IQ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611560" y="714930"/>
            <a:ext cx="813690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المعيار الخامس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5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أن تناسب طريقة التدريس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5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عدد الطلبة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5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في القاعة الدراسية</a:t>
            </a:r>
            <a:endParaRPr kumimoji="0" lang="ar-IQ" sz="5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5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196752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600" b="1" dirty="0" smtClean="0">
                <a:solidFill>
                  <a:schemeClr val="bg1"/>
                </a:solidFill>
              </a:rPr>
              <a:t>المعيار السادس</a:t>
            </a:r>
          </a:p>
          <a:p>
            <a:pPr algn="ctr"/>
            <a:endParaRPr lang="ar-IQ" sz="3600" b="1" dirty="0" smtClean="0">
              <a:solidFill>
                <a:schemeClr val="bg1"/>
              </a:solidFill>
            </a:endParaRPr>
          </a:p>
          <a:p>
            <a:pPr algn="ctr"/>
            <a:r>
              <a:rPr lang="ar-IQ" sz="5400" b="1" dirty="0" smtClean="0">
                <a:solidFill>
                  <a:schemeClr val="bg1"/>
                </a:solidFill>
              </a:rPr>
              <a:t>أن تراعي طريقة التدريس </a:t>
            </a:r>
          </a:p>
          <a:p>
            <a:pPr algn="ctr"/>
            <a:endParaRPr lang="ar-IQ" sz="5400" b="1" dirty="0" smtClean="0">
              <a:solidFill>
                <a:schemeClr val="bg1"/>
              </a:solidFill>
            </a:endParaRPr>
          </a:p>
          <a:p>
            <a:pPr algn="ctr"/>
            <a:r>
              <a:rPr lang="ar-IQ" sz="5400" b="1" dirty="0" smtClean="0">
                <a:solidFill>
                  <a:schemeClr val="bg1"/>
                </a:solidFill>
              </a:rPr>
              <a:t>أساليب تعلم الطلبة</a:t>
            </a:r>
            <a:endParaRPr lang="ar-IQ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1290982"/>
            <a:ext cx="88924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المعيار السابع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أن تتناسب طريقة التدريس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4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مع إتجاهات الطلبة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نحو المادة الدراسية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7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7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7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7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7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7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7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7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268760"/>
            <a:ext cx="75608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000" b="1" dirty="0" smtClean="0">
                <a:solidFill>
                  <a:schemeClr val="bg1"/>
                </a:solidFill>
              </a:rPr>
              <a:t>المعيار الثامن</a:t>
            </a:r>
          </a:p>
          <a:p>
            <a:pPr algn="ctr"/>
            <a:endParaRPr lang="ar-IQ" sz="4000" b="1" dirty="0" smtClean="0">
              <a:solidFill>
                <a:schemeClr val="bg1"/>
              </a:solidFill>
            </a:endParaRPr>
          </a:p>
          <a:p>
            <a:pPr algn="ctr"/>
            <a:r>
              <a:rPr lang="ar-IQ" sz="4800" b="1" dirty="0" smtClean="0">
                <a:solidFill>
                  <a:schemeClr val="bg1"/>
                </a:solidFill>
              </a:rPr>
              <a:t>أن تتناسب طريقة التدريس </a:t>
            </a:r>
          </a:p>
          <a:p>
            <a:pPr algn="ctr"/>
            <a:r>
              <a:rPr lang="ar-IQ" sz="4800" b="1" dirty="0" smtClean="0">
                <a:solidFill>
                  <a:schemeClr val="bg1"/>
                </a:solidFill>
              </a:rPr>
              <a:t>مع إمكانيات المعلم </a:t>
            </a:r>
            <a:endParaRPr lang="ar-IQ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23528" y="753671"/>
            <a:ext cx="828092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3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المعيار التاسع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3600" b="1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3600" b="1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أن</a:t>
            </a:r>
            <a:r>
              <a:rPr kumimoji="0" lang="ar-IQ" sz="4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تجعل طريقة التدريس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4400" b="1" baseline="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المتعلم</a:t>
            </a:r>
            <a:r>
              <a:rPr lang="ar-IQ" sz="4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محوراً للعملية التعليمية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ar-SA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700808"/>
            <a:ext cx="784887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600" b="1" dirty="0" smtClean="0">
                <a:solidFill>
                  <a:schemeClr val="bg1"/>
                </a:solidFill>
              </a:rPr>
              <a:t>المعيار العاشر</a:t>
            </a:r>
          </a:p>
          <a:p>
            <a:pPr algn="ctr"/>
            <a:endParaRPr lang="ar-IQ" sz="3600" b="1" dirty="0" smtClean="0">
              <a:solidFill>
                <a:schemeClr val="bg1"/>
              </a:solidFill>
            </a:endParaRPr>
          </a:p>
          <a:p>
            <a:pPr algn="ctr"/>
            <a:r>
              <a:rPr lang="ar-IQ" sz="4400" b="1" dirty="0" smtClean="0">
                <a:solidFill>
                  <a:schemeClr val="bg1"/>
                </a:solidFill>
              </a:rPr>
              <a:t>أن تتناسب طريقة التدريس </a:t>
            </a:r>
          </a:p>
          <a:p>
            <a:pPr algn="ctr"/>
            <a:r>
              <a:rPr lang="ar-IQ" sz="4400" b="1" dirty="0" smtClean="0">
                <a:solidFill>
                  <a:schemeClr val="bg1"/>
                </a:solidFill>
              </a:rPr>
              <a:t>المستخدمة </a:t>
            </a:r>
          </a:p>
          <a:p>
            <a:pPr algn="ctr"/>
            <a:r>
              <a:rPr lang="ar-IQ" sz="4400" b="1" dirty="0" smtClean="0">
                <a:solidFill>
                  <a:schemeClr val="bg1"/>
                </a:solidFill>
              </a:rPr>
              <a:t>مع الموارد المادية والمالية والبشرية</a:t>
            </a:r>
            <a:endParaRPr lang="ar-IQ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467544" y="972695"/>
            <a:ext cx="8136904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ar-IQ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المعيار</a:t>
            </a:r>
            <a:r>
              <a:rPr kumimoji="0" lang="ar-IQ" sz="3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الحادي عشر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ar-IQ" sz="36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ar-IQ" sz="4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أن تراعي طريقة التدريس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ar-IQ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ar-IQ" sz="4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إثراء </a:t>
            </a:r>
            <a:r>
              <a:rPr lang="ar-IQ" sz="44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خبرة المتعلم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87624" y="754252"/>
            <a:ext cx="705678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ar-IQ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إتجاهات</a:t>
            </a:r>
            <a:r>
              <a:rPr kumimoji="0" lang="ar-IQ" sz="4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حديثة في تعليم وتعلم الرياضيات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115616" y="3441682"/>
            <a:ext cx="6984776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30875" algn="r"/>
              </a:tabLst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اعداد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30875" algn="r"/>
              </a:tabLst>
            </a:pPr>
            <a:r>
              <a:rPr lang="ar-IQ" sz="3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الأستاذ الدكتور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30875" algn="r"/>
              </a:tabLst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عباس ناجي عبد الأمير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30875" algn="r"/>
              </a:tabLst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30875" algn="r"/>
              </a:tabLst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1536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412776"/>
            <a:ext cx="74168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IQ" sz="3600" b="1" dirty="0" smtClean="0"/>
          </a:p>
          <a:p>
            <a:pPr algn="ctr"/>
            <a:r>
              <a:rPr lang="ar-IQ" sz="3600" b="1" dirty="0" smtClean="0">
                <a:solidFill>
                  <a:schemeClr val="bg1"/>
                </a:solidFill>
              </a:rPr>
              <a:t>المعيار الثاني عشر</a:t>
            </a:r>
          </a:p>
          <a:p>
            <a:pPr algn="ctr"/>
            <a:endParaRPr lang="ar-IQ" sz="3600" b="1" dirty="0" smtClean="0">
              <a:solidFill>
                <a:schemeClr val="bg1"/>
              </a:solidFill>
            </a:endParaRPr>
          </a:p>
          <a:p>
            <a:pPr algn="ctr"/>
            <a:r>
              <a:rPr lang="ar-IQ" sz="4400" b="1" dirty="0" smtClean="0">
                <a:solidFill>
                  <a:schemeClr val="bg1"/>
                </a:solidFill>
              </a:rPr>
              <a:t>أن تتناسب طريقة التدريس </a:t>
            </a:r>
          </a:p>
          <a:p>
            <a:pPr algn="ctr"/>
            <a:r>
              <a:rPr lang="ar-IQ" sz="4400" b="1" dirty="0" smtClean="0">
                <a:solidFill>
                  <a:schemeClr val="bg1"/>
                </a:solidFill>
              </a:rPr>
              <a:t>مع</a:t>
            </a:r>
          </a:p>
          <a:p>
            <a:pPr algn="ctr"/>
            <a:r>
              <a:rPr lang="ar-IQ" sz="4400" b="1" dirty="0" smtClean="0">
                <a:solidFill>
                  <a:schemeClr val="bg1"/>
                </a:solidFill>
              </a:rPr>
              <a:t>نظرة المتعلم وفلسفته للتعليم</a:t>
            </a:r>
            <a:r>
              <a:rPr lang="ar-SA" sz="4400" b="1" dirty="0" smtClean="0">
                <a:solidFill>
                  <a:schemeClr val="bg1"/>
                </a:solidFill>
              </a:rPr>
              <a:t> </a:t>
            </a:r>
            <a:endParaRPr lang="ar-IQ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39552" y="1357298"/>
            <a:ext cx="8032976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المعيار الثالث عشر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ar-IQ" sz="4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ar-IQ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أن تتصف طريقة التدريس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ar-IQ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بالمرونة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971600" y="1214422"/>
            <a:ext cx="7672366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المعيار الرابع عشر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4000" b="1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أن تكون طريقة التدريس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قادرة على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4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تحمل التعددية في الفكر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ar-SA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9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67544" y="980728"/>
            <a:ext cx="820891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المعيار الخامس عشر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ar-IQ" sz="4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ar-IQ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أن تكون طريقة التدريس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ar-IQ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قادرة على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ar-IQ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الربط </a:t>
            </a:r>
            <a:r>
              <a:rPr lang="ar-IQ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بين الجانبين النظري والتطبيقي</a:t>
            </a:r>
            <a:endParaRPr kumimoji="0" lang="ar-SA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8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8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89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052737"/>
            <a:ext cx="784887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600" b="1" dirty="0" smtClean="0">
                <a:solidFill>
                  <a:schemeClr val="bg1"/>
                </a:solidFill>
              </a:rPr>
              <a:t>المعيار السادس عشر</a:t>
            </a:r>
          </a:p>
          <a:p>
            <a:pPr algn="ctr"/>
            <a:endParaRPr lang="ar-IQ" sz="4400" b="1" dirty="0" smtClean="0">
              <a:solidFill>
                <a:schemeClr val="bg1"/>
              </a:solidFill>
            </a:endParaRPr>
          </a:p>
          <a:p>
            <a:pPr algn="ctr"/>
            <a:r>
              <a:rPr lang="ar-IQ" sz="4400" b="1" dirty="0" smtClean="0">
                <a:solidFill>
                  <a:schemeClr val="bg1"/>
                </a:solidFill>
              </a:rPr>
              <a:t>أن تكون عناصر طريقة التدريس </a:t>
            </a:r>
          </a:p>
          <a:p>
            <a:pPr algn="ctr"/>
            <a:endParaRPr lang="ar-IQ" sz="4400" b="1" dirty="0" smtClean="0">
              <a:solidFill>
                <a:schemeClr val="bg1"/>
              </a:solidFill>
            </a:endParaRPr>
          </a:p>
          <a:p>
            <a:pPr algn="ctr"/>
            <a:r>
              <a:rPr lang="ar-IQ" sz="4400" b="1" dirty="0" smtClean="0">
                <a:solidFill>
                  <a:schemeClr val="bg1"/>
                </a:solidFill>
              </a:rPr>
              <a:t>متكاملة ومترابطة</a:t>
            </a:r>
            <a:endParaRPr lang="ar-IQ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95536" y="1474956"/>
            <a:ext cx="8352928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ar-IQ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المعيار السابع عشر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ar-IQ" sz="4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ar-IQ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أن تنمي طريقة التدريس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ar-IQ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ar-IQ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إتجاهات</a:t>
            </a:r>
            <a:r>
              <a:rPr kumimoji="0" lang="ar-IQ" sz="4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الديمقراطية والتعاون لدى الطلبة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692697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600" b="1" dirty="0" smtClean="0">
                <a:solidFill>
                  <a:schemeClr val="bg1"/>
                </a:solidFill>
              </a:rPr>
              <a:t>المعيار الثامن عشر</a:t>
            </a:r>
          </a:p>
          <a:p>
            <a:pPr algn="ctr"/>
            <a:endParaRPr lang="ar-IQ" sz="4400" b="1" dirty="0" smtClean="0">
              <a:solidFill>
                <a:schemeClr val="bg1"/>
              </a:solidFill>
            </a:endParaRPr>
          </a:p>
          <a:p>
            <a:pPr algn="ctr"/>
            <a:r>
              <a:rPr lang="ar-IQ" sz="4400" b="1" dirty="0" smtClean="0">
                <a:solidFill>
                  <a:schemeClr val="bg1"/>
                </a:solidFill>
              </a:rPr>
              <a:t>أن توفر طريقة التدريس للطلبة </a:t>
            </a:r>
          </a:p>
          <a:p>
            <a:pPr algn="ctr"/>
            <a:endParaRPr lang="ar-IQ" sz="4400" b="1" dirty="0" smtClean="0">
              <a:solidFill>
                <a:schemeClr val="bg1"/>
              </a:solidFill>
            </a:endParaRPr>
          </a:p>
          <a:p>
            <a:pPr algn="ctr"/>
            <a:r>
              <a:rPr lang="ar-IQ" sz="4400" b="1" dirty="0" smtClean="0">
                <a:solidFill>
                  <a:schemeClr val="bg1"/>
                </a:solidFill>
              </a:rPr>
              <a:t>الدعم المستمر</a:t>
            </a:r>
          </a:p>
          <a:p>
            <a:pPr algn="ctr"/>
            <a:endParaRPr lang="ar-IQ" sz="5400" b="1" dirty="0" smtClean="0">
              <a:solidFill>
                <a:schemeClr val="bg1"/>
              </a:solidFill>
            </a:endParaRPr>
          </a:p>
          <a:p>
            <a:pPr algn="ctr"/>
            <a:endParaRPr lang="ar-IQ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67544" y="1071546"/>
            <a:ext cx="824786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ar-IQ" sz="3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المعيار التاسع عشر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ar-IQ" sz="4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ar-IQ" sz="4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أن تكون طريقة التدريس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ar-IQ" sz="4400" b="1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ar-IQ" sz="4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متناسبة </a:t>
            </a:r>
            <a:r>
              <a:rPr kumimoji="0" lang="ar-IQ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مع</a:t>
            </a:r>
            <a:r>
              <a:rPr kumimoji="0" lang="ar-IQ" sz="4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الزمان والمكان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ar-SA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052737"/>
            <a:ext cx="79928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600" b="1" dirty="0" smtClean="0">
                <a:solidFill>
                  <a:schemeClr val="bg1"/>
                </a:solidFill>
              </a:rPr>
              <a:t>المعيار العشرون</a:t>
            </a:r>
          </a:p>
          <a:p>
            <a:pPr algn="ctr"/>
            <a:endParaRPr lang="ar-IQ" sz="4000" b="1" dirty="0" smtClean="0">
              <a:solidFill>
                <a:schemeClr val="bg1"/>
              </a:solidFill>
            </a:endParaRPr>
          </a:p>
          <a:p>
            <a:pPr algn="ctr"/>
            <a:r>
              <a:rPr lang="ar-IQ" sz="4000" b="1" dirty="0" smtClean="0">
                <a:solidFill>
                  <a:schemeClr val="bg1"/>
                </a:solidFill>
              </a:rPr>
              <a:t>أن تراعي طريقة التدريس</a:t>
            </a:r>
          </a:p>
          <a:p>
            <a:pPr algn="ctr"/>
            <a:endParaRPr lang="ar-IQ" sz="4000" b="1" dirty="0" smtClean="0">
              <a:solidFill>
                <a:schemeClr val="bg1"/>
              </a:solidFill>
            </a:endParaRPr>
          </a:p>
          <a:p>
            <a:pPr algn="ctr"/>
            <a:r>
              <a:rPr lang="ar-IQ" sz="4000" b="1" dirty="0" smtClean="0">
                <a:solidFill>
                  <a:schemeClr val="bg1"/>
                </a:solidFill>
              </a:rPr>
              <a:t>الوصول بالطالب تدريجياً الى الكفاية</a:t>
            </a:r>
            <a:r>
              <a:rPr lang="ar-SA" sz="4000" b="1" dirty="0" smtClean="0">
                <a:solidFill>
                  <a:schemeClr val="bg1"/>
                </a:solidFill>
              </a:rPr>
              <a:t> </a:t>
            </a:r>
            <a:endParaRPr lang="ar-IQ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95536" y="857232"/>
            <a:ext cx="831986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ar-IQ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المعيار الحادي والعشرون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ar-IQ" sz="4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ar-IQ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أن تراعي طريقة التدريس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ar-IQ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ar-IQ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التدرج</a:t>
            </a:r>
            <a:r>
              <a:rPr kumimoji="0" lang="ar-IQ" sz="4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في التدريس</a:t>
            </a:r>
            <a:endParaRPr kumimoji="0" lang="ar-SA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535892" cy="4447966"/>
          </a:xfrm>
        </p:spPr>
        <p:txBody>
          <a:bodyPr>
            <a:noAutofit/>
          </a:bodyPr>
          <a:lstStyle/>
          <a:p>
            <a:r>
              <a:rPr lang="ar-IQ" sz="4400" b="1" dirty="0" smtClean="0">
                <a:solidFill>
                  <a:schemeClr val="bg1"/>
                </a:solidFill>
              </a:rPr>
              <a:t> ((حقيقة )) </a:t>
            </a:r>
          </a:p>
          <a:p>
            <a:r>
              <a:rPr lang="ar-IQ" sz="4400" b="1" dirty="0" smtClean="0">
                <a:solidFill>
                  <a:schemeClr val="bg1"/>
                </a:solidFill>
              </a:rPr>
              <a:t>لا تدريس بدون طريقة تدريس</a:t>
            </a:r>
          </a:p>
          <a:p>
            <a:r>
              <a:rPr lang="ar-IQ" sz="4400" b="1" dirty="0" smtClean="0">
                <a:solidFill>
                  <a:schemeClr val="bg1"/>
                </a:solidFill>
              </a:rPr>
              <a:t>ولا توجد طريقة تدريس معينة أو محددة </a:t>
            </a:r>
          </a:p>
          <a:p>
            <a:r>
              <a:rPr lang="ar-IQ" sz="4400" b="1" dirty="0" smtClean="0">
                <a:solidFill>
                  <a:schemeClr val="bg1"/>
                </a:solidFill>
              </a:rPr>
              <a:t>تتصف بالجودة </a:t>
            </a:r>
          </a:p>
          <a:p>
            <a:r>
              <a:rPr lang="ar-IQ" sz="4400" b="1" dirty="0" smtClean="0">
                <a:solidFill>
                  <a:schemeClr val="bg1"/>
                </a:solidFill>
              </a:rPr>
              <a:t>يمكن الإعتماد عليها من قبل المعلم يستخدمها </a:t>
            </a:r>
          </a:p>
          <a:p>
            <a:r>
              <a:rPr lang="ar-IQ" sz="4400" b="1" dirty="0" smtClean="0">
                <a:solidFill>
                  <a:schemeClr val="bg1"/>
                </a:solidFill>
              </a:rPr>
              <a:t>لتحقيق أهداف التدريس ( التعليمية والتربوية ) </a:t>
            </a:r>
            <a:endParaRPr lang="ar-IQ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628800"/>
            <a:ext cx="806489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400" b="1" dirty="0" smtClean="0">
                <a:solidFill>
                  <a:schemeClr val="bg1"/>
                </a:solidFill>
              </a:rPr>
              <a:t>المعيار الثاني والعشرون</a:t>
            </a:r>
          </a:p>
          <a:p>
            <a:pPr algn="ctr"/>
            <a:endParaRPr lang="ar-IQ" sz="4400" b="1" dirty="0" smtClean="0">
              <a:solidFill>
                <a:schemeClr val="bg1"/>
              </a:solidFill>
            </a:endParaRPr>
          </a:p>
          <a:p>
            <a:pPr algn="ctr"/>
            <a:r>
              <a:rPr lang="ar-IQ" sz="4400" b="1" dirty="0" smtClean="0">
                <a:solidFill>
                  <a:schemeClr val="bg1"/>
                </a:solidFill>
              </a:rPr>
              <a:t>أن تستند طريقة التدريس الى</a:t>
            </a:r>
          </a:p>
          <a:p>
            <a:pPr algn="ctr"/>
            <a:r>
              <a:rPr lang="ar-IQ" sz="4400" b="1" dirty="0" smtClean="0">
                <a:solidFill>
                  <a:schemeClr val="bg1"/>
                </a:solidFill>
              </a:rPr>
              <a:t>نظريات التعلم والتدريس وعلم النفس</a:t>
            </a:r>
            <a:endParaRPr lang="ar-IQ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28596" y="121372"/>
            <a:ext cx="8319868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ar-IQ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ar-IQ" sz="3600" b="1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المعيار الثالث والعشرون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ar-IQ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أن تساعد طريقة التدريس</a:t>
            </a:r>
            <a:r>
              <a:rPr kumimoji="0" lang="ar-IQ" sz="3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المتعلمين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في</a:t>
            </a:r>
            <a:r>
              <a:rPr lang="ar-IQ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ar-IQ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ar-IQ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ربط تعلمهم بين المعلومات القبلية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ar-IQ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والمعلومات الجديدة</a:t>
            </a:r>
            <a:endParaRPr kumimoji="0" lang="ar-IQ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ar-SA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7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07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20891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600" b="1" dirty="0" smtClean="0">
                <a:solidFill>
                  <a:schemeClr val="bg1"/>
                </a:solidFill>
              </a:rPr>
              <a:t>المعيار الرابع والعشرون</a:t>
            </a:r>
          </a:p>
          <a:p>
            <a:pPr algn="ctr"/>
            <a:endParaRPr lang="ar-IQ" sz="4800" b="1" dirty="0" smtClean="0">
              <a:solidFill>
                <a:schemeClr val="bg1"/>
              </a:solidFill>
            </a:endParaRPr>
          </a:p>
          <a:p>
            <a:pPr algn="ctr"/>
            <a:r>
              <a:rPr lang="ar-IQ" sz="4800" b="1" dirty="0" smtClean="0">
                <a:solidFill>
                  <a:schemeClr val="bg1"/>
                </a:solidFill>
              </a:rPr>
              <a:t>أن تنمي طريقة التدريس </a:t>
            </a:r>
          </a:p>
          <a:p>
            <a:pPr algn="ctr"/>
            <a:r>
              <a:rPr lang="ar-IQ" sz="4800" b="1" dirty="0" smtClean="0">
                <a:solidFill>
                  <a:schemeClr val="bg1"/>
                </a:solidFill>
              </a:rPr>
              <a:t>القدرة</a:t>
            </a:r>
          </a:p>
          <a:p>
            <a:pPr algn="ctr"/>
            <a:r>
              <a:rPr lang="ar-IQ" sz="4800" b="1" dirty="0" smtClean="0">
                <a:solidFill>
                  <a:schemeClr val="bg1"/>
                </a:solidFill>
              </a:rPr>
              <a:t>على التقويم والتقويم الذاتي </a:t>
            </a:r>
          </a:p>
          <a:p>
            <a:pPr algn="ctr"/>
            <a:r>
              <a:rPr lang="ar-IQ" sz="4800" b="1" dirty="0" smtClean="0">
                <a:solidFill>
                  <a:schemeClr val="bg1"/>
                </a:solidFill>
              </a:rPr>
              <a:t>لدى الطلبة</a:t>
            </a:r>
            <a:endParaRPr lang="ar-IQ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1214422"/>
            <a:ext cx="853532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المعيار الخامس والعشرون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ar-IQ" sz="4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ar-IQ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أن تتناسب طريقة التدريس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ar-IQ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ar-IQ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مع مستوى المتعلمين الفعلي</a:t>
            </a:r>
            <a:endParaRPr kumimoji="0" lang="ar-SA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268760"/>
            <a:ext cx="849694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600" b="1" dirty="0" smtClean="0">
                <a:solidFill>
                  <a:schemeClr val="bg1"/>
                </a:solidFill>
              </a:rPr>
              <a:t>المعيار السادس والعشرين</a:t>
            </a:r>
          </a:p>
          <a:p>
            <a:pPr algn="ctr"/>
            <a:endParaRPr lang="ar-IQ" sz="4800" b="1" dirty="0" smtClean="0">
              <a:solidFill>
                <a:schemeClr val="bg1"/>
              </a:solidFill>
            </a:endParaRPr>
          </a:p>
          <a:p>
            <a:pPr algn="ctr"/>
            <a:r>
              <a:rPr lang="ar-IQ" sz="4800" b="1" dirty="0" smtClean="0">
                <a:solidFill>
                  <a:schemeClr val="bg1"/>
                </a:solidFill>
              </a:rPr>
              <a:t>أن تساعد </a:t>
            </a:r>
            <a:r>
              <a:rPr lang="ar-IQ" sz="4800" b="1" smtClean="0">
                <a:solidFill>
                  <a:schemeClr val="bg1"/>
                </a:solidFill>
              </a:rPr>
              <a:t>طريقة التدريس</a:t>
            </a:r>
          </a:p>
          <a:p>
            <a:pPr algn="ctr"/>
            <a:r>
              <a:rPr lang="ar-IQ" sz="4800" b="1" smtClean="0">
                <a:solidFill>
                  <a:schemeClr val="bg1"/>
                </a:solidFill>
              </a:rPr>
              <a:t> </a:t>
            </a:r>
            <a:endParaRPr lang="ar-IQ" sz="4800" b="1" dirty="0" smtClean="0">
              <a:solidFill>
                <a:schemeClr val="bg1"/>
              </a:solidFill>
            </a:endParaRPr>
          </a:p>
          <a:p>
            <a:pPr algn="ctr"/>
            <a:r>
              <a:rPr lang="ar-IQ" sz="4800" b="1" dirty="0" smtClean="0">
                <a:solidFill>
                  <a:schemeClr val="bg1"/>
                </a:solidFill>
              </a:rPr>
              <a:t>على إشراك الطلبة جميعهم في الدرس</a:t>
            </a:r>
            <a:endParaRPr lang="ar-IQ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11560" y="2800767"/>
            <a:ext cx="8316416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r"/>
                <a:tab pos="40005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r"/>
                <a:tab pos="400050" algn="l"/>
              </a:tabLst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7290" y="1428736"/>
            <a:ext cx="721523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6000" dirty="0" smtClean="0">
                <a:solidFill>
                  <a:schemeClr val="bg1"/>
                </a:solidFill>
                <a:latin typeface="Arial" pitchFamily="34" charset="0"/>
              </a:rPr>
              <a:t>ما هي الطريق في التدريس </a:t>
            </a:r>
          </a:p>
          <a:p>
            <a:pPr algn="ctr"/>
            <a:r>
              <a:rPr lang="ar-IQ" sz="6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</a:p>
          <a:p>
            <a:pPr algn="ctr"/>
            <a:r>
              <a:rPr lang="ar-IQ" sz="8800" dirty="0" smtClean="0">
                <a:solidFill>
                  <a:schemeClr val="bg1"/>
                </a:solidFill>
                <a:latin typeface="Arial" pitchFamily="34" charset="0"/>
              </a:rPr>
              <a:t>؟</a:t>
            </a:r>
            <a:endParaRPr lang="ar-IQ" sz="60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ar-IQ" sz="60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11560" y="3640378"/>
            <a:ext cx="76328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r"/>
                <a:tab pos="3228975" algn="l"/>
                <a:tab pos="5502275" algn="r"/>
              </a:tabLst>
            </a:pPr>
            <a:r>
              <a:rPr kumimoji="0" lang="ar-IQ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 </a:t>
            </a:r>
            <a:endParaRPr kumimoji="0" lang="ar-IQ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224" y="1357298"/>
            <a:ext cx="72152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  <a:tabLst>
                <a:tab pos="73025" algn="r"/>
                <a:tab pos="3228975" algn="l"/>
                <a:tab pos="5502275" algn="r"/>
              </a:tabLst>
            </a:pPr>
            <a:r>
              <a:rPr lang="ar-IQ" sz="3600" b="1" dirty="0" smtClean="0">
                <a:solidFill>
                  <a:schemeClr val="bg1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هي الأساليب والإجراءات التي يستخدمها المعلم فضلاً عن الممارسات والأنشطة التي تساعد في تحقيق أهداف الدرس ، أو المحتوى العلمي وتوصيل المعلومات والمعارف الى طلبته بشكل بسيط وواضح  بالأستفادة من الموارد والأدوات والمصادر المتاحة .</a:t>
            </a:r>
            <a:endParaRPr lang="ar-IQ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2910" y="1357298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5400" dirty="0" smtClean="0">
                <a:solidFill>
                  <a:schemeClr val="bg1"/>
                </a:solidFill>
              </a:rPr>
              <a:t>هل الجميع  متفق على</a:t>
            </a:r>
          </a:p>
          <a:p>
            <a:pPr algn="ctr"/>
            <a:r>
              <a:rPr lang="ar-IQ" sz="5400" dirty="0" smtClean="0">
                <a:solidFill>
                  <a:schemeClr val="bg1"/>
                </a:solidFill>
              </a:rPr>
              <a:t>أهمية الأسلوب أو الطريقة المستخدمة لتدريس المادة الدراسية </a:t>
            </a:r>
            <a:endParaRPr lang="ar-IQ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83568" y="1357298"/>
            <a:ext cx="78175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  <a:tabLst>
                <a:tab pos="73025" algn="r"/>
                <a:tab pos="3228975" algn="l"/>
                <a:tab pos="5502275" algn="r"/>
              </a:tabLst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  </a:t>
            </a:r>
            <a:endParaRPr lang="ar-IQ" sz="4000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1071546"/>
            <a:ext cx="72866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  <a:tabLst>
                <a:tab pos="73025" algn="r"/>
                <a:tab pos="3228975" algn="l"/>
                <a:tab pos="5502275" algn="r"/>
              </a:tabLst>
            </a:pPr>
            <a:r>
              <a:rPr lang="ar-IQ" sz="3600" b="1" dirty="0" smtClean="0">
                <a:solidFill>
                  <a:schemeClr val="bg1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إن عملية الإرتقاء بالعملية التعليمية والتربوية وجودة المنتج التعليمي يفرض على المعلم إختيار طريقة أو طرائق تدريسية مناسبة وفق معايير تضمن الإختيار السليم لإيصال المعلومات والمعارف وتنمي مهارات طلبته ......</a:t>
            </a:r>
          </a:p>
          <a:p>
            <a:pPr lvl="0" algn="justLow" fontAlgn="base">
              <a:spcBef>
                <a:spcPct val="0"/>
              </a:spcBef>
              <a:spcAft>
                <a:spcPct val="0"/>
              </a:spcAft>
              <a:tabLst>
                <a:tab pos="73025" algn="r"/>
                <a:tab pos="3228975" algn="l"/>
                <a:tab pos="5502275" algn="r"/>
              </a:tabLst>
            </a:pPr>
            <a:r>
              <a:rPr lang="ar-IQ" sz="36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ما هي هذه المعايير ؟؟؟؟؟</a:t>
            </a:r>
            <a:endParaRPr lang="ar-IQ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95536" y="3226236"/>
            <a:ext cx="828092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025" algn="r"/>
                <a:tab pos="3228975" algn="l"/>
                <a:tab pos="5502275" algn="r"/>
              </a:tabLst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2" y="928671"/>
            <a:ext cx="7143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000" b="1" dirty="0" smtClean="0"/>
          </a:p>
          <a:p>
            <a:pPr lvl="0" algn="justLow" fontAlgn="base">
              <a:spcBef>
                <a:spcPct val="0"/>
              </a:spcBef>
              <a:spcAft>
                <a:spcPct val="0"/>
              </a:spcAft>
              <a:tabLst>
                <a:tab pos="73025" algn="r"/>
                <a:tab pos="3228975" algn="l"/>
                <a:tab pos="5502275" algn="r"/>
              </a:tabLst>
            </a:pPr>
            <a:endParaRPr lang="ar-IQ" sz="4000" b="1" dirty="0" smtClean="0">
              <a:solidFill>
                <a:schemeClr val="bg1"/>
              </a:solidFill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lvl="0" algn="justLow" fontAlgn="base">
              <a:spcBef>
                <a:spcPct val="0"/>
              </a:spcBef>
              <a:spcAft>
                <a:spcPct val="0"/>
              </a:spcAft>
              <a:tabLst>
                <a:tab pos="73025" algn="r"/>
                <a:tab pos="3228975" algn="l"/>
                <a:tab pos="5502275" algn="r"/>
              </a:tabLst>
            </a:pPr>
            <a:r>
              <a:rPr lang="ar-IQ" sz="40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أي ما هي الأسباب والمؤشرات الي تدعوا المعلم لتفضيل طريقة تدريس عن غيرها كي يستخدمها لتحقيق الأهداف الموضوعة لتدريس موضوع معين ؟؟؟؟؟؟</a:t>
            </a:r>
            <a:endParaRPr lang="ar-IQ" sz="4000" b="1" dirty="0" smtClean="0">
              <a:solidFill>
                <a:schemeClr val="bg1"/>
              </a:solidFill>
            </a:endParaRPr>
          </a:p>
          <a:p>
            <a:endParaRPr lang="ar-IQ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71600" y="1571612"/>
            <a:ext cx="702942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المعيار الأول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أن تناسب طريقة التدريس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أهداف الدرس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481</Words>
  <Application>Microsoft Office PowerPoint</Application>
  <PresentationFormat>On-screen Show (4:3)</PresentationFormat>
  <Paragraphs>175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Arial</vt:lpstr>
      <vt:lpstr>Book Antiqua</vt:lpstr>
      <vt:lpstr>Calibri</vt:lpstr>
      <vt:lpstr>Cambria</vt:lpstr>
      <vt:lpstr>DecoType Naskh Variants</vt:lpstr>
      <vt:lpstr>Lucida Sans</vt:lpstr>
      <vt:lpstr>Simplified Arabic</vt:lpstr>
      <vt:lpstr>Times New Roman</vt:lpstr>
      <vt:lpstr>Wingdings</vt:lpstr>
      <vt:lpstr>Wingdings 2</vt:lpstr>
      <vt:lpstr>Wingdings 3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MATH</dc:creator>
  <cp:lastModifiedBy>Windows User</cp:lastModifiedBy>
  <cp:revision>81</cp:revision>
  <dcterms:created xsi:type="dcterms:W3CDTF">2013-08-27T16:35:05Z</dcterms:created>
  <dcterms:modified xsi:type="dcterms:W3CDTF">2017-05-17T06:25:34Z</dcterms:modified>
</cp:coreProperties>
</file>