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61" r:id="rId2"/>
    <p:sldId id="262" r:id="rId3"/>
    <p:sldId id="263" r:id="rId4"/>
    <p:sldId id="264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7" r:id="rId24"/>
    <p:sldId id="268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8" autoAdjust="0"/>
    <p:restoredTop sz="94660"/>
  </p:normalViewPr>
  <p:slideViewPr>
    <p:cSldViewPr snapToGrid="0">
      <p:cViewPr varScale="1">
        <p:scale>
          <a:sx n="59" d="100"/>
          <a:sy n="59" d="100"/>
        </p:scale>
        <p:origin x="2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FD40CE-FD9B-413A-AE2F-E1BE36975D08}" type="datetimeFigureOut">
              <a:rPr lang="ar-SA" smtClean="0"/>
              <a:t>07/04/1440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CBDAC2-5BC2-4089-B1D1-8630D9BD09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57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BDAC2-5BC2-4089-B1D1-8630D9BD0929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97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494-202D-4871-92CC-C2C2580FDC02}" type="uaqdatetime1">
              <a:rPr lang="ar-SA" smtClean="0"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38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C7B9-0496-4152-BD25-32E25103EA3B}" type="uaqdatetime1">
              <a:rPr lang="ar-SA" smtClean="0"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5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EC51-515A-4979-9D06-3AAFECA930C3}" type="uaqdatetime1">
              <a:rPr lang="ar-SA" smtClean="0"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010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653A-A5D5-42AE-BDE5-6C89C6E0F61B}" type="uaqdatetime1">
              <a:rPr lang="ar-SA" smtClean="0"/>
              <a:t>08/04/1440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قسم الحاسبات -كلية التربية الاساسية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153B631A-FF3D-49D7-858D-00DA1D8571D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7751"/>
      </p:ext>
    </p:extLst>
  </p:cSld>
  <p:clrMapOvr>
    <a:masterClrMapping/>
  </p:clrMapOvr>
  <p:transition spd="med" advClick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4ED5-30BB-4C40-AB25-FE8BC85D6545}" type="uaqdatetime1">
              <a:rPr lang="ar-SA" smtClean="0"/>
              <a:t>08/04/1440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قسم الحاسبات -كلية التربية الاساسية</a:t>
            </a:r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BE1F9E80-3B84-4705-A3A7-1B980793FFD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10945"/>
      </p:ext>
    </p:extLst>
  </p:cSld>
  <p:clrMapOvr>
    <a:masterClrMapping/>
  </p:clrMapOvr>
  <p:transition spd="med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227E-BA9A-431B-A8E8-F66D60F84A7E}" type="uaqdatetime1">
              <a:rPr lang="ar-SA" smtClean="0"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9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1A36-D844-488B-98B5-1E927DB3F559}" type="uaqdatetime1">
              <a:rPr lang="ar-SA" smtClean="0"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108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385-7D4D-462F-8584-2057DD3BAEA5}" type="uaqdatetime1">
              <a:rPr lang="ar-SA" smtClean="0"/>
              <a:t>08/04/1440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8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4E3D-98A5-4000-8CCF-E28F68C8C62C}" type="uaqdatetime1">
              <a:rPr lang="ar-SA" smtClean="0"/>
              <a:t>08/04/1440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793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864A-D4CA-4511-84AB-3BAD21050D39}" type="uaqdatetime1">
              <a:rPr lang="ar-SA" smtClean="0"/>
              <a:t>08/04/1440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06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FDBF-7A4B-45EC-A07C-C9813850D94F}" type="uaqdatetime1">
              <a:rPr lang="ar-SA" smtClean="0"/>
              <a:t>08/04/1440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069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048-4EFB-4A1D-88A0-950D693F7844}" type="uaqdatetime1">
              <a:rPr lang="ar-SA" smtClean="0"/>
              <a:t>08/04/1440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16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387B-3A32-4E4D-BB26-5A322BFFC38B}" type="uaqdatetime1">
              <a:rPr lang="ar-SA" smtClean="0"/>
              <a:t>08/04/1440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272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3D14-A265-4F1F-80CE-A40F28A7DEED}" type="uaqdatetime1">
              <a:rPr lang="ar-SA" smtClean="0"/>
              <a:t>08/04/1440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D6C3-2819-4875-9878-5DA067BC93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8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4.png"/><Relationship Id="rId3" Type="http://schemas.openxmlformats.org/officeDocument/2006/relationships/image" Target="../media/image1.gif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slide" Target="slide5.xml"/><Relationship Id="rId5" Type="http://schemas.openxmlformats.org/officeDocument/2006/relationships/image" Target="../media/image25.png"/><Relationship Id="rId15" Type="http://schemas.openxmlformats.org/officeDocument/2006/relationships/image" Target="../media/image28.gif"/><Relationship Id="rId10" Type="http://schemas.openxmlformats.org/officeDocument/2006/relationships/image" Target="../media/image27.jpeg"/><Relationship Id="rId4" Type="http://schemas.openxmlformats.org/officeDocument/2006/relationships/image" Target="../media/image2.jpeg"/><Relationship Id="rId9" Type="http://schemas.openxmlformats.org/officeDocument/2006/relationships/slide" Target="slide4.xml"/><Relationship Id="rId1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.gif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gi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0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.gi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png"/><Relationship Id="rId5" Type="http://schemas.openxmlformats.org/officeDocument/2006/relationships/hyperlink" Target="http://crca.ucsd.edu/images/hc.gif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52.png"/><Relationship Id="rId3" Type="http://schemas.openxmlformats.org/officeDocument/2006/relationships/image" Target="../media/image2.jpeg"/><Relationship Id="rId7" Type="http://schemas.openxmlformats.org/officeDocument/2006/relationships/image" Target="../media/image49.jpeg"/><Relationship Id="rId12" Type="http://schemas.openxmlformats.org/officeDocument/2006/relationships/slide" Target="slide14.xml"/><Relationship Id="rId17" Type="http://schemas.openxmlformats.org/officeDocument/2006/relationships/image" Target="../media/image54.jpeg"/><Relationship Id="rId2" Type="http://schemas.openxmlformats.org/officeDocument/2006/relationships/image" Target="../media/image1.gif"/><Relationship Id="rId16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51.png"/><Relationship Id="rId5" Type="http://schemas.openxmlformats.org/officeDocument/2006/relationships/image" Target="../media/image48.jpeg"/><Relationship Id="rId15" Type="http://schemas.openxmlformats.org/officeDocument/2006/relationships/image" Target="../media/image53.jpeg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image" Target="../media/image50.jpeg"/><Relationship Id="rId1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0.jpeg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gif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15" Type="http://schemas.openxmlformats.org/officeDocument/2006/relationships/slide" Target="slide8.xml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.gi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png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5.png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jpeg"/><Relationship Id="rId7" Type="http://schemas.openxmlformats.org/officeDocument/2006/relationships/image" Target="../media/image6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9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gi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3624264" y="304800"/>
            <a:ext cx="49434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وحدات الإدخال :</a:t>
            </a:r>
          </a:p>
        </p:txBody>
      </p:sp>
      <p:pic>
        <p:nvPicPr>
          <p:cNvPr id="50179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7" name="AutoShape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296400" y="228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50183" name="مستطيل 25"/>
          <p:cNvSpPr>
            <a:spLocks noChangeArrowheads="1"/>
          </p:cNvSpPr>
          <p:nvPr/>
        </p:nvSpPr>
        <p:spPr bwMode="auto">
          <a:xfrm>
            <a:off x="2595564" y="1571625"/>
            <a:ext cx="69294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sz="3600"/>
              <a:t> تقوم وحدات الإدخال بصورة أساسية على ربط مستخدمي الحاسبات بالحسابات نفسها فهي المسئولة عن إدخال البيانات والبرامج إلى ذاكرة الحاسب , كما تقوم بتكويد تلك البيانات المدخلة إلى الحاسب إلى لغة مقروءة للحاسب نفسه . ويمكن تناول تلك الأنواع لوحدات المدخلات كما يلي :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8820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3624264" y="304800"/>
            <a:ext cx="49434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وحدات الإخراج :</a:t>
            </a:r>
          </a:p>
        </p:txBody>
      </p:sp>
      <p:pic>
        <p:nvPicPr>
          <p:cNvPr id="61443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AutoShape 9"/>
          <p:cNvSpPr>
            <a:spLocks noChangeArrowheads="1"/>
          </p:cNvSpPr>
          <p:nvPr/>
        </p:nvSpPr>
        <p:spPr bwMode="auto">
          <a:xfrm>
            <a:off x="19812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1447" name="AutoShape 10"/>
          <p:cNvSpPr>
            <a:spLocks noChangeArrowheads="1"/>
          </p:cNvSpPr>
          <p:nvPr/>
        </p:nvSpPr>
        <p:spPr bwMode="auto">
          <a:xfrm>
            <a:off x="48006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1448" name="AutoShape 11"/>
          <p:cNvSpPr>
            <a:spLocks noChangeArrowheads="1"/>
          </p:cNvSpPr>
          <p:nvPr/>
        </p:nvSpPr>
        <p:spPr bwMode="auto">
          <a:xfrm>
            <a:off x="77724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1449" name="AutoShape 12"/>
          <p:cNvSpPr>
            <a:spLocks noChangeArrowheads="1"/>
          </p:cNvSpPr>
          <p:nvPr/>
        </p:nvSpPr>
        <p:spPr bwMode="auto">
          <a:xfrm>
            <a:off x="19812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1450" name="AutoShape 13"/>
          <p:cNvSpPr>
            <a:spLocks noChangeArrowheads="1"/>
          </p:cNvSpPr>
          <p:nvPr/>
        </p:nvSpPr>
        <p:spPr bwMode="auto">
          <a:xfrm>
            <a:off x="48006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1451" name="AutoShape 14"/>
          <p:cNvSpPr>
            <a:spLocks noChangeArrowheads="1"/>
          </p:cNvSpPr>
          <p:nvPr/>
        </p:nvSpPr>
        <p:spPr bwMode="auto">
          <a:xfrm>
            <a:off x="77724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pic>
        <p:nvPicPr>
          <p:cNvPr id="61452" name="Picture 22" descr="IBM_NetVista@NetVista_X_Serie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14285" b="33333"/>
          <a:stretch>
            <a:fillRect/>
          </a:stretch>
        </p:blipFill>
        <p:spPr bwMode="auto">
          <a:xfrm>
            <a:off x="8001000" y="16764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53" name="Object 2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5029200" y="1676400"/>
          <a:ext cx="2133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6" imgW="1781424" imgH="2152951" progId="">
                  <p:embed/>
                </p:oleObj>
              </mc:Choice>
              <mc:Fallback>
                <p:oleObj name="Image" r:id="rId6" imgW="1781424" imgH="2152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40" t="8687" r="1831" b="38788"/>
                      <a:stretch>
                        <a:fillRect/>
                      </a:stretch>
                    </p:blipFill>
                    <p:spPr bwMode="auto">
                      <a:xfrm>
                        <a:off x="5029200" y="1676400"/>
                        <a:ext cx="2133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69B2D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54" name="Picture 24" descr="printe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25" descr="spk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 b="19960"/>
          <a:stretch>
            <a:fillRect/>
          </a:stretch>
        </p:blipFill>
        <p:spPr bwMode="auto">
          <a:xfrm>
            <a:off x="8001001" y="3505200"/>
            <a:ext cx="2151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56" name="Object 3">
            <a:hlinkClick r:id="rId11" action="ppaction://hlinksldjump"/>
          </p:cNvPr>
          <p:cNvGraphicFramePr>
            <a:graphicFrameLocks noChangeAspect="1"/>
          </p:cNvGraphicFramePr>
          <p:nvPr/>
        </p:nvGraphicFramePr>
        <p:xfrm>
          <a:off x="5029200" y="3505200"/>
          <a:ext cx="2133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12" imgW="2523810" imgH="3048426" progId="">
                  <p:embed/>
                </p:oleObj>
              </mc:Choice>
              <mc:Fallback>
                <p:oleObj name="Image" r:id="rId12" imgW="2523810" imgH="30484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82" r="8937" b="17500"/>
                      <a:stretch>
                        <a:fillRect/>
                      </a:stretch>
                    </p:blipFill>
                    <p:spPr bwMode="auto">
                      <a:xfrm>
                        <a:off x="5029200" y="3505200"/>
                        <a:ext cx="2133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644C0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57" name="Picture 27" descr="modem_lights_cycle_md_wh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AutoShape 2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9296400" y="228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Bake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9971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الشاشة</a:t>
            </a:r>
          </a:p>
        </p:txBody>
      </p:sp>
      <p:pic>
        <p:nvPicPr>
          <p:cNvPr id="62467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456363" y="4076701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شاشات تعمل باستخدام انبوبة أشعة الكاثود(تستخدم في السابق)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2471" name="Picture 7" descr="mo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t="12946" r="15947" b="12007"/>
          <a:stretch>
            <a:fillRect/>
          </a:stretch>
        </p:blipFill>
        <p:spPr bwMode="auto">
          <a:xfrm>
            <a:off x="7319963" y="1412875"/>
            <a:ext cx="20113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mo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12875"/>
            <a:ext cx="2260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351088" y="4149725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الشاشات المسطحة </a:t>
            </a:r>
            <a:endParaRPr lang="en-US" sz="20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311900" y="5229226"/>
            <a:ext cx="43561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بطاقات الفيديو هي العنصر 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الأساسي لتشغيل شاشة الحاسب 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2475" name="Picture 11" descr="computer_surfing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106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76" name="Object 2"/>
          <p:cNvGraphicFramePr>
            <a:graphicFrameLocks noGrp="1" noChangeAspect="1"/>
          </p:cNvGraphicFramePr>
          <p:nvPr>
            <p:ph/>
          </p:nvPr>
        </p:nvGraphicFramePr>
        <p:xfrm>
          <a:off x="3143250" y="4508501"/>
          <a:ext cx="360045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aintbrush Picture" r:id="rId8" imgW="5020376" imgH="3572374" progId="PBrush">
                  <p:embed/>
                </p:oleObj>
              </mc:Choice>
              <mc:Fallback>
                <p:oleObj name="Paintbrush Picture" r:id="rId8" imgW="5020376" imgH="357237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508501"/>
                        <a:ext cx="360045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قسم الحاسبات -كلية التربية الاساسية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63686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4191000" y="304800"/>
            <a:ext cx="358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شاشة العرض( البروجكت)</a:t>
            </a:r>
          </a:p>
        </p:txBody>
      </p:sp>
      <p:pic>
        <p:nvPicPr>
          <p:cNvPr id="63491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2"/>
          <p:cNvGraphicFramePr>
            <a:graphicFrameLocks noChangeAspect="1"/>
          </p:cNvGraphicFramePr>
          <p:nvPr/>
        </p:nvGraphicFramePr>
        <p:xfrm>
          <a:off x="6167438" y="2060575"/>
          <a:ext cx="29527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Image" r:id="rId5" imgW="1781424" imgH="2152951" progId="">
                  <p:embed/>
                </p:oleObj>
              </mc:Choice>
              <mc:Fallback>
                <p:oleObj name="Image" r:id="rId5" imgW="1781424" imgH="2152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71" t="6667" b="4445"/>
                      <a:stretch>
                        <a:fillRect/>
                      </a:stretch>
                    </p:blipFill>
                    <p:spPr bwMode="auto">
                      <a:xfrm>
                        <a:off x="6167438" y="2060575"/>
                        <a:ext cx="295275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69B2D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5" name="Picture 8" descr="proj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5000"/>
          <a:stretch>
            <a:fillRect/>
          </a:stretch>
        </p:blipFill>
        <p:spPr bwMode="auto">
          <a:xfrm>
            <a:off x="3071814" y="3284539"/>
            <a:ext cx="23764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5775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الطابعة</a:t>
            </a:r>
          </a:p>
        </p:txBody>
      </p:sp>
      <p:pic>
        <p:nvPicPr>
          <p:cNvPr id="64515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229600" y="3200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طابعة ليزر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19" name="Picture 8" descr="p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752600"/>
            <a:ext cx="1714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9" descr="Graphic Artist Taking Print from Pr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962401"/>
            <a:ext cx="186531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067300" y="3200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طابعة نفاثة الحبر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667000" y="3200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طابعة حرارية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620000" y="6019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طابعة نقطية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200400" y="6096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الراسمات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25" name="Picture 15" descr="scan0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947" r="4546" b="6226"/>
          <a:stretch>
            <a:fillRect/>
          </a:stretch>
        </p:blipFill>
        <p:spPr bwMode="auto">
          <a:xfrm>
            <a:off x="8077200" y="15240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16" descr="scan00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" b="4672"/>
          <a:stretch>
            <a:fillRect/>
          </a:stretch>
        </p:blipFill>
        <p:spPr bwMode="auto">
          <a:xfrm>
            <a:off x="2667000" y="17526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7" name="Picture 17" descr="scan0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5063" r="1538" b="8861"/>
          <a:stretch>
            <a:fillRect/>
          </a:stretch>
        </p:blipFill>
        <p:spPr bwMode="auto">
          <a:xfrm>
            <a:off x="8610600" y="4267200"/>
            <a:ext cx="1752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18" descr="scan0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10690" r="39265" b="66504"/>
          <a:stretch>
            <a:fillRect/>
          </a:stretch>
        </p:blipFill>
        <p:spPr bwMode="auto">
          <a:xfrm>
            <a:off x="6324600" y="4267200"/>
            <a:ext cx="21336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31975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السماعات</a:t>
            </a:r>
          </a:p>
        </p:txBody>
      </p:sp>
      <p:pic>
        <p:nvPicPr>
          <p:cNvPr id="65539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7" descr="spk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 b="19960"/>
          <a:stretch>
            <a:fillRect/>
          </a:stretch>
        </p:blipFill>
        <p:spPr bwMode="auto">
          <a:xfrm>
            <a:off x="7086601" y="1828800"/>
            <a:ext cx="29130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8" descr="mic&amp;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857376"/>
            <a:ext cx="29130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9" descr="com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9" y="3062289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Welc379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comem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9938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وحدات الحركة</a:t>
            </a:r>
          </a:p>
        </p:txBody>
      </p:sp>
      <p:pic>
        <p:nvPicPr>
          <p:cNvPr id="66563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7" descr="h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1"/>
            <a:ext cx="261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 descr="auto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733800"/>
            <a:ext cx="382746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568" name="Object 2"/>
          <p:cNvGraphicFramePr>
            <a:graphicFrameLocks noChangeAspect="1"/>
          </p:cNvGraphicFramePr>
          <p:nvPr/>
        </p:nvGraphicFramePr>
        <p:xfrm>
          <a:off x="2514600" y="1447800"/>
          <a:ext cx="2895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mage" r:id="rId8" imgW="2523810" imgH="3048426" progId="">
                  <p:embed/>
                </p:oleObj>
              </mc:Choice>
              <mc:Fallback>
                <p:oleObj name="Image" r:id="rId8" imgW="2523810" imgH="30484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82" r="8937" b="17500"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2895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644C0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5908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المودم</a:t>
            </a:r>
          </a:p>
        </p:txBody>
      </p:sp>
      <p:pic>
        <p:nvPicPr>
          <p:cNvPr id="67587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524000" y="5334001"/>
            <a:ext cx="8763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المودم هو جهاز يسمح للحاسب بالاتصال بحاسبات أخرى .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يعتبر وحدة إدخال </a:t>
            </a:r>
            <a:r>
              <a:rPr lang="ar-SA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إخراج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7591" name="Picture 7" descr="mode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25689"/>
            <a:ext cx="27241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md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7692"/>
          <a:stretch>
            <a:fillRect/>
          </a:stretch>
        </p:blipFill>
        <p:spPr bwMode="auto">
          <a:xfrm>
            <a:off x="2438401" y="2362200"/>
            <a:ext cx="27543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الاتصالات 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295401"/>
            <a:ext cx="3086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76549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/>
          <p:cNvSpPr>
            <a:spLocks noChangeArrowheads="1" noChangeShapeType="1" noTextEdit="1"/>
          </p:cNvSpPr>
          <p:nvPr/>
        </p:nvSpPr>
        <p:spPr bwMode="auto">
          <a:xfrm>
            <a:off x="3624264" y="304800"/>
            <a:ext cx="49434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وحدات التخزين :</a:t>
            </a:r>
          </a:p>
        </p:txBody>
      </p:sp>
      <p:pic>
        <p:nvPicPr>
          <p:cNvPr id="68611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19812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48006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77724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19812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48006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77724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pic>
        <p:nvPicPr>
          <p:cNvPr id="68620" name="Picture 18" descr="cpu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676400"/>
            <a:ext cx="2144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9" descr="External CD Driv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Picture 20" descr="IMG2009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7"/>
          <a:stretch>
            <a:fillRect/>
          </a:stretch>
        </p:blipFill>
        <p:spPr bwMode="auto">
          <a:xfrm>
            <a:off x="2209800" y="16764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Picture 21" descr="CD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9"/>
          <a:stretch>
            <a:fillRect/>
          </a:stretch>
        </p:blipFill>
        <p:spPr bwMode="auto">
          <a:xfrm>
            <a:off x="8001000" y="3505200"/>
            <a:ext cx="2171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22" descr="iomega_jazTI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3" r="57025" b="14793"/>
          <a:stretch>
            <a:fillRect/>
          </a:stretch>
        </p:blipFill>
        <p:spPr bwMode="auto">
          <a:xfrm>
            <a:off x="2209800" y="35052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5" name="Picture 23" descr="scan00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2160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0" name="AutoShape 2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9296400" y="228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Bake</a:t>
            </a:r>
          </a:p>
        </p:txBody>
      </p:sp>
      <p:sp>
        <p:nvSpPr>
          <p:cNvPr id="68627" name="AutoShape 25"/>
          <p:cNvSpPr>
            <a:spLocks noChangeArrowheads="1"/>
          </p:cNvSpPr>
          <p:nvPr/>
        </p:nvSpPr>
        <p:spPr bwMode="auto">
          <a:xfrm>
            <a:off x="4872038" y="5013325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pic>
        <p:nvPicPr>
          <p:cNvPr id="68628" name="Picture 26" descr="diskonkey3">
            <a:hlinkClick r:id="" action="ppaction://noaction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31352" r="19504" b="33501"/>
          <a:stretch>
            <a:fillRect/>
          </a:stretch>
        </p:blipFill>
        <p:spPr>
          <a:xfrm>
            <a:off x="5084764" y="5229226"/>
            <a:ext cx="2155825" cy="1146175"/>
          </a:xfr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قسم الحاسبات -كلية التربية الاساسية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2565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 descr="scan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r="4776" b="8861"/>
          <a:stretch>
            <a:fillRect/>
          </a:stretch>
        </p:blipFill>
        <p:spPr bwMode="auto">
          <a:xfrm>
            <a:off x="2133600" y="2046289"/>
            <a:ext cx="37338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القرص الصلب</a:t>
            </a:r>
          </a:p>
        </p:txBody>
      </p:sp>
      <p:pic>
        <p:nvPicPr>
          <p:cNvPr id="69636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738438" y="60198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يتم الحفظ على هذه الاسطوانات مغناطيسياً، ويرمز له (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9640" name="Picture 7" descr="cp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981200"/>
            <a:ext cx="26019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0601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القرص المرن</a:t>
            </a:r>
          </a:p>
        </p:txBody>
      </p:sp>
      <p:pic>
        <p:nvPicPr>
          <p:cNvPr id="70659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309938" y="5486400"/>
            <a:ext cx="66738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السابق كان يعد أكثر وسائل التخزين أستخداماً ،استبدل بالوقت               الحالي بوسائل تخزين اخرى.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يرمز له (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0663" name="Picture 7" descr="floppy_disk_walking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334000"/>
            <a:ext cx="962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IMG200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7"/>
          <a:stretch>
            <a:fillRect/>
          </a:stretch>
        </p:blipFill>
        <p:spPr bwMode="auto">
          <a:xfrm>
            <a:off x="6629400" y="19431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floppy-disk-track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033589"/>
            <a:ext cx="283527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9318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3624264" y="304800"/>
            <a:ext cx="49434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وحدات الإدخال :</a:t>
            </a:r>
          </a:p>
        </p:txBody>
      </p:sp>
      <p:pic>
        <p:nvPicPr>
          <p:cNvPr id="51203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AutoShape 16"/>
          <p:cNvSpPr>
            <a:spLocks noChangeArrowheads="1"/>
          </p:cNvSpPr>
          <p:nvPr/>
        </p:nvSpPr>
        <p:spPr bwMode="auto">
          <a:xfrm>
            <a:off x="7772400" y="51054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07" name="AutoShape 15"/>
          <p:cNvSpPr>
            <a:spLocks noChangeArrowheads="1"/>
          </p:cNvSpPr>
          <p:nvPr/>
        </p:nvSpPr>
        <p:spPr bwMode="auto">
          <a:xfrm>
            <a:off x="1981200" y="51054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08" name="AutoShape 18"/>
          <p:cNvSpPr>
            <a:spLocks noChangeArrowheads="1"/>
          </p:cNvSpPr>
          <p:nvPr/>
        </p:nvSpPr>
        <p:spPr bwMode="auto">
          <a:xfrm>
            <a:off x="4800600" y="51054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09" name="AutoShape 19"/>
          <p:cNvSpPr>
            <a:spLocks noChangeArrowheads="1"/>
          </p:cNvSpPr>
          <p:nvPr/>
        </p:nvSpPr>
        <p:spPr bwMode="auto">
          <a:xfrm>
            <a:off x="19812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10" name="AutoShape 20"/>
          <p:cNvSpPr>
            <a:spLocks noChangeArrowheads="1"/>
          </p:cNvSpPr>
          <p:nvPr/>
        </p:nvSpPr>
        <p:spPr bwMode="auto">
          <a:xfrm>
            <a:off x="48006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11" name="AutoShape 21"/>
          <p:cNvSpPr>
            <a:spLocks noChangeArrowheads="1"/>
          </p:cNvSpPr>
          <p:nvPr/>
        </p:nvSpPr>
        <p:spPr bwMode="auto">
          <a:xfrm>
            <a:off x="77724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12" name="AutoShape 22"/>
          <p:cNvSpPr>
            <a:spLocks noChangeArrowheads="1"/>
          </p:cNvSpPr>
          <p:nvPr/>
        </p:nvSpPr>
        <p:spPr bwMode="auto">
          <a:xfrm>
            <a:off x="19812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13" name="AutoShape 23"/>
          <p:cNvSpPr>
            <a:spLocks noChangeArrowheads="1"/>
          </p:cNvSpPr>
          <p:nvPr/>
        </p:nvSpPr>
        <p:spPr bwMode="auto">
          <a:xfrm>
            <a:off x="48006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14" name="AutoShape 24"/>
          <p:cNvSpPr>
            <a:spLocks noChangeArrowheads="1"/>
          </p:cNvSpPr>
          <p:nvPr/>
        </p:nvSpPr>
        <p:spPr bwMode="auto">
          <a:xfrm>
            <a:off x="77724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graphicFrame>
        <p:nvGraphicFramePr>
          <p:cNvPr id="51215" name="Object 2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4953000" y="5334000"/>
          <a:ext cx="2209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5" imgW="2943636" imgH="2362530" progId="">
                  <p:embed/>
                </p:oleObj>
              </mc:Choice>
              <mc:Fallback>
                <p:oleObj name="Image" r:id="rId5" imgW="2943636" imgH="2362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191" r="6796" b="16129"/>
                      <a:stretch>
                        <a:fillRect/>
                      </a:stretch>
                    </p:blipFill>
                    <p:spPr bwMode="auto">
                      <a:xfrm>
                        <a:off x="4953000" y="5334000"/>
                        <a:ext cx="2209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16" name="Picture 10" descr="scanners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2171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9" descr="mic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11" descr="sait1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9000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8" descr="ky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0" b="24811"/>
          <a:stretch>
            <a:fillRect/>
          </a:stretch>
        </p:blipFill>
        <p:spPr bwMode="auto">
          <a:xfrm>
            <a:off x="8001001" y="1676400"/>
            <a:ext cx="2151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12" descr="pin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1"/>
            <a:ext cx="21463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13" descr="ph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1"/>
            <a:ext cx="218598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25" descr="scan00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8504" r="4051"/>
          <a:stretch>
            <a:fillRect/>
          </a:stretch>
        </p:blipFill>
        <p:spPr bwMode="auto">
          <a:xfrm>
            <a:off x="8001000" y="53340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6" descr="scan000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4138" r="2151" b="4828"/>
          <a:stretch>
            <a:fillRect/>
          </a:stretch>
        </p:blipFill>
        <p:spPr bwMode="auto">
          <a:xfrm>
            <a:off x="2209800" y="53340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7" name="AutoShape 2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9296400" y="228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8885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4267200" y="304800"/>
            <a:ext cx="3657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القرص المدمج( الضوئي )</a:t>
            </a:r>
          </a:p>
        </p:txBody>
      </p:sp>
      <p:pic>
        <p:nvPicPr>
          <p:cNvPr id="71683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595688" y="5486401"/>
            <a:ext cx="5943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تقنية تستخدم أشعة الليزر للتخزين .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أقراص </a:t>
            </a:r>
            <a:r>
              <a:rPr lang="ar-SA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يقراء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منها فقط 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87" name="Picture 7" descr="000801_0202_0003_ta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1"/>
            <a:ext cx="3048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65326"/>
            <a:ext cx="19431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3643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4419600" y="304800"/>
            <a:ext cx="3352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قرص دي في دي روم</a:t>
            </a:r>
          </a:p>
        </p:txBody>
      </p:sp>
      <p:pic>
        <p:nvPicPr>
          <p:cNvPr id="72707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524250" y="5410201"/>
            <a:ext cx="5943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تقنية تستخدم أشعة الليزر للتخزين .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سعته أكبر من القرص المدمج </a:t>
            </a:r>
            <a:r>
              <a:rPr lang="ar-SA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بـ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 مرات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11" name="Picture 8" descr="scan0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4" y="1219200"/>
            <a:ext cx="37099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72937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قلم التخزين</a:t>
            </a:r>
          </a:p>
        </p:txBody>
      </p:sp>
      <p:pic>
        <p:nvPicPr>
          <p:cNvPr id="73731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9" descr="diskonkey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6" y="4005263"/>
            <a:ext cx="2574925" cy="2138362"/>
          </a:xfrm>
        </p:spPr>
      </p:pic>
      <p:pic>
        <p:nvPicPr>
          <p:cNvPr id="73735" name="Picture 11" descr="diskonkey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1557339"/>
            <a:ext cx="2308225" cy="3813175"/>
          </a:xfrm>
        </p:spPr>
      </p:pic>
      <p:pic>
        <p:nvPicPr>
          <p:cNvPr id="73736" name="Picture 14" descr="diskonkey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1412875"/>
            <a:ext cx="2854325" cy="2317750"/>
          </a:xfrm>
        </p:spPr>
      </p:pic>
      <p:sp>
        <p:nvSpPr>
          <p:cNvPr id="12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5929313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قسم الحاسبات -كلية التربية الاساسية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37921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القلم الضوئي</a:t>
            </a:r>
          </a:p>
        </p:txBody>
      </p:sp>
      <p:pic>
        <p:nvPicPr>
          <p:cNvPr id="56323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26" name="Object 2"/>
          <p:cNvGraphicFramePr>
            <a:graphicFrameLocks noChangeAspect="1"/>
          </p:cNvGraphicFramePr>
          <p:nvPr/>
        </p:nvGraphicFramePr>
        <p:xfrm>
          <a:off x="2209801" y="1981200"/>
          <a:ext cx="1628775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Image" r:id="rId5" imgW="1628571" imgH="3677163" progId="">
                  <p:embed/>
                </p:oleObj>
              </mc:Choice>
              <mc:Fallback>
                <p:oleObj name="Image" r:id="rId5" imgW="1628571" imgH="36771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981200"/>
                        <a:ext cx="1628775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89528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3"/>
          <p:cNvGraphicFramePr>
            <a:graphicFrameLocks noChangeAspect="1"/>
          </p:cNvGraphicFramePr>
          <p:nvPr/>
        </p:nvGraphicFramePr>
        <p:xfrm>
          <a:off x="6324600" y="2819400"/>
          <a:ext cx="1524000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Image" r:id="rId7" imgW="1771429" imgH="2085714" progId="">
                  <p:embed/>
                </p:oleObj>
              </mc:Choice>
              <mc:Fallback>
                <p:oleObj name="Image" r:id="rId7" imgW="1771429" imgH="2085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01" t="10966" r="9677"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1524000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89528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4"/>
          <p:cNvGraphicFramePr>
            <a:graphicFrameLocks noChangeAspect="1"/>
          </p:cNvGraphicFramePr>
          <p:nvPr/>
        </p:nvGraphicFramePr>
        <p:xfrm>
          <a:off x="4114800" y="2743200"/>
          <a:ext cx="1981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Image" r:id="rId9" imgW="2781688" imgH="2886478" progId="">
                  <p:embed/>
                </p:oleObj>
              </mc:Choice>
              <mc:Fallback>
                <p:oleObj name="Image" r:id="rId9" imgW="2781688" imgH="28864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699" t="10561" r="15068" b="18152"/>
                      <a:stretch>
                        <a:fillRect/>
                      </a:stretch>
                    </p:blipFill>
                    <p:spPr bwMode="auto">
                      <a:xfrm>
                        <a:off x="4114800" y="2743200"/>
                        <a:ext cx="1981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89528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9" name="Picture 12" descr="pin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12007" r="12946" b="15947"/>
          <a:stretch>
            <a:fillRect/>
          </a:stretch>
        </p:blipFill>
        <p:spPr bwMode="auto">
          <a:xfrm>
            <a:off x="8229600" y="2895601"/>
            <a:ext cx="1524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952875" y="57912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يستخدم لإدخال توقيع الشخص إلى الحاسب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5943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7864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الكاميرا الرقمية</a:t>
            </a:r>
          </a:p>
        </p:txBody>
      </p:sp>
      <p:pic>
        <p:nvPicPr>
          <p:cNvPr id="57347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0" descr="p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2400"/>
            <a:ext cx="233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1" descr="p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2" descr="p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1"/>
            <a:ext cx="2971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3" descr="camm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962401"/>
            <a:ext cx="216376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4" descr="camm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5000" r="14815" b="30556"/>
          <a:stretch>
            <a:fillRect/>
          </a:stretch>
        </p:blipFill>
        <p:spPr bwMode="auto">
          <a:xfrm>
            <a:off x="2590800" y="1371600"/>
            <a:ext cx="21336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524250" y="5786439"/>
            <a:ext cx="594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تعتبر وحدة إدخال </a:t>
            </a:r>
            <a:r>
              <a:rPr lang="ar-SA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إخراج في الوقت نفسه، لماذا ؟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5943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36059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لوحة المفاتيح </a:t>
            </a:r>
          </a:p>
        </p:txBody>
      </p:sp>
      <p:pic>
        <p:nvPicPr>
          <p:cNvPr id="52227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3" descr="scan0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1" y="1524000"/>
            <a:ext cx="73517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AutoShape 25"/>
          <p:cNvSpPr>
            <a:spLocks noChangeArrowheads="1"/>
          </p:cNvSpPr>
          <p:nvPr/>
        </p:nvSpPr>
        <p:spPr bwMode="auto">
          <a:xfrm>
            <a:off x="8915400" y="4876800"/>
            <a:ext cx="304800" cy="228600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2232" name="AutoShape 26"/>
          <p:cNvSpPr>
            <a:spLocks noChangeArrowheads="1"/>
          </p:cNvSpPr>
          <p:nvPr/>
        </p:nvSpPr>
        <p:spPr bwMode="auto">
          <a:xfrm>
            <a:off x="8915400" y="5334000"/>
            <a:ext cx="304800" cy="228600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rgbClr val="2EBDB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2233" name="AutoShape 27"/>
          <p:cNvSpPr>
            <a:spLocks noChangeArrowheads="1"/>
          </p:cNvSpPr>
          <p:nvPr/>
        </p:nvSpPr>
        <p:spPr bwMode="auto">
          <a:xfrm>
            <a:off x="8915400" y="5867400"/>
            <a:ext cx="304800" cy="228600"/>
          </a:xfrm>
          <a:prstGeom prst="bevel">
            <a:avLst>
              <a:gd name="adj" fmla="val 12500"/>
            </a:avLst>
          </a:prstGeom>
          <a:solidFill>
            <a:srgbClr val="CC9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2234" name="AutoShape 28"/>
          <p:cNvSpPr>
            <a:spLocks noChangeArrowheads="1"/>
          </p:cNvSpPr>
          <p:nvPr/>
        </p:nvSpPr>
        <p:spPr bwMode="auto">
          <a:xfrm>
            <a:off x="5334000" y="5029200"/>
            <a:ext cx="304800" cy="2286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2235" name="AutoShape 29"/>
          <p:cNvSpPr>
            <a:spLocks noChangeArrowheads="1"/>
          </p:cNvSpPr>
          <p:nvPr/>
        </p:nvSpPr>
        <p:spPr bwMode="auto">
          <a:xfrm>
            <a:off x="5334000" y="5562600"/>
            <a:ext cx="304800" cy="2286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6248400" y="48006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مفاتيح الحروف و الأرقام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3352800" y="5486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مفاتيح الوظائف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6858000" y="57912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مفاتيح الأسهم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6096000" y="52578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مفاتيح الحاسبة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3581400" y="49530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مفاتيح التحكم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63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5943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39813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الفأرة</a:t>
            </a:r>
          </a:p>
        </p:txBody>
      </p:sp>
      <p:pic>
        <p:nvPicPr>
          <p:cNvPr id="53251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mo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t="17033" r="21951" b="11426"/>
          <a:stretch>
            <a:fillRect/>
          </a:stretch>
        </p:blipFill>
        <p:spPr bwMode="auto">
          <a:xfrm>
            <a:off x="6858000" y="41910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mo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mous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9906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mos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2590800" cy="1981200"/>
          </a:xfrm>
          <a:prstGeom prst="rect">
            <a:avLst/>
          </a:prstGeom>
          <a:noFill/>
          <a:ln w="38100">
            <a:solidFill>
              <a:srgbClr val="8952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mi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>
            <a:fillRect/>
          </a:stretch>
        </p:blipFill>
        <p:spPr bwMode="auto">
          <a:xfrm>
            <a:off x="6553200" y="2057400"/>
            <a:ext cx="2133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5943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3814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4152900" y="228600"/>
            <a:ext cx="388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الماسحة الضوئية( سكنر )    </a:t>
            </a:r>
          </a:p>
        </p:txBody>
      </p:sp>
      <p:pic>
        <p:nvPicPr>
          <p:cNvPr id="54275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78" name="Object 2"/>
          <p:cNvGraphicFramePr>
            <a:graphicFrameLocks noChangeAspect="1"/>
          </p:cNvGraphicFramePr>
          <p:nvPr/>
        </p:nvGraphicFramePr>
        <p:xfrm>
          <a:off x="8305800" y="1676401"/>
          <a:ext cx="19431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5" imgW="1943371" imgH="2676899" progId="">
                  <p:embed/>
                </p:oleObj>
              </mc:Choice>
              <mc:Fallback>
                <p:oleObj name="Image" r:id="rId5" imgW="1943371" imgH="26768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676401"/>
                        <a:ext cx="194310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14144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3"/>
          <p:cNvGraphicFramePr>
            <a:graphicFrameLocks noChangeAspect="1"/>
          </p:cNvGraphicFramePr>
          <p:nvPr/>
        </p:nvGraphicFramePr>
        <p:xfrm>
          <a:off x="5181601" y="1676400"/>
          <a:ext cx="237807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" r:id="rId7" imgW="3409524" imgH="3933333" progId="">
                  <p:embed/>
                </p:oleObj>
              </mc:Choice>
              <mc:Fallback>
                <p:oleObj name="Image" r:id="rId7" imgW="3409524" imgH="3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814" r="12808" b="6984"/>
                      <a:stretch>
                        <a:fillRect/>
                      </a:stretch>
                    </p:blipFill>
                    <p:spPr bwMode="auto">
                      <a:xfrm>
                        <a:off x="5181601" y="1676400"/>
                        <a:ext cx="237807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14144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80" name="Picture 13" descr="scanners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240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8610600" y="4648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اليدوية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566988" y="45815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المسطحة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810000" y="57912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تقاس درجة وضوح الماسحة بعدد النقاط في البوصة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5943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71192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عصا التحكم</a:t>
            </a:r>
          </a:p>
        </p:txBody>
      </p:sp>
      <p:pic>
        <p:nvPicPr>
          <p:cNvPr id="55299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3" descr="j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10257"/>
          <a:stretch>
            <a:fillRect/>
          </a:stretch>
        </p:blipFill>
        <p:spPr bwMode="auto">
          <a:xfrm>
            <a:off x="1828800" y="3048000"/>
            <a:ext cx="25908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4" descr="j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971800"/>
            <a:ext cx="27035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5" descr="sait1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2559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5943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3960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السبورة الإلكترونية</a:t>
            </a:r>
          </a:p>
        </p:txBody>
      </p:sp>
      <p:pic>
        <p:nvPicPr>
          <p:cNvPr id="58371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810000" y="57912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تعتبر وسيلة إدخال </a:t>
            </a:r>
            <a:r>
              <a:rPr lang="ar-SA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إخراج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375" name="Picture 12" descr="scan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4138" r="2151" b="4828"/>
          <a:stretch>
            <a:fillRect/>
          </a:stretch>
        </p:blipFill>
        <p:spPr bwMode="auto">
          <a:xfrm>
            <a:off x="3200400" y="2057401"/>
            <a:ext cx="57912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5943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56816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الصوت</a:t>
            </a:r>
          </a:p>
        </p:txBody>
      </p:sp>
      <p:pic>
        <p:nvPicPr>
          <p:cNvPr id="59395" name="Picture 3" descr="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11601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952750" y="5853113"/>
            <a:ext cx="66436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بعض برامج التشغيل تقبل الصوت كوسيلة لإدخال التعليمات ، وهي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خاصة لأصحاب الحاجة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9" name="Picture 7" descr="scan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8504" r="4051"/>
          <a:stretch>
            <a:fillRect/>
          </a:stretch>
        </p:blipFill>
        <p:spPr bwMode="auto">
          <a:xfrm>
            <a:off x="3619500" y="2209800"/>
            <a:ext cx="49530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5943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39553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>
                <a:rot lat="300000" lon="300000" rev="0"/>
              </a:camera>
              <a:lightRig rig="legacyFlat2" dir="t"/>
            </a:scene3d>
            <a:sp3d extrusionH="430200" prstMaterial="legacyMetal">
              <a:extrusionClr>
                <a:schemeClr val="accent2"/>
              </a:extrusionClr>
              <a:contourClr>
                <a:srgbClr val="A603AB"/>
              </a:contourClr>
            </a:sp3d>
          </a:bodyPr>
          <a:lstStyle/>
          <a:p>
            <a:r>
              <a:rPr lang="ar-SA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الشاشة الحساسة</a:t>
            </a:r>
          </a:p>
        </p:txBody>
      </p:sp>
      <p:pic>
        <p:nvPicPr>
          <p:cNvPr id="60419" name="Picture 3" descr="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116012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1"/>
            <a:ext cx="26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7" descr="شاشة حساس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21463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3" name="Object 2"/>
          <p:cNvGraphicFramePr>
            <a:graphicFrameLocks noChangeAspect="1"/>
          </p:cNvGraphicFramePr>
          <p:nvPr/>
        </p:nvGraphicFramePr>
        <p:xfrm>
          <a:off x="4876800" y="2057400"/>
          <a:ext cx="20129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6" imgW="2943636" imgH="2362530" progId="">
                  <p:embed/>
                </p:oleObj>
              </mc:Choice>
              <mc:Fallback>
                <p:oleObj name="Image" r:id="rId6" imgW="2943636" imgH="2362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363" r="7022" b="15535"/>
                      <a:stretch>
                        <a:fillRect/>
                      </a:stretch>
                    </p:blipFill>
                    <p:spPr bwMode="auto">
                      <a:xfrm>
                        <a:off x="4876800" y="2057400"/>
                        <a:ext cx="201295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3"/>
          <p:cNvGraphicFramePr>
            <a:graphicFrameLocks noChangeAspect="1"/>
          </p:cNvGraphicFramePr>
          <p:nvPr/>
        </p:nvGraphicFramePr>
        <p:xfrm>
          <a:off x="2286000" y="2133600"/>
          <a:ext cx="2133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" r:id="rId8" imgW="2943636" imgH="2362530" progId="">
                  <p:embed/>
                </p:oleObj>
              </mc:Choice>
              <mc:Fallback>
                <p:oleObj name="Image" r:id="rId8" imgW="2943636" imgH="2362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4" t="6033" r="54477" b="31624"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2133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76400" y="5943600"/>
            <a:ext cx="1200150" cy="685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33CC"/>
              </a:gs>
              <a:gs pos="50000">
                <a:srgbClr val="6600FF"/>
              </a:gs>
              <a:gs pos="100000">
                <a:srgbClr val="00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8877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ملء الشاشة</PresentationFormat>
  <Paragraphs>105</Paragraphs>
  <Slides>24</Slides>
  <Notes>1</Notes>
  <HiddenSlides>0</HiddenSlides>
  <MMClips>1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Wingdings</vt:lpstr>
      <vt:lpstr>نسق Office</vt:lpstr>
      <vt:lpstr>Image</vt:lpstr>
      <vt:lpstr>Paintbrush Picture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2O14</dc:creator>
  <cp:lastModifiedBy>DR.Ahmed Saker 2O14</cp:lastModifiedBy>
  <cp:revision>2</cp:revision>
  <dcterms:created xsi:type="dcterms:W3CDTF">2018-12-15T19:55:33Z</dcterms:created>
  <dcterms:modified xsi:type="dcterms:W3CDTF">2018-12-15T20:39:09Z</dcterms:modified>
</cp:coreProperties>
</file>