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8" autoAdjust="0"/>
    <p:restoredTop sz="94660"/>
  </p:normalViewPr>
  <p:slideViewPr>
    <p:cSldViewPr snapToGrid="0">
      <p:cViewPr varScale="1">
        <p:scale>
          <a:sx n="59" d="100"/>
          <a:sy n="59" d="100"/>
        </p:scale>
        <p:origin x="27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B0D30D2-DBA2-4A5C-920D-827163DDF22E}" type="datetimeFigureOut">
              <a:rPr lang="ar-SA" smtClean="0"/>
              <a:t>07/04/1440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B387A56-EC23-4753-837E-8B6F6523415D}" type="slidenum">
              <a:rPr lang="ar-SA" smtClean="0"/>
              <a:t>‹#›</a:t>
            </a:fld>
            <a:endParaRPr lang="ar-SA"/>
          </a:p>
        </p:txBody>
      </p:sp>
    </p:spTree>
    <p:extLst>
      <p:ext uri="{BB962C8B-B14F-4D97-AF65-F5344CB8AC3E}">
        <p14:creationId xmlns:p14="http://schemas.microsoft.com/office/powerpoint/2010/main" val="37268177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325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EA8681-2B73-4B17-BA1B-F63CD9F23254}" type="slidenum">
              <a:rPr lang="ar-SA">
                <a:latin typeface="Calibri" panose="020F0502020204030204" pitchFamily="34" charset="0"/>
              </a:rPr>
              <a:pPr eaLnBrk="1" hangingPunct="1"/>
              <a:t>1</a:t>
            </a:fld>
            <a:endParaRPr lang="ar-SA">
              <a:latin typeface="Calibri" panose="020F0502020204030204" pitchFamily="34" charset="0"/>
            </a:endParaRPr>
          </a:p>
        </p:txBody>
      </p:sp>
    </p:spTree>
    <p:extLst>
      <p:ext uri="{BB962C8B-B14F-4D97-AF65-F5344CB8AC3E}">
        <p14:creationId xmlns:p14="http://schemas.microsoft.com/office/powerpoint/2010/main" val="194034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246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66F19F-90AA-4CE6-B98C-7942C0323F5B}" type="slidenum">
              <a:rPr lang="ar-SA">
                <a:latin typeface="Calibri" panose="020F0502020204030204" pitchFamily="34" charset="0"/>
              </a:rPr>
              <a:pPr eaLnBrk="1" hangingPunct="1"/>
              <a:t>10</a:t>
            </a:fld>
            <a:endParaRPr lang="ar-SA">
              <a:latin typeface="Calibri" panose="020F0502020204030204" pitchFamily="34" charset="0"/>
            </a:endParaRPr>
          </a:p>
        </p:txBody>
      </p:sp>
    </p:spTree>
    <p:extLst>
      <p:ext uri="{BB962C8B-B14F-4D97-AF65-F5344CB8AC3E}">
        <p14:creationId xmlns:p14="http://schemas.microsoft.com/office/powerpoint/2010/main" val="311255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349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228362-42E3-4D2E-B9BA-A8E391D43C29}" type="slidenum">
              <a:rPr lang="ar-SA">
                <a:latin typeface="Calibri" panose="020F0502020204030204" pitchFamily="34" charset="0"/>
              </a:rPr>
              <a:pPr eaLnBrk="1" hangingPunct="1"/>
              <a:t>11</a:t>
            </a:fld>
            <a:endParaRPr lang="ar-SA">
              <a:latin typeface="Calibri" panose="020F0502020204030204" pitchFamily="34" charset="0"/>
            </a:endParaRPr>
          </a:p>
        </p:txBody>
      </p:sp>
    </p:spTree>
    <p:extLst>
      <p:ext uri="{BB962C8B-B14F-4D97-AF65-F5344CB8AC3E}">
        <p14:creationId xmlns:p14="http://schemas.microsoft.com/office/powerpoint/2010/main" val="79546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451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89630B-2C1D-4930-8FA2-7C3D20F43A5E}" type="slidenum">
              <a:rPr lang="ar-SA">
                <a:latin typeface="Calibri" panose="020F0502020204030204" pitchFamily="34" charset="0"/>
              </a:rPr>
              <a:pPr eaLnBrk="1" hangingPunct="1"/>
              <a:t>12</a:t>
            </a:fld>
            <a:endParaRPr lang="ar-SA">
              <a:latin typeface="Calibri" panose="020F0502020204030204" pitchFamily="34" charset="0"/>
            </a:endParaRPr>
          </a:p>
        </p:txBody>
      </p:sp>
    </p:spTree>
    <p:extLst>
      <p:ext uri="{BB962C8B-B14F-4D97-AF65-F5344CB8AC3E}">
        <p14:creationId xmlns:p14="http://schemas.microsoft.com/office/powerpoint/2010/main" val="395580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554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B57901-78E0-48DD-A6FE-C79644E75ED8}" type="slidenum">
              <a:rPr lang="ar-SA">
                <a:latin typeface="Calibri" panose="020F0502020204030204" pitchFamily="34" charset="0"/>
              </a:rPr>
              <a:pPr eaLnBrk="1" hangingPunct="1"/>
              <a:t>13</a:t>
            </a:fld>
            <a:endParaRPr lang="ar-SA">
              <a:latin typeface="Calibri" panose="020F0502020204030204" pitchFamily="34" charset="0"/>
            </a:endParaRPr>
          </a:p>
        </p:txBody>
      </p:sp>
    </p:spTree>
    <p:extLst>
      <p:ext uri="{BB962C8B-B14F-4D97-AF65-F5344CB8AC3E}">
        <p14:creationId xmlns:p14="http://schemas.microsoft.com/office/powerpoint/2010/main" val="3514501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656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B8746D-9034-468B-966E-C31F6CA5A332}" type="slidenum">
              <a:rPr lang="ar-SA">
                <a:latin typeface="Calibri" panose="020F0502020204030204" pitchFamily="34" charset="0"/>
              </a:rPr>
              <a:pPr eaLnBrk="1" hangingPunct="1"/>
              <a:t>14</a:t>
            </a:fld>
            <a:endParaRPr lang="ar-SA">
              <a:latin typeface="Calibri" panose="020F0502020204030204" pitchFamily="34" charset="0"/>
            </a:endParaRPr>
          </a:p>
        </p:txBody>
      </p:sp>
    </p:spTree>
    <p:extLst>
      <p:ext uri="{BB962C8B-B14F-4D97-AF65-F5344CB8AC3E}">
        <p14:creationId xmlns:p14="http://schemas.microsoft.com/office/powerpoint/2010/main" val="119622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758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F851CD-53DD-4112-9559-E972A5202DEA}" type="slidenum">
              <a:rPr lang="ar-SA">
                <a:latin typeface="Calibri" panose="020F0502020204030204" pitchFamily="34" charset="0"/>
              </a:rPr>
              <a:pPr eaLnBrk="1" hangingPunct="1"/>
              <a:t>15</a:t>
            </a:fld>
            <a:endParaRPr lang="ar-SA">
              <a:latin typeface="Calibri" panose="020F0502020204030204" pitchFamily="34" charset="0"/>
            </a:endParaRPr>
          </a:p>
        </p:txBody>
      </p:sp>
    </p:spTree>
    <p:extLst>
      <p:ext uri="{BB962C8B-B14F-4D97-AF65-F5344CB8AC3E}">
        <p14:creationId xmlns:p14="http://schemas.microsoft.com/office/powerpoint/2010/main" val="2324522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861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A6B757-2397-41A4-8165-278C0C574E29}" type="slidenum">
              <a:rPr lang="ar-SA">
                <a:latin typeface="Calibri" panose="020F0502020204030204" pitchFamily="34" charset="0"/>
              </a:rPr>
              <a:pPr eaLnBrk="1" hangingPunct="1"/>
              <a:t>16</a:t>
            </a:fld>
            <a:endParaRPr lang="ar-SA">
              <a:latin typeface="Calibri" panose="020F0502020204030204" pitchFamily="34" charset="0"/>
            </a:endParaRPr>
          </a:p>
        </p:txBody>
      </p:sp>
    </p:spTree>
    <p:extLst>
      <p:ext uri="{BB962C8B-B14F-4D97-AF65-F5344CB8AC3E}">
        <p14:creationId xmlns:p14="http://schemas.microsoft.com/office/powerpoint/2010/main" val="361655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963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F55FBD-AB70-4944-813F-B00F3FB3AFD1}" type="slidenum">
              <a:rPr lang="ar-SA">
                <a:latin typeface="Calibri" panose="020F0502020204030204" pitchFamily="34" charset="0"/>
              </a:rPr>
              <a:pPr eaLnBrk="1" hangingPunct="1"/>
              <a:t>17</a:t>
            </a:fld>
            <a:endParaRPr lang="ar-SA">
              <a:latin typeface="Calibri" panose="020F0502020204030204" pitchFamily="34" charset="0"/>
            </a:endParaRPr>
          </a:p>
        </p:txBody>
      </p:sp>
    </p:spTree>
    <p:extLst>
      <p:ext uri="{BB962C8B-B14F-4D97-AF65-F5344CB8AC3E}">
        <p14:creationId xmlns:p14="http://schemas.microsoft.com/office/powerpoint/2010/main" val="183938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7066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4B0938-9A19-4527-A915-E2C0403DD62F}" type="slidenum">
              <a:rPr lang="ar-SA">
                <a:latin typeface="Calibri" panose="020F0502020204030204" pitchFamily="34" charset="0"/>
              </a:rPr>
              <a:pPr eaLnBrk="1" hangingPunct="1"/>
              <a:t>18</a:t>
            </a:fld>
            <a:endParaRPr lang="ar-SA">
              <a:latin typeface="Calibri" panose="020F0502020204030204" pitchFamily="34" charset="0"/>
            </a:endParaRPr>
          </a:p>
        </p:txBody>
      </p:sp>
    </p:spTree>
    <p:extLst>
      <p:ext uri="{BB962C8B-B14F-4D97-AF65-F5344CB8AC3E}">
        <p14:creationId xmlns:p14="http://schemas.microsoft.com/office/powerpoint/2010/main" val="63534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7168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60FCC4-D32D-4707-8FF5-72FD5AF4B950}" type="slidenum">
              <a:rPr lang="ar-SA">
                <a:latin typeface="Calibri" panose="020F0502020204030204" pitchFamily="34" charset="0"/>
              </a:rPr>
              <a:pPr eaLnBrk="1" hangingPunct="1"/>
              <a:t>19</a:t>
            </a:fld>
            <a:endParaRPr lang="ar-SA">
              <a:latin typeface="Calibri" panose="020F0502020204030204" pitchFamily="34" charset="0"/>
            </a:endParaRPr>
          </a:p>
        </p:txBody>
      </p:sp>
    </p:spTree>
    <p:extLst>
      <p:ext uri="{BB962C8B-B14F-4D97-AF65-F5344CB8AC3E}">
        <p14:creationId xmlns:p14="http://schemas.microsoft.com/office/powerpoint/2010/main" val="142618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427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A6E3C-C21F-485C-AE5B-E6C15CEB6B22}" type="slidenum">
              <a:rPr lang="ar-SA">
                <a:latin typeface="Calibri" panose="020F0502020204030204" pitchFamily="34" charset="0"/>
              </a:rPr>
              <a:pPr eaLnBrk="1" hangingPunct="1"/>
              <a:t>2</a:t>
            </a:fld>
            <a:endParaRPr lang="ar-SA">
              <a:latin typeface="Calibri" panose="020F0502020204030204" pitchFamily="34" charset="0"/>
            </a:endParaRPr>
          </a:p>
        </p:txBody>
      </p:sp>
    </p:spTree>
    <p:extLst>
      <p:ext uri="{BB962C8B-B14F-4D97-AF65-F5344CB8AC3E}">
        <p14:creationId xmlns:p14="http://schemas.microsoft.com/office/powerpoint/2010/main" val="1560270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7270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45CB3-1E92-4AB2-B856-FC8005BF0CC9}" type="slidenum">
              <a:rPr lang="ar-SA">
                <a:latin typeface="Calibri" panose="020F0502020204030204" pitchFamily="34" charset="0"/>
              </a:rPr>
              <a:pPr eaLnBrk="1" hangingPunct="1"/>
              <a:t>20</a:t>
            </a:fld>
            <a:endParaRPr lang="ar-SA">
              <a:latin typeface="Calibri" panose="020F0502020204030204" pitchFamily="34" charset="0"/>
            </a:endParaRPr>
          </a:p>
        </p:txBody>
      </p:sp>
    </p:spTree>
    <p:extLst>
      <p:ext uri="{BB962C8B-B14F-4D97-AF65-F5344CB8AC3E}">
        <p14:creationId xmlns:p14="http://schemas.microsoft.com/office/powerpoint/2010/main" val="31948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7373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357AF6-E891-432B-A557-446EFAD4FB61}" type="slidenum">
              <a:rPr lang="ar-SA">
                <a:latin typeface="Calibri" panose="020F0502020204030204" pitchFamily="34" charset="0"/>
              </a:rPr>
              <a:pPr eaLnBrk="1" hangingPunct="1"/>
              <a:t>21</a:t>
            </a:fld>
            <a:endParaRPr lang="ar-SA">
              <a:latin typeface="Calibri" panose="020F0502020204030204" pitchFamily="34" charset="0"/>
            </a:endParaRPr>
          </a:p>
        </p:txBody>
      </p:sp>
    </p:spTree>
    <p:extLst>
      <p:ext uri="{BB962C8B-B14F-4D97-AF65-F5344CB8AC3E}">
        <p14:creationId xmlns:p14="http://schemas.microsoft.com/office/powerpoint/2010/main" val="2041612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7475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B20817-8503-47F0-8B00-AF96FB87CC9D}" type="slidenum">
              <a:rPr lang="ar-SA">
                <a:latin typeface="Calibri" panose="020F0502020204030204" pitchFamily="34" charset="0"/>
              </a:rPr>
              <a:pPr eaLnBrk="1" hangingPunct="1"/>
              <a:t>22</a:t>
            </a:fld>
            <a:endParaRPr lang="ar-SA">
              <a:latin typeface="Calibri" panose="020F0502020204030204" pitchFamily="34" charset="0"/>
            </a:endParaRPr>
          </a:p>
        </p:txBody>
      </p:sp>
    </p:spTree>
    <p:extLst>
      <p:ext uri="{BB962C8B-B14F-4D97-AF65-F5344CB8AC3E}">
        <p14:creationId xmlns:p14="http://schemas.microsoft.com/office/powerpoint/2010/main" val="38971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530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BE16D8-CC41-4F1A-9EB8-40AA5FCA81F6}" type="slidenum">
              <a:rPr lang="ar-SA">
                <a:latin typeface="Calibri" panose="020F0502020204030204" pitchFamily="34" charset="0"/>
              </a:rPr>
              <a:pPr eaLnBrk="1" hangingPunct="1"/>
              <a:t>3</a:t>
            </a:fld>
            <a:endParaRPr lang="ar-SA">
              <a:latin typeface="Calibri" panose="020F0502020204030204" pitchFamily="34" charset="0"/>
            </a:endParaRPr>
          </a:p>
        </p:txBody>
      </p:sp>
    </p:spTree>
    <p:extLst>
      <p:ext uri="{BB962C8B-B14F-4D97-AF65-F5344CB8AC3E}">
        <p14:creationId xmlns:p14="http://schemas.microsoft.com/office/powerpoint/2010/main" val="312222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632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9DBF2F-A076-4D50-AD35-D6297429D04E}" type="slidenum">
              <a:rPr lang="ar-SA">
                <a:latin typeface="Calibri" panose="020F0502020204030204" pitchFamily="34" charset="0"/>
              </a:rPr>
              <a:pPr eaLnBrk="1" hangingPunct="1"/>
              <a:t>4</a:t>
            </a:fld>
            <a:endParaRPr lang="ar-SA">
              <a:latin typeface="Calibri" panose="020F0502020204030204" pitchFamily="34" charset="0"/>
            </a:endParaRPr>
          </a:p>
        </p:txBody>
      </p:sp>
    </p:spTree>
    <p:extLst>
      <p:ext uri="{BB962C8B-B14F-4D97-AF65-F5344CB8AC3E}">
        <p14:creationId xmlns:p14="http://schemas.microsoft.com/office/powerpoint/2010/main" val="160786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734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105296-66BA-4CEE-8D37-EAFF1C818B54}" type="slidenum">
              <a:rPr lang="ar-SA">
                <a:latin typeface="Calibri" panose="020F0502020204030204" pitchFamily="34" charset="0"/>
              </a:rPr>
              <a:pPr eaLnBrk="1" hangingPunct="1"/>
              <a:t>5</a:t>
            </a:fld>
            <a:endParaRPr lang="ar-SA">
              <a:latin typeface="Calibri" panose="020F0502020204030204" pitchFamily="34" charset="0"/>
            </a:endParaRPr>
          </a:p>
        </p:txBody>
      </p:sp>
    </p:spTree>
    <p:extLst>
      <p:ext uri="{BB962C8B-B14F-4D97-AF65-F5344CB8AC3E}">
        <p14:creationId xmlns:p14="http://schemas.microsoft.com/office/powerpoint/2010/main" val="186713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6B343D-E282-4342-82A2-09982393EF86}" type="slidenum">
              <a:rPr lang="ar-SA">
                <a:latin typeface="Calibri" panose="020F0502020204030204" pitchFamily="34" charset="0"/>
              </a:rPr>
              <a:pPr eaLnBrk="1" hangingPunct="1"/>
              <a:t>6</a:t>
            </a:fld>
            <a:endParaRPr lang="ar-SA">
              <a:latin typeface="Calibri" panose="020F0502020204030204" pitchFamily="34" charset="0"/>
            </a:endParaRPr>
          </a:p>
        </p:txBody>
      </p:sp>
    </p:spTree>
    <p:extLst>
      <p:ext uri="{BB962C8B-B14F-4D97-AF65-F5344CB8AC3E}">
        <p14:creationId xmlns:p14="http://schemas.microsoft.com/office/powerpoint/2010/main" val="234492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939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E9C461-B714-49E4-9C9F-6BAC0C2C01CF}" type="slidenum">
              <a:rPr lang="ar-SA">
                <a:latin typeface="Calibri" panose="020F0502020204030204" pitchFamily="34" charset="0"/>
              </a:rPr>
              <a:pPr eaLnBrk="1" hangingPunct="1"/>
              <a:t>7</a:t>
            </a:fld>
            <a:endParaRPr lang="ar-SA">
              <a:latin typeface="Calibri" panose="020F0502020204030204" pitchFamily="34" charset="0"/>
            </a:endParaRPr>
          </a:p>
        </p:txBody>
      </p:sp>
    </p:spTree>
    <p:extLst>
      <p:ext uri="{BB962C8B-B14F-4D97-AF65-F5344CB8AC3E}">
        <p14:creationId xmlns:p14="http://schemas.microsoft.com/office/powerpoint/2010/main" val="176470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042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EFABBD-C307-4297-8BF7-466AD8688D7F}" type="slidenum">
              <a:rPr lang="ar-SA">
                <a:latin typeface="Calibri" panose="020F0502020204030204" pitchFamily="34" charset="0"/>
              </a:rPr>
              <a:pPr eaLnBrk="1" hangingPunct="1"/>
              <a:t>8</a:t>
            </a:fld>
            <a:endParaRPr lang="ar-SA">
              <a:latin typeface="Calibri" panose="020F0502020204030204" pitchFamily="34" charset="0"/>
            </a:endParaRPr>
          </a:p>
        </p:txBody>
      </p:sp>
    </p:spTree>
    <p:extLst>
      <p:ext uri="{BB962C8B-B14F-4D97-AF65-F5344CB8AC3E}">
        <p14:creationId xmlns:p14="http://schemas.microsoft.com/office/powerpoint/2010/main" val="66583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6144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D9A259-602C-4543-8E16-6E38F2E4AF57}" type="slidenum">
              <a:rPr lang="ar-SA">
                <a:latin typeface="Calibri" panose="020F0502020204030204" pitchFamily="34" charset="0"/>
              </a:rPr>
              <a:pPr eaLnBrk="1" hangingPunct="1"/>
              <a:t>9</a:t>
            </a:fld>
            <a:endParaRPr lang="ar-SA">
              <a:latin typeface="Calibri" panose="020F0502020204030204" pitchFamily="34" charset="0"/>
            </a:endParaRPr>
          </a:p>
        </p:txBody>
      </p:sp>
    </p:spTree>
    <p:extLst>
      <p:ext uri="{BB962C8B-B14F-4D97-AF65-F5344CB8AC3E}">
        <p14:creationId xmlns:p14="http://schemas.microsoft.com/office/powerpoint/2010/main" val="231617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5D58FD5-F9AC-4781-BA72-C30434B9F6C7}"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296589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16E9655-03C7-4465-B84C-6CA8D3A661D4}"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220420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D09EDC1-F338-4E37-A254-22ACCA682A08}"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128235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A7D3B26-3B27-408E-855F-74CBC1B8F833}"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404135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8E018BB-1097-46AE-9A0D-A42F7A50882C}"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143134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5DA076B-D654-4119-B2A5-50E50A9491F1}"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105829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B61A72B-AF74-4FE0-9913-C0747DD278D6}" type="uaqdatetime1">
              <a:rPr lang="ar-SA" smtClean="0"/>
              <a:t>08/04/1440</a:t>
            </a:fld>
            <a:endParaRPr lang="ar-SA"/>
          </a:p>
        </p:txBody>
      </p:sp>
      <p:sp>
        <p:nvSpPr>
          <p:cNvPr id="8" name="عنصر نائب للتذييل 7"/>
          <p:cNvSpPr>
            <a:spLocks noGrp="1"/>
          </p:cNvSpPr>
          <p:nvPr>
            <p:ph type="ftr" sz="quarter" idx="11"/>
          </p:nvPr>
        </p:nvSpPr>
        <p:spPr/>
        <p:txBody>
          <a:bodyPr/>
          <a:lstStyle/>
          <a:p>
            <a:r>
              <a:rPr lang="ar-SA" smtClean="0"/>
              <a:t>قسم الحاسبات -كلية التربية الاساسية</a:t>
            </a:r>
            <a:endParaRPr lang="ar-SA"/>
          </a:p>
        </p:txBody>
      </p:sp>
      <p:sp>
        <p:nvSpPr>
          <p:cNvPr id="9" name="عنصر نائب لرقم الشريحة 8"/>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174328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8EB18CC-2F9F-4CE8-9878-D50A2EBC8936}" type="uaqdatetime1">
              <a:rPr lang="ar-SA" smtClean="0"/>
              <a:t>08/04/1440</a:t>
            </a:fld>
            <a:endParaRPr lang="ar-SA"/>
          </a:p>
        </p:txBody>
      </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
        <p:nvSpPr>
          <p:cNvPr id="5" name="عنصر نائب لرقم الشريحة 4"/>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42636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5CE4CE6-E28A-4973-A0B6-2BB353814E21}" type="uaqdatetime1">
              <a:rPr lang="ar-SA" smtClean="0"/>
              <a:t>08/04/1440</a:t>
            </a:fld>
            <a:endParaRPr lang="ar-SA"/>
          </a:p>
        </p:txBody>
      </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
        <p:nvSpPr>
          <p:cNvPr id="4" name="عنصر نائب لرقم الشريحة 3"/>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190616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A6C97A4-585F-43A8-A06F-D2B19A3D4AFF}"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27676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B1DB88A-21A9-432C-A5CB-FC96E58A902C}"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360488B5-DAD1-4DE6-A277-A539DED37345}" type="slidenum">
              <a:rPr lang="ar-SA" smtClean="0"/>
              <a:t>‹#›</a:t>
            </a:fld>
            <a:endParaRPr lang="ar-SA"/>
          </a:p>
        </p:txBody>
      </p:sp>
    </p:spTree>
    <p:extLst>
      <p:ext uri="{BB962C8B-B14F-4D97-AF65-F5344CB8AC3E}">
        <p14:creationId xmlns:p14="http://schemas.microsoft.com/office/powerpoint/2010/main" val="93841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878EDD-3A45-43EB-885B-9B8B03A54DAD}" type="uaqdatetime1">
              <a:rPr lang="ar-SA" smtClean="0"/>
              <a:t>08/04/1440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60488B5-DAD1-4DE6-A277-A539DED37345}" type="slidenum">
              <a:rPr lang="ar-SA" smtClean="0"/>
              <a:t>‹#›</a:t>
            </a:fld>
            <a:endParaRPr lang="ar-SA"/>
          </a:p>
        </p:txBody>
      </p:sp>
    </p:spTree>
    <p:extLst>
      <p:ext uri="{BB962C8B-B14F-4D97-AF65-F5344CB8AC3E}">
        <p14:creationId xmlns:p14="http://schemas.microsoft.com/office/powerpoint/2010/main" val="166729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276" y="1773238"/>
            <a:ext cx="27352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1764" y="3284539"/>
            <a:ext cx="2808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3524250" y="357189"/>
            <a:ext cx="5761038" cy="7191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YE" sz="2500" dirty="0">
                <a:solidFill>
                  <a:srgbClr val="B80000"/>
                </a:solidFill>
                <a:latin typeface="Andalus" pitchFamily="2" charset="-78"/>
                <a:cs typeface="Andalus" pitchFamily="2" charset="-78"/>
              </a:rPr>
              <a:t>فتح النوافذ والتحكم </a:t>
            </a:r>
            <a:r>
              <a:rPr lang="ar-YE" sz="2500" dirty="0" err="1">
                <a:solidFill>
                  <a:srgbClr val="B80000"/>
                </a:solidFill>
                <a:latin typeface="Andalus" pitchFamily="2" charset="-78"/>
                <a:cs typeface="Andalus" pitchFamily="2" charset="-78"/>
              </a:rPr>
              <a:t>بها</a:t>
            </a:r>
            <a:r>
              <a:rPr lang="ar-YE" sz="2500" dirty="0">
                <a:solidFill>
                  <a:srgbClr val="B80000"/>
                </a:solidFill>
                <a:latin typeface="Andalus" pitchFamily="2" charset="-78"/>
                <a:cs typeface="Andalus" pitchFamily="2" charset="-78"/>
              </a:rPr>
              <a:t> وتنسيق قائمة (ابدأ)</a:t>
            </a:r>
          </a:p>
        </p:txBody>
      </p:sp>
      <p:sp>
        <p:nvSpPr>
          <p:cNvPr id="9" name="مضلع اثنا عشري 8"/>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2</a:t>
            </a:r>
          </a:p>
        </p:txBody>
      </p:sp>
      <p:sp>
        <p:nvSpPr>
          <p:cNvPr id="10" name="دبوس زينة 9"/>
          <p:cNvSpPr/>
          <p:nvPr/>
        </p:nvSpPr>
        <p:spPr>
          <a:xfrm>
            <a:off x="5738814" y="1268413"/>
            <a:ext cx="4605337"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err="1">
                <a:solidFill>
                  <a:srgbClr val="B80000"/>
                </a:solidFill>
                <a:latin typeface="Andalus" pitchFamily="2" charset="-78"/>
                <a:cs typeface="Andalus" pitchFamily="2" charset="-78"/>
              </a:rPr>
              <a:t>قتح</a:t>
            </a:r>
            <a:r>
              <a:rPr lang="ar-SA" sz="2200" dirty="0">
                <a:solidFill>
                  <a:srgbClr val="B80000"/>
                </a:solidFill>
                <a:latin typeface="Andalus" pitchFamily="2" charset="-78"/>
                <a:cs typeface="Andalus" pitchFamily="2" charset="-78"/>
              </a:rPr>
              <a:t> النوافذ والتحكم </a:t>
            </a:r>
            <a:r>
              <a:rPr lang="ar-SA" sz="2200" dirty="0" err="1">
                <a:solidFill>
                  <a:srgbClr val="B80000"/>
                </a:solidFill>
                <a:latin typeface="Andalus" pitchFamily="2" charset="-78"/>
                <a:cs typeface="Andalus" pitchFamily="2" charset="-78"/>
              </a:rPr>
              <a:t>بها</a:t>
            </a:r>
            <a:r>
              <a:rPr lang="ar-SA" sz="2200" dirty="0">
                <a:solidFill>
                  <a:srgbClr val="B80000"/>
                </a:solidFill>
                <a:latin typeface="Andalus" pitchFamily="2" charset="-78"/>
                <a:cs typeface="Andalus" pitchFamily="2" charset="-78"/>
              </a:rPr>
              <a:t> (</a:t>
            </a:r>
            <a:r>
              <a:rPr lang="en-US" sz="2200" dirty="0">
                <a:solidFill>
                  <a:srgbClr val="B80000"/>
                </a:solidFill>
                <a:latin typeface="Andalus" pitchFamily="2" charset="-78"/>
                <a:cs typeface="Andalus" pitchFamily="2" charset="-78"/>
              </a:rPr>
              <a:t>Open Windows</a:t>
            </a:r>
            <a:r>
              <a:rPr lang="ar-SA" sz="2200" dirty="0">
                <a:solidFill>
                  <a:srgbClr val="B80000"/>
                </a:solidFill>
                <a:latin typeface="Andalus" pitchFamily="2" charset="-78"/>
                <a:cs typeface="Andalus" pitchFamily="2" charset="-78"/>
              </a:rPr>
              <a:t>) :</a:t>
            </a:r>
          </a:p>
        </p:txBody>
      </p:sp>
      <p:sp>
        <p:nvSpPr>
          <p:cNvPr id="11" name="مستطيل 10"/>
          <p:cNvSpPr>
            <a:spLocks noChangeArrowheads="1"/>
          </p:cNvSpPr>
          <p:nvPr/>
        </p:nvSpPr>
        <p:spPr bwMode="auto">
          <a:xfrm>
            <a:off x="5988050" y="1879601"/>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latin typeface="Calibri" panose="020F0502020204030204" pitchFamily="34" charset="0"/>
              </a:rPr>
              <a:t>سميَّ نظام النوافذ بهذا الاسم لأن أي برنامج أو مستند أو ملف يتم فتحه في مربع خاص يكون على شكل نافذة ويتم فتح نافذة أي (</a:t>
            </a:r>
            <a:r>
              <a:rPr lang="ar-YE" b="1">
                <a:solidFill>
                  <a:srgbClr val="00B0F0"/>
                </a:solidFill>
                <a:latin typeface="Calibri" panose="020F0502020204030204" pitchFamily="34" charset="0"/>
              </a:rPr>
              <a:t>برنامج/ ملف</a:t>
            </a:r>
            <a:r>
              <a:rPr lang="ar-YE" b="1">
                <a:latin typeface="Calibri" panose="020F0502020204030204" pitchFamily="34" charset="0"/>
              </a:rPr>
              <a:t>) بالنقر المزدوج على أيقونة البرنامج أو الملف المُراد فتح</a:t>
            </a:r>
            <a:r>
              <a:rPr lang="ar-SA" b="1">
                <a:latin typeface="Calibri" panose="020F0502020204030204" pitchFamily="34" charset="0"/>
              </a:rPr>
              <a:t>ه</a:t>
            </a:r>
            <a:r>
              <a:rPr lang="ar-YE" b="1">
                <a:latin typeface="Calibri" panose="020F0502020204030204" pitchFamily="34" charset="0"/>
              </a:rPr>
              <a:t> ليتم مباشرة فتح البرنامج/ الملف المعني. </a:t>
            </a:r>
          </a:p>
        </p:txBody>
      </p:sp>
      <p:pic>
        <p:nvPicPr>
          <p:cNvPr id="819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350" y="3644900"/>
            <a:ext cx="46307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714408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par>
                          <p:cTn id="11" fill="hold" nodeType="afterGroup">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par>
                          <p:cTn id="20" fill="hold" nodeType="afterGroup">
                            <p:stCondLst>
                              <p:cond delay="500"/>
                            </p:stCondLst>
                            <p:childTnLst>
                              <p:par>
                                <p:cTn id="21" presetID="8" presetClass="entr" presetSubtype="16" fill="hold" nodeType="after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diamond(in)">
                                      <p:cBhvr>
                                        <p:cTn id="23" dur="1000"/>
                                        <p:tgtEl>
                                          <p:spTgt spid="8194"/>
                                        </p:tgtEl>
                                      </p:cBhvr>
                                    </p:animEffect>
                                  </p:childTnLst>
                                </p:cTn>
                              </p:par>
                            </p:childTnLst>
                          </p:cTn>
                        </p:par>
                        <p:par>
                          <p:cTn id="24" fill="hold" nodeType="afterGroup">
                            <p:stCondLst>
                              <p:cond delay="1500"/>
                            </p:stCondLst>
                            <p:childTnLst>
                              <p:par>
                                <p:cTn id="25" presetID="8" presetClass="entr" presetSubtype="16" fill="hold" nodeType="after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diamond(in)">
                                      <p:cBhvr>
                                        <p:cTn id="27" dur="1000"/>
                                        <p:tgtEl>
                                          <p:spTgt spid="81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diamond(in)">
                                      <p:cBhvr>
                                        <p:cTn id="32"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2164" y="3933825"/>
            <a:ext cx="275907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p:cNvSpPr>
            <a:spLocks noChangeArrowheads="1"/>
          </p:cNvSpPr>
          <p:nvPr/>
        </p:nvSpPr>
        <p:spPr bwMode="auto">
          <a:xfrm>
            <a:off x="6311901" y="2035175"/>
            <a:ext cx="3857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5.انقر على الملف المطلوب, ليدخل تلقائياً المسار الخاص به لمربع الحوار.</a:t>
            </a:r>
          </a:p>
          <a:p>
            <a:pPr eaLnBrk="1" hangingPunct="1"/>
            <a:endParaRPr lang="ar-YE" b="1">
              <a:latin typeface="Calibri" panose="020F0502020204030204" pitchFamily="34" charset="0"/>
            </a:endParaRPr>
          </a:p>
          <a:p>
            <a:pPr eaLnBrk="1" hangingPunct="1"/>
            <a:r>
              <a:rPr lang="ar-YE" b="1">
                <a:latin typeface="Calibri" panose="020F0502020204030204" pitchFamily="34" charset="0"/>
              </a:rPr>
              <a:t>6.انقر (</a:t>
            </a:r>
            <a:r>
              <a:rPr lang="ar-YE" b="1">
                <a:solidFill>
                  <a:srgbClr val="00B0F0"/>
                </a:solidFill>
                <a:latin typeface="Calibri" panose="020F0502020204030204" pitchFamily="34" charset="0"/>
              </a:rPr>
              <a:t>موافق</a:t>
            </a:r>
            <a:r>
              <a:rPr lang="ar-YE" b="1">
                <a:latin typeface="Calibri" panose="020F0502020204030204" pitchFamily="34" charset="0"/>
              </a:rPr>
              <a:t>) على مربع الحوار.</a:t>
            </a:r>
          </a:p>
          <a:p>
            <a:pPr eaLnBrk="1" hangingPunct="1"/>
            <a:endParaRPr lang="ar-YE" b="1">
              <a:latin typeface="Calibri" panose="020F0502020204030204" pitchFamily="34" charset="0"/>
            </a:endParaRPr>
          </a:p>
          <a:p>
            <a:pPr eaLnBrk="1" hangingPunct="1"/>
            <a:r>
              <a:rPr lang="ar-YE" b="1">
                <a:latin typeface="Calibri" panose="020F0502020204030204" pitchFamily="34" charset="0"/>
              </a:rPr>
              <a:t>7.انقر على زر (</a:t>
            </a:r>
            <a:r>
              <a:rPr lang="ar-YE" b="1">
                <a:solidFill>
                  <a:srgbClr val="00B0F0"/>
                </a:solidFill>
                <a:latin typeface="Calibri" panose="020F0502020204030204" pitchFamily="34" charset="0"/>
              </a:rPr>
              <a:t>التالي</a:t>
            </a:r>
            <a:r>
              <a:rPr lang="ar-YE" b="1">
                <a:latin typeface="Calibri" panose="020F0502020204030204" pitchFamily="34" charset="0"/>
              </a:rPr>
              <a:t>) لحين ظهور زر (</a:t>
            </a:r>
            <a:r>
              <a:rPr lang="ar-YE" b="1">
                <a:solidFill>
                  <a:srgbClr val="00B0F0"/>
                </a:solidFill>
                <a:latin typeface="Calibri" panose="020F0502020204030204" pitchFamily="34" charset="0"/>
              </a:rPr>
              <a:t>موافق</a:t>
            </a:r>
            <a:r>
              <a:rPr lang="ar-YE" b="1">
                <a:latin typeface="Calibri" panose="020F0502020204030204" pitchFamily="34" charset="0"/>
              </a:rPr>
              <a:t>).</a:t>
            </a:r>
            <a:endParaRPr lang="ar-SA" b="1">
              <a:latin typeface="Calibri" panose="020F0502020204030204" pitchFamily="34" charset="0"/>
            </a:endParaRPr>
          </a:p>
        </p:txBody>
      </p:sp>
      <p:sp>
        <p:nvSpPr>
          <p:cNvPr id="9" name="مستطيل 8"/>
          <p:cNvSpPr>
            <a:spLocks noChangeArrowheads="1"/>
          </p:cNvSpPr>
          <p:nvPr/>
        </p:nvSpPr>
        <p:spPr bwMode="auto">
          <a:xfrm>
            <a:off x="3417888" y="4941889"/>
            <a:ext cx="3541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8. </a:t>
            </a:r>
            <a:r>
              <a:rPr lang="ar-YE" b="1">
                <a:latin typeface="Calibri" panose="020F0502020204030204" pitchFamily="34" charset="0"/>
              </a:rPr>
              <a:t>انقر على زر (</a:t>
            </a:r>
            <a:r>
              <a:rPr lang="ar-YE" b="1">
                <a:solidFill>
                  <a:srgbClr val="00B0F0"/>
                </a:solidFill>
                <a:latin typeface="Calibri" panose="020F0502020204030204" pitchFamily="34" charset="0"/>
              </a:rPr>
              <a:t>موافق</a:t>
            </a:r>
            <a:r>
              <a:rPr lang="ar-YE" b="1">
                <a:latin typeface="Calibri" panose="020F0502020204030204" pitchFamily="34" charset="0"/>
              </a:rPr>
              <a:t>) لحفظ الأمر وتثبيته.</a:t>
            </a:r>
          </a:p>
        </p:txBody>
      </p:sp>
      <p:grpSp>
        <p:nvGrpSpPr>
          <p:cNvPr id="2" name="مجموعة 15"/>
          <p:cNvGrpSpPr>
            <a:grpSpLocks/>
          </p:cNvGrpSpPr>
          <p:nvPr/>
        </p:nvGrpSpPr>
        <p:grpSpPr bwMode="auto">
          <a:xfrm>
            <a:off x="2782888" y="1341438"/>
            <a:ext cx="4608512" cy="2533650"/>
            <a:chOff x="1259632" y="1340768"/>
            <a:chExt cx="4608512" cy="2534030"/>
          </a:xfrm>
        </p:grpSpPr>
        <p:pic>
          <p:nvPicPr>
            <p:cNvPr id="204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1340768"/>
              <a:ext cx="3384376" cy="25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رابط بشكل مرفق 10"/>
            <p:cNvCxnSpPr/>
            <p:nvPr/>
          </p:nvCxnSpPr>
          <p:spPr>
            <a:xfrm rot="10800000">
              <a:off x="4572744" y="1844080"/>
              <a:ext cx="935038" cy="649385"/>
            </a:xfrm>
            <a:prstGeom prst="bentConnector3">
              <a:avLst>
                <a:gd name="adj1" fmla="val 70156"/>
              </a:avLst>
            </a:prstGeom>
          </p:spPr>
          <p:style>
            <a:lnRef idx="1">
              <a:schemeClr val="accent1"/>
            </a:lnRef>
            <a:fillRef idx="0">
              <a:schemeClr val="accent1"/>
            </a:fillRef>
            <a:effectRef idx="0">
              <a:schemeClr val="accent1"/>
            </a:effectRef>
            <a:fontRef idx="minor">
              <a:schemeClr val="tx1"/>
            </a:fontRef>
          </p:style>
        </p:cxnSp>
        <p:cxnSp>
          <p:nvCxnSpPr>
            <p:cNvPr id="14" name="رابط بشكل مرفق 13"/>
            <p:cNvCxnSpPr/>
            <p:nvPr/>
          </p:nvCxnSpPr>
          <p:spPr>
            <a:xfrm rot="10800000">
              <a:off x="4499719" y="2348981"/>
              <a:ext cx="1368425" cy="719246"/>
            </a:xfrm>
            <a:prstGeom prst="bentConnector3">
              <a:avLst>
                <a:gd name="adj1" fmla="val 83948"/>
              </a:avLst>
            </a:prstGeom>
          </p:spPr>
          <p:style>
            <a:lnRef idx="1">
              <a:schemeClr val="accent1"/>
            </a:lnRef>
            <a:fillRef idx="0">
              <a:schemeClr val="accent1"/>
            </a:fillRef>
            <a:effectRef idx="0">
              <a:schemeClr val="accent1"/>
            </a:effectRef>
            <a:fontRef idx="minor">
              <a:schemeClr val="tx1"/>
            </a:fontRef>
          </p:style>
        </p:cxn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334831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2" presetClass="entr" presetSubtype="2" fill="hold" nodeType="withEffect">
                                  <p:stCondLst>
                                    <p:cond delay="0"/>
                                  </p:stCondLst>
                                  <p:childTnLst>
                                    <p:set>
                                      <p:cBhvr>
                                        <p:cTn id="19" dur="1" fill="hold">
                                          <p:stCondLst>
                                            <p:cond delay="0"/>
                                          </p:stCondLst>
                                        </p:cTn>
                                        <p:tgtEl>
                                          <p:spTgt spid="16387"/>
                                        </p:tgtEl>
                                        <p:attrNameLst>
                                          <p:attrName>style.visibility</p:attrName>
                                        </p:attrNameLst>
                                      </p:cBhvr>
                                      <p:to>
                                        <p:strVal val="visible"/>
                                      </p:to>
                                    </p:set>
                                    <p:anim calcmode="lin" valueType="num">
                                      <p:cBhvr additive="base">
                                        <p:cTn id="20" dur="500" fill="hold"/>
                                        <p:tgtEl>
                                          <p:spTgt spid="16387"/>
                                        </p:tgtEl>
                                        <p:attrNameLst>
                                          <p:attrName>ppt_x</p:attrName>
                                        </p:attrNameLst>
                                      </p:cBhvr>
                                      <p:tavLst>
                                        <p:tav tm="0">
                                          <p:val>
                                            <p:strVal val="1+#ppt_w/2"/>
                                          </p:val>
                                        </p:tav>
                                        <p:tav tm="100000">
                                          <p:val>
                                            <p:strVal val="#ppt_x"/>
                                          </p:val>
                                        </p:tav>
                                      </p:tavLst>
                                    </p:anim>
                                    <p:anim calcmode="lin" valueType="num">
                                      <p:cBhvr additive="base">
                                        <p:cTn id="21"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مجموعة 8"/>
          <p:cNvGrpSpPr>
            <a:grpSpLocks/>
          </p:cNvGrpSpPr>
          <p:nvPr/>
        </p:nvGrpSpPr>
        <p:grpSpPr bwMode="auto">
          <a:xfrm>
            <a:off x="3238500" y="2786063"/>
            <a:ext cx="6572250" cy="1643062"/>
            <a:chOff x="1714480" y="2786058"/>
            <a:chExt cx="6572296" cy="1643074"/>
          </a:xfrm>
        </p:grpSpPr>
        <p:sp>
          <p:nvSpPr>
            <p:cNvPr id="7" name="دبوس زينة 6"/>
            <p:cNvSpPr/>
            <p:nvPr/>
          </p:nvSpPr>
          <p:spPr>
            <a:xfrm>
              <a:off x="1714480" y="2786058"/>
              <a:ext cx="6572296" cy="1643074"/>
            </a:xfrm>
            <a:prstGeom prst="plaqu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21512" name="مربع نص 7"/>
            <p:cNvSpPr txBox="1">
              <a:spLocks noChangeArrowheads="1"/>
            </p:cNvSpPr>
            <p:nvPr/>
          </p:nvSpPr>
          <p:spPr bwMode="auto">
            <a:xfrm>
              <a:off x="2000232" y="3004607"/>
              <a:ext cx="592935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200">
                  <a:solidFill>
                    <a:srgbClr val="D60000"/>
                  </a:solidFill>
                  <a:latin typeface="Calibri" panose="020F0502020204030204" pitchFamily="34" charset="0"/>
                </a:rPr>
                <a:t>(</a:t>
              </a:r>
              <a:r>
                <a:rPr lang="ar-SA" sz="3200">
                  <a:solidFill>
                    <a:srgbClr val="D60000"/>
                  </a:solidFill>
                  <a:latin typeface="Andalus" panose="02020603050405020304" pitchFamily="18" charset="-78"/>
                  <a:cs typeface="Andalus" panose="02020603050405020304" pitchFamily="18" charset="-78"/>
                </a:rPr>
                <a:t>ملاحظة</a:t>
              </a:r>
              <a:r>
                <a:rPr lang="ar-SA" sz="3200">
                  <a:solidFill>
                    <a:srgbClr val="D60000"/>
                  </a:solidFill>
                  <a:latin typeface="Calibri" panose="020F0502020204030204" pitchFamily="34" charset="0"/>
                </a:rPr>
                <a:t>)</a:t>
              </a:r>
            </a:p>
            <a:p>
              <a:pPr eaLnBrk="1" hangingPunct="1">
                <a:buFont typeface="Wingdings" panose="05000000000000000000" pitchFamily="2" charset="2"/>
                <a:buChar char="Ø"/>
              </a:pPr>
              <a:r>
                <a:rPr lang="ar-SA" b="1">
                  <a:latin typeface="Calibri" panose="020F0502020204030204" pitchFamily="34" charset="0"/>
                </a:rPr>
                <a:t>يمكن تطبيق خيارات أيقونة الاختصار داخل أي مجلد موجود على الجهاز، وليس فقط على سطح المكتب.</a:t>
              </a:r>
            </a:p>
          </p:txBody>
        </p: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481735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3621089" y="214314"/>
            <a:ext cx="5761037" cy="7191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YE" sz="2500" dirty="0">
                <a:solidFill>
                  <a:srgbClr val="B80000"/>
                </a:solidFill>
                <a:latin typeface="Andalus" pitchFamily="2" charset="-78"/>
                <a:cs typeface="Andalus" pitchFamily="2" charset="-78"/>
              </a:rPr>
              <a:t>ترتيب النوافذ المفتوحة والتنقل بينها وإظهار وإخفاء أقسام النافذة</a:t>
            </a:r>
          </a:p>
        </p:txBody>
      </p:sp>
      <p:sp>
        <p:nvSpPr>
          <p:cNvPr id="7" name="مضلع اثنا عشري 6"/>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3</a:t>
            </a:r>
          </a:p>
        </p:txBody>
      </p:sp>
      <p:sp>
        <p:nvSpPr>
          <p:cNvPr id="8" name="دبوس زينة 7"/>
          <p:cNvSpPr/>
          <p:nvPr/>
        </p:nvSpPr>
        <p:spPr>
          <a:xfrm>
            <a:off x="3881438" y="1214438"/>
            <a:ext cx="6462712"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ترتيب النوافذ المفتوحة على سطح المكتب (</a:t>
            </a:r>
            <a:r>
              <a:rPr lang="en-US" sz="2200" dirty="0">
                <a:solidFill>
                  <a:srgbClr val="B80000"/>
                </a:solidFill>
                <a:latin typeface="Andalus" pitchFamily="2" charset="-78"/>
                <a:cs typeface="Andalus" pitchFamily="2" charset="-78"/>
              </a:rPr>
              <a:t>Arrange Windows</a:t>
            </a:r>
            <a:r>
              <a:rPr lang="ar-SA" sz="2200" dirty="0">
                <a:solidFill>
                  <a:srgbClr val="B80000"/>
                </a:solidFill>
                <a:latin typeface="Andalus" pitchFamily="2" charset="-78"/>
                <a:cs typeface="Andalus" pitchFamily="2" charset="-78"/>
              </a:rPr>
              <a:t>) :</a:t>
            </a:r>
          </a:p>
        </p:txBody>
      </p:sp>
      <p:sp>
        <p:nvSpPr>
          <p:cNvPr id="9" name="مستطيل 8"/>
          <p:cNvSpPr>
            <a:spLocks noChangeArrowheads="1"/>
          </p:cNvSpPr>
          <p:nvPr/>
        </p:nvSpPr>
        <p:spPr bwMode="auto">
          <a:xfrm>
            <a:off x="5810250" y="1785939"/>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latin typeface="Calibri" panose="020F0502020204030204" pitchFamily="34" charset="0"/>
              </a:rPr>
              <a:t>يُمكنك نظام التشغيل (</a:t>
            </a:r>
            <a:r>
              <a:rPr lang="ar-YE" b="1">
                <a:solidFill>
                  <a:srgbClr val="00B0F0"/>
                </a:solidFill>
                <a:latin typeface="Calibri" panose="020F0502020204030204" pitchFamily="34" charset="0"/>
              </a:rPr>
              <a:t>ويندوز </a:t>
            </a:r>
            <a:r>
              <a:rPr lang="ar-SA" b="1">
                <a:solidFill>
                  <a:srgbClr val="00B0F0"/>
                </a:solidFill>
                <a:latin typeface="Calibri" panose="020F0502020204030204" pitchFamily="34" charset="0"/>
              </a:rPr>
              <a:t>7</a:t>
            </a:r>
            <a:r>
              <a:rPr lang="ar-YE" b="1">
                <a:latin typeface="Calibri" panose="020F0502020204030204" pitchFamily="34" charset="0"/>
              </a:rPr>
              <a:t>) من فتح نافذة أو أكثر لبرنامج/ملف في الوقت ذاته لتظهر على سطح المكتب والتبديل بين هذه النوافذ للعمل عليها</a:t>
            </a:r>
            <a:r>
              <a:rPr lang="ar-SA" b="1">
                <a:latin typeface="Calibri" panose="020F0502020204030204" pitchFamily="34" charset="0"/>
              </a:rPr>
              <a:t>،</a:t>
            </a:r>
            <a:r>
              <a:rPr lang="ar-YE" b="1">
                <a:latin typeface="Calibri" panose="020F0502020204030204" pitchFamily="34" charset="0"/>
              </a:rPr>
              <a:t>ولفتح نافذة البرنامج/ ملف فقط انقر نقراً مزدوجاً على أيقونة البرنامج/ الملف ليظهر مباشرة نافذة الملف على الشاشة وأيقونة تفعيل البرنامج/الملف على شريط المهام. </a:t>
            </a:r>
          </a:p>
        </p:txBody>
      </p:sp>
      <p:sp>
        <p:nvSpPr>
          <p:cNvPr id="14" name="مستطيل 13"/>
          <p:cNvSpPr>
            <a:spLocks noChangeArrowheads="1"/>
          </p:cNvSpPr>
          <p:nvPr/>
        </p:nvSpPr>
        <p:spPr bwMode="auto">
          <a:xfrm>
            <a:off x="2208213" y="4283076"/>
            <a:ext cx="5156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700" b="1">
                <a:latin typeface="Calibri" panose="020F0502020204030204" pitchFamily="34" charset="0"/>
              </a:rPr>
              <a:t>1</a:t>
            </a:r>
            <a:r>
              <a:rPr lang="ar-YE" sz="1700" b="1">
                <a:latin typeface="Calibri" panose="020F0502020204030204" pitchFamily="34" charset="0"/>
              </a:rPr>
              <a:t>.انقر بزر الفأرة الأيمن على شريط المهام لتظهر قائمة </a:t>
            </a:r>
            <a:r>
              <a:rPr lang="ar-SA" sz="1700" b="1">
                <a:latin typeface="Calibri" panose="020F0502020204030204" pitchFamily="34" charset="0"/>
              </a:rPr>
              <a:t>الخيارات</a:t>
            </a:r>
            <a:r>
              <a:rPr lang="ar-YE" sz="1700" b="1">
                <a:latin typeface="Calibri" panose="020F0502020204030204" pitchFamily="34" charset="0"/>
              </a:rPr>
              <a:t>.</a:t>
            </a:r>
          </a:p>
        </p:txBody>
      </p:sp>
      <p:sp>
        <p:nvSpPr>
          <p:cNvPr id="15" name="مستطيل 14"/>
          <p:cNvSpPr>
            <a:spLocks noChangeArrowheads="1"/>
          </p:cNvSpPr>
          <p:nvPr/>
        </p:nvSpPr>
        <p:spPr bwMode="auto">
          <a:xfrm>
            <a:off x="2927350" y="3779839"/>
            <a:ext cx="412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b="1">
                <a:solidFill>
                  <a:srgbClr val="00B0F0"/>
                </a:solidFill>
                <a:latin typeface="Calibri" panose="020F0502020204030204" pitchFamily="34" charset="0"/>
              </a:rPr>
              <a:t>للبدء ترتيب النوافذ المفتوحة اتبع الخطوات التالية:</a:t>
            </a:r>
          </a:p>
        </p:txBody>
      </p:sp>
      <p:sp>
        <p:nvSpPr>
          <p:cNvPr id="17" name="مستطيل 16"/>
          <p:cNvSpPr>
            <a:spLocks noChangeArrowheads="1"/>
          </p:cNvSpPr>
          <p:nvPr/>
        </p:nvSpPr>
        <p:spPr bwMode="auto">
          <a:xfrm>
            <a:off x="7608888" y="4652963"/>
            <a:ext cx="192881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2.</a:t>
            </a:r>
            <a:r>
              <a:rPr lang="ar-YE" sz="1700" b="1">
                <a:latin typeface="Calibri" panose="020F0502020204030204" pitchFamily="34" charset="0"/>
              </a:rPr>
              <a:t>انقر على أي من أنواع الترتيب المتاحة ليتم تغيير عرض النوافذ المفتوحة. </a:t>
            </a:r>
          </a:p>
          <a:p>
            <a:pPr algn="justLow" eaLnBrk="1" hangingPunct="1"/>
            <a:r>
              <a:rPr lang="ar-YE" sz="1700" b="1">
                <a:latin typeface="Calibri" panose="020F0502020204030204" pitchFamily="34" charset="0"/>
              </a:rPr>
              <a:t>أ.</a:t>
            </a:r>
            <a:r>
              <a:rPr lang="ar-SA" sz="1700" b="1">
                <a:latin typeface="Calibri" panose="020F0502020204030204" pitchFamily="34" charset="0"/>
              </a:rPr>
              <a:t> </a:t>
            </a:r>
            <a:r>
              <a:rPr lang="ar-YE" sz="1700" b="1">
                <a:latin typeface="Calibri" panose="020F0502020204030204" pitchFamily="34" charset="0"/>
              </a:rPr>
              <a:t>تتالي الإطارات.</a:t>
            </a:r>
          </a:p>
        </p:txBody>
      </p:sp>
      <p:pic>
        <p:nvPicPr>
          <p:cNvPr id="174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9514" y="4652964"/>
            <a:ext cx="3043237"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مجموعة 19"/>
          <p:cNvGrpSpPr>
            <a:grpSpLocks/>
          </p:cNvGrpSpPr>
          <p:nvPr/>
        </p:nvGrpSpPr>
        <p:grpSpPr bwMode="auto">
          <a:xfrm>
            <a:off x="2495551" y="1700214"/>
            <a:ext cx="4968875" cy="2016125"/>
            <a:chOff x="971550" y="1700213"/>
            <a:chExt cx="4968602" cy="2016125"/>
          </a:xfrm>
        </p:grpSpPr>
        <p:pic>
          <p:nvPicPr>
            <p:cNvPr id="225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1700213"/>
              <a:ext cx="32718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رابط مستقيم 18"/>
            <p:cNvCxnSpPr/>
            <p:nvPr/>
          </p:nvCxnSpPr>
          <p:spPr>
            <a:xfrm>
              <a:off x="4211460" y="3284538"/>
              <a:ext cx="172869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مجموعة 26"/>
          <p:cNvGrpSpPr>
            <a:grpSpLocks/>
          </p:cNvGrpSpPr>
          <p:nvPr/>
        </p:nvGrpSpPr>
        <p:grpSpPr bwMode="auto">
          <a:xfrm>
            <a:off x="7370763" y="3573463"/>
            <a:ext cx="2470150" cy="1223962"/>
            <a:chOff x="5846763" y="3573463"/>
            <a:chExt cx="2470150" cy="1223689"/>
          </a:xfrm>
        </p:grpSpPr>
        <p:pic>
          <p:nvPicPr>
            <p:cNvPr id="2254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6763" y="3573463"/>
              <a:ext cx="24701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رابط مستقيم 21"/>
            <p:cNvCxnSpPr/>
            <p:nvPr/>
          </p:nvCxnSpPr>
          <p:spPr>
            <a:xfrm rot="5400000">
              <a:off x="6263522" y="4617011"/>
              <a:ext cx="3602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4172215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par>
                          <p:cTn id="11" fill="hold" nodeType="afterGroup">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par>
                                <p:cTn id="25" presetID="4"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8" presetClass="entr" presetSubtype="16" fill="hold" nodeType="withEffect">
                                  <p:stCondLst>
                                    <p:cond delay="0"/>
                                  </p:stCondLst>
                                  <p:childTnLst>
                                    <p:set>
                                      <p:cBhvr>
                                        <p:cTn id="42" dur="1" fill="hold">
                                          <p:stCondLst>
                                            <p:cond delay="0"/>
                                          </p:stCondLst>
                                        </p:cTn>
                                        <p:tgtEl>
                                          <p:spTgt spid="17412"/>
                                        </p:tgtEl>
                                        <p:attrNameLst>
                                          <p:attrName>style.visibility</p:attrName>
                                        </p:attrNameLst>
                                      </p:cBhvr>
                                      <p:to>
                                        <p:strVal val="visible"/>
                                      </p:to>
                                    </p:set>
                                    <p:animEffect transition="in" filter="diamond(in)">
                                      <p:cBhvr>
                                        <p:cTn id="43"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351" y="3789364"/>
            <a:ext cx="41052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ربع نص 7"/>
          <p:cNvSpPr txBox="1"/>
          <p:nvPr/>
        </p:nvSpPr>
        <p:spPr>
          <a:xfrm>
            <a:off x="7104063" y="3716339"/>
            <a:ext cx="2952750" cy="369887"/>
          </a:xfrm>
          <a:prstGeom prst="rect">
            <a:avLst/>
          </a:prstGeom>
          <a:noFill/>
        </p:spPr>
        <p:txBody>
          <a:bodyPr rtlCol="1">
            <a:spAutoFit/>
          </a:bodyPr>
          <a:lstStyle/>
          <a:p>
            <a:pPr>
              <a:defRPr/>
            </a:pPr>
            <a:r>
              <a:rPr lang="ar-SA" b="1" dirty="0">
                <a:latin typeface="Calibri" pitchFamily="34" charset="0"/>
              </a:rPr>
              <a:t>ج . إظهار الإطارات جنباً إلى جنب </a:t>
            </a:r>
            <a:r>
              <a:rPr lang="ar-SA" sz="1650" b="1" dirty="0">
                <a:latin typeface="Calibri" pitchFamily="34" charset="0"/>
              </a:rPr>
              <a:t>.</a:t>
            </a:r>
          </a:p>
        </p:txBody>
      </p:sp>
      <p:sp>
        <p:nvSpPr>
          <p:cNvPr id="9" name="مربع نص 8"/>
          <p:cNvSpPr txBox="1">
            <a:spLocks noChangeArrowheads="1"/>
          </p:cNvSpPr>
          <p:nvPr/>
        </p:nvSpPr>
        <p:spPr bwMode="auto">
          <a:xfrm>
            <a:off x="4295775" y="1484313"/>
            <a:ext cx="2001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ب . إظهار الإطارات بشكل مكدس .</a:t>
            </a:r>
          </a:p>
        </p:txBody>
      </p:sp>
      <p:grpSp>
        <p:nvGrpSpPr>
          <p:cNvPr id="2" name="مجموعة 11"/>
          <p:cNvGrpSpPr>
            <a:grpSpLocks/>
          </p:cNvGrpSpPr>
          <p:nvPr/>
        </p:nvGrpSpPr>
        <p:grpSpPr bwMode="auto">
          <a:xfrm>
            <a:off x="6383339" y="1196976"/>
            <a:ext cx="3889375" cy="1800225"/>
            <a:chOff x="4860032" y="1196752"/>
            <a:chExt cx="3888432" cy="1800200"/>
          </a:xfrm>
        </p:grpSpPr>
        <p:pic>
          <p:nvPicPr>
            <p:cNvPr id="235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1196752"/>
              <a:ext cx="338437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رابط مستقيم 10"/>
            <p:cNvCxnSpPr/>
            <p:nvPr/>
          </p:nvCxnSpPr>
          <p:spPr>
            <a:xfrm rot="10800000">
              <a:off x="4860032" y="1773007"/>
              <a:ext cx="50470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516660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additive="base">
                                        <p:cTn id="17" dur="500" fill="hold"/>
                                        <p:tgtEl>
                                          <p:spTgt spid="18435"/>
                                        </p:tgtEl>
                                        <p:attrNameLst>
                                          <p:attrName>ppt_x</p:attrName>
                                        </p:attrNameLst>
                                      </p:cBhvr>
                                      <p:tavLst>
                                        <p:tav tm="0">
                                          <p:val>
                                            <p:strVal val="1+#ppt_w/2"/>
                                          </p:val>
                                        </p:tav>
                                        <p:tav tm="100000">
                                          <p:val>
                                            <p:strVal val="#ppt_x"/>
                                          </p:val>
                                        </p:tav>
                                      </p:tavLst>
                                    </p:anim>
                                    <p:anim calcmode="lin" valueType="num">
                                      <p:cBhvr additive="base">
                                        <p:cTn id="18" dur="500" fill="hold"/>
                                        <p:tgtEl>
                                          <p:spTgt spid="18435"/>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8739188" y="1214438"/>
            <a:ext cx="1604962"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تنشيط النوافذ :</a:t>
            </a:r>
          </a:p>
        </p:txBody>
      </p:sp>
      <p:sp>
        <p:nvSpPr>
          <p:cNvPr id="9" name="مستطيل 8"/>
          <p:cNvSpPr/>
          <p:nvPr/>
        </p:nvSpPr>
        <p:spPr>
          <a:xfrm>
            <a:off x="6672263" y="1714501"/>
            <a:ext cx="3638550" cy="1362075"/>
          </a:xfrm>
          <a:prstGeom prst="rect">
            <a:avLst/>
          </a:prstGeom>
        </p:spPr>
        <p:txBody>
          <a:bodyPr>
            <a:spAutoFit/>
          </a:bodyPr>
          <a:lstStyle/>
          <a:p>
            <a:pPr algn="justLow">
              <a:defRPr/>
            </a:pPr>
            <a:r>
              <a:rPr lang="ar-YE" sz="1650" b="1" dirty="0">
                <a:solidFill>
                  <a:srgbClr val="00B0F0"/>
                </a:solidFill>
                <a:latin typeface="Calibri" pitchFamily="34" charset="0"/>
              </a:rPr>
              <a:t>يقصد بتنشيط النافذة: </a:t>
            </a:r>
            <a:r>
              <a:rPr lang="ar-YE" sz="1650" b="1" dirty="0">
                <a:latin typeface="Calibri" pitchFamily="34" charset="0"/>
              </a:rPr>
              <a:t>جعلها في مقدمة النوافذ المفتوحة وتمكين المستخدم من العمل عليها من خلال وحدات الإدخال والإخراج</a:t>
            </a:r>
            <a:r>
              <a:rPr lang="ar-SA" sz="1650" b="1" dirty="0">
                <a:latin typeface="Calibri" pitchFamily="34" charset="0"/>
              </a:rPr>
              <a:t>،</a:t>
            </a:r>
            <a:r>
              <a:rPr lang="ar-YE" sz="1650" b="1" dirty="0">
                <a:latin typeface="Calibri" pitchFamily="34" charset="0"/>
              </a:rPr>
              <a:t> ويتم تنشيط النافذة بالنقر على أيقونتها الموجودة على شريط المهام, أو الضغط على مفتاحي (</a:t>
            </a:r>
            <a:r>
              <a:rPr lang="en-US" sz="1650" b="1" dirty="0" err="1">
                <a:solidFill>
                  <a:srgbClr val="00B0F0"/>
                </a:solidFill>
                <a:latin typeface="Calibri" pitchFamily="34" charset="0"/>
              </a:rPr>
              <a:t>Alt+Tab</a:t>
            </a:r>
            <a:r>
              <a:rPr lang="ar-SA" sz="1650" b="1" dirty="0">
                <a:latin typeface="Calibri" pitchFamily="34" charset="0"/>
              </a:rPr>
              <a:t>) .</a:t>
            </a:r>
            <a:endParaRPr lang="en-US" sz="1650" b="1" dirty="0">
              <a:latin typeface="Calibri" pitchFamily="34" charset="0"/>
            </a:endParaRPr>
          </a:p>
        </p:txBody>
      </p:sp>
      <p:sp>
        <p:nvSpPr>
          <p:cNvPr id="10" name="مستطيل 9"/>
          <p:cNvSpPr/>
          <p:nvPr/>
        </p:nvSpPr>
        <p:spPr>
          <a:xfrm>
            <a:off x="8975726" y="3573464"/>
            <a:ext cx="1477963" cy="1870075"/>
          </a:xfrm>
          <a:prstGeom prst="rect">
            <a:avLst/>
          </a:prstGeom>
        </p:spPr>
        <p:txBody>
          <a:bodyPr>
            <a:spAutoFit/>
          </a:bodyPr>
          <a:lstStyle/>
          <a:p>
            <a:pPr algn="justLow">
              <a:defRPr/>
            </a:pPr>
            <a:r>
              <a:rPr lang="ar-YE" sz="1650" b="1" dirty="0">
                <a:latin typeface="Calibri" pitchFamily="34" charset="0"/>
              </a:rPr>
              <a:t>إذا كانت النوافذ المفتوحة في وضع التوسيط (</a:t>
            </a:r>
            <a:r>
              <a:rPr lang="ar-YE" sz="1650" b="1" dirty="0">
                <a:solidFill>
                  <a:srgbClr val="00B0F0"/>
                </a:solidFill>
                <a:latin typeface="Calibri" pitchFamily="34" charset="0"/>
              </a:rPr>
              <a:t>التحجيم</a:t>
            </a:r>
            <a:r>
              <a:rPr lang="ar-YE" sz="1650" b="1" dirty="0">
                <a:latin typeface="Calibri" pitchFamily="34" charset="0"/>
              </a:rPr>
              <a:t>) يمكنك النقل بينها بالنقر فقط على النافذة المُراد تفعيلها.</a:t>
            </a:r>
          </a:p>
        </p:txBody>
      </p:sp>
      <p:sp>
        <p:nvSpPr>
          <p:cNvPr id="11" name="مستطيل 10"/>
          <p:cNvSpPr/>
          <p:nvPr/>
        </p:nvSpPr>
        <p:spPr>
          <a:xfrm>
            <a:off x="2236788" y="4964114"/>
            <a:ext cx="3643312" cy="1108075"/>
          </a:xfrm>
          <a:prstGeom prst="rect">
            <a:avLst/>
          </a:prstGeom>
        </p:spPr>
        <p:txBody>
          <a:bodyPr>
            <a:spAutoFit/>
          </a:bodyPr>
          <a:lstStyle/>
          <a:p>
            <a:pPr>
              <a:defRPr/>
            </a:pPr>
            <a:r>
              <a:rPr lang="ar-YE" sz="1650" b="1" dirty="0">
                <a:latin typeface="Calibri" pitchFamily="34" charset="0"/>
              </a:rPr>
              <a:t>1.انقر على قائمة (</a:t>
            </a:r>
            <a:r>
              <a:rPr lang="ar-YE" sz="1650" b="1" dirty="0">
                <a:solidFill>
                  <a:srgbClr val="00B0F0"/>
                </a:solidFill>
                <a:latin typeface="Calibri" pitchFamily="34" charset="0"/>
              </a:rPr>
              <a:t>ابدأ</a:t>
            </a:r>
            <a:r>
              <a:rPr lang="ar-YE" sz="1650" b="1" dirty="0">
                <a:latin typeface="Calibri" pitchFamily="34" charset="0"/>
              </a:rPr>
              <a:t>) لتظهر قائمة ابدأ.</a:t>
            </a:r>
          </a:p>
          <a:p>
            <a:pPr>
              <a:defRPr/>
            </a:pPr>
            <a:r>
              <a:rPr lang="ar-SA" sz="1650" b="1" dirty="0">
                <a:latin typeface="Calibri" pitchFamily="34" charset="0"/>
              </a:rPr>
              <a:t>2</a:t>
            </a:r>
            <a:r>
              <a:rPr lang="ar-YE" sz="1650" b="1" dirty="0">
                <a:latin typeface="Calibri" pitchFamily="34" charset="0"/>
              </a:rPr>
              <a:t>.ستظهر مجموعة الملفات التي يحتاجها المستخدم على يمين قائمة (</a:t>
            </a:r>
            <a:r>
              <a:rPr lang="ar-YE" sz="1650" b="1" dirty="0">
                <a:solidFill>
                  <a:srgbClr val="00B0F0"/>
                </a:solidFill>
                <a:latin typeface="Calibri" pitchFamily="34" charset="0"/>
              </a:rPr>
              <a:t>ابدأ</a:t>
            </a:r>
            <a:r>
              <a:rPr lang="ar-YE" sz="1650" b="1" dirty="0">
                <a:latin typeface="Calibri" pitchFamily="34" charset="0"/>
              </a:rPr>
              <a:t>).</a:t>
            </a:r>
          </a:p>
          <a:p>
            <a:pPr>
              <a:defRPr/>
            </a:pPr>
            <a:r>
              <a:rPr lang="ar-YE" sz="1650" b="1" dirty="0">
                <a:latin typeface="Calibri" pitchFamily="34" charset="0"/>
              </a:rPr>
              <a:t>3.انقر</a:t>
            </a:r>
            <a:r>
              <a:rPr lang="ar-SA" sz="1650" b="1" dirty="0">
                <a:latin typeface="Calibri" pitchFamily="34" charset="0"/>
              </a:rPr>
              <a:t> </a:t>
            </a:r>
            <a:r>
              <a:rPr lang="ar-YE" sz="1650" b="1" dirty="0">
                <a:latin typeface="Calibri" pitchFamily="34" charset="0"/>
              </a:rPr>
              <a:t>على خيار (</a:t>
            </a:r>
            <a:r>
              <a:rPr lang="ar-YE" sz="1650" b="1" dirty="0">
                <a:solidFill>
                  <a:srgbClr val="00B0F0"/>
                </a:solidFill>
                <a:latin typeface="Calibri" pitchFamily="34" charset="0"/>
              </a:rPr>
              <a:t>الكمبيوتر</a:t>
            </a:r>
            <a:r>
              <a:rPr lang="ar-YE" sz="1650" b="1" dirty="0">
                <a:latin typeface="Calibri" pitchFamily="34" charset="0"/>
              </a:rPr>
              <a:t>).</a:t>
            </a:r>
            <a:endParaRPr lang="ar-SA" sz="1650" b="1" dirty="0">
              <a:latin typeface="Calibri" pitchFamily="34" charset="0"/>
            </a:endParaRPr>
          </a:p>
        </p:txBody>
      </p:sp>
      <p:sp>
        <p:nvSpPr>
          <p:cNvPr id="12" name="مستطيل 11"/>
          <p:cNvSpPr/>
          <p:nvPr/>
        </p:nvSpPr>
        <p:spPr>
          <a:xfrm>
            <a:off x="3287713" y="4149726"/>
            <a:ext cx="2000250" cy="600075"/>
          </a:xfrm>
          <a:prstGeom prst="rect">
            <a:avLst/>
          </a:prstGeom>
        </p:spPr>
        <p:txBody>
          <a:bodyPr>
            <a:spAutoFit/>
          </a:bodyPr>
          <a:lstStyle/>
          <a:p>
            <a:pPr>
              <a:buClr>
                <a:srgbClr val="00B0F0"/>
              </a:buClr>
              <a:buFont typeface="Wingdings" pitchFamily="2" charset="2"/>
              <a:buChar char="Ø"/>
              <a:defRPr/>
            </a:pPr>
            <a:r>
              <a:rPr lang="ar-SA" sz="1650" b="1" dirty="0" err="1">
                <a:solidFill>
                  <a:srgbClr val="00B0F0"/>
                </a:solidFill>
                <a:latin typeface="Calibri" pitchFamily="34" charset="0"/>
              </a:rPr>
              <a:t>لل</a:t>
            </a:r>
            <a:r>
              <a:rPr lang="ar-YE" sz="1650" b="1" dirty="0">
                <a:solidFill>
                  <a:srgbClr val="00B0F0"/>
                </a:solidFill>
                <a:latin typeface="Calibri" pitchFamily="34" charset="0"/>
              </a:rPr>
              <a:t>وصول إلى الملفات المخزنة على الجهاز:</a:t>
            </a:r>
          </a:p>
        </p:txBody>
      </p:sp>
      <p:grpSp>
        <p:nvGrpSpPr>
          <p:cNvPr id="2" name="مجموعة 21"/>
          <p:cNvGrpSpPr>
            <a:grpSpLocks/>
          </p:cNvGrpSpPr>
          <p:nvPr/>
        </p:nvGrpSpPr>
        <p:grpSpPr bwMode="auto">
          <a:xfrm>
            <a:off x="2927350" y="1844675"/>
            <a:ext cx="5905500" cy="4032250"/>
            <a:chOff x="1403648" y="1844824"/>
            <a:chExt cx="5904656" cy="4032448"/>
          </a:xfrm>
        </p:grpSpPr>
        <p:pic>
          <p:nvPicPr>
            <p:cNvPr id="2458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1844824"/>
              <a:ext cx="3790950" cy="217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976" y="3396009"/>
              <a:ext cx="2952328" cy="24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رابط بشكل مرفق 15"/>
            <p:cNvCxnSpPr/>
            <p:nvPr/>
          </p:nvCxnSpPr>
          <p:spPr>
            <a:xfrm rot="5400000">
              <a:off x="3779700" y="5300996"/>
              <a:ext cx="1008111" cy="144441"/>
            </a:xfrm>
            <a:prstGeom prst="bentConnector3">
              <a:avLst>
                <a:gd name="adj1" fmla="val 101831"/>
              </a:avLst>
            </a:prstGeom>
          </p:spPr>
          <p:style>
            <a:lnRef idx="1">
              <a:schemeClr val="accent1"/>
            </a:lnRef>
            <a:fillRef idx="0">
              <a:schemeClr val="accent1"/>
            </a:fillRef>
            <a:effectRef idx="0">
              <a:schemeClr val="accent1"/>
            </a:effectRef>
            <a:fontRef idx="minor">
              <a:schemeClr val="tx1"/>
            </a:fontRef>
          </p:style>
        </p:cxnSp>
        <p:cxnSp>
          <p:nvCxnSpPr>
            <p:cNvPr id="20" name="شكل 19"/>
            <p:cNvCxnSpPr/>
            <p:nvPr/>
          </p:nvCxnSpPr>
          <p:spPr>
            <a:xfrm rot="10800000" flipV="1">
              <a:off x="4140107" y="4600859"/>
              <a:ext cx="215869" cy="771563"/>
            </a:xfrm>
            <a:prstGeom prst="bentConnector2">
              <a:avLst/>
            </a:prstGeom>
          </p:spPr>
          <p:style>
            <a:lnRef idx="1">
              <a:schemeClr val="accent1"/>
            </a:lnRef>
            <a:fillRef idx="0">
              <a:schemeClr val="accent1"/>
            </a:fillRef>
            <a:effectRef idx="0">
              <a:schemeClr val="accent1"/>
            </a:effectRef>
            <a:fontRef idx="minor">
              <a:schemeClr val="tx1"/>
            </a:fontRef>
          </p:style>
        </p:cxn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4008660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1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ستطيل 8"/>
          <p:cNvSpPr/>
          <p:nvPr/>
        </p:nvSpPr>
        <p:spPr>
          <a:xfrm>
            <a:off x="6794500" y="1844676"/>
            <a:ext cx="3405188" cy="646113"/>
          </a:xfrm>
          <a:prstGeom prst="rect">
            <a:avLst/>
          </a:prstGeom>
        </p:spPr>
        <p:txBody>
          <a:bodyPr>
            <a:spAutoFit/>
          </a:bodyPr>
          <a:lstStyle/>
          <a:p>
            <a:pPr algn="justLow">
              <a:defRPr/>
            </a:pPr>
            <a:r>
              <a:rPr lang="ar-SA" b="1" dirty="0">
                <a:latin typeface="Calibri" pitchFamily="34" charset="0"/>
              </a:rPr>
              <a:t>4</a:t>
            </a:r>
            <a:r>
              <a:rPr lang="ar-YE" b="1" dirty="0">
                <a:latin typeface="Calibri" pitchFamily="34" charset="0"/>
              </a:rPr>
              <a:t>.ستظهر نافذة أقسام وحدات التخزين على جهازك الشخصي. </a:t>
            </a:r>
          </a:p>
        </p:txBody>
      </p:sp>
      <p:sp>
        <p:nvSpPr>
          <p:cNvPr id="10" name="مستطيل 9"/>
          <p:cNvSpPr/>
          <p:nvPr/>
        </p:nvSpPr>
        <p:spPr>
          <a:xfrm>
            <a:off x="3432176" y="4005264"/>
            <a:ext cx="2143125" cy="1754187"/>
          </a:xfrm>
          <a:prstGeom prst="rect">
            <a:avLst/>
          </a:prstGeom>
        </p:spPr>
        <p:txBody>
          <a:bodyPr>
            <a:spAutoFit/>
          </a:bodyPr>
          <a:lstStyle/>
          <a:p>
            <a:pPr algn="justLow">
              <a:defRPr/>
            </a:pPr>
            <a:r>
              <a:rPr lang="ar-SA" b="1" dirty="0">
                <a:latin typeface="Calibri" pitchFamily="34" charset="0"/>
              </a:rPr>
              <a:t>5. </a:t>
            </a:r>
            <a:r>
              <a:rPr lang="ar-YE" b="1" dirty="0">
                <a:latin typeface="Calibri" pitchFamily="34" charset="0"/>
              </a:rPr>
              <a:t>انقر نقراً مزدوجاً على وحدة التخزين المناسبة لتصل إلى الملفات والمجلدات المخزنة عليها ومنها مجلدات وملفات نظام التشغيل ذاته. </a:t>
            </a:r>
          </a:p>
        </p:txBody>
      </p:sp>
      <p:grpSp>
        <p:nvGrpSpPr>
          <p:cNvPr id="2" name="مجموعة 18"/>
          <p:cNvGrpSpPr>
            <a:grpSpLocks/>
          </p:cNvGrpSpPr>
          <p:nvPr/>
        </p:nvGrpSpPr>
        <p:grpSpPr bwMode="auto">
          <a:xfrm>
            <a:off x="3503613" y="1196976"/>
            <a:ext cx="5243512" cy="4937125"/>
            <a:chOff x="1979613" y="1196975"/>
            <a:chExt cx="5243512" cy="4937125"/>
          </a:xfrm>
        </p:grpSpPr>
        <p:pic>
          <p:nvPicPr>
            <p:cNvPr id="2560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1196975"/>
              <a:ext cx="3000503" cy="275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978" y="3429122"/>
              <a:ext cx="2867147" cy="27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رابط مستقيم 17"/>
            <p:cNvCxnSpPr/>
            <p:nvPr/>
          </p:nvCxnSpPr>
          <p:spPr>
            <a:xfrm>
              <a:off x="4932363" y="2133600"/>
              <a:ext cx="143986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614753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4" y="2276475"/>
            <a:ext cx="2981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6383339" y="2565401"/>
            <a:ext cx="3000375" cy="2030413"/>
          </a:xfrm>
          <a:prstGeom prst="rect">
            <a:avLst/>
          </a:prstGeom>
        </p:spPr>
        <p:txBody>
          <a:bodyPr>
            <a:spAutoFit/>
          </a:bodyPr>
          <a:lstStyle/>
          <a:p>
            <a:pPr algn="justLow">
              <a:defRPr/>
            </a:pPr>
            <a:r>
              <a:rPr lang="ar-YE" b="1" dirty="0">
                <a:latin typeface="Calibri" pitchFamily="34" charset="0"/>
              </a:rPr>
              <a:t>1.افتح إيقونة أي من المجلدات المخزنة على جهازك لتظهر نافذة المجلد.</a:t>
            </a:r>
          </a:p>
          <a:p>
            <a:pPr algn="justLow">
              <a:defRPr/>
            </a:pPr>
            <a:r>
              <a:rPr lang="ar-YE" b="1" dirty="0">
                <a:latin typeface="Calibri" pitchFamily="34" charset="0"/>
              </a:rPr>
              <a:t>2.</a:t>
            </a:r>
            <a:r>
              <a:rPr lang="ar-SA" b="1" dirty="0">
                <a:latin typeface="Calibri" pitchFamily="34" charset="0"/>
              </a:rPr>
              <a:t>ا</a:t>
            </a:r>
            <a:r>
              <a:rPr lang="ar-YE" b="1" dirty="0">
                <a:latin typeface="Calibri" pitchFamily="34" charset="0"/>
              </a:rPr>
              <a:t>نقر على قائمة (</a:t>
            </a:r>
            <a:r>
              <a:rPr lang="ar-YE" b="1" dirty="0">
                <a:solidFill>
                  <a:srgbClr val="00B0F0"/>
                </a:solidFill>
                <a:latin typeface="Calibri" pitchFamily="34" charset="0"/>
              </a:rPr>
              <a:t>تنظيم</a:t>
            </a:r>
            <a:r>
              <a:rPr lang="ar-YE" b="1" dirty="0">
                <a:latin typeface="Calibri" pitchFamily="34" charset="0"/>
              </a:rPr>
              <a:t>) ثم انقر منها على خيار (</a:t>
            </a:r>
            <a:r>
              <a:rPr lang="ar-YE" b="1" dirty="0">
                <a:solidFill>
                  <a:srgbClr val="00B0F0"/>
                </a:solidFill>
                <a:latin typeface="Calibri" pitchFamily="34" charset="0"/>
              </a:rPr>
              <a:t>تخطيط</a:t>
            </a:r>
            <a:r>
              <a:rPr lang="ar-YE" b="1" dirty="0">
                <a:latin typeface="Calibri" pitchFamily="34" charset="0"/>
              </a:rPr>
              <a:t>).</a:t>
            </a:r>
          </a:p>
          <a:p>
            <a:pPr algn="justLow">
              <a:defRPr/>
            </a:pPr>
            <a:r>
              <a:rPr lang="ar-YE" b="1" dirty="0">
                <a:latin typeface="Calibri" pitchFamily="34" charset="0"/>
              </a:rPr>
              <a:t>3.انقر على اسم الشريط المراد إظهاره ليصبح بلون داكن.</a:t>
            </a:r>
            <a:endParaRPr lang="ar-SA" b="1" dirty="0">
              <a:latin typeface="Calibri" pitchFamily="34" charset="0"/>
            </a:endParaRPr>
          </a:p>
        </p:txBody>
      </p:sp>
      <p:sp>
        <p:nvSpPr>
          <p:cNvPr id="8" name="مستطيل 7"/>
          <p:cNvSpPr>
            <a:spLocks noChangeArrowheads="1"/>
          </p:cNvSpPr>
          <p:nvPr/>
        </p:nvSpPr>
        <p:spPr bwMode="auto">
          <a:xfrm>
            <a:off x="7499350" y="1412875"/>
            <a:ext cx="242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buClr>
                <a:srgbClr val="00B0F0"/>
              </a:buClr>
              <a:buFont typeface="Wingdings" panose="05000000000000000000" pitchFamily="2" charset="2"/>
              <a:buChar char="Ø"/>
            </a:pPr>
            <a:r>
              <a:rPr lang="ar-YE" b="1">
                <a:solidFill>
                  <a:srgbClr val="00B0F0"/>
                </a:solidFill>
                <a:latin typeface="Calibri" panose="020F0502020204030204" pitchFamily="34" charset="0"/>
              </a:rPr>
              <a:t>إظهار وإخفاء أقسام النافذة:</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06650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21506"/>
                                        </p:tgtEl>
                                        <p:attrNameLst>
                                          <p:attrName>style.visibility</p:attrName>
                                        </p:attrNameLst>
                                      </p:cBhvr>
                                      <p:to>
                                        <p:strVal val="visible"/>
                                      </p:to>
                                    </p:set>
                                    <p:anim calcmode="lin" valueType="num">
                                      <p:cBhvr additive="base">
                                        <p:cTn id="16" dur="500" fill="hold"/>
                                        <p:tgtEl>
                                          <p:spTgt spid="21506"/>
                                        </p:tgtEl>
                                        <p:attrNameLst>
                                          <p:attrName>ppt_x</p:attrName>
                                        </p:attrNameLst>
                                      </p:cBhvr>
                                      <p:tavLst>
                                        <p:tav tm="0">
                                          <p:val>
                                            <p:strVal val="0-#ppt_w/2"/>
                                          </p:val>
                                        </p:tav>
                                        <p:tav tm="100000">
                                          <p:val>
                                            <p:strVal val="#ppt_x"/>
                                          </p:val>
                                        </p:tav>
                                      </p:tavLst>
                                    </p:anim>
                                    <p:anim calcmode="lin" valueType="num">
                                      <p:cBhvr additive="base">
                                        <p:cTn id="17"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557339"/>
            <a:ext cx="62674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801934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5914" y="2565400"/>
            <a:ext cx="303847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دبوس زينة 6"/>
          <p:cNvSpPr/>
          <p:nvPr/>
        </p:nvSpPr>
        <p:spPr>
          <a:xfrm>
            <a:off x="3621089" y="214314"/>
            <a:ext cx="5761037" cy="7191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YE" sz="2500" dirty="0">
                <a:solidFill>
                  <a:srgbClr val="B80000"/>
                </a:solidFill>
                <a:latin typeface="Andalus" pitchFamily="2" charset="-78"/>
                <a:cs typeface="Andalus" pitchFamily="2" charset="-78"/>
              </a:rPr>
              <a:t>العمل على أيقونات سطح المكتب</a:t>
            </a:r>
          </a:p>
        </p:txBody>
      </p:sp>
      <p:sp>
        <p:nvSpPr>
          <p:cNvPr id="8" name="مضلع اثنا عشري 7"/>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4</a:t>
            </a:r>
          </a:p>
        </p:txBody>
      </p:sp>
      <p:sp>
        <p:nvSpPr>
          <p:cNvPr id="9" name="دبوس زينة 8"/>
          <p:cNvSpPr/>
          <p:nvPr/>
        </p:nvSpPr>
        <p:spPr>
          <a:xfrm>
            <a:off x="8634414" y="1928813"/>
            <a:ext cx="1819275"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تحديد الأيقونات:</a:t>
            </a:r>
          </a:p>
        </p:txBody>
      </p:sp>
      <p:sp>
        <p:nvSpPr>
          <p:cNvPr id="10" name="مستطيل 9"/>
          <p:cNvSpPr>
            <a:spLocks noChangeArrowheads="1"/>
          </p:cNvSpPr>
          <p:nvPr/>
        </p:nvSpPr>
        <p:spPr bwMode="auto">
          <a:xfrm>
            <a:off x="2524125" y="1071564"/>
            <a:ext cx="8001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solidFill>
                  <a:srgbClr val="00B0F0"/>
                </a:solidFill>
                <a:latin typeface="Calibri" panose="020F0502020204030204" pitchFamily="34" charset="0"/>
              </a:rPr>
              <a:t>الأيقونة : </a:t>
            </a:r>
            <a:r>
              <a:rPr lang="ar-YE" sz="1700" b="1">
                <a:latin typeface="Calibri" panose="020F0502020204030204" pitchFamily="34" charset="0"/>
              </a:rPr>
              <a:t>هي نقطة وصول لتنفيذ البرمجية أو فتح الملف وقد تكون هذه الأيقونة موجودة على مكان تخزين البرمجية أو الملف الفعلي أو لتشكيل طريق مختصرة للبرمجية أو الملف وتكون عادة أيقونات سطح المكتب وقائمة ابدأ عبارة عن طريق اختصار وصول.</a:t>
            </a:r>
          </a:p>
        </p:txBody>
      </p:sp>
      <p:sp>
        <p:nvSpPr>
          <p:cNvPr id="11" name="مستطيل 10"/>
          <p:cNvSpPr>
            <a:spLocks noChangeArrowheads="1"/>
          </p:cNvSpPr>
          <p:nvPr/>
        </p:nvSpPr>
        <p:spPr bwMode="auto">
          <a:xfrm>
            <a:off x="5595938" y="2357439"/>
            <a:ext cx="485775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sz="1700" b="1">
                <a:solidFill>
                  <a:srgbClr val="00B0F0"/>
                </a:solidFill>
                <a:latin typeface="Calibri" panose="020F0502020204030204" pitchFamily="34" charset="0"/>
              </a:rPr>
              <a:t>سنأخذ هنا مثال أيقونات سطح المكتب</a:t>
            </a:r>
            <a:r>
              <a:rPr lang="ar-SA" sz="1700" b="1">
                <a:solidFill>
                  <a:srgbClr val="00B0F0"/>
                </a:solidFill>
                <a:latin typeface="Calibri" panose="020F0502020204030204" pitchFamily="34" charset="0"/>
              </a:rPr>
              <a:t>:</a:t>
            </a:r>
            <a:r>
              <a:rPr lang="ar-YE" sz="1700" b="1">
                <a:solidFill>
                  <a:srgbClr val="00B0F0"/>
                </a:solidFill>
                <a:latin typeface="Calibri" panose="020F0502020204030204" pitchFamily="34" charset="0"/>
              </a:rPr>
              <a:t> </a:t>
            </a:r>
          </a:p>
          <a:p>
            <a:pPr eaLnBrk="1" hangingPunct="1"/>
            <a:r>
              <a:rPr lang="ar-YE" sz="1700" b="1">
                <a:solidFill>
                  <a:srgbClr val="00B0F0"/>
                </a:solidFill>
                <a:latin typeface="Calibri" panose="020F0502020204030204" pitchFamily="34" charset="0"/>
              </a:rPr>
              <a:t>1.لتحديد أيقونة واحدة: </a:t>
            </a:r>
            <a:r>
              <a:rPr lang="ar-YE" sz="1700" b="1">
                <a:latin typeface="Calibri" panose="020F0502020204030204" pitchFamily="34" charset="0"/>
              </a:rPr>
              <a:t>انقر على الأيقونة المعنية نقرة واحدة بزر الفأرة الأيسر.</a:t>
            </a:r>
          </a:p>
          <a:p>
            <a:pPr eaLnBrk="1" hangingPunct="1"/>
            <a:r>
              <a:rPr lang="ar-YE" sz="1700" b="1">
                <a:solidFill>
                  <a:srgbClr val="00B0F0"/>
                </a:solidFill>
                <a:latin typeface="Calibri" panose="020F0502020204030204" pitchFamily="34" charset="0"/>
              </a:rPr>
              <a:t>2.لتحديد أيقونات متجاورة:</a:t>
            </a:r>
            <a:r>
              <a:rPr lang="ar-SA" sz="1700" b="1">
                <a:solidFill>
                  <a:srgbClr val="00B0F0"/>
                </a:solidFill>
                <a:latin typeface="Calibri" panose="020F0502020204030204" pitchFamily="34" charset="0"/>
              </a:rPr>
              <a:t> </a:t>
            </a:r>
            <a:r>
              <a:rPr lang="ar-YE" sz="1700" b="1">
                <a:latin typeface="Calibri" panose="020F0502020204030204" pitchFamily="34" charset="0"/>
              </a:rPr>
              <a:t>انقر على أول أيقونة ثم انقر على أخر أيقونة مع استمرار الضغط على مفتاح (</a:t>
            </a:r>
            <a:r>
              <a:rPr lang="en-US" sz="1700" b="1">
                <a:latin typeface="Calibri" panose="020F0502020204030204" pitchFamily="34" charset="0"/>
              </a:rPr>
              <a:t> (</a:t>
            </a:r>
            <a:r>
              <a:rPr lang="en-US" sz="1700" b="1">
                <a:solidFill>
                  <a:srgbClr val="00B0F0"/>
                </a:solidFill>
                <a:latin typeface="Calibri" panose="020F0502020204030204" pitchFamily="34" charset="0"/>
              </a:rPr>
              <a:t>Shift</a:t>
            </a:r>
            <a:r>
              <a:rPr lang="ar-YE" sz="1700" b="1">
                <a:latin typeface="Calibri" panose="020F0502020204030204" pitchFamily="34" charset="0"/>
              </a:rPr>
              <a:t>أو اسحب عليها بالفأرة.</a:t>
            </a:r>
          </a:p>
          <a:p>
            <a:pPr eaLnBrk="1" hangingPunct="1"/>
            <a:r>
              <a:rPr lang="ar-YE" sz="1700" b="1">
                <a:solidFill>
                  <a:srgbClr val="00B0F0"/>
                </a:solidFill>
                <a:latin typeface="Calibri" panose="020F0502020204030204" pitchFamily="34" charset="0"/>
              </a:rPr>
              <a:t>3.لتحديد أيقونات متباعدة:  </a:t>
            </a:r>
            <a:r>
              <a:rPr lang="ar-YE" sz="1700" b="1">
                <a:latin typeface="Calibri" panose="020F0502020204030204" pitchFamily="34" charset="0"/>
              </a:rPr>
              <a:t>انقر على أول أيقونة ثم انقر على باقي الأيقونات بالتتالي مع استمرار الضغط على مفتاح </a:t>
            </a:r>
            <a:r>
              <a:rPr lang="en-US" sz="1700" b="1">
                <a:latin typeface="Calibri" panose="020F0502020204030204" pitchFamily="34" charset="0"/>
              </a:rPr>
              <a:t>.(</a:t>
            </a:r>
            <a:r>
              <a:rPr lang="en-US" sz="1700" b="1">
                <a:solidFill>
                  <a:srgbClr val="00B0F0"/>
                </a:solidFill>
                <a:latin typeface="Calibri" panose="020F0502020204030204" pitchFamily="34" charset="0"/>
              </a:rPr>
              <a:t>Ctrl</a:t>
            </a:r>
            <a:r>
              <a:rPr lang="en-US" sz="1700" b="1">
                <a:latin typeface="Calibri" panose="020F0502020204030204" pitchFamily="34" charset="0"/>
              </a:rPr>
              <a:t>)</a:t>
            </a:r>
          </a:p>
          <a:p>
            <a:pPr eaLnBrk="1" hangingPunct="1"/>
            <a:r>
              <a:rPr lang="ar-YE" sz="1700" b="1">
                <a:solidFill>
                  <a:srgbClr val="00B0F0"/>
                </a:solidFill>
                <a:latin typeface="Calibri" panose="020F0502020204030204" pitchFamily="34" charset="0"/>
              </a:rPr>
              <a:t>4.لتحديد كل الأيقونات:  </a:t>
            </a:r>
            <a:r>
              <a:rPr lang="ar-YE" sz="1700" b="1">
                <a:latin typeface="Calibri" panose="020F0502020204030204" pitchFamily="34" charset="0"/>
              </a:rPr>
              <a:t>اضغط على مفتاحي</a:t>
            </a:r>
            <a:r>
              <a:rPr lang="en-US" sz="1700" b="1">
                <a:latin typeface="Calibri" panose="020F0502020204030204" pitchFamily="34" charset="0"/>
              </a:rPr>
              <a:t>  .(</a:t>
            </a:r>
            <a:r>
              <a:rPr lang="en-US" sz="1700" b="1">
                <a:solidFill>
                  <a:srgbClr val="00B0F0"/>
                </a:solidFill>
                <a:latin typeface="Calibri" panose="020F0502020204030204" pitchFamily="34" charset="0"/>
              </a:rPr>
              <a:t>Ctrl+Alt</a:t>
            </a:r>
            <a:r>
              <a:rPr lang="en-US" sz="1700" b="1">
                <a:latin typeface="Calibri" panose="020F0502020204030204" pitchFamily="34" charset="0"/>
              </a:rPr>
              <a:t>)</a:t>
            </a:r>
            <a:endParaRPr lang="ar-SA" sz="1700" b="1">
              <a:latin typeface="Calibri" panose="020F0502020204030204" pitchFamily="34" charset="0"/>
            </a:endParaRPr>
          </a:p>
        </p:txBody>
      </p:sp>
      <p:sp>
        <p:nvSpPr>
          <p:cNvPr id="12" name="دبوس زينة 11"/>
          <p:cNvSpPr/>
          <p:nvPr/>
        </p:nvSpPr>
        <p:spPr>
          <a:xfrm>
            <a:off x="3024188" y="5157789"/>
            <a:ext cx="6858000" cy="998537"/>
          </a:xfrm>
          <a:prstGeom prst="plaque">
            <a:avLst/>
          </a:prstGeom>
          <a:solidFill>
            <a:srgbClr val="E1FBF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600" dirty="0">
                <a:solidFill>
                  <a:srgbClr val="B80000"/>
                </a:solidFill>
                <a:latin typeface="Andalus" pitchFamily="2" charset="-78"/>
                <a:cs typeface="Andalus" pitchFamily="2" charset="-78"/>
              </a:rPr>
              <a:t>(ملاحظة)</a:t>
            </a:r>
          </a:p>
          <a:p>
            <a:pPr>
              <a:buFont typeface="Wingdings" pitchFamily="2" charset="2"/>
              <a:buChar char="Ø"/>
              <a:defRPr/>
            </a:pPr>
            <a:r>
              <a:rPr lang="ar-YE" sz="1600" b="1" dirty="0">
                <a:solidFill>
                  <a:srgbClr val="00B0F0"/>
                </a:solidFill>
              </a:rPr>
              <a:t>السحب بالفأرة: </a:t>
            </a:r>
            <a:r>
              <a:rPr lang="ar-YE" sz="1600" b="1" dirty="0">
                <a:solidFill>
                  <a:schemeClr val="tx1"/>
                </a:solidFill>
              </a:rPr>
              <a:t>عملية النقر بالقرب من إحدى الأيقونات ومن ثم تحريك مؤشر الفأرة باتجاه باقي الأيقونات  مع استمرار الضغط على زر الفأرة الأيسر</a:t>
            </a:r>
            <a:r>
              <a:rPr lang="ar-SA" sz="1600" b="1" dirty="0">
                <a:solidFill>
                  <a:schemeClr val="tx1"/>
                </a:solidFill>
              </a:rPr>
              <a:t>.</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5789106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par>
                          <p:cTn id="16" fill="hold" nodeType="afterGroup">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23554"/>
                                        </p:tgtEl>
                                        <p:attrNameLst>
                                          <p:attrName>style.visibility</p:attrName>
                                        </p:attrNameLst>
                                      </p:cBhvr>
                                      <p:to>
                                        <p:strVal val="visible"/>
                                      </p:to>
                                    </p:set>
                                    <p:animEffect transition="in" filter="diamond(in)">
                                      <p:cBhvr>
                                        <p:cTn id="30" dur="1000"/>
                                        <p:tgtEl>
                                          <p:spTgt spid="235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350" y="1989139"/>
            <a:ext cx="29908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دبوس زينة 6"/>
          <p:cNvSpPr/>
          <p:nvPr/>
        </p:nvSpPr>
        <p:spPr>
          <a:xfrm>
            <a:off x="8382000" y="1214438"/>
            <a:ext cx="2071688"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تغير موقع الأيقونات:</a:t>
            </a:r>
          </a:p>
        </p:txBody>
      </p:sp>
      <p:sp>
        <p:nvSpPr>
          <p:cNvPr id="8" name="مستطيل 7"/>
          <p:cNvSpPr>
            <a:spLocks noChangeArrowheads="1"/>
          </p:cNvSpPr>
          <p:nvPr/>
        </p:nvSpPr>
        <p:spPr bwMode="auto">
          <a:xfrm>
            <a:off x="5738813" y="18002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latin typeface="Calibri" panose="020F0502020204030204" pitchFamily="34" charset="0"/>
              </a:rPr>
              <a:t>يُمكنك نظام التشغيل (</a:t>
            </a:r>
            <a:r>
              <a:rPr lang="ar-YE" b="1">
                <a:solidFill>
                  <a:srgbClr val="00B0F0"/>
                </a:solidFill>
                <a:latin typeface="Calibri" panose="020F0502020204030204" pitchFamily="34" charset="0"/>
              </a:rPr>
              <a:t>ويندوز</a:t>
            </a:r>
            <a:r>
              <a:rPr lang="ar-YE" b="1">
                <a:latin typeface="Calibri" panose="020F0502020204030204" pitchFamily="34" charset="0"/>
              </a:rPr>
              <a:t> </a:t>
            </a:r>
            <a:r>
              <a:rPr lang="ar-SA" b="1">
                <a:solidFill>
                  <a:srgbClr val="00B0F0"/>
                </a:solidFill>
                <a:latin typeface="Calibri" panose="020F0502020204030204" pitchFamily="34" charset="0"/>
              </a:rPr>
              <a:t>7</a:t>
            </a:r>
            <a:r>
              <a:rPr lang="ar-YE" b="1">
                <a:latin typeface="Calibri" panose="020F0502020204030204" pitchFamily="34" charset="0"/>
              </a:rPr>
              <a:t>) من تغيير موقع الإيقونة الظاهرة على النافذة أو على سطح المكتب وذلك لمساعدة المستخدم في ترتيب أعماله بالطريقة التي يراها مناسبة</a:t>
            </a:r>
            <a:r>
              <a:rPr lang="ar-SA" b="1">
                <a:latin typeface="Calibri" panose="020F0502020204030204" pitchFamily="34" charset="0"/>
              </a:rPr>
              <a:t>،</a:t>
            </a:r>
            <a:r>
              <a:rPr lang="ar-YE" b="1">
                <a:latin typeface="Calibri" panose="020F0502020204030204" pitchFamily="34" charset="0"/>
              </a:rPr>
              <a:t> </a:t>
            </a:r>
            <a:r>
              <a:rPr lang="ar-YE" b="1">
                <a:solidFill>
                  <a:srgbClr val="00B0F0"/>
                </a:solidFill>
                <a:latin typeface="Calibri" panose="020F0502020204030204" pitchFamily="34" charset="0"/>
              </a:rPr>
              <a:t>ب</a:t>
            </a:r>
            <a:r>
              <a:rPr lang="ar-SA" b="1">
                <a:solidFill>
                  <a:srgbClr val="00B0F0"/>
                </a:solidFill>
                <a:latin typeface="Calibri" panose="020F0502020204030204" pitchFamily="34" charset="0"/>
              </a:rPr>
              <a:t>ات</a:t>
            </a:r>
            <a:r>
              <a:rPr lang="ar-YE" b="1">
                <a:solidFill>
                  <a:srgbClr val="00B0F0"/>
                </a:solidFill>
                <a:latin typeface="Calibri" panose="020F0502020204030204" pitchFamily="34" charset="0"/>
              </a:rPr>
              <a:t>باع الخطوات التالية:</a:t>
            </a:r>
          </a:p>
        </p:txBody>
      </p:sp>
      <p:sp>
        <p:nvSpPr>
          <p:cNvPr id="9" name="مستطيل 8"/>
          <p:cNvSpPr>
            <a:spLocks noChangeArrowheads="1"/>
          </p:cNvSpPr>
          <p:nvPr/>
        </p:nvSpPr>
        <p:spPr bwMode="auto">
          <a:xfrm>
            <a:off x="6881813" y="4559300"/>
            <a:ext cx="3205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3</a:t>
            </a:r>
            <a:r>
              <a:rPr lang="ar-YE" b="1">
                <a:latin typeface="Calibri" panose="020F0502020204030204" pitchFamily="34" charset="0"/>
              </a:rPr>
              <a:t>.حرّر زر الفأرة ليتم نقل موقع الأيقونة.</a:t>
            </a:r>
          </a:p>
        </p:txBody>
      </p:sp>
      <p:sp>
        <p:nvSpPr>
          <p:cNvPr id="10" name="مستطيل 9"/>
          <p:cNvSpPr>
            <a:spLocks noChangeArrowheads="1"/>
          </p:cNvSpPr>
          <p:nvPr/>
        </p:nvSpPr>
        <p:spPr bwMode="auto">
          <a:xfrm>
            <a:off x="5738813" y="3148014"/>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1.</a:t>
            </a:r>
            <a:r>
              <a:rPr lang="ar-YE" b="1">
                <a:latin typeface="Calibri" panose="020F0502020204030204" pitchFamily="34" charset="0"/>
              </a:rPr>
              <a:t>حدد الأيقونة المراد تغيير موقعها بالنقر عليها.</a:t>
            </a:r>
          </a:p>
          <a:p>
            <a:pPr eaLnBrk="1" hangingPunct="1"/>
            <a:r>
              <a:rPr lang="ar-YE" b="1">
                <a:latin typeface="Calibri" panose="020F0502020204030204" pitchFamily="34" charset="0"/>
              </a:rPr>
              <a:t>2.استمر بالنقر على الأيقونة مع سحبها بمؤشر الفأرة إلى الموقع الجديد.</a:t>
            </a:r>
            <a:endParaRPr lang="ar-SA" b="1">
              <a:latin typeface="Calibri" panose="020F0502020204030204" pitchFamily="34" charset="0"/>
            </a:endParaRPr>
          </a:p>
        </p:txBody>
      </p:sp>
      <p:pic>
        <p:nvPicPr>
          <p:cNvPr id="2457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7351" y="4581526"/>
            <a:ext cx="31337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210988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par>
                                <p:cTn id="18" presetID="8" presetClass="entr" presetSubtype="16" fill="hold" nodeType="with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diamond(in)">
                                      <p:cBhvr>
                                        <p:cTn id="20" dur="1000"/>
                                        <p:tgtEl>
                                          <p:spTgt spid="245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par>
                                <p:cTn id="26" presetID="8" presetClass="entr" presetSubtype="16" fill="hold" nodeType="withEffect">
                                  <p:stCondLst>
                                    <p:cond delay="0"/>
                                  </p:stCondLst>
                                  <p:childTnLst>
                                    <p:set>
                                      <p:cBhvr>
                                        <p:cTn id="27" dur="1" fill="hold">
                                          <p:stCondLst>
                                            <p:cond delay="0"/>
                                          </p:stCondLst>
                                        </p:cTn>
                                        <p:tgtEl>
                                          <p:spTgt spid="24579"/>
                                        </p:tgtEl>
                                        <p:attrNameLst>
                                          <p:attrName>style.visibility</p:attrName>
                                        </p:attrNameLst>
                                      </p:cBhvr>
                                      <p:to>
                                        <p:strVal val="visible"/>
                                      </p:to>
                                    </p:set>
                                    <p:animEffect transition="in" filter="diamond(in)">
                                      <p:cBhvr>
                                        <p:cTn id="28" dur="1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7239000" y="1211263"/>
            <a:ext cx="3105150"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التحكم بحجم النافذة على الشاشة :</a:t>
            </a:r>
          </a:p>
        </p:txBody>
      </p:sp>
      <p:grpSp>
        <p:nvGrpSpPr>
          <p:cNvPr id="2" name="مجموعة 11"/>
          <p:cNvGrpSpPr>
            <a:grpSpLocks/>
          </p:cNvGrpSpPr>
          <p:nvPr/>
        </p:nvGrpSpPr>
        <p:grpSpPr bwMode="auto">
          <a:xfrm>
            <a:off x="3503613" y="2205039"/>
            <a:ext cx="4679950" cy="2808287"/>
            <a:chOff x="1043608" y="1340768"/>
            <a:chExt cx="6633170" cy="4032448"/>
          </a:xfrm>
        </p:grpSpPr>
        <p:pic>
          <p:nvPicPr>
            <p:cNvPr id="1229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1340768"/>
              <a:ext cx="37433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3077691"/>
              <a:ext cx="37528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مستطيل 8"/>
          <p:cNvSpPr>
            <a:spLocks noChangeArrowheads="1"/>
          </p:cNvSpPr>
          <p:nvPr/>
        </p:nvSpPr>
        <p:spPr bwMode="auto">
          <a:xfrm>
            <a:off x="4598989" y="1785939"/>
            <a:ext cx="5576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يُمكنك برنامج التشغيل من التحكم بحجم الشاشة من خلال أزرار التحجيم: </a:t>
            </a:r>
          </a:p>
        </p:txBody>
      </p:sp>
      <p:sp>
        <p:nvSpPr>
          <p:cNvPr id="10" name="مستطيل 9"/>
          <p:cNvSpPr>
            <a:spLocks noChangeArrowheads="1"/>
          </p:cNvSpPr>
          <p:nvPr/>
        </p:nvSpPr>
        <p:spPr bwMode="auto">
          <a:xfrm>
            <a:off x="5810250" y="22145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إغلاق النافذة: </a:t>
            </a:r>
            <a:r>
              <a:rPr lang="ar-YE" b="1">
                <a:latin typeface="Calibri" panose="020F0502020204030204" pitchFamily="34" charset="0"/>
              </a:rPr>
              <a:t>ويقوم بإغلاق البرمجية أو الملف وإيقاف تشغيله نهائياً.</a:t>
            </a:r>
          </a:p>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تكبير النافذة: </a:t>
            </a:r>
            <a:r>
              <a:rPr lang="ar-YE" b="1">
                <a:latin typeface="Calibri" panose="020F0502020204030204" pitchFamily="34" charset="0"/>
              </a:rPr>
              <a:t>ويقوم بتكبير النافذة لتصبح ملء الشاشة. </a:t>
            </a:r>
            <a:endParaRPr lang="ar-SA" b="1">
              <a:latin typeface="Calibri" panose="020F0502020204030204" pitchFamily="34" charset="0"/>
            </a:endParaRPr>
          </a:p>
        </p:txBody>
      </p:sp>
      <p:sp>
        <p:nvSpPr>
          <p:cNvPr id="11" name="مستطيل 10"/>
          <p:cNvSpPr>
            <a:spLocks noChangeArrowheads="1"/>
          </p:cNvSpPr>
          <p:nvPr/>
        </p:nvSpPr>
        <p:spPr bwMode="auto">
          <a:xfrm>
            <a:off x="2381250" y="4221163"/>
            <a:ext cx="32146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solidFill>
                  <a:srgbClr val="00B0F0"/>
                </a:solidFill>
                <a:latin typeface="Calibri" panose="020F0502020204030204" pitchFamily="34" charset="0"/>
              </a:rPr>
              <a:t>3. </a:t>
            </a:r>
            <a:r>
              <a:rPr lang="ar-YE" b="1">
                <a:solidFill>
                  <a:srgbClr val="00B0F0"/>
                </a:solidFill>
                <a:latin typeface="Calibri" panose="020F0502020204030204" pitchFamily="34" charset="0"/>
              </a:rPr>
              <a:t>زر توسيط النافذة: </a:t>
            </a:r>
            <a:r>
              <a:rPr lang="ar-YE" b="1">
                <a:latin typeface="Calibri" panose="020F0502020204030204" pitchFamily="34" charset="0"/>
              </a:rPr>
              <a:t>ويقوم بتصغير النافذة لتغطي مساحة محددة من الشاشة.</a:t>
            </a:r>
          </a:p>
          <a:p>
            <a:pPr eaLnBrk="1" hangingPunct="1"/>
            <a:r>
              <a:rPr lang="ar-SA" b="1">
                <a:solidFill>
                  <a:srgbClr val="00B0F0"/>
                </a:solidFill>
                <a:latin typeface="Calibri" panose="020F0502020204030204" pitchFamily="34" charset="0"/>
              </a:rPr>
              <a:t>4. </a:t>
            </a:r>
            <a:r>
              <a:rPr lang="ar-YE" b="1">
                <a:solidFill>
                  <a:srgbClr val="00B0F0"/>
                </a:solidFill>
                <a:latin typeface="Calibri" panose="020F0502020204030204" pitchFamily="34" charset="0"/>
              </a:rPr>
              <a:t>زر تصغير الشاشة: </a:t>
            </a:r>
            <a:r>
              <a:rPr lang="ar-YE" b="1">
                <a:latin typeface="Calibri" panose="020F0502020204030204" pitchFamily="34" charset="0"/>
              </a:rPr>
              <a:t>ويقوم بتصغير الشاشة لتبقى أيقونتها نشطة على شريط المهام.</a:t>
            </a:r>
            <a:endParaRPr lang="ar-SA" b="1">
              <a:latin typeface="Calibri" panose="020F0502020204030204" pitchFamily="34" charset="0"/>
            </a:endParaRPr>
          </a:p>
        </p:txBody>
      </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449878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par>
                          <p:cTn id="22" fill="hold" nodeType="afterGroup">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nodeType="afterGroup">
                            <p:stCondLst>
                              <p:cond delay="2000"/>
                            </p:stCondLst>
                            <p:childTnLst>
                              <p:par>
                                <p:cTn id="27" presetID="3" presetClass="entr" presetSubtype="10" fill="hold" grpId="1"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6024564" y="1143000"/>
            <a:ext cx="4429125"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الترتيب التلقائي للأيقونات(</a:t>
            </a:r>
            <a:r>
              <a:rPr lang="en-US" sz="2200" dirty="0">
                <a:solidFill>
                  <a:srgbClr val="B80000"/>
                </a:solidFill>
                <a:latin typeface="Andalus" pitchFamily="2" charset="-78"/>
                <a:cs typeface="Andalus" pitchFamily="2" charset="-78"/>
              </a:rPr>
              <a:t>Auto Arrange</a:t>
            </a:r>
            <a:r>
              <a:rPr lang="ar-SA" sz="2200" dirty="0">
                <a:solidFill>
                  <a:srgbClr val="B80000"/>
                </a:solidFill>
                <a:latin typeface="Andalus" pitchFamily="2" charset="-78"/>
                <a:cs typeface="Andalus" pitchFamily="2" charset="-78"/>
              </a:rPr>
              <a:t>) :</a:t>
            </a:r>
          </a:p>
        </p:txBody>
      </p:sp>
      <p:sp>
        <p:nvSpPr>
          <p:cNvPr id="7" name="مستطيل 6"/>
          <p:cNvSpPr>
            <a:spLocks noChangeArrowheads="1"/>
          </p:cNvSpPr>
          <p:nvPr/>
        </p:nvSpPr>
        <p:spPr bwMode="auto">
          <a:xfrm>
            <a:off x="5881688" y="159861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600" b="1">
                <a:latin typeface="Calibri" panose="020F0502020204030204" pitchFamily="34" charset="0"/>
              </a:rPr>
              <a:t>يُمكنك نظام التشغيل (</a:t>
            </a:r>
            <a:r>
              <a:rPr lang="ar-YE" sz="1600" b="1">
                <a:solidFill>
                  <a:srgbClr val="00B0F0"/>
                </a:solidFill>
                <a:latin typeface="Calibri" panose="020F0502020204030204" pitchFamily="34" charset="0"/>
              </a:rPr>
              <a:t>ويندوز </a:t>
            </a:r>
            <a:r>
              <a:rPr lang="ar-SA" sz="1600" b="1">
                <a:solidFill>
                  <a:srgbClr val="00B0F0"/>
                </a:solidFill>
                <a:latin typeface="Calibri" panose="020F0502020204030204" pitchFamily="34" charset="0"/>
              </a:rPr>
              <a:t>7</a:t>
            </a:r>
            <a:r>
              <a:rPr lang="ar-YE" sz="1600" b="1">
                <a:latin typeface="Calibri" panose="020F0502020204030204" pitchFamily="34" charset="0"/>
              </a:rPr>
              <a:t>) من تثبيت مواقع الأيقونات على سطح المكتب/ المجلدات بمحاذاتها إلى يمين الشاشة مباشرة وعدم السماح بتغيير هذه المحاذاة, ويتم ذلك </a:t>
            </a:r>
            <a:r>
              <a:rPr lang="ar-YE" sz="1600" b="1">
                <a:solidFill>
                  <a:srgbClr val="00B0F0"/>
                </a:solidFill>
                <a:latin typeface="Calibri" panose="020F0502020204030204" pitchFamily="34" charset="0"/>
              </a:rPr>
              <a:t>ب</a:t>
            </a:r>
            <a:r>
              <a:rPr lang="ar-SA" sz="1600" b="1">
                <a:solidFill>
                  <a:srgbClr val="00B0F0"/>
                </a:solidFill>
                <a:latin typeface="Calibri" panose="020F0502020204030204" pitchFamily="34" charset="0"/>
              </a:rPr>
              <a:t>ا</a:t>
            </a:r>
            <a:r>
              <a:rPr lang="ar-YE" sz="1600" b="1">
                <a:solidFill>
                  <a:srgbClr val="00B0F0"/>
                </a:solidFill>
                <a:latin typeface="Calibri" panose="020F0502020204030204" pitchFamily="34" charset="0"/>
              </a:rPr>
              <a:t>تباع الخطوات التالية:</a:t>
            </a:r>
          </a:p>
        </p:txBody>
      </p:sp>
      <p:sp>
        <p:nvSpPr>
          <p:cNvPr id="8" name="مستطيل 7"/>
          <p:cNvSpPr>
            <a:spLocks noChangeArrowheads="1"/>
          </p:cNvSpPr>
          <p:nvPr/>
        </p:nvSpPr>
        <p:spPr bwMode="auto">
          <a:xfrm>
            <a:off x="5524501" y="2428876"/>
            <a:ext cx="5000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600" b="1">
                <a:latin typeface="Calibri" panose="020F0502020204030204" pitchFamily="34" charset="0"/>
              </a:rPr>
              <a:t>1.</a:t>
            </a:r>
            <a:r>
              <a:rPr lang="ar-YE" sz="1600" b="1">
                <a:latin typeface="Calibri" panose="020F0502020204030204" pitchFamily="34" charset="0"/>
              </a:rPr>
              <a:t>انقر بزر الفأرة الأيمن على أي مكان من سطح المكتب لتظهر قائمة خيار</a:t>
            </a:r>
            <a:r>
              <a:rPr lang="ar-SA" sz="1600" b="1">
                <a:latin typeface="Calibri" panose="020F0502020204030204" pitchFamily="34" charset="0"/>
              </a:rPr>
              <a:t>ات</a:t>
            </a:r>
            <a:r>
              <a:rPr lang="ar-YE" sz="1600" b="1">
                <a:latin typeface="Calibri" panose="020F0502020204030204" pitchFamily="34" charset="0"/>
              </a:rPr>
              <a:t> سطح المكتب.</a:t>
            </a:r>
          </a:p>
          <a:p>
            <a:pPr eaLnBrk="1" hangingPunct="1"/>
            <a:r>
              <a:rPr lang="ar-YE" sz="1600" b="1">
                <a:latin typeface="Calibri" panose="020F0502020204030204" pitchFamily="34" charset="0"/>
              </a:rPr>
              <a:t>2.انقر على خيار (</a:t>
            </a:r>
            <a:r>
              <a:rPr lang="ar-YE" sz="1600" b="1">
                <a:solidFill>
                  <a:srgbClr val="00B0F0"/>
                </a:solidFill>
                <a:latin typeface="Calibri" panose="020F0502020204030204" pitchFamily="34" charset="0"/>
              </a:rPr>
              <a:t>فرز</a:t>
            </a:r>
            <a:r>
              <a:rPr lang="ar-YE" sz="1600" b="1">
                <a:latin typeface="Calibri" panose="020F0502020204030204" pitchFamily="34" charset="0"/>
              </a:rPr>
              <a:t> </a:t>
            </a:r>
            <a:r>
              <a:rPr lang="ar-YE" sz="1600" b="1">
                <a:solidFill>
                  <a:srgbClr val="00B0F0"/>
                </a:solidFill>
                <a:latin typeface="Calibri" panose="020F0502020204030204" pitchFamily="34" charset="0"/>
              </a:rPr>
              <a:t>حسب</a:t>
            </a:r>
            <a:r>
              <a:rPr lang="ar-YE" sz="1600" b="1">
                <a:latin typeface="Calibri" panose="020F0502020204030204" pitchFamily="34" charset="0"/>
              </a:rPr>
              <a:t>), ثم حدد نوع الفرز الترتيب المطلوب</a:t>
            </a:r>
            <a:r>
              <a:rPr lang="ar-YE" sz="1600" b="1" baseline="30000">
                <a:latin typeface="Calibri" panose="020F0502020204030204" pitchFamily="34" charset="0"/>
              </a:rPr>
              <a:t>. </a:t>
            </a:r>
            <a:endParaRPr lang="ar-SA" sz="1600" b="1">
              <a:latin typeface="Calibri" panose="020F0502020204030204" pitchFamily="34" charset="0"/>
            </a:endParaRPr>
          </a:p>
        </p:txBody>
      </p:sp>
      <p:sp>
        <p:nvSpPr>
          <p:cNvPr id="9" name="مستطيل 8"/>
          <p:cNvSpPr>
            <a:spLocks noChangeArrowheads="1"/>
          </p:cNvSpPr>
          <p:nvPr/>
        </p:nvSpPr>
        <p:spPr bwMode="auto">
          <a:xfrm>
            <a:off x="5524501" y="3670301"/>
            <a:ext cx="5000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r-YE" sz="1600" b="1">
                <a:latin typeface="Calibri" panose="020F0502020204030204" pitchFamily="34" charset="0"/>
              </a:rPr>
              <a:t>يُمكنك نظام التشغيل (</a:t>
            </a:r>
            <a:r>
              <a:rPr lang="ar-YE" sz="1600" b="1">
                <a:solidFill>
                  <a:srgbClr val="00B0F0"/>
                </a:solidFill>
                <a:latin typeface="Calibri" panose="020F0502020204030204" pitchFamily="34" charset="0"/>
              </a:rPr>
              <a:t>ويندوز </a:t>
            </a:r>
            <a:r>
              <a:rPr lang="ar-SA" sz="1600" b="1">
                <a:solidFill>
                  <a:srgbClr val="00B0F0"/>
                </a:solidFill>
                <a:latin typeface="Calibri" panose="020F0502020204030204" pitchFamily="34" charset="0"/>
              </a:rPr>
              <a:t>7</a:t>
            </a:r>
            <a:r>
              <a:rPr lang="ar-YE" sz="1600" b="1">
                <a:latin typeface="Calibri" panose="020F0502020204030204" pitchFamily="34" charset="0"/>
              </a:rPr>
              <a:t>) من تحدّيد طريقة عرض الأيقونات على سطح المكتب من حيث الحجم وإظهار وإخفاء أيقونات سطح المكتب والترتيب التلقائي, ويتم ذلك </a:t>
            </a:r>
            <a:r>
              <a:rPr lang="ar-YE" sz="1600" b="1">
                <a:solidFill>
                  <a:srgbClr val="00B0F0"/>
                </a:solidFill>
                <a:latin typeface="Calibri" panose="020F0502020204030204" pitchFamily="34" charset="0"/>
              </a:rPr>
              <a:t>ب</a:t>
            </a:r>
            <a:r>
              <a:rPr lang="ar-SA" sz="1600" b="1">
                <a:solidFill>
                  <a:srgbClr val="00B0F0"/>
                </a:solidFill>
                <a:latin typeface="Calibri" panose="020F0502020204030204" pitchFamily="34" charset="0"/>
              </a:rPr>
              <a:t>ا</a:t>
            </a:r>
            <a:r>
              <a:rPr lang="ar-YE" sz="1600" b="1">
                <a:solidFill>
                  <a:srgbClr val="00B0F0"/>
                </a:solidFill>
                <a:latin typeface="Calibri" panose="020F0502020204030204" pitchFamily="34" charset="0"/>
              </a:rPr>
              <a:t>تباع الخطوات التالية:</a:t>
            </a:r>
          </a:p>
        </p:txBody>
      </p:sp>
      <p:sp>
        <p:nvSpPr>
          <p:cNvPr id="10" name="مستطيل 9"/>
          <p:cNvSpPr>
            <a:spLocks noChangeArrowheads="1"/>
          </p:cNvSpPr>
          <p:nvPr/>
        </p:nvSpPr>
        <p:spPr bwMode="auto">
          <a:xfrm>
            <a:off x="6657976" y="3305175"/>
            <a:ext cx="3603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sz="1600" b="1">
                <a:solidFill>
                  <a:srgbClr val="00B0F0"/>
                </a:solidFill>
                <a:latin typeface="Calibri" panose="020F0502020204030204" pitchFamily="34" charset="0"/>
              </a:rPr>
              <a:t>تحديد طريقة عرض الأيقونات على سطح المكتب:</a:t>
            </a:r>
          </a:p>
        </p:txBody>
      </p:sp>
      <p:sp>
        <p:nvSpPr>
          <p:cNvPr id="11" name="مستطيل 10"/>
          <p:cNvSpPr>
            <a:spLocks noChangeArrowheads="1"/>
          </p:cNvSpPr>
          <p:nvPr/>
        </p:nvSpPr>
        <p:spPr bwMode="auto">
          <a:xfrm>
            <a:off x="5845176" y="4645025"/>
            <a:ext cx="4714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600" b="1">
                <a:latin typeface="Calibri" panose="020F0502020204030204" pitchFamily="34" charset="0"/>
              </a:rPr>
              <a:t>1.</a:t>
            </a:r>
            <a:r>
              <a:rPr lang="ar-YE" sz="1600" b="1">
                <a:latin typeface="Calibri" panose="020F0502020204030204" pitchFamily="34" charset="0"/>
              </a:rPr>
              <a:t>انقر بزر الفأرة الأيمن على أي مكان من سطح المكتب لتظهر قائمة خيارات سطح المكتب.</a:t>
            </a:r>
          </a:p>
          <a:p>
            <a:pPr algn="justLow" eaLnBrk="1" hangingPunct="1"/>
            <a:r>
              <a:rPr lang="ar-YE" sz="1600" b="1">
                <a:latin typeface="Calibri" panose="020F0502020204030204" pitchFamily="34" charset="0"/>
              </a:rPr>
              <a:t>2.انقر على خيار (</a:t>
            </a:r>
            <a:r>
              <a:rPr lang="ar-YE" sz="1600" b="1">
                <a:solidFill>
                  <a:srgbClr val="00B0F0"/>
                </a:solidFill>
                <a:latin typeface="Calibri" panose="020F0502020204030204" pitchFamily="34" charset="0"/>
              </a:rPr>
              <a:t>عرض</a:t>
            </a:r>
            <a:r>
              <a:rPr lang="ar-YE" sz="1600" b="1">
                <a:latin typeface="Calibri" panose="020F0502020204030204" pitchFamily="34" charset="0"/>
              </a:rPr>
              <a:t>), ثم حدد نوع العرض المطلوب. </a:t>
            </a:r>
          </a:p>
          <a:p>
            <a:pPr algn="justLow" eaLnBrk="1" hangingPunct="1"/>
            <a:r>
              <a:rPr lang="ar-YE" sz="1600" b="1">
                <a:latin typeface="Calibri" panose="020F0502020204030204" pitchFamily="34" charset="0"/>
              </a:rPr>
              <a:t>3.</a:t>
            </a:r>
            <a:r>
              <a:rPr lang="ar-SA" sz="1600" b="1">
                <a:latin typeface="Calibri" panose="020F0502020204030204" pitchFamily="34" charset="0"/>
              </a:rPr>
              <a:t>ف</a:t>
            </a:r>
            <a:r>
              <a:rPr lang="ar-YE" sz="1600" b="1">
                <a:latin typeface="Calibri" panose="020F0502020204030204" pitchFamily="34" charset="0"/>
              </a:rPr>
              <a:t>ي حال اختيار خيار (</a:t>
            </a:r>
            <a:r>
              <a:rPr lang="ar-YE" sz="1600" b="1">
                <a:solidFill>
                  <a:srgbClr val="00B0F0"/>
                </a:solidFill>
                <a:latin typeface="Calibri" panose="020F0502020204030204" pitchFamily="34" charset="0"/>
              </a:rPr>
              <a:t>إخفاء رموز سطح المكتب</a:t>
            </a:r>
            <a:r>
              <a:rPr lang="ar-YE" sz="1600" b="1">
                <a:latin typeface="Calibri" panose="020F0502020204030204" pitchFamily="34" charset="0"/>
              </a:rPr>
              <a:t>) فإن كل الأيقونات ستختفي عن سطح المكتب ولإعادة إظهارها كرر الخطوات مرة أخرى مع اختيار الإظهار.</a:t>
            </a:r>
            <a:endParaRPr lang="ar-SA" sz="1600" b="1">
              <a:latin typeface="Calibri" panose="020F0502020204030204" pitchFamily="34" charset="0"/>
            </a:endParaRPr>
          </a:p>
        </p:txBody>
      </p:sp>
      <p:grpSp>
        <p:nvGrpSpPr>
          <p:cNvPr id="2" name="مجموعة 21"/>
          <p:cNvGrpSpPr>
            <a:grpSpLocks/>
          </p:cNvGrpSpPr>
          <p:nvPr/>
        </p:nvGrpSpPr>
        <p:grpSpPr bwMode="auto">
          <a:xfrm>
            <a:off x="2566988" y="1341438"/>
            <a:ext cx="4392612" cy="1962150"/>
            <a:chOff x="1043608" y="1340768"/>
            <a:chExt cx="4392488" cy="1962150"/>
          </a:xfrm>
        </p:grpSpPr>
        <p:pic>
          <p:nvPicPr>
            <p:cNvPr id="307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1340768"/>
              <a:ext cx="29622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رابط بشكل مرفق 15"/>
            <p:cNvCxnSpPr/>
            <p:nvPr/>
          </p:nvCxnSpPr>
          <p:spPr>
            <a:xfrm rot="10800000">
              <a:off x="3996275" y="1701130"/>
              <a:ext cx="1439821" cy="792163"/>
            </a:xfrm>
            <a:prstGeom prst="bentConnector3">
              <a:avLst>
                <a:gd name="adj1" fmla="val 71164"/>
              </a:avLst>
            </a:prstGeom>
          </p:spPr>
          <p:style>
            <a:lnRef idx="1">
              <a:schemeClr val="accent1"/>
            </a:lnRef>
            <a:fillRef idx="0">
              <a:schemeClr val="accent1"/>
            </a:fillRef>
            <a:effectRef idx="0">
              <a:schemeClr val="accent1"/>
            </a:effectRef>
            <a:fontRef idx="minor">
              <a:schemeClr val="tx1"/>
            </a:fontRef>
          </p:style>
        </p:cxnSp>
        <p:cxnSp>
          <p:nvCxnSpPr>
            <p:cNvPr id="20" name="رابط بشكل مرفق 19"/>
            <p:cNvCxnSpPr/>
            <p:nvPr/>
          </p:nvCxnSpPr>
          <p:spPr>
            <a:xfrm rot="16200000" flipV="1">
              <a:off x="3852597" y="2205171"/>
              <a:ext cx="935037" cy="647682"/>
            </a:xfrm>
            <a:prstGeom prst="bentConnector3">
              <a:avLst>
                <a:gd name="adj1" fmla="val 23642"/>
              </a:avLst>
            </a:prstGeom>
          </p:spPr>
          <p:style>
            <a:lnRef idx="1">
              <a:schemeClr val="accent1"/>
            </a:lnRef>
            <a:fillRef idx="0">
              <a:schemeClr val="accent1"/>
            </a:fillRef>
            <a:effectRef idx="0">
              <a:schemeClr val="accent1"/>
            </a:effectRef>
            <a:fontRef idx="minor">
              <a:schemeClr val="tx1"/>
            </a:fontRef>
          </p:style>
        </p:cxnSp>
      </p:grpSp>
      <p:grpSp>
        <p:nvGrpSpPr>
          <p:cNvPr id="3" name="مجموعة 25"/>
          <p:cNvGrpSpPr>
            <a:grpSpLocks/>
          </p:cNvGrpSpPr>
          <p:nvPr/>
        </p:nvGrpSpPr>
        <p:grpSpPr bwMode="auto">
          <a:xfrm>
            <a:off x="2855913" y="4508501"/>
            <a:ext cx="3600450" cy="1552575"/>
            <a:chOff x="1331640" y="4509120"/>
            <a:chExt cx="3600400" cy="1552575"/>
          </a:xfrm>
        </p:grpSpPr>
        <p:pic>
          <p:nvPicPr>
            <p:cNvPr id="3073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4509120"/>
              <a:ext cx="2943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رابط بشكل مرفق 24"/>
            <p:cNvCxnSpPr/>
            <p:nvPr/>
          </p:nvCxnSpPr>
          <p:spPr>
            <a:xfrm rot="10800000">
              <a:off x="4211325" y="5229845"/>
              <a:ext cx="720715"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530432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par>
                          <p:cTn id="26" fill="hold" nodeType="afterGroup">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000"/>
                            </p:stCondLst>
                            <p:childTnLst>
                              <p:par>
                                <p:cTn id="37" presetID="3" presetClass="entr" presetSubtype="1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2952750" y="1285875"/>
            <a:ext cx="7215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600" b="1">
                <a:latin typeface="Calibri" panose="020F0502020204030204" pitchFamily="34" charset="0"/>
              </a:rPr>
              <a:t>يُمكنك نظام التشغيل (</a:t>
            </a:r>
            <a:r>
              <a:rPr lang="ar-YE" sz="1600" b="1">
                <a:solidFill>
                  <a:srgbClr val="00B0F0"/>
                </a:solidFill>
                <a:latin typeface="Calibri" panose="020F0502020204030204" pitchFamily="34" charset="0"/>
              </a:rPr>
              <a:t>ويندوز </a:t>
            </a:r>
            <a:r>
              <a:rPr lang="ar-SA" sz="1600" b="1">
                <a:solidFill>
                  <a:srgbClr val="00B0F0"/>
                </a:solidFill>
                <a:latin typeface="Calibri" panose="020F0502020204030204" pitchFamily="34" charset="0"/>
              </a:rPr>
              <a:t>7</a:t>
            </a:r>
            <a:r>
              <a:rPr lang="ar-SA" sz="1600" b="1">
                <a:latin typeface="Calibri" panose="020F0502020204030204" pitchFamily="34" charset="0"/>
              </a:rPr>
              <a:t>) </a:t>
            </a:r>
            <a:r>
              <a:rPr lang="ar-YE" sz="1600" b="1">
                <a:latin typeface="Calibri" panose="020F0502020204030204" pitchFamily="34" charset="0"/>
              </a:rPr>
              <a:t>من تحدّيد لون خلفية وإطار سطح المكتب وشاشة التوقف والأصوات المرافقة للتغيير وغيرها من الإجراءات , </a:t>
            </a:r>
            <a:r>
              <a:rPr lang="ar-YE" sz="1600" b="1">
                <a:solidFill>
                  <a:srgbClr val="00B0F0"/>
                </a:solidFill>
                <a:latin typeface="Calibri" panose="020F0502020204030204" pitchFamily="34" charset="0"/>
              </a:rPr>
              <a:t>ويتم ذلك ب</a:t>
            </a:r>
            <a:r>
              <a:rPr lang="ar-SA" sz="1600" b="1">
                <a:solidFill>
                  <a:srgbClr val="00B0F0"/>
                </a:solidFill>
                <a:latin typeface="Calibri" panose="020F0502020204030204" pitchFamily="34" charset="0"/>
              </a:rPr>
              <a:t>ا</a:t>
            </a:r>
            <a:r>
              <a:rPr lang="ar-YE" sz="1600" b="1">
                <a:solidFill>
                  <a:srgbClr val="00B0F0"/>
                </a:solidFill>
                <a:latin typeface="Calibri" panose="020F0502020204030204" pitchFamily="34" charset="0"/>
              </a:rPr>
              <a:t>تباع الخطوات التالية:</a:t>
            </a:r>
          </a:p>
        </p:txBody>
      </p:sp>
      <p:sp>
        <p:nvSpPr>
          <p:cNvPr id="8" name="مستطيل 7"/>
          <p:cNvSpPr>
            <a:spLocks noChangeArrowheads="1"/>
          </p:cNvSpPr>
          <p:nvPr/>
        </p:nvSpPr>
        <p:spPr bwMode="auto">
          <a:xfrm>
            <a:off x="5310188" y="2143125"/>
            <a:ext cx="514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600" b="1">
                <a:latin typeface="Calibri" panose="020F0502020204030204" pitchFamily="34" charset="0"/>
              </a:rPr>
              <a:t>1. ا</a:t>
            </a:r>
            <a:r>
              <a:rPr lang="ar-YE" sz="1600" b="1">
                <a:latin typeface="Calibri" panose="020F0502020204030204" pitchFamily="34" charset="0"/>
              </a:rPr>
              <a:t>نقر على أي مكان من سطح المكتب لتظهر قائمة خيار سطح المكتب.</a:t>
            </a:r>
          </a:p>
          <a:p>
            <a:pPr eaLnBrk="1" hangingPunct="1"/>
            <a:r>
              <a:rPr lang="ar-YE" sz="1600" b="1">
                <a:latin typeface="Calibri" panose="020F0502020204030204" pitchFamily="34" charset="0"/>
              </a:rPr>
              <a:t>2.</a:t>
            </a:r>
            <a:r>
              <a:rPr lang="ar-SA" sz="1600" b="1">
                <a:latin typeface="Calibri" panose="020F0502020204030204" pitchFamily="34" charset="0"/>
              </a:rPr>
              <a:t> ا</a:t>
            </a:r>
            <a:r>
              <a:rPr lang="ar-YE" sz="1600" b="1">
                <a:latin typeface="Calibri" panose="020F0502020204030204" pitchFamily="34" charset="0"/>
              </a:rPr>
              <a:t>نقر على خيار (</a:t>
            </a:r>
            <a:r>
              <a:rPr lang="ar-YE" sz="1600" b="1">
                <a:solidFill>
                  <a:srgbClr val="00B0F0"/>
                </a:solidFill>
                <a:latin typeface="Calibri" panose="020F0502020204030204" pitchFamily="34" charset="0"/>
              </a:rPr>
              <a:t>تخصيص</a:t>
            </a:r>
            <a:r>
              <a:rPr lang="ar-YE" sz="1600" b="1">
                <a:latin typeface="Calibri" panose="020F0502020204030204" pitchFamily="34" charset="0"/>
              </a:rPr>
              <a:t>).</a:t>
            </a:r>
            <a:endParaRPr lang="ar-SA" sz="1600" b="1">
              <a:latin typeface="Calibri" panose="020F0502020204030204" pitchFamily="34" charset="0"/>
            </a:endParaRPr>
          </a:p>
        </p:txBody>
      </p:sp>
      <p:sp>
        <p:nvSpPr>
          <p:cNvPr id="9" name="دبوس زينة 8"/>
          <p:cNvSpPr/>
          <p:nvPr/>
        </p:nvSpPr>
        <p:spPr>
          <a:xfrm>
            <a:off x="3621089" y="214314"/>
            <a:ext cx="5761037" cy="7191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YE" sz="2500" dirty="0">
                <a:solidFill>
                  <a:srgbClr val="B80000"/>
                </a:solidFill>
                <a:latin typeface="Andalus" pitchFamily="2" charset="-78"/>
                <a:cs typeface="Andalus" pitchFamily="2" charset="-78"/>
              </a:rPr>
              <a:t>التغيير على  إجراءات سطح المكتب</a:t>
            </a:r>
          </a:p>
        </p:txBody>
      </p:sp>
      <p:sp>
        <p:nvSpPr>
          <p:cNvPr id="10" name="مضلع اثنا عشري 9"/>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5</a:t>
            </a:r>
          </a:p>
        </p:txBody>
      </p:sp>
      <p:sp>
        <p:nvSpPr>
          <p:cNvPr id="11" name="مستطيل 10"/>
          <p:cNvSpPr>
            <a:spLocks noChangeArrowheads="1"/>
          </p:cNvSpPr>
          <p:nvPr/>
        </p:nvSpPr>
        <p:spPr bwMode="auto">
          <a:xfrm>
            <a:off x="2063750" y="4438651"/>
            <a:ext cx="4572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600" b="1">
                <a:latin typeface="Calibri" panose="020F0502020204030204" pitchFamily="34" charset="0"/>
              </a:rPr>
              <a:t>3. </a:t>
            </a:r>
            <a:r>
              <a:rPr lang="ar-YE" sz="1600" b="1">
                <a:latin typeface="Calibri" panose="020F0502020204030204" pitchFamily="34" charset="0"/>
              </a:rPr>
              <a:t>سيظهر مربع حوار (</a:t>
            </a:r>
            <a:r>
              <a:rPr lang="ar-YE" sz="1600" b="1">
                <a:solidFill>
                  <a:srgbClr val="00B0F0"/>
                </a:solidFill>
                <a:latin typeface="Calibri" panose="020F0502020204030204" pitchFamily="34" charset="0"/>
              </a:rPr>
              <a:t>إضفاء طابع شخصي على المظهر والأدوات</a:t>
            </a:r>
            <a:r>
              <a:rPr lang="ar-YE" sz="1600" b="1">
                <a:latin typeface="Calibri" panose="020F0502020204030204" pitchFamily="34" charset="0"/>
              </a:rPr>
              <a:t>).</a:t>
            </a:r>
          </a:p>
          <a:p>
            <a:pPr eaLnBrk="1" hangingPunct="1"/>
            <a:r>
              <a:rPr lang="ar-YE" sz="1600" b="1">
                <a:latin typeface="Calibri" panose="020F0502020204030204" pitchFamily="34" charset="0"/>
              </a:rPr>
              <a:t>4.</a:t>
            </a:r>
            <a:r>
              <a:rPr lang="ar-SA" sz="1600" b="1">
                <a:latin typeface="Calibri" panose="020F0502020204030204" pitchFamily="34" charset="0"/>
              </a:rPr>
              <a:t> </a:t>
            </a:r>
            <a:r>
              <a:rPr lang="ar-YE" sz="1600" b="1">
                <a:latin typeface="Calibri" panose="020F0502020204030204" pitchFamily="34" charset="0"/>
              </a:rPr>
              <a:t>نفذ العمليات المبينة أدناه على كل خيار.</a:t>
            </a:r>
            <a:endParaRPr lang="ar-SA" sz="1600" b="1">
              <a:latin typeface="Calibri" panose="020F0502020204030204" pitchFamily="34" charset="0"/>
            </a:endParaRPr>
          </a:p>
        </p:txBody>
      </p:sp>
      <p:grpSp>
        <p:nvGrpSpPr>
          <p:cNvPr id="2" name="مجموعة 15"/>
          <p:cNvGrpSpPr>
            <a:grpSpLocks/>
          </p:cNvGrpSpPr>
          <p:nvPr/>
        </p:nvGrpSpPr>
        <p:grpSpPr bwMode="auto">
          <a:xfrm>
            <a:off x="2640013" y="1916114"/>
            <a:ext cx="4464050" cy="2124075"/>
            <a:chOff x="1115616" y="1916832"/>
            <a:chExt cx="4464496" cy="2124075"/>
          </a:xfrm>
        </p:grpSpPr>
        <p:pic>
          <p:nvPicPr>
            <p:cNvPr id="3175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1916832"/>
              <a:ext cx="29908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رابط بشكل مرفق 14"/>
            <p:cNvCxnSpPr/>
            <p:nvPr/>
          </p:nvCxnSpPr>
          <p:spPr>
            <a:xfrm rot="10800000" flipV="1">
              <a:off x="3995629" y="2637557"/>
              <a:ext cx="1584483" cy="122396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3" name="مجموعة 20"/>
          <p:cNvGrpSpPr>
            <a:grpSpLocks/>
          </p:cNvGrpSpPr>
          <p:nvPr/>
        </p:nvGrpSpPr>
        <p:grpSpPr bwMode="auto">
          <a:xfrm>
            <a:off x="6672264" y="3644900"/>
            <a:ext cx="3495675" cy="2152650"/>
            <a:chOff x="5148064" y="3645024"/>
            <a:chExt cx="3496047" cy="2152650"/>
          </a:xfrm>
        </p:grpSpPr>
        <p:pic>
          <p:nvPicPr>
            <p:cNvPr id="3175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3645024"/>
              <a:ext cx="28479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رابط بشكل مرفق 18"/>
            <p:cNvCxnSpPr/>
            <p:nvPr/>
          </p:nvCxnSpPr>
          <p:spPr>
            <a:xfrm rot="10800000" flipV="1">
              <a:off x="5148064" y="3932362"/>
              <a:ext cx="720802" cy="649287"/>
            </a:xfrm>
            <a:prstGeom prst="bentConnector3">
              <a:avLst>
                <a:gd name="adj1" fmla="val 33875"/>
              </a:avLst>
            </a:prstGeom>
          </p:spPr>
          <p:style>
            <a:lnRef idx="1">
              <a:schemeClr val="accent1"/>
            </a:lnRef>
            <a:fillRef idx="0">
              <a:schemeClr val="accent1"/>
            </a:fillRef>
            <a:effectRef idx="0">
              <a:schemeClr val="accent1"/>
            </a:effectRef>
            <a:fontRef idx="minor">
              <a:schemeClr val="tx1"/>
            </a:fontRef>
          </p:style>
        </p:cxnSp>
      </p:gr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790813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par>
                          <p:cTn id="16" fill="hold" nodeType="afterGroup">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 fill="hold"/>
                                        <p:tgtEl>
                                          <p:spTgt spid="11"/>
                                        </p:tgtEl>
                                        <p:attrNameLst>
                                          <p:attrName>ppt_x</p:attrName>
                                        </p:attrNameLst>
                                      </p:cBhvr>
                                      <p:tavLst>
                                        <p:tav tm="0">
                                          <p:val>
                                            <p:strVal val="0-#ppt_w/2"/>
                                          </p:val>
                                        </p:tav>
                                        <p:tav tm="100000">
                                          <p:val>
                                            <p:strVal val="#ppt_x"/>
                                          </p:val>
                                        </p:tav>
                                      </p:tavLst>
                                    </p:anim>
                                    <p:anim calcmode="lin" valueType="num">
                                      <p:cBhvr additive="base">
                                        <p:cTn id="29" dur="1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8" y="2708276"/>
            <a:ext cx="3028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5664201" y="3068638"/>
            <a:ext cx="4714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ي</a:t>
            </a:r>
            <a:r>
              <a:rPr lang="ar-YE" b="1">
                <a:latin typeface="Calibri" panose="020F0502020204030204" pitchFamily="34" charset="0"/>
              </a:rPr>
              <a:t>مكنك هذا الخيار من تغيير لون إطار الشاشة وشريط المهام.</a:t>
            </a:r>
          </a:p>
          <a:p>
            <a:pPr algn="justLow" eaLnBrk="1" hangingPunct="1"/>
            <a:r>
              <a:rPr lang="ar-YE" b="1">
                <a:latin typeface="Calibri" panose="020F0502020204030204" pitchFamily="34" charset="0"/>
              </a:rPr>
              <a:t>1.انقر على خيار (</a:t>
            </a:r>
            <a:r>
              <a:rPr lang="ar-YE" b="1">
                <a:solidFill>
                  <a:srgbClr val="00B0F0"/>
                </a:solidFill>
                <a:latin typeface="Calibri" panose="020F0502020204030204" pitchFamily="34" charset="0"/>
              </a:rPr>
              <a:t>تغيير لون الإطار ومظهره</a:t>
            </a:r>
            <a:r>
              <a:rPr lang="ar-YE" b="1">
                <a:latin typeface="Calibri" panose="020F0502020204030204" pitchFamily="34" charset="0"/>
              </a:rPr>
              <a:t>) ليظهر مربع الألوان المتاحة. </a:t>
            </a:r>
          </a:p>
          <a:p>
            <a:pPr algn="justLow" eaLnBrk="1" hangingPunct="1"/>
            <a:r>
              <a:rPr lang="ar-YE" b="1">
                <a:latin typeface="Calibri" panose="020F0502020204030204" pitchFamily="34" charset="0"/>
              </a:rPr>
              <a:t>2.انقر على اللون المناسب, ثم انقر </a:t>
            </a:r>
            <a:r>
              <a:rPr lang="ar-SA" b="1">
                <a:latin typeface="Calibri" panose="020F0502020204030204" pitchFamily="34" charset="0"/>
              </a:rPr>
              <a:t>(</a:t>
            </a:r>
            <a:r>
              <a:rPr lang="ar-YE" b="1">
                <a:solidFill>
                  <a:srgbClr val="00B0F0"/>
                </a:solidFill>
                <a:latin typeface="Calibri" panose="020F0502020204030204" pitchFamily="34" charset="0"/>
              </a:rPr>
              <a:t>موافق</a:t>
            </a:r>
            <a:r>
              <a:rPr lang="ar-YE" b="1">
                <a:latin typeface="Calibri" panose="020F0502020204030204" pitchFamily="34" charset="0"/>
              </a:rPr>
              <a:t> </a:t>
            </a:r>
            <a:r>
              <a:rPr lang="ar-SA" b="1">
                <a:latin typeface="Calibri" panose="020F0502020204030204" pitchFamily="34" charset="0"/>
              </a:rPr>
              <a:t>)</a:t>
            </a:r>
            <a:r>
              <a:rPr lang="ar-YE" b="1">
                <a:latin typeface="Calibri" panose="020F0502020204030204" pitchFamily="34" charset="0"/>
              </a:rPr>
              <a:t>لتثبيت التغيير.</a:t>
            </a:r>
          </a:p>
          <a:p>
            <a:pPr algn="justLow" eaLnBrk="1" hangingPunct="1"/>
            <a:r>
              <a:rPr lang="ar-YE" b="1">
                <a:latin typeface="Calibri" panose="020F0502020204030204" pitchFamily="34" charset="0"/>
              </a:rPr>
              <a:t>3.انتقل لسطح المكتب لمشاهدة تأثير التغيير.</a:t>
            </a:r>
          </a:p>
        </p:txBody>
      </p:sp>
      <p:sp>
        <p:nvSpPr>
          <p:cNvPr id="8" name="دبوس زينة 7"/>
          <p:cNvSpPr/>
          <p:nvPr/>
        </p:nvSpPr>
        <p:spPr>
          <a:xfrm>
            <a:off x="7596188" y="1560513"/>
            <a:ext cx="2857500" cy="500062"/>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YE" sz="2200" dirty="0">
                <a:solidFill>
                  <a:srgbClr val="B80000"/>
                </a:solidFill>
                <a:latin typeface="Andalus" pitchFamily="2" charset="-78"/>
                <a:cs typeface="Andalus" pitchFamily="2" charset="-78"/>
              </a:rPr>
              <a:t>تغيير لون الإطار ومظهره</a:t>
            </a:r>
            <a:r>
              <a:rPr lang="ar-SA" sz="2200" dirty="0">
                <a:solidFill>
                  <a:srgbClr val="B80000"/>
                </a:solidFill>
                <a:latin typeface="Andalus" pitchFamily="2" charset="-78"/>
                <a:cs typeface="Andalus" pitchFamily="2" charset="-78"/>
              </a:rPr>
              <a:t> :</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421622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par>
                          <p:cTn id="13" fill="hold" nodeType="afterGroup">
                            <p:stCondLst>
                              <p:cond delay="1000"/>
                            </p:stCondLst>
                            <p:childTnLst>
                              <p:par>
                                <p:cTn id="14" presetID="3" presetClass="entr" presetSubtype="10" fill="hold" nodeType="after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blinds(horizontal)">
                                      <p:cBhvr>
                                        <p:cTn id="16"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مجموعة 10"/>
          <p:cNvGrpSpPr>
            <a:grpSpLocks/>
          </p:cNvGrpSpPr>
          <p:nvPr/>
        </p:nvGrpSpPr>
        <p:grpSpPr bwMode="auto">
          <a:xfrm>
            <a:off x="3000375" y="1412875"/>
            <a:ext cx="4032250" cy="3087688"/>
            <a:chOff x="2555776" y="2348881"/>
            <a:chExt cx="5040560" cy="3807692"/>
          </a:xfrm>
        </p:grpSpPr>
        <p:pic>
          <p:nvPicPr>
            <p:cNvPr id="133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2348881"/>
              <a:ext cx="2543572" cy="21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4077072"/>
              <a:ext cx="2952328" cy="2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دبوس زينة 7"/>
          <p:cNvSpPr/>
          <p:nvPr/>
        </p:nvSpPr>
        <p:spPr>
          <a:xfrm>
            <a:off x="7953376" y="1211263"/>
            <a:ext cx="2390775"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تحديد التحجيم المتوسط :</a:t>
            </a:r>
          </a:p>
        </p:txBody>
      </p:sp>
      <p:sp>
        <p:nvSpPr>
          <p:cNvPr id="9" name="مستطيل 8"/>
          <p:cNvSpPr>
            <a:spLocks noChangeArrowheads="1"/>
          </p:cNvSpPr>
          <p:nvPr/>
        </p:nvSpPr>
        <p:spPr bwMode="auto">
          <a:xfrm>
            <a:off x="5738813" y="17145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latin typeface="Calibri" panose="020F0502020204030204" pitchFamily="34" charset="0"/>
              </a:rPr>
              <a:t>يُمكنك نظام التشغيل من تحديد مساحة النافذة في حال النقر على زر التوسيط</a:t>
            </a:r>
            <a:r>
              <a:rPr lang="ar-SA" b="1">
                <a:latin typeface="Calibri" panose="020F0502020204030204" pitchFamily="34" charset="0"/>
              </a:rPr>
              <a:t> </a:t>
            </a:r>
            <a:r>
              <a:rPr lang="ar-YE" b="1">
                <a:latin typeface="Calibri" panose="020F0502020204030204" pitchFamily="34" charset="0"/>
              </a:rPr>
              <a:t>, </a:t>
            </a:r>
            <a:r>
              <a:rPr lang="ar-YE" b="1">
                <a:solidFill>
                  <a:srgbClr val="00B0F0"/>
                </a:solidFill>
                <a:latin typeface="Calibri" panose="020F0502020204030204" pitchFamily="34" charset="0"/>
              </a:rPr>
              <a:t>ويتم ذلك ب</a:t>
            </a:r>
            <a:r>
              <a:rPr lang="ar-SA" b="1">
                <a:solidFill>
                  <a:srgbClr val="00B0F0"/>
                </a:solidFill>
                <a:latin typeface="Calibri" panose="020F0502020204030204" pitchFamily="34" charset="0"/>
              </a:rPr>
              <a:t>ا</a:t>
            </a:r>
            <a:r>
              <a:rPr lang="ar-YE" b="1">
                <a:solidFill>
                  <a:srgbClr val="00B0F0"/>
                </a:solidFill>
                <a:latin typeface="Calibri" panose="020F0502020204030204" pitchFamily="34" charset="0"/>
              </a:rPr>
              <a:t>تباع الخطوات التالية:</a:t>
            </a:r>
          </a:p>
          <a:p>
            <a:pPr algn="justLow" eaLnBrk="1" hangingPunct="1"/>
            <a:r>
              <a:rPr lang="ar-YE" b="1">
                <a:solidFill>
                  <a:srgbClr val="00B0F0"/>
                </a:solidFill>
                <a:latin typeface="Calibri" panose="020F0502020204030204" pitchFamily="34" charset="0"/>
              </a:rPr>
              <a:t>1.</a:t>
            </a:r>
            <a:r>
              <a:rPr lang="ar-SA" b="1">
                <a:latin typeface="Calibri" panose="020F0502020204030204" pitchFamily="34" charset="0"/>
              </a:rPr>
              <a:t> </a:t>
            </a:r>
            <a:r>
              <a:rPr lang="ar-YE" b="1">
                <a:latin typeface="Calibri" panose="020F0502020204030204" pitchFamily="34" charset="0"/>
              </a:rPr>
              <a:t>ثبت مؤشر الفأرة على أي من حدود النافذة الأربعة, ليظهر مؤشر الفأرة على شكل أسهم التحريك.</a:t>
            </a:r>
          </a:p>
        </p:txBody>
      </p:sp>
      <p:sp>
        <p:nvSpPr>
          <p:cNvPr id="10" name="مستطيل 9"/>
          <p:cNvSpPr>
            <a:spLocks noChangeArrowheads="1"/>
          </p:cNvSpPr>
          <p:nvPr/>
        </p:nvSpPr>
        <p:spPr bwMode="auto">
          <a:xfrm>
            <a:off x="2279651" y="3368676"/>
            <a:ext cx="242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solidFill>
                  <a:srgbClr val="00B0F0"/>
                </a:solidFill>
                <a:latin typeface="Calibri" panose="020F0502020204030204" pitchFamily="34" charset="0"/>
              </a:rPr>
              <a:t>2.</a:t>
            </a:r>
            <a:r>
              <a:rPr lang="ar-SA" b="1">
                <a:latin typeface="Calibri" panose="020F0502020204030204" pitchFamily="34" charset="0"/>
              </a:rPr>
              <a:t> ا</a:t>
            </a:r>
            <a:r>
              <a:rPr lang="ar-YE" b="1">
                <a:latin typeface="Calibri" panose="020F0502020204030204" pitchFamily="34" charset="0"/>
              </a:rPr>
              <a:t>سحب مع استمرار الضغط على زر الفأرة</a:t>
            </a:r>
            <a:r>
              <a:rPr lang="ar-SA" b="1">
                <a:latin typeface="Calibri" panose="020F0502020204030204" pitchFamily="34" charset="0"/>
              </a:rPr>
              <a:t> الأيسر</a:t>
            </a:r>
            <a:r>
              <a:rPr lang="ar-YE" b="1">
                <a:latin typeface="Calibri" panose="020F0502020204030204" pitchFamily="34" charset="0"/>
              </a:rPr>
              <a:t> لحين الوص</a:t>
            </a:r>
            <a:r>
              <a:rPr lang="ar-SA" b="1">
                <a:latin typeface="Calibri" panose="020F0502020204030204" pitchFamily="34" charset="0"/>
              </a:rPr>
              <a:t>و</a:t>
            </a:r>
            <a:r>
              <a:rPr lang="ar-YE" b="1">
                <a:latin typeface="Calibri" panose="020F0502020204030204" pitchFamily="34" charset="0"/>
              </a:rPr>
              <a:t>ل للحجم المطلوب</a:t>
            </a:r>
            <a:r>
              <a:rPr lang="ar-YE" baseline="30000">
                <a:latin typeface="Calibri" panose="020F0502020204030204" pitchFamily="34" charset="0"/>
              </a:rPr>
              <a:t>.</a:t>
            </a:r>
          </a:p>
        </p:txBody>
      </p:sp>
      <p:pic>
        <p:nvPicPr>
          <p:cNvPr id="1024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3975" y="4652964"/>
            <a:ext cx="27368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مستطيل 12"/>
          <p:cNvSpPr>
            <a:spLocks noChangeArrowheads="1"/>
          </p:cNvSpPr>
          <p:nvPr/>
        </p:nvSpPr>
        <p:spPr bwMode="auto">
          <a:xfrm>
            <a:off x="6607175" y="4956176"/>
            <a:ext cx="3786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اضبط مؤشر الفأرة على  شريط العنوان, ثم ابدأ بسحب النافذة مع الاستمرار بالضغط على زر الفأرة</a:t>
            </a:r>
            <a:r>
              <a:rPr lang="ar-SA" b="1">
                <a:latin typeface="Calibri" panose="020F0502020204030204" pitchFamily="34" charset="0"/>
              </a:rPr>
              <a:t> الأيسر</a:t>
            </a:r>
            <a:r>
              <a:rPr lang="ar-YE" b="1">
                <a:latin typeface="Calibri" panose="020F0502020204030204" pitchFamily="34" charset="0"/>
              </a:rPr>
              <a:t>, لحين ال</a:t>
            </a:r>
            <a:r>
              <a:rPr lang="ar-SA" b="1">
                <a:latin typeface="Calibri" panose="020F0502020204030204" pitchFamily="34" charset="0"/>
              </a:rPr>
              <a:t>و</a:t>
            </a:r>
            <a:r>
              <a:rPr lang="ar-YE" b="1">
                <a:latin typeface="Calibri" panose="020F0502020204030204" pitchFamily="34" charset="0"/>
              </a:rPr>
              <a:t>صول للموقع المطلوب.</a:t>
            </a:r>
          </a:p>
        </p:txBody>
      </p:sp>
      <p:sp>
        <p:nvSpPr>
          <p:cNvPr id="14" name="مربع نص 13"/>
          <p:cNvSpPr txBox="1">
            <a:spLocks noChangeArrowheads="1"/>
          </p:cNvSpPr>
          <p:nvPr/>
        </p:nvSpPr>
        <p:spPr bwMode="auto">
          <a:xfrm>
            <a:off x="7464425" y="45815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b="1">
                <a:solidFill>
                  <a:srgbClr val="00B0F0"/>
                </a:solidFill>
                <a:latin typeface="Calibri" panose="020F0502020204030204" pitchFamily="34" charset="0"/>
              </a:rPr>
              <a:t>لتغيير موقع النافذة على الشاشة:</a:t>
            </a:r>
          </a:p>
        </p:txBody>
      </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48297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8"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1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0244"/>
                                        </p:tgtEl>
                                        <p:attrNameLst>
                                          <p:attrName>style.visibility</p:attrName>
                                        </p:attrNameLst>
                                      </p:cBhvr>
                                      <p:to>
                                        <p:strVal val="visible"/>
                                      </p:to>
                                    </p:set>
                                    <p:animEffect transition="in" filter="diamond(in)">
                                      <p:cBhvr>
                                        <p:cTn id="31"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4" y="2074863"/>
            <a:ext cx="2592387"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دبوس زينة 6"/>
          <p:cNvSpPr/>
          <p:nvPr/>
        </p:nvSpPr>
        <p:spPr>
          <a:xfrm>
            <a:off x="5810250" y="1211263"/>
            <a:ext cx="4533900"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تنسيق قائمة ابدأ (</a:t>
            </a:r>
            <a:r>
              <a:rPr lang="en-US" sz="2200" dirty="0">
                <a:solidFill>
                  <a:srgbClr val="B80000"/>
                </a:solidFill>
                <a:latin typeface="Andalus" pitchFamily="2" charset="-78"/>
                <a:cs typeface="Andalus" pitchFamily="2" charset="-78"/>
              </a:rPr>
              <a:t>Customize Start Menu</a:t>
            </a:r>
            <a:r>
              <a:rPr lang="ar-SA" sz="2200" dirty="0">
                <a:solidFill>
                  <a:srgbClr val="B80000"/>
                </a:solidFill>
                <a:latin typeface="Andalus" pitchFamily="2" charset="-78"/>
                <a:cs typeface="Andalus" pitchFamily="2" charset="-78"/>
              </a:rPr>
              <a:t>):</a:t>
            </a:r>
          </a:p>
        </p:txBody>
      </p:sp>
      <p:sp>
        <p:nvSpPr>
          <p:cNvPr id="8" name="مستطيل 7"/>
          <p:cNvSpPr>
            <a:spLocks noChangeArrowheads="1"/>
          </p:cNvSpPr>
          <p:nvPr/>
        </p:nvSpPr>
        <p:spPr bwMode="auto">
          <a:xfrm>
            <a:off x="3024188" y="5241926"/>
            <a:ext cx="3143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solidFill>
                  <a:srgbClr val="00B0F0"/>
                </a:solidFill>
                <a:latin typeface="Calibri" panose="020F0502020204030204" pitchFamily="34" charset="0"/>
              </a:rPr>
              <a:t>2 . </a:t>
            </a:r>
            <a:r>
              <a:rPr lang="ar-YE" b="1">
                <a:latin typeface="Calibri" panose="020F0502020204030204" pitchFamily="34" charset="0"/>
              </a:rPr>
              <a:t>انقر على خيار (</a:t>
            </a:r>
            <a:r>
              <a:rPr lang="ar-YE" b="1">
                <a:solidFill>
                  <a:srgbClr val="00B0F0"/>
                </a:solidFill>
                <a:latin typeface="Calibri" panose="020F0502020204030204" pitchFamily="34" charset="0"/>
              </a:rPr>
              <a:t>إرسال إلى</a:t>
            </a:r>
            <a:r>
              <a:rPr lang="ar-YE" b="1">
                <a:latin typeface="Calibri" panose="020F0502020204030204" pitchFamily="34" charset="0"/>
              </a:rPr>
              <a:t>) ثم خيار (</a:t>
            </a:r>
            <a:r>
              <a:rPr lang="ar-YE" b="1">
                <a:solidFill>
                  <a:srgbClr val="00B0F0"/>
                </a:solidFill>
                <a:latin typeface="Calibri" panose="020F0502020204030204" pitchFamily="34" charset="0"/>
              </a:rPr>
              <a:t>سطح المكتب</a:t>
            </a:r>
            <a:r>
              <a:rPr lang="ar-YE" b="1">
                <a:latin typeface="Calibri" panose="020F0502020204030204" pitchFamily="34" charset="0"/>
              </a:rPr>
              <a:t>), لتظهر الأيقونة على سطح المكتب مباشرة.</a:t>
            </a:r>
          </a:p>
        </p:txBody>
      </p:sp>
      <p:sp>
        <p:nvSpPr>
          <p:cNvPr id="9" name="مستطيل 8"/>
          <p:cNvSpPr>
            <a:spLocks noChangeArrowheads="1"/>
          </p:cNvSpPr>
          <p:nvPr/>
        </p:nvSpPr>
        <p:spPr bwMode="auto">
          <a:xfrm>
            <a:off x="5881688" y="17859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يُ</a:t>
            </a:r>
            <a:r>
              <a:rPr lang="ar-YE" b="1">
                <a:latin typeface="Calibri" panose="020F0502020204030204" pitchFamily="34" charset="0"/>
              </a:rPr>
              <a:t>مكنك نظام التشغيل (</a:t>
            </a:r>
            <a:r>
              <a:rPr lang="ar-YE" b="1">
                <a:solidFill>
                  <a:srgbClr val="00B0F0"/>
                </a:solidFill>
                <a:latin typeface="Calibri" panose="020F0502020204030204" pitchFamily="34" charset="0"/>
              </a:rPr>
              <a:t>ويندوز </a:t>
            </a:r>
            <a:r>
              <a:rPr lang="ar-SA" b="1">
                <a:solidFill>
                  <a:srgbClr val="00B0F0"/>
                </a:solidFill>
                <a:latin typeface="Calibri" panose="020F0502020204030204" pitchFamily="34" charset="0"/>
              </a:rPr>
              <a:t>7</a:t>
            </a:r>
            <a:r>
              <a:rPr lang="ar-YE" b="1">
                <a:latin typeface="Calibri" panose="020F0502020204030204" pitchFamily="34" charset="0"/>
              </a:rPr>
              <a:t>) من إضافة وحذف محتويات قائمة (</a:t>
            </a:r>
            <a:r>
              <a:rPr lang="ar-YE" b="1">
                <a:solidFill>
                  <a:srgbClr val="00B0F0"/>
                </a:solidFill>
                <a:latin typeface="Calibri" panose="020F0502020204030204" pitchFamily="34" charset="0"/>
              </a:rPr>
              <a:t>ابدأ</a:t>
            </a:r>
            <a:r>
              <a:rPr lang="ar-YE" b="1">
                <a:latin typeface="Calibri" panose="020F0502020204030204" pitchFamily="34" charset="0"/>
              </a:rPr>
              <a:t>) </a:t>
            </a:r>
            <a:r>
              <a:rPr lang="ar-YE" b="1">
                <a:solidFill>
                  <a:srgbClr val="00B0F0"/>
                </a:solidFill>
                <a:latin typeface="Calibri" panose="020F0502020204030204" pitchFamily="34" charset="0"/>
              </a:rPr>
              <a:t>ب</a:t>
            </a:r>
            <a:r>
              <a:rPr lang="ar-SA" b="1">
                <a:solidFill>
                  <a:srgbClr val="00B0F0"/>
                </a:solidFill>
                <a:latin typeface="Calibri" panose="020F0502020204030204" pitchFamily="34" charset="0"/>
              </a:rPr>
              <a:t>ا</a:t>
            </a:r>
            <a:r>
              <a:rPr lang="ar-YE" b="1">
                <a:solidFill>
                  <a:srgbClr val="00B0F0"/>
                </a:solidFill>
                <a:latin typeface="Calibri" panose="020F0502020204030204" pitchFamily="34" charset="0"/>
              </a:rPr>
              <a:t>تباع الخطوات التالية:</a:t>
            </a:r>
          </a:p>
        </p:txBody>
      </p:sp>
      <p:sp>
        <p:nvSpPr>
          <p:cNvPr id="10" name="مستطيل 9"/>
          <p:cNvSpPr>
            <a:spLocks noChangeArrowheads="1"/>
          </p:cNvSpPr>
          <p:nvPr/>
        </p:nvSpPr>
        <p:spPr bwMode="auto">
          <a:xfrm>
            <a:off x="6810376" y="2571750"/>
            <a:ext cx="3643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solidFill>
                  <a:srgbClr val="00B0F0"/>
                </a:solidFill>
                <a:latin typeface="Calibri" panose="020F0502020204030204" pitchFamily="34" charset="0"/>
              </a:rPr>
              <a:t>1.</a:t>
            </a:r>
            <a:r>
              <a:rPr lang="ar-SA" b="1">
                <a:solidFill>
                  <a:srgbClr val="00B0F0"/>
                </a:solidFill>
                <a:latin typeface="Calibri" panose="020F0502020204030204" pitchFamily="34" charset="0"/>
              </a:rPr>
              <a:t>  </a:t>
            </a:r>
            <a:r>
              <a:rPr lang="ar-YE" b="1">
                <a:latin typeface="Calibri" panose="020F0502020204030204" pitchFamily="34" charset="0"/>
              </a:rPr>
              <a:t>انقر بزر الفأرة الأيمن على الأيقونة المراد وضع اختصار الوصول على سطح المكتب من قائمة (</a:t>
            </a:r>
            <a:r>
              <a:rPr lang="ar-SA" b="1">
                <a:solidFill>
                  <a:srgbClr val="00B0F0"/>
                </a:solidFill>
                <a:latin typeface="Calibri" panose="020F0502020204030204" pitchFamily="34" charset="0"/>
              </a:rPr>
              <a:t>كافة</a:t>
            </a:r>
            <a:r>
              <a:rPr lang="ar-YE" b="1">
                <a:solidFill>
                  <a:srgbClr val="00B0F0"/>
                </a:solidFill>
                <a:latin typeface="Calibri" panose="020F0502020204030204" pitchFamily="34" charset="0"/>
              </a:rPr>
              <a:t> البرامج</a:t>
            </a:r>
            <a:r>
              <a:rPr lang="ar-YE" b="1">
                <a:latin typeface="Calibri" panose="020F0502020204030204" pitchFamily="34" charset="0"/>
              </a:rPr>
              <a:t>) أو قائمة </a:t>
            </a:r>
            <a:r>
              <a:rPr lang="ar-SA" b="1">
                <a:latin typeface="Calibri" panose="020F0502020204030204" pitchFamily="34" charset="0"/>
              </a:rPr>
              <a:t>(</a:t>
            </a:r>
            <a:r>
              <a:rPr lang="ar-SA" b="1">
                <a:solidFill>
                  <a:srgbClr val="00B0F0"/>
                </a:solidFill>
                <a:latin typeface="Calibri" panose="020F0502020204030204" pitchFamily="34" charset="0"/>
              </a:rPr>
              <a:t>ابدأ</a:t>
            </a:r>
            <a:r>
              <a:rPr lang="ar-SA" b="1">
                <a:latin typeface="Calibri" panose="020F0502020204030204" pitchFamily="34" charset="0"/>
              </a:rPr>
              <a:t>)</a:t>
            </a:r>
            <a:r>
              <a:rPr lang="ar-YE" b="1">
                <a:latin typeface="Calibri" panose="020F0502020204030204" pitchFamily="34" charset="0"/>
              </a:rPr>
              <a:t>, لتظهر قائمة خيارات</a:t>
            </a:r>
            <a:r>
              <a:rPr lang="ar-YE" baseline="30000">
                <a:latin typeface="Calibri" panose="020F0502020204030204" pitchFamily="34" charset="0"/>
              </a:rPr>
              <a:t>.</a:t>
            </a:r>
          </a:p>
        </p:txBody>
      </p:sp>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7438" y="4508500"/>
            <a:ext cx="23050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76541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diamond(in)">
                                      <p:cBhvr>
                                        <p:cTn id="20" dur="1000"/>
                                        <p:tgtEl>
                                          <p:spTgt spid="11266"/>
                                        </p:tgtEl>
                                      </p:cBhvr>
                                    </p:animEffect>
                                  </p:childTnLst>
                                </p:cTn>
                              </p:par>
                              <p:par>
                                <p:cTn id="21" presetID="8" presetClass="entr" presetSubtype="16" fill="hold" nodeType="withEffect">
                                  <p:stCondLst>
                                    <p:cond delay="0"/>
                                  </p:stCondLst>
                                  <p:childTnLst>
                                    <p:set>
                                      <p:cBhvr>
                                        <p:cTn id="22" dur="1" fill="hold">
                                          <p:stCondLst>
                                            <p:cond delay="0"/>
                                          </p:stCondLst>
                                        </p:cTn>
                                        <p:tgtEl>
                                          <p:spTgt spid="11267"/>
                                        </p:tgtEl>
                                        <p:attrNameLst>
                                          <p:attrName>style.visibility</p:attrName>
                                        </p:attrNameLst>
                                      </p:cBhvr>
                                      <p:to>
                                        <p:strVal val="visible"/>
                                      </p:to>
                                    </p:set>
                                    <p:animEffect transition="in" filter="diamond(in)">
                                      <p:cBhvr>
                                        <p:cTn id="23" dur="1000"/>
                                        <p:tgtEl>
                                          <p:spTgt spid="112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1538" y="2133601"/>
            <a:ext cx="22526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5808664" y="2420938"/>
            <a:ext cx="43576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1. ا</a:t>
            </a:r>
            <a:r>
              <a:rPr lang="ar-YE" b="1">
                <a:latin typeface="Calibri" panose="020F0502020204030204" pitchFamily="34" charset="0"/>
              </a:rPr>
              <a:t>نقر بزر الفأرة الأيمن على الأيقونة المعنية, لتظهر قائمة خيارات.</a:t>
            </a:r>
          </a:p>
          <a:p>
            <a:pPr eaLnBrk="1" hangingPunct="1"/>
            <a:r>
              <a:rPr lang="ar-YE" b="1">
                <a:latin typeface="Calibri" panose="020F0502020204030204" pitchFamily="34" charset="0"/>
              </a:rPr>
              <a:t>2.</a:t>
            </a:r>
            <a:r>
              <a:rPr lang="ar-SA" b="1">
                <a:latin typeface="Calibri" panose="020F0502020204030204" pitchFamily="34" charset="0"/>
              </a:rPr>
              <a:t>انق</a:t>
            </a:r>
            <a:r>
              <a:rPr lang="ar-YE" b="1">
                <a:latin typeface="Calibri" panose="020F0502020204030204" pitchFamily="34" charset="0"/>
              </a:rPr>
              <a:t>ر على خيار (</a:t>
            </a:r>
            <a:r>
              <a:rPr lang="ar-YE" b="1">
                <a:solidFill>
                  <a:srgbClr val="00B0F0"/>
                </a:solidFill>
                <a:latin typeface="Calibri" panose="020F0502020204030204" pitchFamily="34" charset="0"/>
              </a:rPr>
              <a:t>إعادة تسمية</a:t>
            </a:r>
            <a:r>
              <a:rPr lang="ar-YE" b="1">
                <a:latin typeface="Calibri" panose="020F0502020204030204" pitchFamily="34" charset="0"/>
              </a:rPr>
              <a:t>) ليسمح نظام التشغيل مباشرة بتعديل الاسم من خلال التعديل على أحرف الاسم الأصلي.  </a:t>
            </a:r>
          </a:p>
          <a:p>
            <a:pPr eaLnBrk="1" hangingPunct="1"/>
            <a:r>
              <a:rPr lang="ar-YE" b="1">
                <a:latin typeface="Calibri" panose="020F0502020204030204" pitchFamily="34" charset="0"/>
              </a:rPr>
              <a:t>3.انقر خارج مربع الاسم أو اضغط على مفتاح </a:t>
            </a:r>
            <a:r>
              <a:rPr lang="en-US" b="1">
                <a:latin typeface="Calibri" panose="020F0502020204030204" pitchFamily="34" charset="0"/>
              </a:rPr>
              <a:t>(</a:t>
            </a:r>
            <a:r>
              <a:rPr lang="en-US" b="1">
                <a:solidFill>
                  <a:srgbClr val="00B0F0"/>
                </a:solidFill>
                <a:latin typeface="Calibri" panose="020F0502020204030204" pitchFamily="34" charset="0"/>
              </a:rPr>
              <a:t>Enter</a:t>
            </a:r>
            <a:r>
              <a:rPr lang="en-US" b="1">
                <a:latin typeface="Calibri" panose="020F0502020204030204" pitchFamily="34" charset="0"/>
              </a:rPr>
              <a:t> )</a:t>
            </a:r>
            <a:r>
              <a:rPr lang="ar-YE" b="1">
                <a:latin typeface="Calibri" panose="020F0502020204030204" pitchFamily="34" charset="0"/>
              </a:rPr>
              <a:t> </a:t>
            </a:r>
            <a:r>
              <a:rPr lang="ar-SA" b="1">
                <a:latin typeface="Calibri" panose="020F0502020204030204" pitchFamily="34" charset="0"/>
              </a:rPr>
              <a:t>لتثب</a:t>
            </a:r>
            <a:r>
              <a:rPr lang="ar-YE" b="1">
                <a:latin typeface="Calibri" panose="020F0502020204030204" pitchFamily="34" charset="0"/>
              </a:rPr>
              <a:t>يت الاسم الجديد.</a:t>
            </a:r>
            <a:endParaRPr lang="ar-SA" b="1">
              <a:latin typeface="Calibri" panose="020F0502020204030204" pitchFamily="34" charset="0"/>
            </a:endParaRPr>
          </a:p>
        </p:txBody>
      </p:sp>
      <p:sp>
        <p:nvSpPr>
          <p:cNvPr id="8" name="مربع نص 7"/>
          <p:cNvSpPr txBox="1">
            <a:spLocks noChangeArrowheads="1"/>
          </p:cNvSpPr>
          <p:nvPr/>
        </p:nvSpPr>
        <p:spPr bwMode="auto">
          <a:xfrm>
            <a:off x="3143251" y="1628775"/>
            <a:ext cx="695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b="1">
                <a:solidFill>
                  <a:srgbClr val="00B0F0"/>
                </a:solidFill>
                <a:latin typeface="Calibri" panose="020F0502020204030204" pitchFamily="34" charset="0"/>
              </a:rPr>
              <a:t>لتغيير اسم الأيقونة ضمن قوائم (ابدأ) الرئيس</a:t>
            </a:r>
            <a:r>
              <a:rPr lang="ar-SA" b="1">
                <a:solidFill>
                  <a:srgbClr val="00B0F0"/>
                </a:solidFill>
                <a:latin typeface="Calibri" panose="020F0502020204030204" pitchFamily="34" charset="0"/>
              </a:rPr>
              <a:t>ي</a:t>
            </a:r>
            <a:r>
              <a:rPr lang="ar-YE" b="1">
                <a:solidFill>
                  <a:srgbClr val="00B0F0"/>
                </a:solidFill>
                <a:latin typeface="Calibri" panose="020F0502020204030204" pitchFamily="34" charset="0"/>
              </a:rPr>
              <a:t>ة أو الفرعية وكذلك أيقونات سطح المكتب:</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821533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diamond(in)">
                                      <p:cBhvr>
                                        <p:cTn id="13"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01" y="2366963"/>
            <a:ext cx="21431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p:cNvSpPr>
            <a:spLocks noChangeArrowheads="1"/>
          </p:cNvSpPr>
          <p:nvPr/>
        </p:nvSpPr>
        <p:spPr bwMode="auto">
          <a:xfrm>
            <a:off x="5559425" y="1979614"/>
            <a:ext cx="492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1.</a:t>
            </a:r>
            <a:r>
              <a:rPr lang="ar-SA" b="1">
                <a:latin typeface="Calibri" panose="020F0502020204030204" pitchFamily="34" charset="0"/>
              </a:rPr>
              <a:t> </a:t>
            </a:r>
            <a:r>
              <a:rPr lang="ar-YE" b="1">
                <a:latin typeface="Calibri" panose="020F0502020204030204" pitchFamily="34" charset="0"/>
              </a:rPr>
              <a:t>انقر بزر الفأرة الأيمن على زر (</a:t>
            </a:r>
            <a:r>
              <a:rPr lang="ar-YE" b="1">
                <a:solidFill>
                  <a:srgbClr val="00B0F0"/>
                </a:solidFill>
                <a:latin typeface="Calibri" panose="020F0502020204030204" pitchFamily="34" charset="0"/>
              </a:rPr>
              <a:t>ابدأ</a:t>
            </a:r>
            <a:r>
              <a:rPr lang="ar-YE" b="1">
                <a:latin typeface="Calibri" panose="020F0502020204030204" pitchFamily="34" charset="0"/>
              </a:rPr>
              <a:t>), لتظهر قائمة خيارات. </a:t>
            </a:r>
          </a:p>
        </p:txBody>
      </p:sp>
      <p:sp>
        <p:nvSpPr>
          <p:cNvPr id="9" name="مستطيل 8"/>
          <p:cNvSpPr>
            <a:spLocks noChangeArrowheads="1"/>
          </p:cNvSpPr>
          <p:nvPr/>
        </p:nvSpPr>
        <p:spPr bwMode="auto">
          <a:xfrm>
            <a:off x="2530475" y="5230813"/>
            <a:ext cx="4286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3</a:t>
            </a:r>
            <a:r>
              <a:rPr lang="ar-YE" b="1">
                <a:latin typeface="Calibri" panose="020F0502020204030204" pitchFamily="34" charset="0"/>
              </a:rPr>
              <a:t>.انقر على زر (</a:t>
            </a:r>
            <a:r>
              <a:rPr lang="ar-YE" b="1">
                <a:solidFill>
                  <a:srgbClr val="00B0F0"/>
                </a:solidFill>
                <a:latin typeface="Calibri" panose="020F0502020204030204" pitchFamily="34" charset="0"/>
              </a:rPr>
              <a:t>تخصيص</a:t>
            </a:r>
            <a:r>
              <a:rPr lang="ar-YE" b="1">
                <a:latin typeface="Calibri" panose="020F0502020204030204" pitchFamily="34" charset="0"/>
              </a:rPr>
              <a:t>) ليظهر مربع حوار جديد, </a:t>
            </a:r>
            <a:r>
              <a:rPr lang="ar-YE" b="1">
                <a:solidFill>
                  <a:srgbClr val="00B0F0"/>
                </a:solidFill>
                <a:latin typeface="Calibri" panose="020F0502020204030204" pitchFamily="34" charset="0"/>
              </a:rPr>
              <a:t>حيث يمكنك التحكم بالتالي:</a:t>
            </a:r>
          </a:p>
        </p:txBody>
      </p:sp>
      <p:sp>
        <p:nvSpPr>
          <p:cNvPr id="10" name="مستطيل 9"/>
          <p:cNvSpPr>
            <a:spLocks noChangeArrowheads="1"/>
          </p:cNvSpPr>
          <p:nvPr/>
        </p:nvSpPr>
        <p:spPr bwMode="auto">
          <a:xfrm>
            <a:off x="6167438" y="4295776"/>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2.</a:t>
            </a:r>
            <a:r>
              <a:rPr lang="ar-YE" b="1">
                <a:latin typeface="Calibri" panose="020F0502020204030204" pitchFamily="34" charset="0"/>
              </a:rPr>
              <a:t>انقر على خيار (</a:t>
            </a:r>
            <a:r>
              <a:rPr lang="ar-YE" b="1">
                <a:solidFill>
                  <a:srgbClr val="00B0F0"/>
                </a:solidFill>
                <a:latin typeface="Calibri" panose="020F0502020204030204" pitchFamily="34" charset="0"/>
              </a:rPr>
              <a:t>خصائص</a:t>
            </a:r>
            <a:r>
              <a:rPr lang="ar-YE" b="1">
                <a:latin typeface="Calibri" panose="020F0502020204030204" pitchFamily="34" charset="0"/>
              </a:rPr>
              <a:t>), ليظهر مربع حوار خصائص قٌائمة (</a:t>
            </a:r>
            <a:r>
              <a:rPr lang="ar-YE" b="1">
                <a:solidFill>
                  <a:srgbClr val="00B0F0"/>
                </a:solidFill>
                <a:latin typeface="Calibri" panose="020F0502020204030204" pitchFamily="34" charset="0"/>
              </a:rPr>
              <a:t>ابدأ</a:t>
            </a:r>
            <a:r>
              <a:rPr lang="ar-YE" b="1">
                <a:latin typeface="Calibri" panose="020F0502020204030204" pitchFamily="34" charset="0"/>
              </a:rPr>
              <a:t>). </a:t>
            </a:r>
          </a:p>
        </p:txBody>
      </p:sp>
      <p:grpSp>
        <p:nvGrpSpPr>
          <p:cNvPr id="2" name="مجموعة 12"/>
          <p:cNvGrpSpPr>
            <a:grpSpLocks/>
          </p:cNvGrpSpPr>
          <p:nvPr/>
        </p:nvGrpSpPr>
        <p:grpSpPr bwMode="auto">
          <a:xfrm>
            <a:off x="3143250" y="2060575"/>
            <a:ext cx="3240088" cy="2952750"/>
            <a:chOff x="1259632" y="1863340"/>
            <a:chExt cx="3672408" cy="2736304"/>
          </a:xfrm>
        </p:grpSpPr>
        <p:pic>
          <p:nvPicPr>
            <p:cNvPr id="1639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1863340"/>
              <a:ext cx="2828553"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رابط بشكل مرفق 11"/>
            <p:cNvCxnSpPr/>
            <p:nvPr/>
          </p:nvCxnSpPr>
          <p:spPr>
            <a:xfrm rot="10800000">
              <a:off x="3996395" y="3986183"/>
              <a:ext cx="935645" cy="144171"/>
            </a:xfrm>
            <a:prstGeom prst="bentConnector3">
              <a:avLst>
                <a:gd name="adj1" fmla="val 72844"/>
              </a:avLst>
            </a:prstGeom>
          </p:spPr>
          <p:style>
            <a:lnRef idx="1">
              <a:schemeClr val="accent1"/>
            </a:lnRef>
            <a:fillRef idx="0">
              <a:schemeClr val="accent1"/>
            </a:fillRef>
            <a:effectRef idx="0">
              <a:schemeClr val="accent1"/>
            </a:effectRef>
            <a:fontRef idx="minor">
              <a:schemeClr val="tx1"/>
            </a:fontRef>
          </p:style>
        </p:cxnSp>
      </p:grpSp>
      <p:sp>
        <p:nvSpPr>
          <p:cNvPr id="16395" name="مستطيل 12"/>
          <p:cNvSpPr>
            <a:spLocks noChangeArrowheads="1"/>
          </p:cNvSpPr>
          <p:nvPr/>
        </p:nvSpPr>
        <p:spPr bwMode="auto">
          <a:xfrm>
            <a:off x="7464425" y="1484314"/>
            <a:ext cx="2495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b="1">
                <a:solidFill>
                  <a:srgbClr val="00B0F0"/>
                </a:solidFill>
                <a:latin typeface="Calibri" panose="020F0502020204030204" pitchFamily="34" charset="0"/>
              </a:rPr>
              <a:t>لتغيير خصائص قائمة (ابدأ):</a:t>
            </a:r>
          </a:p>
        </p:txBody>
      </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921276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amond(in)">
                                      <p:cBhvr>
                                        <p:cTn id="21" dur="1000"/>
                                        <p:tgtEl>
                                          <p:spTgt spid="2"/>
                                        </p:tgtEl>
                                      </p:cBhvr>
                                    </p:animEffect>
                                  </p:childTnLst>
                                </p:cTn>
                              </p:par>
                            </p:childTnLst>
                          </p:cTn>
                        </p:par>
                        <p:par>
                          <p:cTn id="22" fill="hold" nodeType="afterGroup">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4" y="1773239"/>
            <a:ext cx="64801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673219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6383339" y="2276476"/>
            <a:ext cx="39274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1. </a:t>
            </a:r>
            <a:r>
              <a:rPr lang="ar-YE" b="1">
                <a:latin typeface="Calibri" panose="020F0502020204030204" pitchFamily="34" charset="0"/>
              </a:rPr>
              <a:t>انقر بزر الفأرة الأيمن على كلمة (</a:t>
            </a:r>
            <a:r>
              <a:rPr lang="ar-YE" b="1">
                <a:solidFill>
                  <a:srgbClr val="00B0F0"/>
                </a:solidFill>
                <a:latin typeface="Calibri" panose="020F0502020204030204" pitchFamily="34" charset="0"/>
              </a:rPr>
              <a:t>ابدأ</a:t>
            </a:r>
            <a:r>
              <a:rPr lang="ar-YE" b="1">
                <a:latin typeface="Calibri" panose="020F0502020204030204" pitchFamily="34" charset="0"/>
              </a:rPr>
              <a:t>), لتظهر قائمة خيارات.</a:t>
            </a:r>
          </a:p>
          <a:p>
            <a:pPr algn="justLow" eaLnBrk="1" hangingPunct="1"/>
            <a:r>
              <a:rPr lang="ar-YE" b="1">
                <a:latin typeface="Calibri" panose="020F0502020204030204" pitchFamily="34" charset="0"/>
              </a:rPr>
              <a:t>2.انقر على خيار (</a:t>
            </a:r>
            <a:r>
              <a:rPr lang="ar-YE" b="1">
                <a:solidFill>
                  <a:srgbClr val="00B0F0"/>
                </a:solidFill>
                <a:latin typeface="Calibri" panose="020F0502020204030204" pitchFamily="34" charset="0"/>
              </a:rPr>
              <a:t>خصائص</a:t>
            </a:r>
            <a:r>
              <a:rPr lang="ar-YE" b="1">
                <a:latin typeface="Calibri" panose="020F0502020204030204" pitchFamily="34" charset="0"/>
              </a:rPr>
              <a:t>), ليظهر مربع حوار خصائص قٌائمة (</a:t>
            </a:r>
            <a:r>
              <a:rPr lang="ar-YE" b="1">
                <a:solidFill>
                  <a:srgbClr val="00B0F0"/>
                </a:solidFill>
                <a:latin typeface="Calibri" panose="020F0502020204030204" pitchFamily="34" charset="0"/>
              </a:rPr>
              <a:t>ابدأ</a:t>
            </a:r>
            <a:r>
              <a:rPr lang="ar-YE" b="1">
                <a:latin typeface="Calibri" panose="020F0502020204030204" pitchFamily="34" charset="0"/>
              </a:rPr>
              <a:t>).</a:t>
            </a:r>
          </a:p>
          <a:p>
            <a:pPr algn="justLow" eaLnBrk="1" hangingPunct="1"/>
            <a:r>
              <a:rPr lang="ar-YE" b="1">
                <a:latin typeface="Calibri" panose="020F0502020204030204" pitchFamily="34" charset="0"/>
              </a:rPr>
              <a:t>3.انقر على تبويب قائمة (</a:t>
            </a:r>
            <a:r>
              <a:rPr lang="ar-YE" b="1">
                <a:solidFill>
                  <a:srgbClr val="00B0F0"/>
                </a:solidFill>
                <a:latin typeface="Calibri" panose="020F0502020204030204" pitchFamily="34" charset="0"/>
              </a:rPr>
              <a:t>ابدأ</a:t>
            </a:r>
            <a:r>
              <a:rPr lang="ar-YE" b="1">
                <a:latin typeface="Calibri" panose="020F0502020204030204" pitchFamily="34" charset="0"/>
              </a:rPr>
              <a:t>).</a:t>
            </a:r>
          </a:p>
          <a:p>
            <a:pPr algn="justLow" eaLnBrk="1" hangingPunct="1"/>
            <a:r>
              <a:rPr lang="ar-YE" b="1">
                <a:latin typeface="Calibri" panose="020F0502020204030204" pitchFamily="34" charset="0"/>
              </a:rPr>
              <a:t>4.انقر على خيار (</a:t>
            </a:r>
            <a:r>
              <a:rPr lang="ar-YE" b="1">
                <a:solidFill>
                  <a:srgbClr val="00B0F0"/>
                </a:solidFill>
                <a:latin typeface="Calibri" panose="020F0502020204030204" pitchFamily="34" charset="0"/>
              </a:rPr>
              <a:t>تخزين </a:t>
            </a:r>
            <a:r>
              <a:rPr lang="ar-SA" b="1">
                <a:solidFill>
                  <a:srgbClr val="00B0F0"/>
                </a:solidFill>
                <a:latin typeface="Calibri" panose="020F0502020204030204" pitchFamily="34" charset="0"/>
              </a:rPr>
              <a:t>البرامج المفتوحة حديثاً في القائمة ”ابدأ“وعرضها</a:t>
            </a:r>
            <a:r>
              <a:rPr lang="ar-YE" b="1">
                <a:latin typeface="Calibri" panose="020F0502020204030204" pitchFamily="34" charset="0"/>
              </a:rPr>
              <a:t>), وكذلك خيار (</a:t>
            </a:r>
            <a:r>
              <a:rPr lang="ar-YE" b="1">
                <a:solidFill>
                  <a:srgbClr val="00B0F0"/>
                </a:solidFill>
                <a:latin typeface="Calibri" panose="020F0502020204030204" pitchFamily="34" charset="0"/>
              </a:rPr>
              <a:t>تخزين </a:t>
            </a:r>
            <a:r>
              <a:rPr lang="ar-SA" b="1">
                <a:solidFill>
                  <a:srgbClr val="00B0F0"/>
                </a:solidFill>
                <a:latin typeface="Calibri" panose="020F0502020204030204" pitchFamily="34" charset="0"/>
              </a:rPr>
              <a:t>العناصر المفتوحة حديثاً في القائمة ”ابدأ“وعرضها</a:t>
            </a:r>
            <a:r>
              <a:rPr lang="ar-YE" b="1">
                <a:latin typeface="Calibri" panose="020F0502020204030204" pitchFamily="34" charset="0"/>
              </a:rPr>
              <a:t>), بحيث لا يظهر في المربع إشارة (</a:t>
            </a:r>
            <a:r>
              <a:rPr lang="ar-YE" b="1">
                <a:solidFill>
                  <a:srgbClr val="00B0F0"/>
                </a:solidFill>
                <a:latin typeface="Calibri" panose="020F0502020204030204" pitchFamily="34" charset="0"/>
              </a:rPr>
              <a:t>صح</a:t>
            </a:r>
            <a:r>
              <a:rPr lang="ar-YE" b="1">
                <a:latin typeface="Calibri" panose="020F0502020204030204" pitchFamily="34" charset="0"/>
              </a:rPr>
              <a:t>), ليوقف ظهور الملفات المستخدمة حديثاً.</a:t>
            </a:r>
          </a:p>
          <a:p>
            <a:pPr algn="justLow" eaLnBrk="1" hangingPunct="1"/>
            <a:r>
              <a:rPr lang="ar-YE" b="1">
                <a:latin typeface="Calibri" panose="020F0502020204030204" pitchFamily="34" charset="0"/>
              </a:rPr>
              <a:t>5.انقر (</a:t>
            </a:r>
            <a:r>
              <a:rPr lang="ar-YE" b="1">
                <a:solidFill>
                  <a:srgbClr val="00B0F0"/>
                </a:solidFill>
                <a:latin typeface="Calibri" panose="020F0502020204030204" pitchFamily="34" charset="0"/>
              </a:rPr>
              <a:t>تطبيق</a:t>
            </a:r>
            <a:r>
              <a:rPr lang="ar-YE" b="1">
                <a:latin typeface="Calibri" panose="020F0502020204030204" pitchFamily="34" charset="0"/>
              </a:rPr>
              <a:t>) ثم (</a:t>
            </a:r>
            <a:r>
              <a:rPr lang="ar-YE" b="1">
                <a:solidFill>
                  <a:srgbClr val="00B0F0"/>
                </a:solidFill>
                <a:latin typeface="Calibri" panose="020F0502020204030204" pitchFamily="34" charset="0"/>
              </a:rPr>
              <a:t>موافق</a:t>
            </a:r>
            <a:r>
              <a:rPr lang="ar-YE" b="1">
                <a:latin typeface="Calibri" panose="020F0502020204030204" pitchFamily="34" charset="0"/>
              </a:rPr>
              <a:t>) لتثبيت الأمر وحفظه.</a:t>
            </a:r>
            <a:endParaRPr lang="ar-SA" b="1">
              <a:latin typeface="Calibri" panose="020F0502020204030204" pitchFamily="34" charset="0"/>
            </a:endParaRPr>
          </a:p>
        </p:txBody>
      </p:sp>
      <p:sp>
        <p:nvSpPr>
          <p:cNvPr id="8" name="مستطيل 7"/>
          <p:cNvSpPr>
            <a:spLocks noChangeArrowheads="1"/>
          </p:cNvSpPr>
          <p:nvPr/>
        </p:nvSpPr>
        <p:spPr bwMode="auto">
          <a:xfrm>
            <a:off x="6527801" y="1341438"/>
            <a:ext cx="3578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b="1">
                <a:solidFill>
                  <a:srgbClr val="00B0F0"/>
                </a:solidFill>
                <a:latin typeface="Calibri" panose="020F0502020204030204" pitchFamily="34" charset="0"/>
              </a:rPr>
              <a:t>لإلغاء تفعيل قائمة ملفات الوثائق الحديثة:</a:t>
            </a:r>
          </a:p>
        </p:txBody>
      </p:sp>
      <p:grpSp>
        <p:nvGrpSpPr>
          <p:cNvPr id="2" name="مجموعة 11"/>
          <p:cNvGrpSpPr>
            <a:grpSpLocks/>
          </p:cNvGrpSpPr>
          <p:nvPr/>
        </p:nvGrpSpPr>
        <p:grpSpPr bwMode="auto">
          <a:xfrm>
            <a:off x="2566989" y="1844675"/>
            <a:ext cx="4321175" cy="3962400"/>
            <a:chOff x="971600" y="1844824"/>
            <a:chExt cx="4320480" cy="3962400"/>
          </a:xfrm>
        </p:grpSpPr>
        <p:pic>
          <p:nvPicPr>
            <p:cNvPr id="184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1844824"/>
              <a:ext cx="381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رابط بشكل مرفق 9"/>
            <p:cNvCxnSpPr/>
            <p:nvPr/>
          </p:nvCxnSpPr>
          <p:spPr>
            <a:xfrm rot="10800000">
              <a:off x="4715910" y="3357712"/>
              <a:ext cx="576170" cy="358775"/>
            </a:xfrm>
            <a:prstGeom prst="bentConnector3">
              <a:avLst>
                <a:gd name="adj1" fmla="val 50000"/>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374527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1000"/>
                                        <p:tgtEl>
                                          <p:spTgt spid="7"/>
                                        </p:tgtEl>
                                      </p:cBhvr>
                                    </p:animEffect>
                                  </p:childTnLst>
                                </p:cTn>
                              </p:par>
                            </p:childTnLst>
                          </p:cTn>
                        </p:par>
                        <p:par>
                          <p:cTn id="12" fill="hold" nodeType="afterGroup">
                            <p:stCondLst>
                              <p:cond delay="15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p:cNvSpPr>
            <a:spLocks noChangeArrowheads="1"/>
          </p:cNvSpPr>
          <p:nvPr/>
        </p:nvSpPr>
        <p:spPr bwMode="auto">
          <a:xfrm>
            <a:off x="3173413" y="2516188"/>
            <a:ext cx="3282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1.انقر بزر الفأرة الأيمن على أي موقع على سطح المكتب, لتظهر قائمة خيارات.</a:t>
            </a:r>
          </a:p>
          <a:p>
            <a:pPr eaLnBrk="1" hangingPunct="1"/>
            <a:r>
              <a:rPr lang="ar-YE" b="1">
                <a:latin typeface="Calibri" panose="020F0502020204030204" pitchFamily="34" charset="0"/>
              </a:rPr>
              <a:t>2.انقر على خيار (</a:t>
            </a:r>
            <a:r>
              <a:rPr lang="ar-YE" b="1">
                <a:solidFill>
                  <a:srgbClr val="00B0F0"/>
                </a:solidFill>
                <a:latin typeface="Calibri" panose="020F0502020204030204" pitchFamily="34" charset="0"/>
              </a:rPr>
              <a:t>جديد</a:t>
            </a:r>
            <a:r>
              <a:rPr lang="ar-YE" b="1">
                <a:latin typeface="Calibri" panose="020F0502020204030204" pitchFamily="34" charset="0"/>
              </a:rPr>
              <a:t>), لتظهر قائمة إضافية.</a:t>
            </a:r>
            <a:endParaRPr lang="ar-SA" b="1">
              <a:latin typeface="Calibri" panose="020F0502020204030204" pitchFamily="34" charset="0"/>
            </a:endParaRPr>
          </a:p>
        </p:txBody>
      </p:sp>
      <p:sp>
        <p:nvSpPr>
          <p:cNvPr id="7" name="مستطيل 6"/>
          <p:cNvSpPr>
            <a:spLocks noChangeArrowheads="1"/>
          </p:cNvSpPr>
          <p:nvPr/>
        </p:nvSpPr>
        <p:spPr bwMode="auto">
          <a:xfrm>
            <a:off x="3221039" y="1571626"/>
            <a:ext cx="3019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SA" b="1">
                <a:solidFill>
                  <a:srgbClr val="00B0F0"/>
                </a:solidFill>
                <a:latin typeface="Calibri" panose="020F0502020204030204" pitchFamily="34" charset="0"/>
              </a:rPr>
              <a:t>ل</a:t>
            </a:r>
            <a:r>
              <a:rPr lang="ar-YE" b="1">
                <a:solidFill>
                  <a:srgbClr val="00B0F0"/>
                </a:solidFill>
                <a:latin typeface="Calibri" panose="020F0502020204030204" pitchFamily="34" charset="0"/>
              </a:rPr>
              <a:t>عمل نسخة من الأيقونة من ملف محدد على سطح المكتب:</a:t>
            </a:r>
          </a:p>
        </p:txBody>
      </p:sp>
      <p:sp>
        <p:nvSpPr>
          <p:cNvPr id="8" name="مستطيل 7"/>
          <p:cNvSpPr>
            <a:spLocks noChangeArrowheads="1"/>
          </p:cNvSpPr>
          <p:nvPr/>
        </p:nvSpPr>
        <p:spPr bwMode="auto">
          <a:xfrm>
            <a:off x="6527801" y="4316413"/>
            <a:ext cx="3571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latin typeface="Calibri" panose="020F0502020204030204" pitchFamily="34" charset="0"/>
              </a:rPr>
              <a:t>3</a:t>
            </a:r>
            <a:r>
              <a:rPr lang="ar-YE" b="1">
                <a:latin typeface="Calibri" panose="020F0502020204030204" pitchFamily="34" charset="0"/>
              </a:rPr>
              <a:t>.انقر على خيار (</a:t>
            </a:r>
            <a:r>
              <a:rPr lang="ar-YE" b="1">
                <a:solidFill>
                  <a:srgbClr val="00B0F0"/>
                </a:solidFill>
                <a:latin typeface="Calibri" panose="020F0502020204030204" pitchFamily="34" charset="0"/>
              </a:rPr>
              <a:t>اختصار</a:t>
            </a:r>
            <a:r>
              <a:rPr lang="ar-YE" b="1">
                <a:latin typeface="Calibri" panose="020F0502020204030204" pitchFamily="34" charset="0"/>
              </a:rPr>
              <a:t>), ليظهر مربع حوار (</a:t>
            </a:r>
            <a:r>
              <a:rPr lang="ar-YE" b="1">
                <a:solidFill>
                  <a:srgbClr val="00B0F0"/>
                </a:solidFill>
                <a:latin typeface="Calibri" panose="020F0502020204030204" pitchFamily="34" charset="0"/>
              </a:rPr>
              <a:t>إنشاء</a:t>
            </a:r>
            <a:r>
              <a:rPr lang="ar-YE" b="1">
                <a:latin typeface="Calibri" panose="020F0502020204030204" pitchFamily="34" charset="0"/>
              </a:rPr>
              <a:t> </a:t>
            </a:r>
            <a:r>
              <a:rPr lang="ar-YE" b="1">
                <a:solidFill>
                  <a:srgbClr val="00B0F0"/>
                </a:solidFill>
                <a:latin typeface="Calibri" panose="020F0502020204030204" pitchFamily="34" charset="0"/>
              </a:rPr>
              <a:t>اختصار</a:t>
            </a:r>
            <a:r>
              <a:rPr lang="ar-YE" b="1">
                <a:latin typeface="Calibri" panose="020F0502020204030204" pitchFamily="34" charset="0"/>
              </a:rPr>
              <a:t>).</a:t>
            </a:r>
          </a:p>
          <a:p>
            <a:pPr eaLnBrk="1" hangingPunct="1"/>
            <a:r>
              <a:rPr lang="ar-YE" b="1">
                <a:latin typeface="Calibri" panose="020F0502020204030204" pitchFamily="34" charset="0"/>
              </a:rPr>
              <a:t>4.انقر على زر (</a:t>
            </a:r>
            <a:r>
              <a:rPr lang="ar-YE" b="1">
                <a:solidFill>
                  <a:srgbClr val="00B0F0"/>
                </a:solidFill>
                <a:latin typeface="Calibri" panose="020F0502020204030204" pitchFamily="34" charset="0"/>
              </a:rPr>
              <a:t>استعراض</a:t>
            </a:r>
            <a:r>
              <a:rPr lang="ar-YE" b="1">
                <a:latin typeface="Calibri" panose="020F0502020204030204" pitchFamily="34" charset="0"/>
              </a:rPr>
              <a:t>) لتظهر قائمة الملفات. </a:t>
            </a:r>
          </a:p>
        </p:txBody>
      </p:sp>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14" y="3789364"/>
            <a:ext cx="34829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800" y="1700213"/>
            <a:ext cx="33845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2973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10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10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diamond(in)">
                                      <p:cBhvr>
                                        <p:cTn id="18" dur="1000"/>
                                        <p:tgtEl>
                                          <p:spTgt spid="15363"/>
                                        </p:tgtEl>
                                      </p:cBhvr>
                                    </p:animEffect>
                                  </p:childTnLst>
                                </p:cTn>
                              </p:par>
                              <p:par>
                                <p:cTn id="19" presetID="8" presetClass="entr" presetSubtype="16" fill="hold" nodeType="with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diamond(in)">
                                      <p:cBhvr>
                                        <p:cTn id="21"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1660</Words>
  <Application>Microsoft Office PowerPoint</Application>
  <PresentationFormat>ملء الشاشة</PresentationFormat>
  <Paragraphs>151</Paragraphs>
  <Slides>22</Slides>
  <Notes>22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22</vt:i4>
      </vt:variant>
    </vt:vector>
  </HeadingPairs>
  <TitlesOfParts>
    <vt:vector size="29" baseType="lpstr">
      <vt:lpstr>Andalus</vt:lpstr>
      <vt:lpstr>Arial</vt:lpstr>
      <vt:lpstr>Calibri</vt:lpstr>
      <vt:lpstr>Calibri Light</vt:lpstr>
      <vt:lpstr>Times New Roman</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DR.Ahmed Saker 2O14</cp:lastModifiedBy>
  <cp:revision>2</cp:revision>
  <dcterms:created xsi:type="dcterms:W3CDTF">2018-12-15T20:19:39Z</dcterms:created>
  <dcterms:modified xsi:type="dcterms:W3CDTF">2018-12-15T20:37:28Z</dcterms:modified>
</cp:coreProperties>
</file>