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sldIdLst>
    <p:sldId id="256" r:id="rId2"/>
    <p:sldId id="257" r:id="rId3"/>
    <p:sldId id="258" r:id="rId4"/>
    <p:sldId id="260" r:id="rId5"/>
    <p:sldId id="262" r:id="rId6"/>
    <p:sldId id="265" r:id="rId7"/>
    <p:sldId id="266"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1"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3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380"/>
    <p:restoredTop sz="95268"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2200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5" name="Footer Placeholder 4"/>
          <p:cNvSpPr>
            <a:spLocks noGrp="1"/>
          </p:cNvSpPr>
          <p:nvPr>
            <p:ph type="ftr" sz="quarter" idx="11"/>
          </p:nvPr>
        </p:nvSpPr>
        <p:spPr/>
        <p:txBody>
          <a:bodyPr/>
          <a:lstStyle/>
          <a:p>
            <a:endParaRPr lang="ar-IQ"/>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420546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5" name="Footer Placeholder 4"/>
          <p:cNvSpPr>
            <a:spLocks noGrp="1"/>
          </p:cNvSpPr>
          <p:nvPr>
            <p:ph type="ftr" sz="quarter" idx="11"/>
          </p:nvPr>
        </p:nvSpPr>
        <p:spPr/>
        <p:txBody>
          <a:bodyPr/>
          <a:lstStyle/>
          <a:p>
            <a:endParaRPr lang="ar-IQ"/>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751F0C-C91E-40AD-B5F6-17817B212F19}" type="slidenum">
              <a:rPr lang="ar-IQ" smtClean="0"/>
              <a:pPr/>
              <a:t>‹#›</a:t>
            </a:fld>
            <a:endParaRPr lang="ar-IQ"/>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6098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279171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6" name="Footer Placeholder 5"/>
          <p:cNvSpPr>
            <a:spLocks noGrp="1"/>
          </p:cNvSpPr>
          <p:nvPr>
            <p:ph type="ftr" sz="quarter" idx="11"/>
          </p:nvPr>
        </p:nvSpPr>
        <p:spPr/>
        <p:txBody>
          <a:bodyPr/>
          <a:lstStyle/>
          <a:p>
            <a:endParaRPr lang="ar-IQ"/>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751F0C-C91E-40AD-B5F6-17817B212F19}" type="slidenum">
              <a:rPr lang="ar-IQ" smtClean="0"/>
              <a:pPr/>
              <a:t>‹#›</a:t>
            </a:fld>
            <a:endParaRPr lang="ar-IQ"/>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003903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139840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5" name="Footer Placeholder 4"/>
          <p:cNvSpPr>
            <a:spLocks noGrp="1"/>
          </p:cNvSpPr>
          <p:nvPr>
            <p:ph type="ftr" sz="quarter" idx="11"/>
          </p:nvPr>
        </p:nvSpPr>
        <p:spPr/>
        <p:txBody>
          <a:bodyPr/>
          <a:lstStyle/>
          <a:p>
            <a:endParaRPr lang="ar-IQ"/>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197028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5" name="Footer Placeholder 4"/>
          <p:cNvSpPr>
            <a:spLocks noGrp="1"/>
          </p:cNvSpPr>
          <p:nvPr>
            <p:ph type="ftr" sz="quarter" idx="11"/>
          </p:nvPr>
        </p:nvSpPr>
        <p:spPr/>
        <p:txBody>
          <a:bodyPr/>
          <a:lstStyle/>
          <a:p>
            <a:endParaRPr lang="ar-IQ"/>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309055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5" name="Footer Placeholder 4"/>
          <p:cNvSpPr>
            <a:spLocks noGrp="1"/>
          </p:cNvSpPr>
          <p:nvPr>
            <p:ph type="ftr" sz="quarter" idx="11"/>
          </p:nvPr>
        </p:nvSpPr>
        <p:spPr/>
        <p:txBody>
          <a:bodyPr/>
          <a:lstStyle/>
          <a:p>
            <a:endParaRPr lang="ar-IQ"/>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65246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3521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234935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8" name="Footer Placeholder 7"/>
          <p:cNvSpPr>
            <a:spLocks noGrp="1"/>
          </p:cNvSpPr>
          <p:nvPr>
            <p:ph type="ftr" sz="quarter" idx="11"/>
          </p:nvPr>
        </p:nvSpPr>
        <p:spPr/>
        <p:txBody>
          <a:bodyPr/>
          <a:lstStyle/>
          <a:p>
            <a:endParaRPr lang="ar-IQ"/>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101586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4" name="Footer Placeholder 3"/>
          <p:cNvSpPr>
            <a:spLocks noGrp="1"/>
          </p:cNvSpPr>
          <p:nvPr>
            <p:ph type="ftr" sz="quarter" idx="11"/>
          </p:nvPr>
        </p:nvSpPr>
        <p:spPr/>
        <p:txBody>
          <a:bodyPr/>
          <a:lstStyle/>
          <a:p>
            <a:endParaRPr lang="ar-IQ"/>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132027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355479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271740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981DBD-A831-43D1-BEE3-D627B04923A2}" type="datetimeFigureOut">
              <a:rPr lang="ar-IQ" smtClean="0"/>
              <a:pPr/>
              <a:t>20/04/1440</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408648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A981DBD-A831-43D1-BEE3-D627B04923A2}" type="datetimeFigureOut">
              <a:rPr lang="ar-IQ" smtClean="0"/>
              <a:pPr/>
              <a:t>20/04/1440</a:t>
            </a:fld>
            <a:endParaRPr lang="ar-IQ"/>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B751F0C-C91E-40AD-B5F6-17817B212F19}" type="slidenum">
              <a:rPr lang="ar-IQ" smtClean="0"/>
              <a:pPr/>
              <a:t>‹#›</a:t>
            </a:fld>
            <a:endParaRPr lang="ar-IQ"/>
          </a:p>
        </p:txBody>
      </p:sp>
    </p:spTree>
    <p:extLst>
      <p:ext uri="{BB962C8B-B14F-4D97-AF65-F5344CB8AC3E}">
        <p14:creationId xmlns:p14="http://schemas.microsoft.com/office/powerpoint/2010/main" xmlns="" val="10338540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FE27875-3CFE-40BE-88CB-30EAED81D211}"/>
              </a:ext>
            </a:extLst>
          </p:cNvPr>
          <p:cNvSpPr/>
          <p:nvPr/>
        </p:nvSpPr>
        <p:spPr>
          <a:xfrm>
            <a:off x="0" y="0"/>
            <a:ext cx="9144000" cy="6858000"/>
          </a:xfrm>
          <a:prstGeom prst="rect">
            <a:avLst/>
          </a:prstGeom>
          <a:blipFill dpi="0" rotWithShape="1">
            <a:blip r:embed="rId2">
              <a:alphaModFix amt="60000"/>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itle 6">
            <a:extLst>
              <a:ext uri="{FF2B5EF4-FFF2-40B4-BE49-F238E27FC236}">
                <a16:creationId xmlns:a16="http://schemas.microsoft.com/office/drawing/2014/main" xmlns="" id="{8D1577B5-F93F-4B96-AF0E-40E088F87EBD}"/>
              </a:ext>
            </a:extLst>
          </p:cNvPr>
          <p:cNvSpPr>
            <a:spLocks noGrp="1"/>
          </p:cNvSpPr>
          <p:nvPr>
            <p:ph type="ctrTitle"/>
          </p:nvPr>
        </p:nvSpPr>
        <p:spPr>
          <a:xfrm>
            <a:off x="1835696" y="476672"/>
            <a:ext cx="6491147" cy="2212479"/>
          </a:xfrm>
          <a:ln>
            <a:noFill/>
          </a:ln>
        </p:spPr>
        <p:txBody>
          <a:bodyPr>
            <a:normAutofit fontScale="90000"/>
          </a:bodyPr>
          <a:lstStyle/>
          <a:p>
            <a:pPr algn="ctr"/>
            <a:r>
              <a:rPr lang="ar-IQ" b="1" dirty="0">
                <a:ln>
                  <a:solidFill>
                    <a:schemeClr val="bg1"/>
                  </a:solidFill>
                </a:ln>
                <a:effectLst>
                  <a:glow rad="76200">
                    <a:schemeClr val="accent1">
                      <a:satMod val="175000"/>
                      <a:alpha val="59000"/>
                    </a:schemeClr>
                  </a:glow>
                  <a:outerShdw blurRad="38100" dist="38100" dir="2700000" algn="tl">
                    <a:srgbClr val="000000">
                      <a:alpha val="43137"/>
                    </a:srgbClr>
                  </a:outerShdw>
                </a:effectLst>
              </a:rPr>
              <a:t>الاحصاء</a:t>
            </a:r>
            <a:br>
              <a:rPr lang="ar-IQ" b="1" dirty="0">
                <a:ln>
                  <a:solidFill>
                    <a:schemeClr val="bg1"/>
                  </a:solidFill>
                </a:ln>
                <a:effectLst>
                  <a:glow rad="76200">
                    <a:schemeClr val="accent1">
                      <a:satMod val="175000"/>
                      <a:alpha val="59000"/>
                    </a:schemeClr>
                  </a:glow>
                  <a:outerShdw blurRad="38100" dist="38100" dir="2700000" algn="tl">
                    <a:srgbClr val="000000">
                      <a:alpha val="43137"/>
                    </a:srgbClr>
                  </a:outerShdw>
                </a:effectLst>
              </a:rPr>
            </a:br>
            <a:r>
              <a:rPr lang="ar-IQ" b="1" dirty="0">
                <a:ln>
                  <a:solidFill>
                    <a:schemeClr val="bg1"/>
                  </a:solidFill>
                </a:ln>
                <a:effectLst>
                  <a:glow rad="76200">
                    <a:schemeClr val="accent1">
                      <a:satMod val="175000"/>
                      <a:alpha val="59000"/>
                    </a:schemeClr>
                  </a:glow>
                  <a:outerShdw blurRad="38100" dist="38100" dir="2700000" algn="tl">
                    <a:srgbClr val="000000">
                      <a:alpha val="43137"/>
                    </a:srgbClr>
                  </a:outerShdw>
                </a:effectLst>
              </a:rPr>
              <a:t>التصميم التجريبي وتحليل التباين</a:t>
            </a:r>
            <a:endParaRPr lang="en-US" dirty="0">
              <a:ln>
                <a:solidFill>
                  <a:schemeClr val="bg1"/>
                </a:solidFill>
              </a:ln>
              <a:effectLst>
                <a:glow rad="76200">
                  <a:schemeClr val="accent1">
                    <a:satMod val="175000"/>
                    <a:alpha val="59000"/>
                  </a:schemeClr>
                </a:glow>
                <a:outerShdw blurRad="38100" dist="38100" dir="2700000" algn="tl">
                  <a:srgbClr val="000000">
                    <a:alpha val="43137"/>
                  </a:srgbClr>
                </a:outerShdw>
              </a:effectLst>
            </a:endParaRPr>
          </a:p>
        </p:txBody>
      </p:sp>
      <p:sp>
        <p:nvSpPr>
          <p:cNvPr id="10" name="Subtitle 7">
            <a:extLst>
              <a:ext uri="{FF2B5EF4-FFF2-40B4-BE49-F238E27FC236}">
                <a16:creationId xmlns:a16="http://schemas.microsoft.com/office/drawing/2014/main" xmlns="" id="{216CA573-C78B-4D4B-8AF7-073B1FBD5D09}"/>
              </a:ext>
            </a:extLst>
          </p:cNvPr>
          <p:cNvSpPr>
            <a:spLocks noGrp="1"/>
          </p:cNvSpPr>
          <p:nvPr>
            <p:ph type="subTitle" idx="1"/>
          </p:nvPr>
        </p:nvSpPr>
        <p:spPr>
          <a:xfrm>
            <a:off x="3059832" y="3789040"/>
            <a:ext cx="3888432" cy="2592288"/>
          </a:xfrm>
          <a:effectLst>
            <a:glow rad="25400">
              <a:schemeClr val="accent1">
                <a:alpha val="40000"/>
              </a:schemeClr>
            </a:glow>
          </a:effectLst>
        </p:spPr>
        <p:txBody>
          <a:bodyPr>
            <a:normAutofit fontScale="85000" lnSpcReduction="10000"/>
          </a:bodyPr>
          <a:lstStyle/>
          <a:p>
            <a:pPr algn="ctr"/>
            <a:r>
              <a:rPr lang="ar-IQ" sz="4200" b="1" dirty="0" err="1" smtClean="0">
                <a:ln>
                  <a:solidFill>
                    <a:schemeClr val="bg1"/>
                  </a:solidFill>
                </a:ln>
                <a:solidFill>
                  <a:schemeClr val="tx1"/>
                </a:solidFill>
                <a:effectLst>
                  <a:glow rad="228600">
                    <a:schemeClr val="accent1">
                      <a:satMod val="175000"/>
                      <a:alpha val="40000"/>
                    </a:schemeClr>
                  </a:glow>
                  <a:outerShdw blurRad="38100" dist="38100" dir="2700000" algn="tl">
                    <a:srgbClr val="000000">
                      <a:alpha val="43137"/>
                    </a:srgbClr>
                  </a:outerShdw>
                </a:effectLst>
              </a:rPr>
              <a:t>الاستاذ</a:t>
            </a:r>
            <a:r>
              <a:rPr lang="ar-IQ" sz="4200" b="1" dirty="0" smtClean="0">
                <a:ln>
                  <a:solidFill>
                    <a:schemeClr val="bg1"/>
                  </a:solidFill>
                </a:ln>
                <a:solidFill>
                  <a:schemeClr val="tx1"/>
                </a:solidFill>
                <a:effectLst>
                  <a:glow rad="228600">
                    <a:schemeClr val="accent1">
                      <a:satMod val="175000"/>
                      <a:alpha val="40000"/>
                    </a:schemeClr>
                  </a:glow>
                  <a:outerShdw blurRad="38100" dist="38100" dir="2700000" algn="tl">
                    <a:srgbClr val="000000">
                      <a:alpha val="43137"/>
                    </a:srgbClr>
                  </a:outerShdw>
                </a:effectLst>
              </a:rPr>
              <a:t> المساعد الدكتور</a:t>
            </a:r>
            <a:endParaRPr lang="ar-IQ" sz="4200" b="1" dirty="0">
              <a:ln>
                <a:solidFill>
                  <a:schemeClr val="bg1"/>
                </a:solidFill>
              </a:ln>
              <a:solidFill>
                <a:schemeClr val="tx1"/>
              </a:solidFill>
              <a:effectLst>
                <a:glow rad="228600">
                  <a:schemeClr val="accent1">
                    <a:satMod val="175000"/>
                    <a:alpha val="40000"/>
                  </a:schemeClr>
                </a:glow>
                <a:outerShdw blurRad="38100" dist="38100" dir="2700000" algn="tl">
                  <a:srgbClr val="000000">
                    <a:alpha val="43137"/>
                  </a:srgbClr>
                </a:outerShdw>
              </a:effectLst>
            </a:endParaRPr>
          </a:p>
          <a:p>
            <a:pPr algn="ctr"/>
            <a:r>
              <a:rPr lang="ar-IQ" sz="5200" b="1" dirty="0">
                <a:ln>
                  <a:solidFill>
                    <a:schemeClr val="bg1"/>
                  </a:solidFill>
                </a:ln>
                <a:solidFill>
                  <a:schemeClr val="tx1"/>
                </a:solidFill>
                <a:effectLst>
                  <a:glow rad="228600">
                    <a:schemeClr val="accent1">
                      <a:satMod val="175000"/>
                      <a:alpha val="40000"/>
                    </a:schemeClr>
                  </a:glow>
                  <a:outerShdw blurRad="38100" dist="38100" dir="2700000" algn="tl">
                    <a:srgbClr val="000000">
                      <a:alpha val="43137"/>
                    </a:srgbClr>
                  </a:outerShdw>
                </a:effectLst>
              </a:rPr>
              <a:t>حيدر جليل عباس</a:t>
            </a:r>
          </a:p>
          <a:p>
            <a:pPr algn="ctr"/>
            <a:endParaRPr lang="ar-IQ" sz="4500" b="1" dirty="0">
              <a:ln>
                <a:solidFill>
                  <a:schemeClr val="bg1"/>
                </a:solidFill>
              </a:ln>
              <a:solidFill>
                <a:schemeClr val="tx1"/>
              </a:solidFill>
              <a:effectLst>
                <a:glow rad="228600">
                  <a:schemeClr val="accent1">
                    <a:satMod val="175000"/>
                    <a:alpha val="40000"/>
                  </a:schemeClr>
                </a:glow>
                <a:outerShdw blurRad="38100" dist="38100" dir="2700000" algn="tl">
                  <a:srgbClr val="000000">
                    <a:alpha val="43137"/>
                  </a:srgbClr>
                </a:outerShdw>
              </a:effectLst>
            </a:endParaRPr>
          </a:p>
          <a:p>
            <a:endParaRPr lang="en-US" dirty="0">
              <a:ln>
                <a:solidFill>
                  <a:schemeClr val="bg1"/>
                </a:solidFill>
              </a:ln>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3589" y="0"/>
            <a:ext cx="9144000" cy="6858000"/>
          </a:xfrm>
          <a:noFill/>
          <a:ln>
            <a:noFill/>
          </a:ln>
        </p:spPr>
        <p:style>
          <a:lnRef idx="2">
            <a:schemeClr val="dk1"/>
          </a:lnRef>
          <a:fillRef idx="1">
            <a:schemeClr val="lt1"/>
          </a:fillRef>
          <a:effectRef idx="0">
            <a:schemeClr val="dk1"/>
          </a:effectRef>
          <a:fontRef idx="minor">
            <a:schemeClr val="dk1"/>
          </a:fontRef>
        </p:style>
        <p:txBody>
          <a:bodyPr anchor="ctr">
            <a:normAutofit lnSpcReduction="10000"/>
          </a:bodyPr>
          <a:lstStyle/>
          <a:p>
            <a:pPr rtl="1"/>
            <a:endParaRPr lang="en-US" b="1" dirty="0"/>
          </a:p>
          <a:p>
            <a:pPr algn="ctr" rtl="1"/>
            <a:r>
              <a:rPr lang="ar-IQ" sz="2200" b="1" dirty="0">
                <a:solidFill>
                  <a:srgbClr val="FF0000"/>
                </a:solidFill>
              </a:rPr>
              <a:t>التجارب العاملية</a:t>
            </a:r>
            <a:endParaRPr lang="en-US" sz="2200" b="1" dirty="0">
              <a:solidFill>
                <a:srgbClr val="FF0000"/>
              </a:solidFill>
            </a:endParaRPr>
          </a:p>
          <a:p>
            <a:pPr algn="r" rtl="1"/>
            <a:r>
              <a:rPr lang="ar-IQ" dirty="0"/>
              <a:t>هي التجارب التي تكون فيها المعالجات عبارة عن تراكيب لمستويين او اكثر من العوامل, واذا درست كل التركيبات الممكنة للمعالجات فان التجربة يقال عنها بانها تجربة عاملية كاملة, وفي بعض التجارب يكون للعوامل مستووين فقط فبالامكان التكلم عن التجربة 2</a:t>
            </a:r>
            <a:r>
              <a:rPr lang="en-US" dirty="0"/>
              <a:t>X</a:t>
            </a:r>
            <a:r>
              <a:rPr lang="ar-IQ" dirty="0"/>
              <a:t>2 او تجربة </a:t>
            </a:r>
            <a:r>
              <a:rPr lang="en-US" dirty="0"/>
              <a:t>2X2X2</a:t>
            </a:r>
            <a:r>
              <a:rPr lang="ar-IQ" dirty="0"/>
              <a:t> او تجربة </a:t>
            </a:r>
            <a:r>
              <a:rPr lang="en-US" dirty="0"/>
              <a:t>2n</a:t>
            </a:r>
            <a:r>
              <a:rPr lang="ar-IQ" dirty="0"/>
              <a:t> عندما تكون </a:t>
            </a:r>
            <a:r>
              <a:rPr lang="en-US" dirty="0"/>
              <a:t>n</a:t>
            </a:r>
            <a:r>
              <a:rPr lang="ar-IQ" dirty="0"/>
              <a:t> هي عوامل. </a:t>
            </a:r>
            <a:endParaRPr lang="en-US" dirty="0"/>
          </a:p>
          <a:p>
            <a:pPr algn="r" rtl="1"/>
            <a:r>
              <a:rPr lang="ar-IQ" dirty="0"/>
              <a:t>من المفيد هنا فحص وبدقة اكثر المعالم المكونة للتجربة العاملية, حيث نفترض تجربة 2</a:t>
            </a:r>
            <a:r>
              <a:rPr lang="en-US" dirty="0"/>
              <a:t>X</a:t>
            </a:r>
            <a:r>
              <a:rPr lang="ar-IQ" dirty="0"/>
              <a:t>3 لتعلم اللغة الفرنسية وعلاقتها بالتعلم لاالمسموح والتعليم المركز استخدمت اربع مفردات في كل مجموعة مكونة من ستة وحصلنا على درجات اختبار الانجاز.</a:t>
            </a:r>
            <a:endParaRPr lang="en-US" dirty="0"/>
          </a:p>
          <a:p>
            <a:pPr algn="r" rtl="1"/>
            <a:r>
              <a:rPr lang="ar-IQ" dirty="0"/>
              <a:t>ثلاثة متغيرات ضمنتها هذه التجربة, اثنان منها هي الطريقة والشرط التعليمي </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lgn="r" rtl="1"/>
            <a:r>
              <a:rPr lang="ar-IQ" dirty="0"/>
              <a:t>ويمثلان المتغيران المستقلين ومتغير واحد وهو درجة الانجاز وهو المتغير المعتمد. </a:t>
            </a:r>
            <a:endParaRPr lang="en-US" dirty="0"/>
          </a:p>
          <a:p>
            <a:pPr algn="r" rtl="1"/>
            <a:r>
              <a:rPr lang="ar-IQ" dirty="0"/>
              <a:t>وثلاث قيم متغيرة متوفرة لكل فرد الطريقة الطريقة التي استخدمت هي الشرط التعليمي ودرجات اختبار الانجاز.</a:t>
            </a:r>
            <a:endParaRPr lang="en-US" dirty="0"/>
          </a:p>
          <a:p>
            <a:pPr>
              <a:buNone/>
            </a:pPr>
            <a:endParaRPr lang="ar-IQ" dirty="0"/>
          </a:p>
        </p:txBody>
      </p:sp>
      <p:graphicFrame>
        <p:nvGraphicFramePr>
          <p:cNvPr id="8" name="Table 7">
            <a:extLst>
              <a:ext uri="{FF2B5EF4-FFF2-40B4-BE49-F238E27FC236}">
                <a16:creationId xmlns:a16="http://schemas.microsoft.com/office/drawing/2014/main" xmlns="" id="{50A5E63F-1729-4BED-B2CA-92AF12BF7EF2}"/>
              </a:ext>
            </a:extLst>
          </p:cNvPr>
          <p:cNvGraphicFramePr>
            <a:graphicFrameLocks noGrp="1"/>
          </p:cNvGraphicFramePr>
          <p:nvPr>
            <p:extLst>
              <p:ext uri="{D42A27DB-BD31-4B8C-83A1-F6EECF244321}">
                <p14:modId xmlns:p14="http://schemas.microsoft.com/office/powerpoint/2010/main" xmlns="" val="3703891654"/>
              </p:ext>
            </p:extLst>
          </p:nvPr>
        </p:nvGraphicFramePr>
        <p:xfrm>
          <a:off x="179512" y="3356992"/>
          <a:ext cx="8712969" cy="1944216"/>
        </p:xfrm>
        <a:graphic>
          <a:graphicData uri="http://schemas.openxmlformats.org/drawingml/2006/table">
            <a:tbl>
              <a:tblPr firstRow="1" firstCol="1" bandRow="1">
                <a:tableStyleId>{5C22544A-7EE6-4342-B048-85BDC9FD1C3A}</a:tableStyleId>
              </a:tblPr>
              <a:tblGrid>
                <a:gridCol w="3414432">
                  <a:extLst>
                    <a:ext uri="{9D8B030D-6E8A-4147-A177-3AD203B41FA5}">
                      <a16:colId xmlns:a16="http://schemas.microsoft.com/office/drawing/2014/main" xmlns="" val="2840401252"/>
                    </a:ext>
                  </a:extLst>
                </a:gridCol>
                <a:gridCol w="1766179">
                  <a:extLst>
                    <a:ext uri="{9D8B030D-6E8A-4147-A177-3AD203B41FA5}">
                      <a16:colId xmlns:a16="http://schemas.microsoft.com/office/drawing/2014/main" xmlns="" val="1088428897"/>
                    </a:ext>
                  </a:extLst>
                </a:gridCol>
                <a:gridCol w="1766179">
                  <a:extLst>
                    <a:ext uri="{9D8B030D-6E8A-4147-A177-3AD203B41FA5}">
                      <a16:colId xmlns:a16="http://schemas.microsoft.com/office/drawing/2014/main" xmlns="" val="2701776545"/>
                    </a:ext>
                  </a:extLst>
                </a:gridCol>
                <a:gridCol w="1766179">
                  <a:extLst>
                    <a:ext uri="{9D8B030D-6E8A-4147-A177-3AD203B41FA5}">
                      <a16:colId xmlns:a16="http://schemas.microsoft.com/office/drawing/2014/main" xmlns="" val="3274166762"/>
                    </a:ext>
                  </a:extLst>
                </a:gridCol>
              </a:tblGrid>
              <a:tr h="404706">
                <a:tc rowSpan="2">
                  <a:txBody>
                    <a:bodyPr/>
                    <a:lstStyle/>
                    <a:p>
                      <a:pPr marL="0" marR="0" algn="ctr" rtl="1">
                        <a:lnSpc>
                          <a:spcPct val="115000"/>
                        </a:lnSpc>
                        <a:spcBef>
                          <a:spcPts val="0"/>
                        </a:spcBef>
                        <a:spcAft>
                          <a:spcPts val="0"/>
                        </a:spcAft>
                      </a:pPr>
                      <a:r>
                        <a:rPr lang="ar-SA" sz="1100">
                          <a:effectLst/>
                        </a:rPr>
                        <a:t>شرط التعلم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gridSpan="3">
                  <a:txBody>
                    <a:bodyPr/>
                    <a:lstStyle/>
                    <a:p>
                      <a:pPr marL="0" marR="0" algn="ctr" rtl="1">
                        <a:lnSpc>
                          <a:spcPct val="115000"/>
                        </a:lnSpc>
                        <a:spcBef>
                          <a:spcPts val="0"/>
                        </a:spcBef>
                        <a:spcAft>
                          <a:spcPts val="0"/>
                        </a:spcAft>
                      </a:pPr>
                      <a:r>
                        <a:rPr lang="ar-SA" sz="1100">
                          <a:effectLst/>
                        </a:rPr>
                        <a:t>طريقة التدريس</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99787304"/>
                  </a:ext>
                </a:extLst>
              </a:tr>
              <a:tr h="308510">
                <a:tc vMerge="1">
                  <a:txBody>
                    <a:bodyPr/>
                    <a:lstStyle/>
                    <a:p>
                      <a:endParaRPr lang="en-US"/>
                    </a:p>
                  </a:txBody>
                  <a:tcPr/>
                </a:tc>
                <a:tc>
                  <a:txBody>
                    <a:bodyPr/>
                    <a:lstStyle/>
                    <a:p>
                      <a:pPr marL="0" marR="0" algn="ctr" rtl="0">
                        <a:lnSpc>
                          <a:spcPct val="115000"/>
                        </a:lnSpc>
                        <a:spcBef>
                          <a:spcPts val="0"/>
                        </a:spcBef>
                        <a:spcAft>
                          <a:spcPts val="0"/>
                        </a:spcAft>
                      </a:pPr>
                      <a:r>
                        <a:rPr lang="en-US" sz="1100" dirty="0">
                          <a:effectLst/>
                        </a:rPr>
                        <a:t>A</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B</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C</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538146274"/>
                  </a:ext>
                </a:extLst>
              </a:tr>
              <a:tr h="307750">
                <a:tc rowSpan="2">
                  <a:txBody>
                    <a:bodyPr/>
                    <a:lstStyle/>
                    <a:p>
                      <a:pPr marL="0" marR="0" algn="ctr" rtl="1">
                        <a:lnSpc>
                          <a:spcPct val="115000"/>
                        </a:lnSpc>
                        <a:spcBef>
                          <a:spcPts val="0"/>
                        </a:spcBef>
                        <a:spcAft>
                          <a:spcPts val="0"/>
                        </a:spcAft>
                      </a:pPr>
                      <a:r>
                        <a:rPr lang="ar-SA" sz="1100">
                          <a:effectLst/>
                        </a:rPr>
                        <a:t>طريقة تسمح بالراحة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dirty="0">
                          <a:effectLst/>
                        </a:rPr>
                        <a:t>72</a:t>
                      </a:r>
                      <a:r>
                        <a:rPr lang="ar-SA" sz="1100" dirty="0">
                          <a:effectLst/>
                        </a:rPr>
                        <a:t>  </a:t>
                      </a:r>
                      <a:r>
                        <a:rPr lang="en-US" sz="1100" dirty="0">
                          <a:effectLst/>
                        </a:rPr>
                        <a:t> 34</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78</a:t>
                      </a:r>
                      <a:r>
                        <a:rPr lang="ar-SA" sz="1100">
                          <a:effectLst/>
                        </a:rPr>
                        <a:t>  </a:t>
                      </a:r>
                      <a:r>
                        <a:rPr lang="en-US" sz="1100">
                          <a:effectLst/>
                        </a:rPr>
                        <a:t> 29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16 </a:t>
                      </a:r>
                      <a:r>
                        <a:rPr lang="ar-SA" sz="1100">
                          <a:effectLst/>
                        </a:rPr>
                        <a:t>  </a:t>
                      </a:r>
                      <a:r>
                        <a:rPr lang="en-US" sz="1100">
                          <a:effectLst/>
                        </a:rPr>
                        <a:t>29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4222173710"/>
                  </a:ext>
                </a:extLst>
              </a:tr>
              <a:tr h="307750">
                <a:tc vMerge="1">
                  <a:txBody>
                    <a:bodyPr/>
                    <a:lstStyle/>
                    <a:p>
                      <a:endParaRPr lang="en-US"/>
                    </a:p>
                  </a:txBody>
                  <a:tcPr/>
                </a:tc>
                <a:tc>
                  <a:txBody>
                    <a:bodyPr/>
                    <a:lstStyle/>
                    <a:p>
                      <a:pPr marL="0" marR="0" algn="ctr" rtl="0">
                        <a:lnSpc>
                          <a:spcPct val="115000"/>
                        </a:lnSpc>
                        <a:spcBef>
                          <a:spcPts val="0"/>
                        </a:spcBef>
                        <a:spcAft>
                          <a:spcPts val="0"/>
                        </a:spcAft>
                      </a:pPr>
                      <a:r>
                        <a:rPr lang="en-US" sz="1100">
                          <a:effectLst/>
                        </a:rPr>
                        <a:t>96 </a:t>
                      </a:r>
                      <a:r>
                        <a:rPr lang="ar-SA" sz="1100">
                          <a:effectLst/>
                        </a:rPr>
                        <a:t>  </a:t>
                      </a:r>
                      <a:r>
                        <a:rPr lang="en-US" sz="1100">
                          <a:effectLst/>
                        </a:rPr>
                        <a:t>55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25</a:t>
                      </a:r>
                      <a:r>
                        <a:rPr lang="ar-SA" sz="1100">
                          <a:effectLst/>
                        </a:rPr>
                        <a:t>  </a:t>
                      </a:r>
                      <a:r>
                        <a:rPr lang="en-US" sz="1100">
                          <a:effectLst/>
                        </a:rPr>
                        <a:t> 20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dirty="0">
                          <a:effectLst/>
                        </a:rPr>
                        <a:t>24</a:t>
                      </a:r>
                      <a:r>
                        <a:rPr lang="ar-SA" sz="1100" dirty="0">
                          <a:effectLst/>
                        </a:rPr>
                        <a:t>  </a:t>
                      </a:r>
                      <a:r>
                        <a:rPr lang="en-US" sz="1100" dirty="0">
                          <a:effectLst/>
                        </a:rPr>
                        <a:t> 41</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889230889"/>
                  </a:ext>
                </a:extLst>
              </a:tr>
              <a:tr h="307750">
                <a:tc rowSpan="2">
                  <a:txBody>
                    <a:bodyPr/>
                    <a:lstStyle/>
                    <a:p>
                      <a:pPr marL="0" marR="0" algn="ctr" rtl="1">
                        <a:lnSpc>
                          <a:spcPct val="115000"/>
                        </a:lnSpc>
                        <a:spcBef>
                          <a:spcPts val="0"/>
                        </a:spcBef>
                        <a:spcAft>
                          <a:spcPts val="0"/>
                        </a:spcAft>
                      </a:pPr>
                      <a:r>
                        <a:rPr lang="ar-SA" sz="1100">
                          <a:effectLst/>
                        </a:rPr>
                        <a:t>الطريقة المركزة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81</a:t>
                      </a:r>
                      <a:r>
                        <a:rPr lang="ar-SA" sz="1100">
                          <a:effectLst/>
                        </a:rPr>
                        <a:t>  </a:t>
                      </a:r>
                      <a:r>
                        <a:rPr lang="en-US" sz="1100">
                          <a:effectLst/>
                        </a:rPr>
                        <a:t> 85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75 </a:t>
                      </a:r>
                      <a:r>
                        <a:rPr lang="ar-SA" sz="1100">
                          <a:effectLst/>
                        </a:rPr>
                        <a:t>  </a:t>
                      </a:r>
                      <a:r>
                        <a:rPr lang="en-US" sz="1100">
                          <a:effectLst/>
                        </a:rPr>
                        <a:t>45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dirty="0">
                          <a:effectLst/>
                        </a:rPr>
                        <a:t>19 </a:t>
                      </a:r>
                      <a:r>
                        <a:rPr lang="ar-SA" sz="1100" dirty="0">
                          <a:effectLst/>
                        </a:rPr>
                        <a:t>  </a:t>
                      </a:r>
                      <a:r>
                        <a:rPr lang="en-US" sz="1100" dirty="0">
                          <a:effectLst/>
                        </a:rPr>
                        <a:t>19</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4227616204"/>
                  </a:ext>
                </a:extLst>
              </a:tr>
              <a:tr h="307750">
                <a:tc vMerge="1">
                  <a:txBody>
                    <a:bodyPr/>
                    <a:lstStyle/>
                    <a:p>
                      <a:endParaRPr lang="en-US"/>
                    </a:p>
                  </a:txBody>
                  <a:tcPr/>
                </a:tc>
                <a:tc>
                  <a:txBody>
                    <a:bodyPr/>
                    <a:lstStyle/>
                    <a:p>
                      <a:pPr marL="0" marR="0" algn="ctr" rtl="0">
                        <a:lnSpc>
                          <a:spcPct val="115000"/>
                        </a:lnSpc>
                        <a:spcBef>
                          <a:spcPts val="0"/>
                        </a:spcBef>
                        <a:spcAft>
                          <a:spcPts val="0"/>
                        </a:spcAft>
                      </a:pPr>
                      <a:r>
                        <a:rPr lang="en-US" sz="1100" dirty="0">
                          <a:effectLst/>
                        </a:rPr>
                        <a:t>99</a:t>
                      </a:r>
                      <a:r>
                        <a:rPr lang="ar-SA" sz="1100" dirty="0">
                          <a:effectLst/>
                        </a:rPr>
                        <a:t>  </a:t>
                      </a:r>
                      <a:r>
                        <a:rPr lang="en-US" sz="1100" dirty="0">
                          <a:effectLst/>
                        </a:rPr>
                        <a:t> 62</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36 </a:t>
                      </a:r>
                      <a:r>
                        <a:rPr lang="ar-SA" sz="1100">
                          <a:effectLst/>
                        </a:rPr>
                        <a:t>  </a:t>
                      </a:r>
                      <a:r>
                        <a:rPr lang="en-US" sz="1100">
                          <a:effectLst/>
                        </a:rPr>
                        <a:t>26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dirty="0">
                          <a:effectLst/>
                        </a:rPr>
                        <a:t>41 </a:t>
                      </a:r>
                      <a:r>
                        <a:rPr lang="ar-SA" sz="1100" dirty="0">
                          <a:effectLst/>
                        </a:rPr>
                        <a:t>  </a:t>
                      </a:r>
                      <a:r>
                        <a:rPr lang="en-US" sz="1100" dirty="0">
                          <a:effectLst/>
                        </a:rPr>
                        <a:t>46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462172968"/>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invX="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274638"/>
            <a:ext cx="6048672" cy="778098"/>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ar-IQ" sz="2000" dirty="0"/>
              <a:t>اما طريقة شرط التعلم هي متغيرات اسمية. وهذه البيانات تكتب بشكل اعمدة كما يلي:</a:t>
            </a:r>
            <a:r>
              <a:rPr lang="en-US" sz="2000" dirty="0"/>
              <a:t/>
            </a:r>
            <a:br>
              <a:rPr lang="en-US" sz="2000" dirty="0"/>
            </a:br>
            <a:endParaRPr lang="ar-IQ" sz="3200" dirty="0">
              <a:latin typeface="Arabic Typesetting" panose="03020402040406030203" pitchFamily="66" charset="-78"/>
              <a:cs typeface="Arabic Typesetting" panose="03020402040406030203" pitchFamily="66" charset="-78"/>
            </a:endParaRPr>
          </a:p>
        </p:txBody>
      </p:sp>
      <p:sp>
        <p:nvSpPr>
          <p:cNvPr id="3" name="عنصر نائب للمحتوى 2"/>
          <p:cNvSpPr>
            <a:spLocks noGrp="1"/>
          </p:cNvSpPr>
          <p:nvPr>
            <p:ph idx="1"/>
          </p:nvPr>
        </p:nvSpPr>
        <p:spPr>
          <a:xfrm>
            <a:off x="179512" y="1124744"/>
            <a:ext cx="8856983" cy="5733256"/>
          </a:xfrm>
          <a:no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lgn="r" rtl="1"/>
            <a:r>
              <a:rPr lang="ar-IQ" dirty="0"/>
              <a:t>ان هدف هذه التجربة هو لاكتشاف العالقة بين الشرط التعليمي ودرجات الاختبار وكذلك طريقة التدريس و درجات الاختبار. ان العلاقات بين المكونات الستة لشرط التعلم وطريقة التدريس يمكن دراستها ايضآ. مظهر مهم لبناء هذه التجربة هما المتغيران الاسميان, الظرف التجريبي و طريقة التدريس هي متغيرات مستقلة عن بعضها. و باختيار ست مجموعات متساوية الحجم فان استقلالية هذين المتغيرين قد تتأكد فاذا كانت اعداد الحالات في المجموعات الستة مكتوبة بصيغة </a:t>
            </a:r>
            <a:r>
              <a:rPr lang="en-US" dirty="0"/>
              <a:t>2x3</a:t>
            </a:r>
            <a:r>
              <a:rPr lang="ar-IQ" dirty="0"/>
              <a:t> جدول توافق و منسوبة الى المجاميع الهامشية و </a:t>
            </a:r>
            <a:r>
              <a:rPr lang="en-US" dirty="0"/>
              <a:t>2 x</a:t>
            </a:r>
            <a:r>
              <a:rPr lang="ar-IQ" dirty="0"/>
              <a:t> للجدول يكون صفرآ, فان استقلالية متغيرات المعالجتين ستتأكد.</a:t>
            </a:r>
            <a:endParaRPr lang="en-US" dirty="0"/>
          </a:p>
          <a:p>
            <a:pPr algn="r" rtl="1"/>
            <a:r>
              <a:rPr lang="ar-IQ" dirty="0"/>
              <a:t>وفي تصميم التجارب العاملية ان المجموعات اما ان تكون متساوية الحجم او متناسبة. ويجب تجنب الابتعاد عن حالة التساوي او التناسب, ميزة واحدة للتجربة العاملية وهي امكانية الحصول على معلومات حول التفاعل بين العوامل.</a:t>
            </a:r>
            <a:endParaRPr lang="en-US" dirty="0"/>
          </a:p>
          <a:p>
            <a:pPr>
              <a:buNone/>
            </a:pPr>
            <a:endParaRPr lang="ar-IQ" dirty="0"/>
          </a:p>
        </p:txBody>
      </p:sp>
      <p:graphicFrame>
        <p:nvGraphicFramePr>
          <p:cNvPr id="4" name="Table 3">
            <a:extLst>
              <a:ext uri="{FF2B5EF4-FFF2-40B4-BE49-F238E27FC236}">
                <a16:creationId xmlns:a16="http://schemas.microsoft.com/office/drawing/2014/main" xmlns="" id="{933CD443-5B46-4079-8C79-86896EC1E75D}"/>
              </a:ext>
            </a:extLst>
          </p:cNvPr>
          <p:cNvGraphicFramePr>
            <a:graphicFrameLocks noGrp="1"/>
          </p:cNvGraphicFramePr>
          <p:nvPr>
            <p:extLst>
              <p:ext uri="{D42A27DB-BD31-4B8C-83A1-F6EECF244321}">
                <p14:modId xmlns:p14="http://schemas.microsoft.com/office/powerpoint/2010/main" xmlns="" val="4019740658"/>
              </p:ext>
            </p:extLst>
          </p:nvPr>
        </p:nvGraphicFramePr>
        <p:xfrm>
          <a:off x="251521" y="1196752"/>
          <a:ext cx="8424934" cy="2376265"/>
        </p:xfrm>
        <a:graphic>
          <a:graphicData uri="http://schemas.openxmlformats.org/drawingml/2006/table">
            <a:tbl>
              <a:tblPr rtl="1" firstRow="1" firstCol="1" bandRow="1">
                <a:tableStyleId>{5C22544A-7EE6-4342-B048-85BDC9FD1C3A}</a:tableStyleId>
              </a:tblPr>
              <a:tblGrid>
                <a:gridCol w="1403826">
                  <a:extLst>
                    <a:ext uri="{9D8B030D-6E8A-4147-A177-3AD203B41FA5}">
                      <a16:colId xmlns:a16="http://schemas.microsoft.com/office/drawing/2014/main" xmlns="" val="3381232466"/>
                    </a:ext>
                  </a:extLst>
                </a:gridCol>
                <a:gridCol w="1403826">
                  <a:extLst>
                    <a:ext uri="{9D8B030D-6E8A-4147-A177-3AD203B41FA5}">
                      <a16:colId xmlns:a16="http://schemas.microsoft.com/office/drawing/2014/main" xmlns="" val="3948243937"/>
                    </a:ext>
                  </a:extLst>
                </a:gridCol>
                <a:gridCol w="1403826">
                  <a:extLst>
                    <a:ext uri="{9D8B030D-6E8A-4147-A177-3AD203B41FA5}">
                      <a16:colId xmlns:a16="http://schemas.microsoft.com/office/drawing/2014/main" xmlns="" val="2652234552"/>
                    </a:ext>
                  </a:extLst>
                </a:gridCol>
                <a:gridCol w="1403826">
                  <a:extLst>
                    <a:ext uri="{9D8B030D-6E8A-4147-A177-3AD203B41FA5}">
                      <a16:colId xmlns:a16="http://schemas.microsoft.com/office/drawing/2014/main" xmlns="" val="536583400"/>
                    </a:ext>
                  </a:extLst>
                </a:gridCol>
                <a:gridCol w="1404815">
                  <a:extLst>
                    <a:ext uri="{9D8B030D-6E8A-4147-A177-3AD203B41FA5}">
                      <a16:colId xmlns:a16="http://schemas.microsoft.com/office/drawing/2014/main" xmlns="" val="795673821"/>
                    </a:ext>
                  </a:extLst>
                </a:gridCol>
                <a:gridCol w="1404815">
                  <a:extLst>
                    <a:ext uri="{9D8B030D-6E8A-4147-A177-3AD203B41FA5}">
                      <a16:colId xmlns:a16="http://schemas.microsoft.com/office/drawing/2014/main" xmlns="" val="2440920953"/>
                    </a:ext>
                  </a:extLst>
                </a:gridCol>
              </a:tblGrid>
              <a:tr h="182353">
                <a:tc>
                  <a:txBody>
                    <a:bodyPr/>
                    <a:lstStyle/>
                    <a:p>
                      <a:pPr marL="0" marR="0" algn="ctr" rtl="1">
                        <a:lnSpc>
                          <a:spcPct val="115000"/>
                        </a:lnSpc>
                        <a:spcBef>
                          <a:spcPts val="0"/>
                        </a:spcBef>
                        <a:spcAft>
                          <a:spcPts val="0"/>
                        </a:spcAft>
                      </a:pPr>
                      <a:r>
                        <a:rPr lang="ar-IQ" sz="900">
                          <a:effectLst/>
                        </a:rPr>
                        <a:t>درجة الاختبار</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900">
                          <a:effectLst/>
                        </a:rPr>
                        <a:t>طريقة التدريس</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900">
                          <a:effectLst/>
                        </a:rPr>
                        <a:t>الشرط التعليمي</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900">
                          <a:effectLst/>
                        </a:rPr>
                        <a:t>درجة الاختبار</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900">
                          <a:effectLst/>
                        </a:rPr>
                        <a:t>طريقة التدريس</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900">
                          <a:effectLst/>
                        </a:rPr>
                        <a:t>شرط التعلم</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573482723"/>
                  </a:ext>
                </a:extLst>
              </a:tr>
              <a:tr h="182826">
                <a:tc>
                  <a:txBody>
                    <a:bodyPr/>
                    <a:lstStyle/>
                    <a:p>
                      <a:pPr marL="0" marR="0" algn="ctr" rtl="1">
                        <a:lnSpc>
                          <a:spcPct val="115000"/>
                        </a:lnSpc>
                        <a:spcBef>
                          <a:spcPts val="0"/>
                        </a:spcBef>
                        <a:spcAft>
                          <a:spcPts val="0"/>
                        </a:spcAft>
                      </a:pPr>
                      <a:r>
                        <a:rPr lang="en-US" sz="900">
                          <a:effectLst/>
                        </a:rPr>
                        <a:t>81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A</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900">
                          <a:effectLst/>
                        </a:rPr>
                        <a:t>72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A</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98160183"/>
                  </a:ext>
                </a:extLst>
              </a:tr>
              <a:tr h="182826">
                <a:tc>
                  <a:txBody>
                    <a:bodyPr/>
                    <a:lstStyle/>
                    <a:p>
                      <a:pPr marL="0" marR="0" algn="ctr" rtl="1">
                        <a:lnSpc>
                          <a:spcPct val="115000"/>
                        </a:lnSpc>
                        <a:spcBef>
                          <a:spcPts val="0"/>
                        </a:spcBef>
                        <a:spcAft>
                          <a:spcPts val="0"/>
                        </a:spcAft>
                      </a:pPr>
                      <a:r>
                        <a:rPr lang="en-US" sz="900">
                          <a:effectLst/>
                        </a:rPr>
                        <a:t>99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A</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96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A</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701327162"/>
                  </a:ext>
                </a:extLst>
              </a:tr>
              <a:tr h="182826">
                <a:tc>
                  <a:txBody>
                    <a:bodyPr/>
                    <a:lstStyle/>
                    <a:p>
                      <a:pPr marL="0" marR="0" algn="ctr" rtl="1">
                        <a:lnSpc>
                          <a:spcPct val="115000"/>
                        </a:lnSpc>
                        <a:spcBef>
                          <a:spcPts val="0"/>
                        </a:spcBef>
                        <a:spcAft>
                          <a:spcPts val="0"/>
                        </a:spcAft>
                      </a:pPr>
                      <a:r>
                        <a:rPr lang="en-US" sz="900">
                          <a:effectLst/>
                        </a:rPr>
                        <a:t>85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A</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34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A</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8442944"/>
                  </a:ext>
                </a:extLst>
              </a:tr>
              <a:tr h="182826">
                <a:tc>
                  <a:txBody>
                    <a:bodyPr/>
                    <a:lstStyle/>
                    <a:p>
                      <a:pPr marL="0" marR="0" algn="ctr" rtl="1">
                        <a:lnSpc>
                          <a:spcPct val="115000"/>
                        </a:lnSpc>
                        <a:spcBef>
                          <a:spcPts val="0"/>
                        </a:spcBef>
                        <a:spcAft>
                          <a:spcPts val="0"/>
                        </a:spcAft>
                      </a:pPr>
                      <a:r>
                        <a:rPr lang="en-US" sz="900">
                          <a:effectLst/>
                        </a:rPr>
                        <a:t>62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A</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55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A</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120436888"/>
                  </a:ext>
                </a:extLst>
              </a:tr>
              <a:tr h="182826">
                <a:tc>
                  <a:txBody>
                    <a:bodyPr/>
                    <a:lstStyle/>
                    <a:p>
                      <a:pPr marL="0" marR="0" algn="ctr" rtl="1">
                        <a:lnSpc>
                          <a:spcPct val="115000"/>
                        </a:lnSpc>
                        <a:spcBef>
                          <a:spcPts val="0"/>
                        </a:spcBef>
                        <a:spcAft>
                          <a:spcPts val="0"/>
                        </a:spcAft>
                      </a:pPr>
                      <a:r>
                        <a:rPr lang="en-US" sz="900">
                          <a:effectLst/>
                        </a:rPr>
                        <a:t>75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B</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78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B</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397713046"/>
                  </a:ext>
                </a:extLst>
              </a:tr>
              <a:tr h="182826">
                <a:tc>
                  <a:txBody>
                    <a:bodyPr/>
                    <a:lstStyle/>
                    <a:p>
                      <a:pPr marL="0" marR="0" algn="ctr" rtl="1">
                        <a:lnSpc>
                          <a:spcPct val="115000"/>
                        </a:lnSpc>
                        <a:spcBef>
                          <a:spcPts val="0"/>
                        </a:spcBef>
                        <a:spcAft>
                          <a:spcPts val="0"/>
                        </a:spcAft>
                      </a:pPr>
                      <a:r>
                        <a:rPr lang="en-US" sz="900">
                          <a:effectLst/>
                        </a:rPr>
                        <a:t>36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B</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25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B</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910633217"/>
                  </a:ext>
                </a:extLst>
              </a:tr>
              <a:tr h="182826">
                <a:tc>
                  <a:txBody>
                    <a:bodyPr/>
                    <a:lstStyle/>
                    <a:p>
                      <a:pPr marL="0" marR="0" algn="ctr" rtl="1">
                        <a:lnSpc>
                          <a:spcPct val="115000"/>
                        </a:lnSpc>
                        <a:spcBef>
                          <a:spcPts val="0"/>
                        </a:spcBef>
                        <a:spcAft>
                          <a:spcPts val="0"/>
                        </a:spcAft>
                      </a:pPr>
                      <a:r>
                        <a:rPr lang="en-US" sz="900">
                          <a:effectLst/>
                        </a:rPr>
                        <a:t>45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B</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29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B</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65416916"/>
                  </a:ext>
                </a:extLst>
              </a:tr>
              <a:tr h="182826">
                <a:tc>
                  <a:txBody>
                    <a:bodyPr/>
                    <a:lstStyle/>
                    <a:p>
                      <a:pPr marL="0" marR="0" algn="ctr" rtl="1">
                        <a:lnSpc>
                          <a:spcPct val="115000"/>
                        </a:lnSpc>
                        <a:spcBef>
                          <a:spcPts val="0"/>
                        </a:spcBef>
                        <a:spcAft>
                          <a:spcPts val="0"/>
                        </a:spcAft>
                      </a:pPr>
                      <a:r>
                        <a:rPr lang="en-US" sz="900">
                          <a:effectLst/>
                        </a:rPr>
                        <a:t>26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B</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20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B</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525163765"/>
                  </a:ext>
                </a:extLst>
              </a:tr>
              <a:tr h="182826">
                <a:tc>
                  <a:txBody>
                    <a:bodyPr/>
                    <a:lstStyle/>
                    <a:p>
                      <a:pPr marL="0" marR="0" algn="ctr" rtl="1">
                        <a:lnSpc>
                          <a:spcPct val="115000"/>
                        </a:lnSpc>
                        <a:spcBef>
                          <a:spcPts val="0"/>
                        </a:spcBef>
                        <a:spcAft>
                          <a:spcPts val="0"/>
                        </a:spcAft>
                      </a:pPr>
                      <a:r>
                        <a:rPr lang="en-US" sz="900">
                          <a:effectLst/>
                        </a:rPr>
                        <a:t>19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C</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10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C</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497992385"/>
                  </a:ext>
                </a:extLst>
              </a:tr>
              <a:tr h="182826">
                <a:tc>
                  <a:txBody>
                    <a:bodyPr/>
                    <a:lstStyle/>
                    <a:p>
                      <a:pPr marL="0" marR="0" algn="ctr" rtl="1">
                        <a:lnSpc>
                          <a:spcPct val="115000"/>
                        </a:lnSpc>
                        <a:spcBef>
                          <a:spcPts val="0"/>
                        </a:spcBef>
                        <a:spcAft>
                          <a:spcPts val="0"/>
                        </a:spcAft>
                      </a:pPr>
                      <a:r>
                        <a:rPr lang="en-US" sz="900">
                          <a:effectLst/>
                        </a:rPr>
                        <a:t>41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C</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24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C</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154346530"/>
                  </a:ext>
                </a:extLst>
              </a:tr>
              <a:tr h="182826">
                <a:tc>
                  <a:txBody>
                    <a:bodyPr/>
                    <a:lstStyle/>
                    <a:p>
                      <a:pPr marL="0" marR="0" algn="ctr" rtl="1">
                        <a:lnSpc>
                          <a:spcPct val="115000"/>
                        </a:lnSpc>
                        <a:spcBef>
                          <a:spcPts val="0"/>
                        </a:spcBef>
                        <a:spcAft>
                          <a:spcPts val="0"/>
                        </a:spcAft>
                      </a:pPr>
                      <a:r>
                        <a:rPr lang="en-US" sz="900">
                          <a:effectLst/>
                        </a:rPr>
                        <a:t>19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C</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29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C</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4271735322"/>
                  </a:ext>
                </a:extLst>
              </a:tr>
              <a:tr h="182826">
                <a:tc>
                  <a:txBody>
                    <a:bodyPr/>
                    <a:lstStyle/>
                    <a:p>
                      <a:pPr marL="0" marR="0" algn="ctr" rtl="1">
                        <a:lnSpc>
                          <a:spcPct val="115000"/>
                        </a:lnSpc>
                        <a:spcBef>
                          <a:spcPts val="0"/>
                        </a:spcBef>
                        <a:spcAft>
                          <a:spcPts val="0"/>
                        </a:spcAft>
                      </a:pPr>
                      <a:r>
                        <a:rPr lang="en-US" sz="900">
                          <a:effectLst/>
                        </a:rPr>
                        <a:t>46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C</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41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a:effectLst/>
                        </a:rPr>
                        <a:t>C</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900" dirty="0">
                          <a:effectLst/>
                        </a:rPr>
                        <a:t>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798688618"/>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274638"/>
            <a:ext cx="6336704" cy="562074"/>
          </a:xfrm>
          <a:noFill/>
        </p:spPr>
        <p:style>
          <a:lnRef idx="2">
            <a:schemeClr val="dk1"/>
          </a:lnRef>
          <a:fillRef idx="1">
            <a:schemeClr val="lt1"/>
          </a:fillRef>
          <a:effectRef idx="0">
            <a:schemeClr val="dk1"/>
          </a:effectRef>
          <a:fontRef idx="minor">
            <a:schemeClr val="dk1"/>
          </a:fontRef>
        </p:style>
        <p:txBody>
          <a:bodyPr>
            <a:noAutofit/>
          </a:bodyPr>
          <a:lstStyle/>
          <a:p>
            <a:pPr algn="ctr" rtl="1"/>
            <a:r>
              <a:rPr lang="ar-IQ" sz="2800" b="1" dirty="0"/>
              <a:t>تصميمات تجريبية اخرى</a:t>
            </a:r>
            <a:endParaRPr lang="en-US" sz="2800" dirty="0"/>
          </a:p>
        </p:txBody>
      </p:sp>
      <p:sp>
        <p:nvSpPr>
          <p:cNvPr id="3" name="عنصر نائب للمحتوى 2"/>
          <p:cNvSpPr>
            <a:spLocks noGrp="1"/>
          </p:cNvSpPr>
          <p:nvPr>
            <p:ph idx="1"/>
          </p:nvPr>
        </p:nvSpPr>
        <p:spPr>
          <a:xfrm>
            <a:off x="457200" y="1340768"/>
            <a:ext cx="8229600" cy="5517232"/>
          </a:xfrm>
          <a:noFill/>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r" rtl="1"/>
            <a:r>
              <a:rPr lang="ar-IQ" dirty="0"/>
              <a:t>في التجربة العاملية الكاملة توفيقات تراكيب المعالجة المحتملة, وكل تشكيلة او توفيقه تطبق على مجموعة مختلفة مكونة من </a:t>
            </a:r>
            <a:r>
              <a:rPr lang="en-US" dirty="0"/>
              <a:t>n</a:t>
            </a:r>
            <a:r>
              <a:rPr lang="ar-IQ" dirty="0"/>
              <a:t> من الافراد. هذا النوع من التجارب لمتضمن عدد من العوامل ذات المستويات المتعددة يمكن ان يحتوي على عدد من كبير من تشكيلات او توفيقات المعالجة. وان مثل هذه التجارب قد تكون صعبة وباهضة التكاليف ولايمكن انجازها في مثل هذه الظروف لذا سيتم تقليص العدد و المجموعة الجزئية لتشكيلات المعالجة المختارة بانتظام, ومثل هذا النوع من التجارب يعرف بالتجارب العاملية غير الكاملة.</a:t>
            </a:r>
            <a:endParaRPr lang="en-US" dirty="0"/>
          </a:p>
          <a:p>
            <a:pPr algn="r" rtl="1"/>
            <a:r>
              <a:rPr lang="ar-IQ" u="heavy" dirty="0"/>
              <a:t>مثال</a:t>
            </a:r>
            <a:endParaRPr lang="en-US" dirty="0"/>
          </a:p>
          <a:p>
            <a:pPr algn="r" rtl="1"/>
            <a:r>
              <a:rPr lang="ar-IQ" dirty="0"/>
              <a:t>نقوم بتجربة بمجموعات مستقلة بثلاث عوامل </a:t>
            </a:r>
            <a:r>
              <a:rPr lang="en-US" dirty="0"/>
              <a:t>R,C,A</a:t>
            </a:r>
            <a:r>
              <a:rPr lang="ar-IQ" dirty="0"/>
              <a:t> بحيث يكون لكل عامل ثلاث مستويات, التجربة العاملية هنا تتطلب 27 تشكيلة معالجة مع مجموعاتها من الافراد. والتجربة يمكن ان تتم باستخدام تسع تشكيلات او تركيبات معالجة طبقا للمخطط ادناه:</a:t>
            </a:r>
            <a:endParaRPr lang="en-US" dirty="0"/>
          </a:p>
          <a:p>
            <a:pPr algn="r" rtl="1"/>
            <a:endParaRPr lang="en-US" dirty="0"/>
          </a:p>
          <a:p>
            <a:pPr>
              <a:buNone/>
            </a:pPr>
            <a:endParaRPr lang="en-US" dirty="0"/>
          </a:p>
          <a:p>
            <a:pPr algn="r" rtl="1"/>
            <a:r>
              <a:rPr lang="ar-IQ" dirty="0"/>
              <a:t>هنا استخدمت تسع مجموعات تتكون من </a:t>
            </a:r>
            <a:r>
              <a:rPr lang="en-US" dirty="0"/>
              <a:t>n</a:t>
            </a:r>
            <a:r>
              <a:rPr lang="ar-IQ" dirty="0"/>
              <a:t> من الافراد.</a:t>
            </a:r>
            <a:endParaRPr lang="en-US" dirty="0"/>
          </a:p>
          <a:p>
            <a:pPr algn="r" rtl="1"/>
            <a:r>
              <a:rPr lang="ar-IQ" dirty="0"/>
              <a:t>المجموعة الاولى التتي عددها </a:t>
            </a:r>
            <a:r>
              <a:rPr lang="en-US" dirty="0"/>
              <a:t>n</a:t>
            </a:r>
            <a:r>
              <a:rPr lang="ar-IQ" dirty="0"/>
              <a:t> من الافراد تحصل على مكونات المعالجة </a:t>
            </a:r>
            <a:r>
              <a:rPr lang="en-US" dirty="0"/>
              <a:t>R1,C1,A2</a:t>
            </a:r>
            <a:r>
              <a:rPr lang="ar-IQ" dirty="0"/>
              <a:t> بينما حصلت الثانية على تكوينه من </a:t>
            </a:r>
            <a:r>
              <a:rPr lang="en-US" dirty="0"/>
              <a:t>R1,C2,A1</a:t>
            </a:r>
            <a:r>
              <a:rPr lang="ar-IQ" dirty="0"/>
              <a:t> وهكذا, هذا واستخدم قياس واحد (</a:t>
            </a:r>
            <a:r>
              <a:rPr lang="en-US" dirty="0"/>
              <a:t>X</a:t>
            </a:r>
            <a:r>
              <a:rPr lang="ar-IQ" dirty="0"/>
              <a:t>) لكل فرد فستتضمن التجربة اربعة متغيرات والمتغير المعتمد </a:t>
            </a:r>
            <a:r>
              <a:rPr lang="en-US" dirty="0"/>
              <a:t>X</a:t>
            </a:r>
            <a:r>
              <a:rPr lang="ar-IQ" dirty="0"/>
              <a:t> وثلاثة متغيرات مستقلة هي </a:t>
            </a:r>
            <a:r>
              <a:rPr lang="en-US" dirty="0"/>
              <a:t>R,C,A</a:t>
            </a:r>
            <a:r>
              <a:rPr lang="ar-IQ" dirty="0"/>
              <a:t> نلاحظ ان من الترتيبات اعلاه ان الثلاث مستويات للمتغير </a:t>
            </a:r>
            <a:r>
              <a:rPr lang="en-US" dirty="0"/>
              <a:t>A</a:t>
            </a:r>
            <a:r>
              <a:rPr lang="ar-IQ" dirty="0"/>
              <a:t> تحدث مرة واحدة في كل صف وكل عمود.           </a:t>
            </a:r>
            <a:endParaRPr lang="en-US" dirty="0"/>
          </a:p>
          <a:p>
            <a:pPr>
              <a:buNone/>
            </a:pPr>
            <a:endParaRPr lang="ar-IQ" dirty="0"/>
          </a:p>
        </p:txBody>
      </p:sp>
      <p:graphicFrame>
        <p:nvGraphicFramePr>
          <p:cNvPr id="4" name="Table 3">
            <a:extLst>
              <a:ext uri="{FF2B5EF4-FFF2-40B4-BE49-F238E27FC236}">
                <a16:creationId xmlns:a16="http://schemas.microsoft.com/office/drawing/2014/main" xmlns="" id="{55D9BC44-7612-41EA-9AFA-7129DC075077}"/>
              </a:ext>
            </a:extLst>
          </p:cNvPr>
          <p:cNvGraphicFramePr>
            <a:graphicFrameLocks noGrp="1"/>
          </p:cNvGraphicFramePr>
          <p:nvPr>
            <p:extLst>
              <p:ext uri="{D42A27DB-BD31-4B8C-83A1-F6EECF244321}">
                <p14:modId xmlns:p14="http://schemas.microsoft.com/office/powerpoint/2010/main" xmlns="" val="2580296758"/>
              </p:ext>
            </p:extLst>
          </p:nvPr>
        </p:nvGraphicFramePr>
        <p:xfrm>
          <a:off x="827584" y="4293096"/>
          <a:ext cx="7344816" cy="731520"/>
        </p:xfrm>
        <a:graphic>
          <a:graphicData uri="http://schemas.openxmlformats.org/drawingml/2006/table">
            <a:tbl>
              <a:tblPr firstRow="1" firstCol="1" bandRow="1">
                <a:tableStyleId>{5C22544A-7EE6-4342-B048-85BDC9FD1C3A}</a:tableStyleId>
              </a:tblPr>
              <a:tblGrid>
                <a:gridCol w="1836204">
                  <a:extLst>
                    <a:ext uri="{9D8B030D-6E8A-4147-A177-3AD203B41FA5}">
                      <a16:colId xmlns:a16="http://schemas.microsoft.com/office/drawing/2014/main" xmlns="" val="3647896847"/>
                    </a:ext>
                  </a:extLst>
                </a:gridCol>
                <a:gridCol w="1836204">
                  <a:extLst>
                    <a:ext uri="{9D8B030D-6E8A-4147-A177-3AD203B41FA5}">
                      <a16:colId xmlns:a16="http://schemas.microsoft.com/office/drawing/2014/main" xmlns="" val="1072962984"/>
                    </a:ext>
                  </a:extLst>
                </a:gridCol>
                <a:gridCol w="1836204">
                  <a:extLst>
                    <a:ext uri="{9D8B030D-6E8A-4147-A177-3AD203B41FA5}">
                      <a16:colId xmlns:a16="http://schemas.microsoft.com/office/drawing/2014/main" xmlns="" val="738866259"/>
                    </a:ext>
                  </a:extLst>
                </a:gridCol>
                <a:gridCol w="1836204">
                  <a:extLst>
                    <a:ext uri="{9D8B030D-6E8A-4147-A177-3AD203B41FA5}">
                      <a16:colId xmlns:a16="http://schemas.microsoft.com/office/drawing/2014/main" xmlns="" val="3647076499"/>
                    </a:ext>
                  </a:extLst>
                </a:gridCol>
              </a:tblGrid>
              <a:tr h="182880">
                <a:tc>
                  <a:txBody>
                    <a:bodyPr/>
                    <a:lstStyle/>
                    <a:p>
                      <a:pPr>
                        <a:lnSpc>
                          <a:spcPct val="115000"/>
                        </a:lnSpc>
                      </a:pPr>
                      <a:endParaRPr lang="en-US" sz="1100">
                        <a:effectLst/>
                        <a:latin typeface="Calibri" panose="020F0502020204030204" pitchFamily="34"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C1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C2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C3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3454603898"/>
                  </a:ext>
                </a:extLst>
              </a:tr>
              <a:tr h="182880">
                <a:tc>
                  <a:txBody>
                    <a:bodyPr/>
                    <a:lstStyle/>
                    <a:p>
                      <a:pPr marL="0" marR="0" algn="r" rtl="0">
                        <a:lnSpc>
                          <a:spcPct val="115000"/>
                        </a:lnSpc>
                        <a:spcBef>
                          <a:spcPts val="0"/>
                        </a:spcBef>
                        <a:spcAft>
                          <a:spcPts val="0"/>
                        </a:spcAft>
                      </a:pPr>
                      <a:r>
                        <a:rPr lang="en-US" sz="1100">
                          <a:effectLst/>
                        </a:rPr>
                        <a:t>R1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A2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dirty="0">
                          <a:effectLst/>
                        </a:rPr>
                        <a:t>A1</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A3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1003045793"/>
                  </a:ext>
                </a:extLst>
              </a:tr>
              <a:tr h="182880">
                <a:tc>
                  <a:txBody>
                    <a:bodyPr/>
                    <a:lstStyle/>
                    <a:p>
                      <a:pPr marL="0" marR="0" algn="r" rtl="0">
                        <a:lnSpc>
                          <a:spcPct val="115000"/>
                        </a:lnSpc>
                        <a:spcBef>
                          <a:spcPts val="0"/>
                        </a:spcBef>
                        <a:spcAft>
                          <a:spcPts val="0"/>
                        </a:spcAft>
                      </a:pPr>
                      <a:r>
                        <a:rPr lang="en-US" sz="1100">
                          <a:effectLst/>
                        </a:rPr>
                        <a:t>R2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A3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A2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A1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2182076050"/>
                  </a:ext>
                </a:extLst>
              </a:tr>
              <a:tr h="182880">
                <a:tc>
                  <a:txBody>
                    <a:bodyPr/>
                    <a:lstStyle/>
                    <a:p>
                      <a:pPr marL="0" marR="0" algn="r" rtl="0">
                        <a:lnSpc>
                          <a:spcPct val="115000"/>
                        </a:lnSpc>
                        <a:spcBef>
                          <a:spcPts val="0"/>
                        </a:spcBef>
                        <a:spcAft>
                          <a:spcPts val="0"/>
                        </a:spcAft>
                      </a:pPr>
                      <a:r>
                        <a:rPr lang="en-US" sz="1100">
                          <a:effectLst/>
                        </a:rPr>
                        <a:t>R3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A1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A3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dirty="0">
                          <a:effectLst/>
                        </a:rPr>
                        <a:t>A2</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1987670730"/>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7384"/>
            <a:ext cx="8964488" cy="6858000"/>
          </a:xfrm>
          <a:noFill/>
          <a:ln>
            <a:noFill/>
          </a:ln>
        </p:spPr>
        <p:style>
          <a:lnRef idx="2">
            <a:schemeClr val="dk1"/>
          </a:lnRef>
          <a:fillRef idx="1">
            <a:schemeClr val="lt1"/>
          </a:fillRef>
          <a:effectRef idx="0">
            <a:schemeClr val="dk1"/>
          </a:effectRef>
          <a:fontRef idx="minor">
            <a:schemeClr val="dk1"/>
          </a:fontRef>
        </p:style>
        <p:txBody>
          <a:bodyPr>
            <a:normAutofit/>
          </a:bodyPr>
          <a:lstStyle/>
          <a:p>
            <a:pPr algn="r" rtl="1"/>
            <a:r>
              <a:rPr lang="ar-IQ" dirty="0"/>
              <a:t>هذه الترتيبات تسمى بالمربع اللاتيني </a:t>
            </a:r>
            <a:r>
              <a:rPr lang="en-US" dirty="0"/>
              <a:t>Latin square</a:t>
            </a:r>
            <a:r>
              <a:rPr lang="ar-IQ" dirty="0"/>
              <a:t> والمربع اللاتيني ببساطة هو ترتيب </a:t>
            </a:r>
            <a:r>
              <a:rPr lang="en-US" dirty="0"/>
              <a:t>K</a:t>
            </a:r>
            <a:r>
              <a:rPr lang="ar-IQ" dirty="0"/>
              <a:t> من الحروف او الرموز في صيغة مربع بطريقة تجعل كل حرف او رمز يظهر مرة واحدة في كل صف وفي كل عمود. التجارب العاملية غير الكاملة تتضمن افتراضات ومشكلات التفسير لاتتضمنها التجارب العاملية الكاملة.</a:t>
            </a:r>
            <a:endParaRPr lang="en-US" dirty="0"/>
          </a:p>
          <a:p>
            <a:pPr algn="r" rtl="1"/>
            <a:r>
              <a:rPr lang="ar-IQ" dirty="0"/>
              <a:t>في التجربة العاملية الكاملة البسيطة بالامكان وضع وتمثيل التصميم بشكل مصفوفة. فمثلاالتجربة ذات العاملين و الثلاثة مستويات لكل عامل </a:t>
            </a:r>
            <a:r>
              <a:rPr lang="en-US" dirty="0"/>
              <a:t>n </a:t>
            </a:r>
            <a:r>
              <a:rPr lang="ar-IQ" dirty="0"/>
              <a:t>من الافراد في كل مجموعة,مثل هذا يمكن ان يمثل كالاتي:</a:t>
            </a:r>
            <a:endParaRPr lang="en-US" dirty="0"/>
          </a:p>
          <a:p>
            <a:pPr rtl="1"/>
            <a:endParaRPr lang="en-US" sz="1600" dirty="0"/>
          </a:p>
          <a:p>
            <a:pPr marL="0" indent="0" rtl="1">
              <a:buNone/>
            </a:pPr>
            <a:endParaRPr lang="en-US" sz="1600" dirty="0"/>
          </a:p>
          <a:p>
            <a:pPr algn="r" rtl="1"/>
            <a:r>
              <a:rPr lang="ar-IQ" sz="1600" dirty="0"/>
              <a:t>ان </a:t>
            </a:r>
            <a:r>
              <a:rPr lang="en-US" sz="1600" dirty="0"/>
              <a:t>R1,R2,R3</a:t>
            </a:r>
            <a:r>
              <a:rPr lang="ar-IQ" sz="1600" dirty="0"/>
              <a:t> يمكن ان تكون هنا على سبيل المثال ثلاث طرق لتدريس اللغة الفرنسية. و </a:t>
            </a:r>
            <a:r>
              <a:rPr lang="en-US" sz="1600" dirty="0"/>
              <a:t>C1,C2,C3</a:t>
            </a:r>
            <a:r>
              <a:rPr lang="ar-IQ" sz="1600" dirty="0"/>
              <a:t> يمثلون ثلاث مدرسين. في هذا التصميم من كل مدرس او معلم استخدام كل طريقة من طرق التدريس, كل المستويات للمتغير الواحد تظهر على كل المستويات للمتغير الاخر, ويسمى المتغيران هنا متقاطعان </a:t>
            </a:r>
            <a:r>
              <a:rPr lang="en-US" sz="1600" dirty="0"/>
              <a:t>Crossed</a:t>
            </a:r>
            <a:r>
              <a:rPr lang="ar-IQ" sz="1600" dirty="0"/>
              <a:t>. وقد يثبت هذا الترتيب في بعض الاحيان انه غير عملي وغير مرغوب فيه.</a:t>
            </a:r>
            <a:endParaRPr lang="en-US" sz="1600" dirty="0"/>
          </a:p>
          <a:p>
            <a:pPr algn="r" rtl="1"/>
            <a:r>
              <a:rPr lang="ar-IQ" sz="1600" dirty="0"/>
              <a:t>ونوع اخر من التجارب تستخدم بما يسمى بالتصميم العشي او (المعشعش) </a:t>
            </a:r>
            <a:r>
              <a:rPr lang="en-US" sz="1600" dirty="0"/>
              <a:t>Nested design</a:t>
            </a:r>
            <a:r>
              <a:rPr lang="ar-IQ" sz="1600" dirty="0"/>
              <a:t>.</a:t>
            </a:r>
            <a:endParaRPr lang="en-US" sz="1600" dirty="0"/>
          </a:p>
          <a:p>
            <a:pPr algn="r" rtl="1"/>
            <a:r>
              <a:rPr lang="ar-IQ" sz="1600" u="heavy" dirty="0"/>
              <a:t>مثال</a:t>
            </a:r>
            <a:endParaRPr lang="en-US" sz="1600" dirty="0"/>
          </a:p>
          <a:p>
            <a:pPr algn="r" rtl="1"/>
            <a:r>
              <a:rPr lang="ar-IQ" sz="1600" dirty="0"/>
              <a:t>يستخدم كاجراء بديل يستخدم تسعة مدرسين بدلا من ثلاثة ويستخدم كل منهم احدى الطرق الثلاثة ويمكن تمثيل هذا التصميم بما يلي:</a:t>
            </a:r>
            <a:endParaRPr lang="en-US" sz="1600" dirty="0"/>
          </a:p>
          <a:p>
            <a:pPr rtl="1"/>
            <a:endParaRPr lang="en-US" sz="1600" dirty="0"/>
          </a:p>
          <a:p>
            <a:pPr>
              <a:buNone/>
            </a:pPr>
            <a:endParaRPr lang="ar-IQ" sz="1600" dirty="0"/>
          </a:p>
        </p:txBody>
      </p:sp>
      <p:graphicFrame>
        <p:nvGraphicFramePr>
          <p:cNvPr id="4" name="Table 3">
            <a:extLst>
              <a:ext uri="{FF2B5EF4-FFF2-40B4-BE49-F238E27FC236}">
                <a16:creationId xmlns:a16="http://schemas.microsoft.com/office/drawing/2014/main" xmlns="" id="{40F62E01-64E5-4DFF-85EA-67BB9073C8D0}"/>
              </a:ext>
            </a:extLst>
          </p:cNvPr>
          <p:cNvGraphicFramePr>
            <a:graphicFrameLocks noGrp="1"/>
          </p:cNvGraphicFramePr>
          <p:nvPr>
            <p:extLst>
              <p:ext uri="{D42A27DB-BD31-4B8C-83A1-F6EECF244321}">
                <p14:modId xmlns:p14="http://schemas.microsoft.com/office/powerpoint/2010/main" xmlns="" val="2770770615"/>
              </p:ext>
            </p:extLst>
          </p:nvPr>
        </p:nvGraphicFramePr>
        <p:xfrm>
          <a:off x="3506192" y="2060848"/>
          <a:ext cx="2311127" cy="731520"/>
        </p:xfrm>
        <a:graphic>
          <a:graphicData uri="http://schemas.openxmlformats.org/drawingml/2006/table">
            <a:tbl>
              <a:tblPr firstRow="1" firstCol="1" bandRow="1">
                <a:tableStyleId>{5C22544A-7EE6-4342-B048-85BDC9FD1C3A}</a:tableStyleId>
              </a:tblPr>
              <a:tblGrid>
                <a:gridCol w="482327">
                  <a:extLst>
                    <a:ext uri="{9D8B030D-6E8A-4147-A177-3AD203B41FA5}">
                      <a16:colId xmlns:a16="http://schemas.microsoft.com/office/drawing/2014/main" xmlns="" val="2657170941"/>
                    </a:ext>
                  </a:extLst>
                </a:gridCol>
                <a:gridCol w="609600">
                  <a:extLst>
                    <a:ext uri="{9D8B030D-6E8A-4147-A177-3AD203B41FA5}">
                      <a16:colId xmlns:a16="http://schemas.microsoft.com/office/drawing/2014/main" xmlns="" val="1455444361"/>
                    </a:ext>
                  </a:extLst>
                </a:gridCol>
                <a:gridCol w="609600">
                  <a:extLst>
                    <a:ext uri="{9D8B030D-6E8A-4147-A177-3AD203B41FA5}">
                      <a16:colId xmlns:a16="http://schemas.microsoft.com/office/drawing/2014/main" xmlns="" val="2134977956"/>
                    </a:ext>
                  </a:extLst>
                </a:gridCol>
                <a:gridCol w="609600">
                  <a:extLst>
                    <a:ext uri="{9D8B030D-6E8A-4147-A177-3AD203B41FA5}">
                      <a16:colId xmlns:a16="http://schemas.microsoft.com/office/drawing/2014/main" xmlns="" val="52180677"/>
                    </a:ext>
                  </a:extLst>
                </a:gridCol>
              </a:tblGrid>
              <a:tr h="182880">
                <a:tc>
                  <a:txBody>
                    <a:bodyPr/>
                    <a:lstStyle/>
                    <a:p>
                      <a:pPr>
                        <a:lnSpc>
                          <a:spcPct val="115000"/>
                        </a:lnSpc>
                      </a:pPr>
                      <a:endParaRPr lang="en-US" sz="1100">
                        <a:effectLst/>
                        <a:latin typeface="Calibri" panose="020F0502020204030204" pitchFamily="34"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C1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C2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C3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2509812989"/>
                  </a:ext>
                </a:extLst>
              </a:tr>
              <a:tr h="182880">
                <a:tc>
                  <a:txBody>
                    <a:bodyPr/>
                    <a:lstStyle/>
                    <a:p>
                      <a:pPr marL="0" marR="0" algn="r" rtl="0">
                        <a:lnSpc>
                          <a:spcPct val="115000"/>
                        </a:lnSpc>
                        <a:spcBef>
                          <a:spcPts val="0"/>
                        </a:spcBef>
                        <a:spcAft>
                          <a:spcPts val="0"/>
                        </a:spcAft>
                      </a:pPr>
                      <a:r>
                        <a:rPr lang="en-US" sz="1100">
                          <a:effectLst/>
                        </a:rPr>
                        <a:t>R1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61779319"/>
                  </a:ext>
                </a:extLst>
              </a:tr>
              <a:tr h="182880">
                <a:tc>
                  <a:txBody>
                    <a:bodyPr/>
                    <a:lstStyle/>
                    <a:p>
                      <a:pPr marL="0" marR="0" algn="r" rtl="0">
                        <a:lnSpc>
                          <a:spcPct val="115000"/>
                        </a:lnSpc>
                        <a:spcBef>
                          <a:spcPts val="0"/>
                        </a:spcBef>
                        <a:spcAft>
                          <a:spcPts val="0"/>
                        </a:spcAft>
                      </a:pPr>
                      <a:r>
                        <a:rPr lang="en-US" sz="1100">
                          <a:effectLst/>
                        </a:rPr>
                        <a:t>R2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dirty="0">
                          <a:effectLst/>
                        </a:rPr>
                        <a:t>n</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4123895100"/>
                  </a:ext>
                </a:extLst>
              </a:tr>
              <a:tr h="182880">
                <a:tc>
                  <a:txBody>
                    <a:bodyPr/>
                    <a:lstStyle/>
                    <a:p>
                      <a:pPr marL="0" marR="0" algn="r" rtl="0">
                        <a:lnSpc>
                          <a:spcPct val="115000"/>
                        </a:lnSpc>
                        <a:spcBef>
                          <a:spcPts val="0"/>
                        </a:spcBef>
                        <a:spcAft>
                          <a:spcPts val="0"/>
                        </a:spcAft>
                      </a:pPr>
                      <a:r>
                        <a:rPr lang="en-US" sz="1100">
                          <a:effectLst/>
                        </a:rPr>
                        <a:t>R3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a:effectLst/>
                        </a:rPr>
                        <a:t>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rtl="0">
                        <a:lnSpc>
                          <a:spcPct val="115000"/>
                        </a:lnSpc>
                        <a:spcBef>
                          <a:spcPts val="0"/>
                        </a:spcBef>
                        <a:spcAft>
                          <a:spcPts val="0"/>
                        </a:spcAft>
                      </a:pPr>
                      <a:r>
                        <a:rPr lang="en-US" sz="1100" dirty="0">
                          <a:effectLst/>
                        </a:rPr>
                        <a:t>n</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1294136959"/>
                  </a:ext>
                </a:extLst>
              </a:tr>
            </a:tbl>
          </a:graphicData>
        </a:graphic>
      </p:graphicFrame>
      <p:graphicFrame>
        <p:nvGraphicFramePr>
          <p:cNvPr id="5" name="Table 4">
            <a:extLst>
              <a:ext uri="{FF2B5EF4-FFF2-40B4-BE49-F238E27FC236}">
                <a16:creationId xmlns:a16="http://schemas.microsoft.com/office/drawing/2014/main" xmlns="" id="{ADF0A5D4-BEF2-4FC7-A0FC-2C31555CB386}"/>
              </a:ext>
            </a:extLst>
          </p:cNvPr>
          <p:cNvGraphicFramePr>
            <a:graphicFrameLocks noGrp="1"/>
          </p:cNvGraphicFramePr>
          <p:nvPr>
            <p:extLst>
              <p:ext uri="{D42A27DB-BD31-4B8C-83A1-F6EECF244321}">
                <p14:modId xmlns:p14="http://schemas.microsoft.com/office/powerpoint/2010/main" xmlns="" val="4029469479"/>
              </p:ext>
            </p:extLst>
          </p:nvPr>
        </p:nvGraphicFramePr>
        <p:xfrm>
          <a:off x="3506192" y="5877272"/>
          <a:ext cx="2571750" cy="738759"/>
        </p:xfrm>
        <a:graphic>
          <a:graphicData uri="http://schemas.openxmlformats.org/drawingml/2006/table">
            <a:tbl>
              <a:tblPr firstRow="1" firstCol="1" bandRow="1">
                <a:tableStyleId>{5C22544A-7EE6-4342-B048-85BDC9FD1C3A}</a:tableStyleId>
              </a:tblPr>
              <a:tblGrid>
                <a:gridCol w="800100">
                  <a:extLst>
                    <a:ext uri="{9D8B030D-6E8A-4147-A177-3AD203B41FA5}">
                      <a16:colId xmlns:a16="http://schemas.microsoft.com/office/drawing/2014/main" xmlns="" val="2970270998"/>
                    </a:ext>
                  </a:extLst>
                </a:gridCol>
                <a:gridCol w="685800">
                  <a:extLst>
                    <a:ext uri="{9D8B030D-6E8A-4147-A177-3AD203B41FA5}">
                      <a16:colId xmlns:a16="http://schemas.microsoft.com/office/drawing/2014/main" xmlns="" val="3240019914"/>
                    </a:ext>
                  </a:extLst>
                </a:gridCol>
                <a:gridCol w="1085850">
                  <a:extLst>
                    <a:ext uri="{9D8B030D-6E8A-4147-A177-3AD203B41FA5}">
                      <a16:colId xmlns:a16="http://schemas.microsoft.com/office/drawing/2014/main" xmlns="" val="3430845153"/>
                    </a:ext>
                  </a:extLst>
                </a:gridCol>
              </a:tblGrid>
              <a:tr h="182880">
                <a:tc>
                  <a:txBody>
                    <a:bodyPr/>
                    <a:lstStyle/>
                    <a:p>
                      <a:pPr marL="0" marR="0" algn="ctr" rtl="0">
                        <a:lnSpc>
                          <a:spcPct val="115000"/>
                        </a:lnSpc>
                        <a:spcBef>
                          <a:spcPts val="0"/>
                        </a:spcBef>
                        <a:spcAft>
                          <a:spcPts val="0"/>
                        </a:spcAft>
                      </a:pPr>
                      <a:r>
                        <a:rPr lang="en-US" sz="1100">
                          <a:effectLst/>
                        </a:rPr>
                        <a:t>R1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R2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R3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620134041"/>
                  </a:ext>
                </a:extLst>
              </a:tr>
              <a:tr h="182880">
                <a:tc>
                  <a:txBody>
                    <a:bodyPr/>
                    <a:lstStyle/>
                    <a:p>
                      <a:pPr marL="0" marR="0" algn="ctr" rtl="0">
                        <a:lnSpc>
                          <a:spcPct val="115000"/>
                        </a:lnSpc>
                        <a:spcBef>
                          <a:spcPts val="0"/>
                        </a:spcBef>
                        <a:spcAft>
                          <a:spcPts val="0"/>
                        </a:spcAft>
                      </a:pPr>
                      <a:r>
                        <a:rPr lang="en-US" sz="1100">
                          <a:effectLst/>
                        </a:rPr>
                        <a:t>C1 C2 C3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C4 C5 C6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C7 C8 C9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4028336425"/>
                  </a:ext>
                </a:extLst>
              </a:tr>
              <a:tr h="182880">
                <a:tc>
                  <a:txBody>
                    <a:bodyPr/>
                    <a:lstStyle/>
                    <a:p>
                      <a:pPr marL="0" marR="0" algn="ctr" rtl="0">
                        <a:lnSpc>
                          <a:spcPct val="115000"/>
                        </a:lnSpc>
                        <a:spcBef>
                          <a:spcPts val="0"/>
                        </a:spcBef>
                        <a:spcAft>
                          <a:spcPts val="0"/>
                        </a:spcAft>
                      </a:pPr>
                      <a:r>
                        <a:rPr lang="en-US" sz="1100">
                          <a:effectLst/>
                        </a:rPr>
                        <a:t>n   n   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dirty="0">
                          <a:effectLst/>
                        </a:rPr>
                        <a:t>n   </a:t>
                      </a:r>
                      <a:r>
                        <a:rPr lang="en-US" sz="1100" dirty="0" err="1">
                          <a:effectLst/>
                        </a:rPr>
                        <a:t>n</a:t>
                      </a:r>
                      <a:r>
                        <a:rPr lang="en-US" sz="1100" dirty="0">
                          <a:effectLst/>
                        </a:rPr>
                        <a:t>   </a:t>
                      </a:r>
                      <a:r>
                        <a:rPr lang="en-US" sz="1100" dirty="0" err="1">
                          <a:effectLst/>
                        </a:rPr>
                        <a:t>n</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dirty="0">
                          <a:effectLst/>
                        </a:rPr>
                        <a:t>n   </a:t>
                      </a:r>
                      <a:r>
                        <a:rPr lang="en-US" sz="1100" dirty="0" err="1">
                          <a:effectLst/>
                        </a:rPr>
                        <a:t>n</a:t>
                      </a:r>
                      <a:r>
                        <a:rPr lang="en-US" sz="1100" dirty="0">
                          <a:effectLst/>
                        </a:rPr>
                        <a:t>   </a:t>
                      </a:r>
                      <a:r>
                        <a:rPr lang="en-US" sz="1100" dirty="0" err="1">
                          <a:effectLst/>
                        </a:rPr>
                        <a:t>n</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930148251"/>
                  </a:ext>
                </a:extLst>
              </a:tr>
            </a:tbl>
          </a:graphicData>
        </a:graphic>
      </p:graphicFrame>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0"/>
            <a:ext cx="8964488" cy="6858000"/>
          </a:xfrm>
          <a:noFill/>
          <a:ln>
            <a:noFill/>
          </a:ln>
        </p:spPr>
        <p:style>
          <a:lnRef idx="2">
            <a:schemeClr val="dk1"/>
          </a:lnRef>
          <a:fillRef idx="1">
            <a:schemeClr val="lt1"/>
          </a:fillRef>
          <a:effectRef idx="0">
            <a:schemeClr val="dk1"/>
          </a:effectRef>
          <a:fontRef idx="minor">
            <a:schemeClr val="dk1"/>
          </a:fontRef>
        </p:style>
        <p:txBody>
          <a:bodyPr>
            <a:normAutofit/>
          </a:bodyPr>
          <a:lstStyle/>
          <a:p>
            <a:pPr algn="r" rtl="1"/>
            <a:r>
              <a:rPr lang="ar-IQ" dirty="0"/>
              <a:t>في هذا التصميم المتغير </a:t>
            </a:r>
            <a:r>
              <a:rPr lang="en-US" dirty="0"/>
              <a:t>C</a:t>
            </a:r>
            <a:r>
              <a:rPr lang="ar-IQ" dirty="0"/>
              <a:t> (المدرسون</a:t>
            </a:r>
            <a:r>
              <a:rPr lang="en-US" dirty="0"/>
              <a:t>(</a:t>
            </a:r>
            <a:r>
              <a:rPr lang="ar-IQ" dirty="0"/>
              <a:t> يسمى المعشعش تحت المتغير </a:t>
            </a:r>
            <a:r>
              <a:rPr lang="en-US" dirty="0"/>
              <a:t>R</a:t>
            </a:r>
            <a:r>
              <a:rPr lang="ar-IQ" dirty="0"/>
              <a:t> الذي هو (الطرق). بصورة عامة في مثل هذه التصاميم مستويات عديدة لمتغير واحد تكون محصورة او متعددة تحت مستوى واحد لمتغير آخر. وهذا هو اساس فكرة التصميم العشي, والتجارب يمكن ان تصمم باكثر من طبقة واحدة او مستوى عشي.</a:t>
            </a:r>
            <a:endParaRPr lang="en-US" dirty="0"/>
          </a:p>
          <a:p>
            <a:pPr algn="ctr" rtl="1"/>
            <a:r>
              <a:rPr lang="ar-IQ" b="1" dirty="0"/>
              <a:t>متغيرات التصنيف</a:t>
            </a:r>
            <a:endParaRPr lang="en-US" dirty="0"/>
          </a:p>
          <a:p>
            <a:pPr algn="r" rtl="1"/>
            <a:r>
              <a:rPr lang="ar-IQ" dirty="0"/>
              <a:t>بعد التجارب التي كانت فيها المتغيرات المستقلة عبارة عن متغيرات معالجة, هذا وفي كثير من بحوث علم النفس و التربية لاتكون المتغيرات المستقلة متغيرات معالجة لكنها في الحقيقة عبارة عن متغيرات تصنيف </a:t>
            </a:r>
            <a:r>
              <a:rPr lang="en-US" dirty="0"/>
              <a:t>Classification Variable</a:t>
            </a:r>
            <a:r>
              <a:rPr lang="ar-IQ" dirty="0"/>
              <a:t>. </a:t>
            </a:r>
            <a:endParaRPr lang="en-US" dirty="0"/>
          </a:p>
          <a:p>
            <a:pPr algn="r" rtl="1"/>
            <a:r>
              <a:rPr lang="ar-IQ" dirty="0"/>
              <a:t>ذلك يعني تصنيف الافراد طبقآ لسمات الظاهرة قبل اجراء التجربة وليست ناجمة من جراء معالجات الباحث.</a:t>
            </a:r>
            <a:endParaRPr lang="en-US" dirty="0"/>
          </a:p>
          <a:p>
            <a:pPr algn="r" rtl="1"/>
            <a:r>
              <a:rPr lang="ar-IQ" b="1" u="heavy" dirty="0"/>
              <a:t>مثال</a:t>
            </a:r>
            <a:endParaRPr lang="en-US" dirty="0"/>
          </a:p>
          <a:p>
            <a:pPr algn="r" rtl="1"/>
            <a:r>
              <a:rPr lang="ar-IQ" dirty="0"/>
              <a:t>قد يقارن الطبيعيون والعصابيون والذهانيون وفقا لمعدلات فلكر </a:t>
            </a:r>
            <a:r>
              <a:rPr lang="en-US" dirty="0"/>
              <a:t>Flicker fusion rate</a:t>
            </a:r>
            <a:r>
              <a:rPr lang="ar-IQ" dirty="0"/>
              <a:t> او متغير اخر. هنا المتغير المستقل هو التصنيف وليس متغير معالجة. حيث لم تكن هناك معالجة قد ضمنها او ادخلها الباحث وليس بالامكان في هذه التجربة توزيع الافراد على المجموعات التجريبية عشوائيآ. فالعشوائية ليست ممكنة هنا بسبب ان السمة التي تحدد العضوية بالجماعة هي ليست تحت سيطرة الباحث. </a:t>
            </a:r>
            <a:endParaRPr lang="en-US" dirty="0"/>
          </a:p>
          <a:p>
            <a:pPr algn="r" rtl="1"/>
            <a:r>
              <a:rPr lang="ar-IQ" sz="600" dirty="0"/>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sz="600" dirty="0"/>
          </a:p>
          <a:p>
            <a:pPr algn="r" rtl="1"/>
            <a:r>
              <a:rPr lang="ar-IQ" sz="600" b="1" dirty="0"/>
              <a:t>(</a:t>
            </a:r>
            <a:r>
              <a:rPr lang="ar-IQ" sz="1000" b="1" dirty="0"/>
              <a:t>فريكسون جورج آي, التحليل الاحصائي في التربية وعلم النفس, دار الطباعة والنشر).</a:t>
            </a:r>
            <a:endParaRPr lang="en-US" sz="1000" dirty="0"/>
          </a:p>
          <a:p>
            <a:pPr algn="just">
              <a:buNone/>
            </a:pPr>
            <a:endParaRPr lang="ar-IQ"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pPr algn="ctr" rtl="1"/>
            <a:r>
              <a:rPr lang="ar-IQ" b="1" dirty="0">
                <a:solidFill>
                  <a:srgbClr val="0070C0"/>
                </a:solidFill>
              </a:rPr>
              <a:t>تحليل التباين الاحادي</a:t>
            </a:r>
            <a:endParaRPr lang="en-US" dirty="0">
              <a:solidFill>
                <a:srgbClr val="0070C0"/>
              </a:solidFill>
            </a:endParaRPr>
          </a:p>
        </p:txBody>
      </p:sp>
      <p:sp>
        <p:nvSpPr>
          <p:cNvPr id="3" name="عنصر نائب للمحتوى 2"/>
          <p:cNvSpPr>
            <a:spLocks noGrp="1"/>
          </p:cNvSpPr>
          <p:nvPr>
            <p:ph idx="1"/>
          </p:nvPr>
        </p:nvSpPr>
        <p:spPr>
          <a:xfrm>
            <a:off x="457200" y="1052736"/>
            <a:ext cx="8147248" cy="5805264"/>
          </a:xfrm>
          <a:noFill/>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r" rtl="1"/>
            <a:r>
              <a:rPr lang="ar-IQ" dirty="0"/>
              <a:t>هو طريقة لتجزئة التباين الملاحظ ي بيانات التجربة الى اجزاء مختلفة, ثم ارجاع كل جزء الى مصدر او سبب او عامل معروف. وربما نستطيع تقييم الاهمية النسبية للتباين الناتج من مختلف المصادر والتاكد فيما اذا كان جزءا من هذا التباين هو اكبر من المتوقع تحت الفرضية الصفرية.</a:t>
            </a:r>
            <a:endParaRPr lang="en-US" dirty="0"/>
          </a:p>
          <a:p>
            <a:pPr algn="r" rtl="1"/>
            <a:r>
              <a:rPr lang="ar-IQ" dirty="0"/>
              <a:t>ان تحليل التباين لايمكن فصله عن التصميم التجريبي حيث انه من الواضح اذا اردنا ربط اجزاء مختلفة من التباين ظروف سببية معينة, فأنه يجب تصميم التجارب بحيث تسمح لهذا الاجراء بالحدوث بطريقة منطقية ودقيقة جدآ.</a:t>
            </a:r>
            <a:endParaRPr lang="en-US" dirty="0"/>
          </a:p>
          <a:p>
            <a:pPr algn="r" rtl="1"/>
            <a:r>
              <a:rPr lang="ar-IQ" dirty="0"/>
              <a:t>اما تجزئة التباين فانه حدث معتاد في الاحصاء, والطريقة التكتيكية المعينة فهي معروفة بتحليل التباين وقد طورت لاول مرة من قبل فيشر 1923 ومنذ ذلك الحين وجدت تطبيقات واسعة وفي مختلف الحقول التجريبية</a:t>
            </a:r>
            <a:r>
              <a:rPr lang="ar-IQ" sz="1200" dirty="0"/>
              <a:t>.</a:t>
            </a:r>
            <a:r>
              <a:rPr lang="ar-IQ" sz="1200" b="1" dirty="0"/>
              <a:t>(فريكسون جورج آي, التحليل الاحصائي في التربية وعلم النفس, دار الطباعة والنشر).</a:t>
            </a:r>
            <a:endParaRPr lang="en-US" sz="1200" dirty="0"/>
          </a:p>
          <a:p>
            <a:pPr algn="r" rtl="1"/>
            <a:r>
              <a:rPr lang="ar-IQ" dirty="0"/>
              <a:t>ويمكن تصنيف تحليل التباين من حيث عدد المتغيرات المستقلة الى عدة انواع منها:</a:t>
            </a:r>
            <a:endParaRPr lang="en-US" dirty="0"/>
          </a:p>
          <a:p>
            <a:pPr lvl="0" algn="r" rtl="1"/>
            <a:r>
              <a:rPr lang="ar-IQ" dirty="0"/>
              <a:t>تحليل التباين الاحادي (</a:t>
            </a:r>
            <a:r>
              <a:rPr lang="en-US" dirty="0"/>
              <a:t>One way classification</a:t>
            </a:r>
            <a:r>
              <a:rPr lang="ar-IQ" dirty="0"/>
              <a:t>).</a:t>
            </a:r>
            <a:endParaRPr lang="en-US" dirty="0"/>
          </a:p>
          <a:p>
            <a:pPr algn="r" rtl="1"/>
            <a:r>
              <a:rPr lang="ar-IQ" dirty="0"/>
              <a:t>يتناول متغير مستقل في عدة مستويات</a:t>
            </a:r>
            <a:endParaRPr lang="en-US" dirty="0"/>
          </a:p>
          <a:p>
            <a:pPr lvl="0" algn="r" rtl="1"/>
            <a:r>
              <a:rPr lang="ar-IQ" dirty="0"/>
              <a:t>تحليل التباين الثنائي (</a:t>
            </a:r>
            <a:r>
              <a:rPr lang="en-US" dirty="0"/>
              <a:t>Two way classification</a:t>
            </a:r>
            <a:r>
              <a:rPr lang="ar-IQ" dirty="0"/>
              <a:t>).</a:t>
            </a:r>
            <a:endParaRPr lang="en-US" dirty="0"/>
          </a:p>
          <a:p>
            <a:pPr algn="r" rtl="1"/>
            <a:r>
              <a:rPr lang="ar-IQ" dirty="0"/>
              <a:t>يتناول متغييرين مستقلين وكل متغير مستقل له عدة مستويات.</a:t>
            </a:r>
            <a:endParaRPr lang="en-US" dirty="0"/>
          </a:p>
          <a:p>
            <a:pPr lvl="0" algn="r" rtl="1"/>
            <a:r>
              <a:rPr lang="ar-IQ" dirty="0"/>
              <a:t>تحيليل التباين الثلاثي (</a:t>
            </a:r>
            <a:r>
              <a:rPr lang="en-US" dirty="0"/>
              <a:t>Three way classification</a:t>
            </a:r>
            <a:r>
              <a:rPr lang="ar-IQ" dirty="0"/>
              <a:t>).</a:t>
            </a:r>
            <a:endParaRPr lang="en-US" dirty="0"/>
          </a:p>
          <a:p>
            <a:pPr algn="r" rtl="1"/>
            <a:r>
              <a:rPr lang="ar-IQ" dirty="0"/>
              <a:t>يتناول ثلاث متغيرات مستقلة وكل متغير مستقل له عدة مستويات.</a:t>
            </a:r>
            <a:endParaRPr lang="en-US" dirty="0"/>
          </a:p>
          <a:p>
            <a:pPr algn="r">
              <a:buNone/>
            </a:pPr>
            <a:endParaRPr lang="ar-IQ"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76007" y="692696"/>
            <a:ext cx="6591985" cy="5976664"/>
          </a:xfrm>
          <a:noFill/>
          <a:ln>
            <a:noFill/>
          </a:ln>
        </p:spPr>
        <p:style>
          <a:lnRef idx="2">
            <a:schemeClr val="dk1"/>
          </a:lnRef>
          <a:fillRef idx="1">
            <a:schemeClr val="lt1"/>
          </a:fillRef>
          <a:effectRef idx="0">
            <a:schemeClr val="dk1"/>
          </a:effectRef>
          <a:fontRef idx="minor">
            <a:schemeClr val="dk1"/>
          </a:fontRef>
        </p:style>
        <p:txBody>
          <a:bodyPr>
            <a:normAutofit/>
          </a:bodyPr>
          <a:lstStyle/>
          <a:p>
            <a:pPr algn="r" rtl="1"/>
            <a:r>
              <a:rPr lang="ar-IQ" dirty="0"/>
              <a:t>و اذا كان التباين داخل المجموعات او ضمنها يتمثل في درجة التباين الحاصل ضمن درجات الفرد من حالة الى حالة اخرى. فأن التباين بين المجموعات يتمثل في مقدار التباين الحاصل بين درجات الافراد في المجموعات المختلفة, وبالتالي فان تحليل التباين اجراء احصائي يستخدم لتقويم الفروق بين وسطين حسابيين او اكثر للمعالجة الاحصائية, فضلا عن استعمالاته مع البيانات الفاصلة و النسبية.</a:t>
            </a:r>
            <a:endParaRPr lang="en-US" dirty="0"/>
          </a:p>
          <a:p>
            <a:pPr algn="r" rtl="1"/>
            <a:r>
              <a:rPr lang="ar-IQ" dirty="0"/>
              <a:t>تحليل التباين الاحادي يقسم الى:</a:t>
            </a:r>
            <a:endParaRPr lang="en-US" dirty="0"/>
          </a:p>
          <a:p>
            <a:pPr lvl="0" algn="r" rtl="1"/>
            <a:r>
              <a:rPr lang="ar-IQ" dirty="0"/>
              <a:t>تحليل التباين الاحادي للعينات المتساوية.</a:t>
            </a:r>
            <a:endParaRPr lang="en-US" dirty="0"/>
          </a:p>
          <a:p>
            <a:pPr lvl="0" algn="r" rtl="1"/>
            <a:r>
              <a:rPr lang="ar-IQ" dirty="0"/>
              <a:t>تحليل التباين الاحادي للعينات غير المتساوية.</a:t>
            </a:r>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F917C361-B1B0-48DC-8A15-1C7FF9DB01F6}"/>
              </a:ext>
            </a:extLst>
          </p:cNvPr>
          <p:cNvSpPr>
            <a:spLocks noGrp="1"/>
          </p:cNvSpPr>
          <p:nvPr>
            <p:ph type="title"/>
          </p:nvPr>
        </p:nvSpPr>
        <p:spPr/>
        <p:txBody>
          <a:bodyPr>
            <a:normAutofit fontScale="90000"/>
          </a:bodyPr>
          <a:lstStyle/>
          <a:p>
            <a:r>
              <a:rPr lang="ar-IQ" b="1" u="dbl" dirty="0"/>
              <a:t>تحليل التباين للعينات المتساوية</a:t>
            </a:r>
            <a:r>
              <a:rPr lang="en-US" dirty="0"/>
              <a:t/>
            </a:r>
            <a:br>
              <a:rPr lang="en-US" dirty="0"/>
            </a:br>
            <a:endParaRPr lang="en-US" dirty="0"/>
          </a:p>
        </p:txBody>
      </p:sp>
      <p:sp>
        <p:nvSpPr>
          <p:cNvPr id="9" name="Content Placeholder 8">
            <a:extLst>
              <a:ext uri="{FF2B5EF4-FFF2-40B4-BE49-F238E27FC236}">
                <a16:creationId xmlns:a16="http://schemas.microsoft.com/office/drawing/2014/main" xmlns="" id="{FF3294FE-970D-4977-B5AA-E01D1875BB82}"/>
              </a:ext>
            </a:extLst>
          </p:cNvPr>
          <p:cNvSpPr>
            <a:spLocks noGrp="1"/>
          </p:cNvSpPr>
          <p:nvPr>
            <p:ph idx="1"/>
          </p:nvPr>
        </p:nvSpPr>
        <p:spPr/>
        <p:txBody>
          <a:bodyPr/>
          <a:lstStyle/>
          <a:p>
            <a:pPr algn="r" rtl="1"/>
            <a:r>
              <a:rPr lang="ar-IQ" dirty="0"/>
              <a:t>تعامل تحليل التباين الاحادي مع متغير مستقل واحد له عدة مستويات والمعادلة المستخدمة له هي:</a:t>
            </a:r>
            <a:endParaRPr lang="en-US" dirty="0"/>
          </a:p>
          <a:p>
            <a:pPr algn="r" rtl="1"/>
            <a:endParaRPr lang="en-US" dirty="0"/>
          </a:p>
          <a:p>
            <a:pPr algn="r" rtl="1"/>
            <a:r>
              <a:rPr lang="ar-IQ" dirty="0"/>
              <a:t>النسبة الفائية (ف) = متوسط المربعات بين المجموعات</a:t>
            </a:r>
            <a:r>
              <a:rPr lang="en-US" dirty="0"/>
              <a:t> </a:t>
            </a:r>
            <a:r>
              <a:rPr lang="ar-IQ" dirty="0"/>
              <a:t>على متوسط المربعات داخل المجموعات</a:t>
            </a:r>
          </a:p>
          <a:p>
            <a:pPr algn="r" rtl="1"/>
            <a:endParaRPr lang="en-US" dirty="0"/>
          </a:p>
          <a:p>
            <a:pPr algn="r" rtl="1"/>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844FF63-62C0-40ED-8037-1A5349576CA7}"/>
              </a:ext>
            </a:extLst>
          </p:cNvPr>
          <p:cNvSpPr/>
          <p:nvPr/>
        </p:nvSpPr>
        <p:spPr>
          <a:xfrm>
            <a:off x="188436" y="-31181"/>
            <a:ext cx="8964488" cy="1822935"/>
          </a:xfrm>
          <a:prstGeom prst="rect">
            <a:avLst/>
          </a:prstGeom>
        </p:spPr>
        <p:txBody>
          <a:bodyPr wrap="square">
            <a:spAutoFit/>
          </a:bodyPr>
          <a:lstStyle/>
          <a:p>
            <a:pPr algn="just">
              <a:lnSpc>
                <a:spcPct val="115000"/>
              </a:lnSpc>
              <a:spcAft>
                <a:spcPts val="1000"/>
              </a:spcAft>
            </a:pPr>
            <a:r>
              <a:rPr lang="ar-IQ" b="1" u="heavy" dirty="0">
                <a:latin typeface="Calibri" panose="020F0502020204030204" pitchFamily="34" charset="0"/>
                <a:ea typeface="Times New Roman" panose="02020603050405020304" pitchFamily="18" charset="0"/>
                <a:cs typeface="Simplified Arabic" panose="02020603050405020304" pitchFamily="18" charset="-78"/>
              </a:rPr>
              <a:t>مثال</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ar-IQ" dirty="0">
                <a:latin typeface="Calibri" panose="020F0502020204030204" pitchFamily="34" charset="0"/>
                <a:ea typeface="Times New Roman" panose="02020603050405020304" pitchFamily="18" charset="0"/>
                <a:cs typeface="Simplified Arabic" panose="02020603050405020304" pitchFamily="18" charset="-78"/>
              </a:rPr>
              <a:t>لنفترض ان احد الباحثين قام بتطبيق 3 برامج ارشادية على عينات ثلاثة تم اختيارها بصورة عشوائية من طلبة الجامعة بواقع (10) لكل من المجموعات الثلاثة للتعرف على اثر البرنامج الارشادي في التوافق النفسي لهم, وكانت استجابات الطلبة في التوافق كما ياتي:</a:t>
            </a:r>
          </a:p>
          <a:p>
            <a:pPr algn="just">
              <a:lnSpc>
                <a:spcPct val="115000"/>
              </a:lnSpc>
              <a:spcAft>
                <a:spcPts val="1000"/>
              </a:spcAft>
            </a:pP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8" name="Table 7">
            <a:extLst>
              <a:ext uri="{FF2B5EF4-FFF2-40B4-BE49-F238E27FC236}">
                <a16:creationId xmlns:a16="http://schemas.microsoft.com/office/drawing/2014/main" xmlns="" id="{7A33FE6A-7FB6-4154-95D8-A08CD8B982D5}"/>
              </a:ext>
            </a:extLst>
          </p:cNvPr>
          <p:cNvGraphicFramePr>
            <a:graphicFrameLocks noGrp="1"/>
          </p:cNvGraphicFramePr>
          <p:nvPr>
            <p:extLst>
              <p:ext uri="{D42A27DB-BD31-4B8C-83A1-F6EECF244321}">
                <p14:modId xmlns:p14="http://schemas.microsoft.com/office/powerpoint/2010/main" xmlns="" val="1752728754"/>
              </p:ext>
            </p:extLst>
          </p:nvPr>
        </p:nvGraphicFramePr>
        <p:xfrm>
          <a:off x="2483768" y="1290313"/>
          <a:ext cx="5160366" cy="3775934"/>
        </p:xfrm>
        <a:graphic>
          <a:graphicData uri="http://schemas.openxmlformats.org/drawingml/2006/table">
            <a:tbl>
              <a:tblPr rtl="1" firstRow="1" firstCol="1" bandRow="1">
                <a:tableStyleId>{5C22544A-7EE6-4342-B048-85BDC9FD1C3A}</a:tableStyleId>
              </a:tblPr>
              <a:tblGrid>
                <a:gridCol w="1719718">
                  <a:extLst>
                    <a:ext uri="{9D8B030D-6E8A-4147-A177-3AD203B41FA5}">
                      <a16:colId xmlns:a16="http://schemas.microsoft.com/office/drawing/2014/main" xmlns="" val="1683728457"/>
                    </a:ext>
                  </a:extLst>
                </a:gridCol>
                <a:gridCol w="1720324">
                  <a:extLst>
                    <a:ext uri="{9D8B030D-6E8A-4147-A177-3AD203B41FA5}">
                      <a16:colId xmlns:a16="http://schemas.microsoft.com/office/drawing/2014/main" xmlns="" val="2127430766"/>
                    </a:ext>
                  </a:extLst>
                </a:gridCol>
                <a:gridCol w="1720324">
                  <a:extLst>
                    <a:ext uri="{9D8B030D-6E8A-4147-A177-3AD203B41FA5}">
                      <a16:colId xmlns:a16="http://schemas.microsoft.com/office/drawing/2014/main" xmlns="" val="1323517974"/>
                    </a:ext>
                  </a:extLst>
                </a:gridCol>
              </a:tblGrid>
              <a:tr h="508588">
                <a:tc>
                  <a:txBody>
                    <a:bodyPr/>
                    <a:lstStyle/>
                    <a:p>
                      <a:pPr marL="0" marR="0" algn="ctr" rtl="1">
                        <a:lnSpc>
                          <a:spcPct val="115000"/>
                        </a:lnSpc>
                        <a:spcBef>
                          <a:spcPts val="0"/>
                        </a:spcBef>
                        <a:spcAft>
                          <a:spcPts val="0"/>
                        </a:spcAft>
                      </a:pPr>
                      <a:r>
                        <a:rPr lang="ar-IQ" sz="1500">
                          <a:effectLst/>
                        </a:rPr>
                        <a:t>المجموعة الاولى</a:t>
                      </a:r>
                      <a:endParaRPr lang="en-US" sz="1000">
                        <a:effectLst/>
                      </a:endParaRPr>
                    </a:p>
                    <a:p>
                      <a:pPr marL="0" marR="0" algn="ctr" rtl="1">
                        <a:lnSpc>
                          <a:spcPct val="115000"/>
                        </a:lnSpc>
                        <a:spcBef>
                          <a:spcPts val="0"/>
                        </a:spcBef>
                        <a:spcAft>
                          <a:spcPts val="0"/>
                        </a:spcAft>
                      </a:pPr>
                      <a:r>
                        <a:rPr lang="en-US" sz="1500">
                          <a:effectLst/>
                        </a:rPr>
                        <a:t>A</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1">
                        <a:lnSpc>
                          <a:spcPct val="115000"/>
                        </a:lnSpc>
                        <a:spcBef>
                          <a:spcPts val="0"/>
                        </a:spcBef>
                        <a:spcAft>
                          <a:spcPts val="0"/>
                        </a:spcAft>
                      </a:pPr>
                      <a:r>
                        <a:rPr lang="ar-IQ" sz="1500" dirty="0">
                          <a:effectLst/>
                        </a:rPr>
                        <a:t>المجموعة الثانية</a:t>
                      </a:r>
                      <a:endParaRPr lang="en-US" sz="1000" dirty="0">
                        <a:effectLst/>
                      </a:endParaRPr>
                    </a:p>
                    <a:p>
                      <a:pPr marL="0" marR="0" algn="ctr" rtl="1">
                        <a:lnSpc>
                          <a:spcPct val="115000"/>
                        </a:lnSpc>
                        <a:spcBef>
                          <a:spcPts val="0"/>
                        </a:spcBef>
                        <a:spcAft>
                          <a:spcPts val="0"/>
                        </a:spcAft>
                      </a:pPr>
                      <a:r>
                        <a:rPr lang="en-US" sz="1500" dirty="0">
                          <a:effectLst/>
                        </a:rPr>
                        <a:t>B</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1">
                        <a:lnSpc>
                          <a:spcPct val="115000"/>
                        </a:lnSpc>
                        <a:spcBef>
                          <a:spcPts val="0"/>
                        </a:spcBef>
                        <a:spcAft>
                          <a:spcPts val="0"/>
                        </a:spcAft>
                      </a:pPr>
                      <a:r>
                        <a:rPr lang="ar-IQ" sz="1500" dirty="0">
                          <a:effectLst/>
                        </a:rPr>
                        <a:t>المجموعة الثالثة</a:t>
                      </a:r>
                      <a:endParaRPr lang="en-US" sz="1000" dirty="0">
                        <a:effectLst/>
                      </a:endParaRPr>
                    </a:p>
                    <a:p>
                      <a:pPr marL="0" marR="0" algn="ctr" rtl="1">
                        <a:lnSpc>
                          <a:spcPct val="115000"/>
                        </a:lnSpc>
                        <a:spcBef>
                          <a:spcPts val="0"/>
                        </a:spcBef>
                        <a:spcAft>
                          <a:spcPts val="0"/>
                        </a:spcAft>
                      </a:pPr>
                      <a:r>
                        <a:rPr lang="en-US" sz="1500" dirty="0">
                          <a:effectLst/>
                        </a:rPr>
                        <a:t>C</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3293961871"/>
                  </a:ext>
                </a:extLst>
              </a:tr>
              <a:tr h="237570">
                <a:tc>
                  <a:txBody>
                    <a:bodyPr/>
                    <a:lstStyle/>
                    <a:p>
                      <a:pPr marL="0" marR="0" algn="ctr" rtl="1">
                        <a:lnSpc>
                          <a:spcPct val="115000"/>
                        </a:lnSpc>
                        <a:spcBef>
                          <a:spcPts val="0"/>
                        </a:spcBef>
                        <a:spcAft>
                          <a:spcPts val="0"/>
                        </a:spcAft>
                      </a:pPr>
                      <a:r>
                        <a:rPr lang="en-US" sz="1500">
                          <a:effectLst/>
                        </a:rPr>
                        <a:t>60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dirty="0">
                          <a:effectLst/>
                        </a:rPr>
                        <a:t>55</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739967590"/>
                  </a:ext>
                </a:extLst>
              </a:tr>
              <a:tr h="250079">
                <a:tc>
                  <a:txBody>
                    <a:bodyPr/>
                    <a:lstStyle/>
                    <a:p>
                      <a:pPr marL="0" marR="0" algn="ctr" rtl="1">
                        <a:lnSpc>
                          <a:spcPct val="115000"/>
                        </a:lnSpc>
                        <a:spcBef>
                          <a:spcPts val="0"/>
                        </a:spcBef>
                        <a:spcAft>
                          <a:spcPts val="0"/>
                        </a:spcAft>
                      </a:pPr>
                      <a:r>
                        <a:rPr lang="en-US" sz="1500">
                          <a:effectLst/>
                        </a:rPr>
                        <a:t>58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52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1666332303"/>
                  </a:ext>
                </a:extLst>
              </a:tr>
              <a:tr h="250079">
                <a:tc>
                  <a:txBody>
                    <a:bodyPr/>
                    <a:lstStyle/>
                    <a:p>
                      <a:pPr marL="0" marR="0" algn="ctr" rtl="1">
                        <a:lnSpc>
                          <a:spcPct val="115000"/>
                        </a:lnSpc>
                        <a:spcBef>
                          <a:spcPts val="0"/>
                        </a:spcBef>
                        <a:spcAft>
                          <a:spcPts val="0"/>
                        </a:spcAft>
                      </a:pPr>
                      <a:r>
                        <a:rPr lang="en-US" sz="1500">
                          <a:effectLst/>
                        </a:rPr>
                        <a:t>57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45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40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4290439312"/>
                  </a:ext>
                </a:extLst>
              </a:tr>
              <a:tr h="250079">
                <a:tc>
                  <a:txBody>
                    <a:bodyPr/>
                    <a:lstStyle/>
                    <a:p>
                      <a:pPr marL="0" marR="0" algn="ctr" rtl="1">
                        <a:lnSpc>
                          <a:spcPct val="115000"/>
                        </a:lnSpc>
                        <a:spcBef>
                          <a:spcPts val="0"/>
                        </a:spcBef>
                        <a:spcAft>
                          <a:spcPts val="0"/>
                        </a:spcAft>
                      </a:pPr>
                      <a:r>
                        <a:rPr lang="en-US" sz="1500">
                          <a:effectLst/>
                        </a:rPr>
                        <a:t>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dirty="0">
                          <a:effectLst/>
                        </a:rPr>
                        <a:t>42</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41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4290848768"/>
                  </a:ext>
                </a:extLst>
              </a:tr>
              <a:tr h="250079">
                <a:tc>
                  <a:txBody>
                    <a:bodyPr/>
                    <a:lstStyle/>
                    <a:p>
                      <a:pPr marL="0" marR="0" algn="ctr" rtl="1">
                        <a:lnSpc>
                          <a:spcPct val="115000"/>
                        </a:lnSpc>
                        <a:spcBef>
                          <a:spcPts val="0"/>
                        </a:spcBef>
                        <a:spcAft>
                          <a:spcPts val="0"/>
                        </a:spcAft>
                      </a:pPr>
                      <a:r>
                        <a:rPr lang="en-US" sz="1500">
                          <a:effectLst/>
                        </a:rPr>
                        <a:t>54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45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40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3014380553"/>
                  </a:ext>
                </a:extLst>
              </a:tr>
              <a:tr h="250079">
                <a:tc>
                  <a:txBody>
                    <a:bodyPr/>
                    <a:lstStyle/>
                    <a:p>
                      <a:pPr marL="0" marR="0" algn="ctr" rtl="1">
                        <a:lnSpc>
                          <a:spcPct val="115000"/>
                        </a:lnSpc>
                        <a:spcBef>
                          <a:spcPts val="0"/>
                        </a:spcBef>
                        <a:spcAft>
                          <a:spcPts val="0"/>
                        </a:spcAft>
                      </a:pPr>
                      <a:r>
                        <a:rPr lang="en-US" sz="1500">
                          <a:effectLst/>
                        </a:rPr>
                        <a:t>60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50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45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1412248913"/>
                  </a:ext>
                </a:extLst>
              </a:tr>
              <a:tr h="250079">
                <a:tc>
                  <a:txBody>
                    <a:bodyPr/>
                    <a:lstStyle/>
                    <a:p>
                      <a:pPr marL="0" marR="0" algn="ctr" rtl="1">
                        <a:lnSpc>
                          <a:spcPct val="115000"/>
                        </a:lnSpc>
                        <a:spcBef>
                          <a:spcPts val="0"/>
                        </a:spcBef>
                        <a:spcAft>
                          <a:spcPts val="0"/>
                        </a:spcAft>
                      </a:pPr>
                      <a:r>
                        <a:rPr lang="en-US" sz="1500">
                          <a:effectLst/>
                        </a:rPr>
                        <a:t>70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56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41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1517443970"/>
                  </a:ext>
                </a:extLst>
              </a:tr>
              <a:tr h="250079">
                <a:tc>
                  <a:txBody>
                    <a:bodyPr/>
                    <a:lstStyle/>
                    <a:p>
                      <a:pPr marL="0" marR="0" algn="ctr" rtl="1">
                        <a:lnSpc>
                          <a:spcPct val="115000"/>
                        </a:lnSpc>
                        <a:spcBef>
                          <a:spcPts val="0"/>
                        </a:spcBef>
                        <a:spcAft>
                          <a:spcPts val="0"/>
                        </a:spcAft>
                      </a:pPr>
                      <a:r>
                        <a:rPr lang="en-US" sz="1500">
                          <a:effectLst/>
                        </a:rPr>
                        <a:t>59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51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52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1288879394"/>
                  </a:ext>
                </a:extLst>
              </a:tr>
              <a:tr h="250079">
                <a:tc>
                  <a:txBody>
                    <a:bodyPr/>
                    <a:lstStyle/>
                    <a:p>
                      <a:pPr marL="0" marR="0" algn="ctr" rtl="1">
                        <a:lnSpc>
                          <a:spcPct val="115000"/>
                        </a:lnSpc>
                        <a:spcBef>
                          <a:spcPts val="0"/>
                        </a:spcBef>
                        <a:spcAft>
                          <a:spcPts val="0"/>
                        </a:spcAft>
                      </a:pPr>
                      <a:r>
                        <a:rPr lang="en-US" sz="1500">
                          <a:effectLst/>
                        </a:rPr>
                        <a:t>58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40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45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1464732403"/>
                  </a:ext>
                </a:extLst>
              </a:tr>
              <a:tr h="250079">
                <a:tc>
                  <a:txBody>
                    <a:bodyPr/>
                    <a:lstStyle/>
                    <a:p>
                      <a:pPr marL="0" marR="0" algn="ctr" rtl="1">
                        <a:lnSpc>
                          <a:spcPct val="115000"/>
                        </a:lnSpc>
                        <a:spcBef>
                          <a:spcPts val="0"/>
                        </a:spcBef>
                        <a:spcAft>
                          <a:spcPts val="0"/>
                        </a:spcAft>
                      </a:pPr>
                      <a:r>
                        <a:rPr lang="en-US" sz="1500">
                          <a:effectLst/>
                        </a:rPr>
                        <a:t>57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37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39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612223838"/>
                  </a:ext>
                </a:extLst>
              </a:tr>
              <a:tr h="747546">
                <a:tc>
                  <a:txBody>
                    <a:bodyPr/>
                    <a:lstStyle/>
                    <a:p>
                      <a:pPr marL="0" marR="0" algn="ctr" rtl="1">
                        <a:lnSpc>
                          <a:spcPct val="115000"/>
                        </a:lnSpc>
                        <a:spcBef>
                          <a:spcPts val="0"/>
                        </a:spcBef>
                        <a:spcAft>
                          <a:spcPts val="0"/>
                        </a:spcAft>
                      </a:pPr>
                      <a:r>
                        <a:rPr lang="ar-IQ" sz="1500">
                          <a:effectLst/>
                        </a:rPr>
                        <a:t>مجموع س 589</a:t>
                      </a:r>
                      <a:endParaRPr lang="en-US" sz="1000">
                        <a:effectLst/>
                      </a:endParaRPr>
                    </a:p>
                    <a:p>
                      <a:pPr marL="0" marR="0" algn="ctr" rtl="1">
                        <a:lnSpc>
                          <a:spcPct val="115000"/>
                        </a:lnSpc>
                        <a:spcBef>
                          <a:spcPts val="0"/>
                        </a:spcBef>
                        <a:spcAft>
                          <a:spcPts val="0"/>
                        </a:spcAft>
                      </a:pPr>
                      <a:r>
                        <a:rPr lang="ar-IQ" sz="1500">
                          <a:effectLst/>
                        </a:rPr>
                        <a:t>مج س2 : 346921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a:effectLst/>
                        </a:rPr>
                        <a:t>471</a:t>
                      </a:r>
                      <a:endParaRPr lang="en-US" sz="1000">
                        <a:effectLst/>
                      </a:endParaRPr>
                    </a:p>
                    <a:p>
                      <a:pPr marL="0" marR="0" algn="ctr" rtl="1">
                        <a:lnSpc>
                          <a:spcPct val="115000"/>
                        </a:lnSpc>
                        <a:spcBef>
                          <a:spcPts val="0"/>
                        </a:spcBef>
                        <a:spcAft>
                          <a:spcPts val="0"/>
                        </a:spcAft>
                      </a:pPr>
                      <a:r>
                        <a:rPr lang="en-US" sz="1500">
                          <a:effectLst/>
                        </a:rPr>
                        <a:t>221841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tc>
                  <a:txBody>
                    <a:bodyPr/>
                    <a:lstStyle/>
                    <a:p>
                      <a:pPr marL="0" marR="0" algn="ctr" rtl="0">
                        <a:lnSpc>
                          <a:spcPct val="115000"/>
                        </a:lnSpc>
                        <a:spcBef>
                          <a:spcPts val="0"/>
                        </a:spcBef>
                        <a:spcAft>
                          <a:spcPts val="0"/>
                        </a:spcAft>
                      </a:pPr>
                      <a:r>
                        <a:rPr lang="en-US" sz="1500" dirty="0">
                          <a:effectLst/>
                        </a:rPr>
                        <a:t>445</a:t>
                      </a:r>
                      <a:endParaRPr lang="en-US" sz="1000" dirty="0">
                        <a:effectLst/>
                      </a:endParaRPr>
                    </a:p>
                    <a:p>
                      <a:pPr marL="0" marR="0" algn="ctr" rtl="1">
                        <a:lnSpc>
                          <a:spcPct val="115000"/>
                        </a:lnSpc>
                        <a:spcBef>
                          <a:spcPts val="0"/>
                        </a:spcBef>
                        <a:spcAft>
                          <a:spcPts val="0"/>
                        </a:spcAft>
                      </a:pPr>
                      <a:r>
                        <a:rPr lang="en-US" sz="1500" dirty="0">
                          <a:effectLst/>
                        </a:rPr>
                        <a:t>198025</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5398" marR="65398" marT="0" marB="0"/>
                </a:tc>
                <a:extLst>
                  <a:ext uri="{0D108BD9-81ED-4DB2-BD59-A6C34878D82A}">
                    <a16:rowId xmlns:a16="http://schemas.microsoft.com/office/drawing/2014/main" xmlns="" val="2078772297"/>
                  </a:ext>
                </a:extLst>
              </a:tr>
            </a:tbl>
          </a:graphicData>
        </a:graphic>
      </p:graphicFrame>
      <p:sp>
        <p:nvSpPr>
          <p:cNvPr id="9" name="Rectangle 8">
            <a:extLst>
              <a:ext uri="{FF2B5EF4-FFF2-40B4-BE49-F238E27FC236}">
                <a16:creationId xmlns:a16="http://schemas.microsoft.com/office/drawing/2014/main" xmlns="" id="{2ECA2958-E92B-4DF4-BA59-7EAC7929AC10}"/>
              </a:ext>
            </a:extLst>
          </p:cNvPr>
          <p:cNvSpPr/>
          <p:nvPr/>
        </p:nvSpPr>
        <p:spPr>
          <a:xfrm>
            <a:off x="188436" y="5196037"/>
            <a:ext cx="8964488" cy="1612621"/>
          </a:xfrm>
          <a:prstGeom prst="rect">
            <a:avLst/>
          </a:prstGeom>
        </p:spPr>
        <p:txBody>
          <a:bodyPr wrap="square">
            <a:spAutoFit/>
          </a:bodyPr>
          <a:lstStyle/>
          <a:p>
            <a:pPr algn="just">
              <a:lnSpc>
                <a:spcPct val="115000"/>
              </a:lnSpc>
              <a:spcAft>
                <a:spcPts val="1000"/>
              </a:spcAft>
            </a:pPr>
            <a:r>
              <a:rPr lang="ar-IQ" dirty="0">
                <a:latin typeface="Calibri" panose="020F0502020204030204" pitchFamily="34" charset="0"/>
                <a:ea typeface="Times New Roman" panose="02020603050405020304" pitchFamily="18" charset="0"/>
                <a:cs typeface="Simplified Arabic" panose="02020603050405020304" pitchFamily="18" charset="-78"/>
              </a:rPr>
              <a:t>اولا: بالنسبة للبسط</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ar-IQ" dirty="0">
                <a:latin typeface="Calibri" panose="020F0502020204030204" pitchFamily="34" charset="0"/>
                <a:ea typeface="Times New Roman" panose="02020603050405020304" pitchFamily="18" charset="0"/>
                <a:cs typeface="Simplified Arabic" panose="02020603050405020304" pitchFamily="18" charset="-78"/>
              </a:rPr>
              <a:t>يستخرج متوسط المربعات بين المجموعات بالخطوات الاتية:-</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mj-lt"/>
              <a:buAutoNum type="arabicPeriod"/>
            </a:pPr>
            <a:r>
              <a:rPr lang="ar-IQ" dirty="0">
                <a:latin typeface="Calibri" panose="020F0502020204030204" pitchFamily="34" charset="0"/>
                <a:ea typeface="Times New Roman" panose="02020603050405020304" pitchFamily="18" charset="0"/>
                <a:cs typeface="Simplified Arabic" panose="02020603050405020304" pitchFamily="18" charset="-78"/>
              </a:rPr>
              <a:t>جمع درجات جميع المجموعات ثم تربع المجموعات.</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1000"/>
              </a:spcAft>
              <a:buFont typeface="+mj-lt"/>
              <a:buAutoNum type="arabicPeriod"/>
            </a:pPr>
            <a:r>
              <a:rPr lang="ar-IQ" dirty="0">
                <a:latin typeface="Calibri" panose="020F0502020204030204" pitchFamily="34" charset="0"/>
                <a:ea typeface="Times New Roman" panose="02020603050405020304" pitchFamily="18" charset="0"/>
                <a:cs typeface="Simplified Arabic" panose="02020603050405020304" pitchFamily="18" charset="-78"/>
              </a:rPr>
              <a:t>مجموع المربعات بين المجموعات.</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AE24077-212A-46B8-AD43-9168166DA468}"/>
              </a:ext>
            </a:extLst>
          </p:cNvPr>
          <p:cNvSpPr/>
          <p:nvPr/>
        </p:nvSpPr>
        <p:spPr>
          <a:xfrm>
            <a:off x="179512" y="0"/>
            <a:ext cx="8856984" cy="2568267"/>
          </a:xfrm>
          <a:prstGeom prst="rect">
            <a:avLst/>
          </a:prstGeom>
        </p:spPr>
        <p:txBody>
          <a:bodyPr wrap="square">
            <a:spAutoFit/>
          </a:bodyPr>
          <a:lstStyle/>
          <a:p>
            <a:pPr lvl="0" algn="just">
              <a:lnSpc>
                <a:spcPct val="115000"/>
              </a:lnSpc>
              <a:spcAft>
                <a:spcPts val="1000"/>
              </a:spcAft>
            </a:pPr>
            <a:r>
              <a:rPr lang="ar-IQ" dirty="0">
                <a:latin typeface="Calibri" panose="020F0502020204030204" pitchFamily="34" charset="0"/>
                <a:ea typeface="Times New Roman" panose="02020603050405020304" pitchFamily="18" charset="0"/>
                <a:cs typeface="Simplified Arabic" panose="02020603050405020304" pitchFamily="18" charset="-78"/>
              </a:rPr>
              <a:t>3. متوسط المربعات بين المجموعات يستخرج من قسمة مجموع المربعات بين المجموعات على عدد المجموعات ناقص 1.</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228600" algn="just">
              <a:lnSpc>
                <a:spcPct val="115000"/>
              </a:lnSpc>
              <a:spcAft>
                <a:spcPts val="1000"/>
              </a:spcAft>
            </a:pPr>
            <a:r>
              <a:rPr lang="ar-IQ" dirty="0">
                <a:latin typeface="Calibri" panose="020F0502020204030204" pitchFamily="34" charset="0"/>
                <a:ea typeface="Times New Roman" panose="02020603050405020304" pitchFamily="18" charset="0"/>
                <a:cs typeface="Simplified Arabic" panose="02020603050405020304" pitchFamily="18" charset="-78"/>
              </a:rPr>
              <a:t>ثانيآ: بالنسبة للمقام</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mj-lt"/>
              <a:buAutoNum type="arabicPeriod"/>
            </a:pPr>
            <a:r>
              <a:rPr lang="ar-IQ" dirty="0">
                <a:latin typeface="Calibri" panose="020F0502020204030204" pitchFamily="34" charset="0"/>
                <a:ea typeface="Times New Roman" panose="02020603050405020304" pitchFamily="18" charset="0"/>
                <a:cs typeface="Simplified Arabic" panose="02020603050405020304" pitchFamily="18" charset="-78"/>
              </a:rPr>
              <a:t>نستخرج متوسط المربعات داخل المجموعات.</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mj-lt"/>
              <a:buAutoNum type="arabicPeriod"/>
            </a:pPr>
            <a:r>
              <a:rPr lang="ar-IQ" dirty="0">
                <a:latin typeface="Calibri" panose="020F0502020204030204" pitchFamily="34" charset="0"/>
                <a:ea typeface="Times New Roman" panose="02020603050405020304" pitchFamily="18" charset="0"/>
                <a:cs typeface="Simplified Arabic" panose="02020603050405020304" pitchFamily="18" charset="-78"/>
              </a:rPr>
              <a:t>مجموع المربعات داخل المجموعات.</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1000"/>
              </a:spcAft>
              <a:buFont typeface="+mj-lt"/>
              <a:buAutoNum type="arabicPeriod"/>
            </a:pPr>
            <a:r>
              <a:rPr lang="ar-IQ" dirty="0">
                <a:latin typeface="Calibri" panose="020F0502020204030204" pitchFamily="34" charset="0"/>
                <a:ea typeface="Times New Roman" panose="02020603050405020304" pitchFamily="18" charset="0"/>
                <a:cs typeface="Simplified Arabic" panose="02020603050405020304" pitchFamily="18" charset="-78"/>
              </a:rPr>
              <a:t>متوسط المربعات داخل المجموعات يستخرج من قسمة مجموع المربعات داخل المجموعات على عدد المجموعات </a:t>
            </a:r>
            <a:r>
              <a:rPr lang="en-US" dirty="0">
                <a:latin typeface="Simplified Arabic" panose="02020603050405020304" pitchFamily="18" charset="-78"/>
                <a:ea typeface="Times New Roman" panose="02020603050405020304" pitchFamily="18" charset="0"/>
                <a:cs typeface="Arial" panose="020B0604020202020204" pitchFamily="34" charset="0"/>
              </a:rPr>
              <a:t>X</a:t>
            </a:r>
            <a:r>
              <a:rPr lang="ar-IQ" dirty="0">
                <a:latin typeface="Calibri" panose="020F0502020204030204" pitchFamily="34" charset="0"/>
                <a:ea typeface="Times New Roman" panose="02020603050405020304" pitchFamily="18" charset="0"/>
                <a:cs typeface="Simplified Arabic" panose="02020603050405020304" pitchFamily="18" charset="-78"/>
              </a:rPr>
              <a:t> (عدد افراد عينة واحدة-1).</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xmlns="" id="{273B6D3F-38B1-4685-8899-0CFBF618CEB7}"/>
              </a:ext>
            </a:extLst>
          </p:cNvPr>
          <p:cNvSpPr/>
          <p:nvPr/>
        </p:nvSpPr>
        <p:spPr>
          <a:xfrm>
            <a:off x="3563888" y="2568267"/>
            <a:ext cx="2252540" cy="400494"/>
          </a:xfrm>
          <a:prstGeom prst="rect">
            <a:avLst/>
          </a:prstGeom>
        </p:spPr>
        <p:txBody>
          <a:bodyPr wrap="none">
            <a:spAutoFit/>
          </a:bodyPr>
          <a:lstStyle/>
          <a:p>
            <a:pPr algn="ctr">
              <a:lnSpc>
                <a:spcPct val="115000"/>
              </a:lnSpc>
              <a:spcAft>
                <a:spcPts val="1000"/>
              </a:spcAft>
            </a:pPr>
            <a:r>
              <a:rPr lang="ar-IQ" b="1" dirty="0">
                <a:latin typeface="Calibri" panose="020F0502020204030204" pitchFamily="34" charset="0"/>
                <a:ea typeface="Times New Roman" panose="02020603050405020304" pitchFamily="18" charset="0"/>
                <a:cs typeface="Simplified Arabic" panose="02020603050405020304" pitchFamily="18" charset="-78"/>
              </a:rPr>
              <a:t>جدول تحليل التباين الاحادي</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F297E479-6261-43B9-9FEF-2E04279FD229}"/>
              </a:ext>
            </a:extLst>
          </p:cNvPr>
          <p:cNvGraphicFramePr>
            <a:graphicFrameLocks noGrp="1"/>
          </p:cNvGraphicFramePr>
          <p:nvPr>
            <p:extLst>
              <p:ext uri="{D42A27DB-BD31-4B8C-83A1-F6EECF244321}">
                <p14:modId xmlns:p14="http://schemas.microsoft.com/office/powerpoint/2010/main" xmlns="" val="3793355826"/>
              </p:ext>
            </p:extLst>
          </p:nvPr>
        </p:nvGraphicFramePr>
        <p:xfrm>
          <a:off x="611560" y="3371446"/>
          <a:ext cx="7920879" cy="998982"/>
        </p:xfrm>
        <a:graphic>
          <a:graphicData uri="http://schemas.openxmlformats.org/drawingml/2006/table">
            <a:tbl>
              <a:tblPr firstRow="1" firstCol="1" bandRow="1">
                <a:tableStyleId>{5C22544A-7EE6-4342-B048-85BDC9FD1C3A}</a:tableStyleId>
              </a:tblPr>
              <a:tblGrid>
                <a:gridCol w="2084442">
                  <a:extLst>
                    <a:ext uri="{9D8B030D-6E8A-4147-A177-3AD203B41FA5}">
                      <a16:colId xmlns:a16="http://schemas.microsoft.com/office/drawing/2014/main" xmlns="" val="1246238264"/>
                    </a:ext>
                  </a:extLst>
                </a:gridCol>
                <a:gridCol w="1267341">
                  <a:extLst>
                    <a:ext uri="{9D8B030D-6E8A-4147-A177-3AD203B41FA5}">
                      <a16:colId xmlns:a16="http://schemas.microsoft.com/office/drawing/2014/main" xmlns="" val="3660943640"/>
                    </a:ext>
                  </a:extLst>
                </a:gridCol>
                <a:gridCol w="1233990">
                  <a:extLst>
                    <a:ext uri="{9D8B030D-6E8A-4147-A177-3AD203B41FA5}">
                      <a16:colId xmlns:a16="http://schemas.microsoft.com/office/drawing/2014/main" xmlns="" val="947674364"/>
                    </a:ext>
                  </a:extLst>
                </a:gridCol>
                <a:gridCol w="1667553">
                  <a:extLst>
                    <a:ext uri="{9D8B030D-6E8A-4147-A177-3AD203B41FA5}">
                      <a16:colId xmlns:a16="http://schemas.microsoft.com/office/drawing/2014/main" xmlns="" val="3459254818"/>
                    </a:ext>
                  </a:extLst>
                </a:gridCol>
                <a:gridCol w="1667553">
                  <a:extLst>
                    <a:ext uri="{9D8B030D-6E8A-4147-A177-3AD203B41FA5}">
                      <a16:colId xmlns:a16="http://schemas.microsoft.com/office/drawing/2014/main" xmlns="" val="421612729"/>
                    </a:ext>
                  </a:extLst>
                </a:gridCol>
              </a:tblGrid>
              <a:tr h="350520">
                <a:tc>
                  <a:txBody>
                    <a:bodyPr/>
                    <a:lstStyle/>
                    <a:p>
                      <a:pPr marL="0" marR="0" algn="r" rtl="1">
                        <a:lnSpc>
                          <a:spcPct val="115000"/>
                        </a:lnSpc>
                        <a:spcBef>
                          <a:spcPts val="0"/>
                        </a:spcBef>
                        <a:spcAft>
                          <a:spcPts val="0"/>
                        </a:spcAft>
                      </a:pPr>
                      <a:r>
                        <a:rPr lang="ar-SA" sz="1200">
                          <a:effectLst/>
                        </a:rPr>
                        <a:t>القيمة الفائية المحسوبة (ف)</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rtl="1">
                        <a:lnSpc>
                          <a:spcPct val="115000"/>
                        </a:lnSpc>
                        <a:spcBef>
                          <a:spcPts val="0"/>
                        </a:spcBef>
                        <a:spcAft>
                          <a:spcPts val="0"/>
                        </a:spcAft>
                      </a:pPr>
                      <a:r>
                        <a:rPr lang="ar-SA" sz="1200">
                          <a:effectLst/>
                        </a:rPr>
                        <a:t>متوسط المربعات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rtl="1">
                        <a:lnSpc>
                          <a:spcPct val="115000"/>
                        </a:lnSpc>
                        <a:spcBef>
                          <a:spcPts val="0"/>
                        </a:spcBef>
                        <a:spcAft>
                          <a:spcPts val="0"/>
                        </a:spcAft>
                      </a:pPr>
                      <a:r>
                        <a:rPr lang="ar-SA" sz="1200">
                          <a:effectLst/>
                        </a:rPr>
                        <a:t>مجموع المربعات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rtl="1">
                        <a:lnSpc>
                          <a:spcPct val="115000"/>
                        </a:lnSpc>
                        <a:spcBef>
                          <a:spcPts val="0"/>
                        </a:spcBef>
                        <a:spcAft>
                          <a:spcPts val="0"/>
                        </a:spcAft>
                      </a:pPr>
                      <a:r>
                        <a:rPr lang="ar-SA" sz="1200">
                          <a:effectLst/>
                        </a:rPr>
                        <a:t>درجات الحدية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rtl="1">
                        <a:lnSpc>
                          <a:spcPct val="115000"/>
                        </a:lnSpc>
                        <a:spcBef>
                          <a:spcPts val="0"/>
                        </a:spcBef>
                        <a:spcAft>
                          <a:spcPts val="0"/>
                        </a:spcAft>
                      </a:pPr>
                      <a:r>
                        <a:rPr lang="ar-SA" sz="1200">
                          <a:effectLst/>
                        </a:rPr>
                        <a:t>مصدر التباين </a:t>
                      </a:r>
                      <a:r>
                        <a:rPr lang="en-US" sz="1200">
                          <a:effectLst/>
                        </a:rPr>
                        <a:t>Source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453833696"/>
                  </a:ext>
                </a:extLst>
              </a:tr>
              <a:tr h="182880">
                <a:tc rowSpan="3">
                  <a:txBody>
                    <a:bodyPr/>
                    <a:lstStyle/>
                    <a:p>
                      <a:pPr marL="0" marR="0" algn="ctr" rtl="0">
                        <a:lnSpc>
                          <a:spcPct val="115000"/>
                        </a:lnSpc>
                        <a:spcBef>
                          <a:spcPts val="0"/>
                        </a:spcBef>
                        <a:spcAft>
                          <a:spcPts val="0"/>
                        </a:spcAft>
                      </a:pPr>
                      <a:r>
                        <a:rPr lang="en-US" sz="1100">
                          <a:effectLst/>
                        </a:rPr>
                        <a:t>5.61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588.934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1177.867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rtl="1">
                        <a:lnSpc>
                          <a:spcPct val="115000"/>
                        </a:lnSpc>
                        <a:spcBef>
                          <a:spcPts val="0"/>
                        </a:spcBef>
                        <a:spcAft>
                          <a:spcPts val="0"/>
                        </a:spcAft>
                      </a:pPr>
                      <a:r>
                        <a:rPr lang="ar-SA" sz="1100">
                          <a:effectLst/>
                        </a:rPr>
                        <a:t>بين المجموعات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2651737588"/>
                  </a:ext>
                </a:extLst>
              </a:tr>
              <a:tr h="182880">
                <a:tc vMerge="1">
                  <a:txBody>
                    <a:bodyPr/>
                    <a:lstStyle/>
                    <a:p>
                      <a:endParaRPr lang="en-US"/>
                    </a:p>
                  </a:txBody>
                  <a:tcPr/>
                </a:tc>
                <a:tc>
                  <a:txBody>
                    <a:bodyPr/>
                    <a:lstStyle/>
                    <a:p>
                      <a:pPr marL="0" marR="0" algn="ctr" rtl="0">
                        <a:lnSpc>
                          <a:spcPct val="115000"/>
                        </a:lnSpc>
                        <a:spcBef>
                          <a:spcPts val="0"/>
                        </a:spcBef>
                        <a:spcAft>
                          <a:spcPts val="0"/>
                        </a:spcAft>
                      </a:pPr>
                      <a:r>
                        <a:rPr lang="en-US" sz="1100">
                          <a:effectLst/>
                        </a:rPr>
                        <a:t>104.99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2834.7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rtl="1">
                        <a:lnSpc>
                          <a:spcPct val="115000"/>
                        </a:lnSpc>
                        <a:spcBef>
                          <a:spcPts val="0"/>
                        </a:spcBef>
                        <a:spcAft>
                          <a:spcPts val="0"/>
                        </a:spcAft>
                      </a:pPr>
                      <a:r>
                        <a:rPr lang="ar-SA" sz="1100">
                          <a:effectLst/>
                        </a:rPr>
                        <a:t>داخل المجموعات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5843452"/>
                  </a:ext>
                </a:extLst>
              </a:tr>
              <a:tr h="182880">
                <a:tc vMerge="1">
                  <a:txBody>
                    <a:bodyPr/>
                    <a:lstStyle/>
                    <a:p>
                      <a:endParaRPr lang="en-US"/>
                    </a:p>
                  </a:txBody>
                  <a:tcPr/>
                </a:tc>
                <a:tc>
                  <a:txBody>
                    <a:bodyPr/>
                    <a:lstStyle/>
                    <a:p>
                      <a:pPr marL="0" marR="0" algn="ctr" rtl="0">
                        <a:lnSpc>
                          <a:spcPct val="115000"/>
                        </a:lnSpc>
                        <a:spcBef>
                          <a:spcPts val="0"/>
                        </a:spcBef>
                        <a:spcAft>
                          <a:spcPts val="0"/>
                        </a:spcAft>
                      </a:pPr>
                      <a:r>
                        <a:rPr lang="en-US" sz="1100">
                          <a:effectLst/>
                        </a:rPr>
                        <a:t>693.924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4012.567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rtl="1">
                        <a:lnSpc>
                          <a:spcPct val="115000"/>
                        </a:lnSpc>
                        <a:spcBef>
                          <a:spcPts val="0"/>
                        </a:spcBef>
                        <a:spcAft>
                          <a:spcPts val="0"/>
                        </a:spcAft>
                      </a:pPr>
                      <a:r>
                        <a:rPr lang="ar-SA" sz="1100" dirty="0">
                          <a:effectLst/>
                        </a:rPr>
                        <a:t>المجموع</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1994486141"/>
                  </a:ext>
                </a:extLst>
              </a:tr>
            </a:tbl>
          </a:graphicData>
        </a:graphic>
      </p:graphicFrame>
      <p:sp>
        <p:nvSpPr>
          <p:cNvPr id="7" name="Rectangle 6">
            <a:extLst>
              <a:ext uri="{FF2B5EF4-FFF2-40B4-BE49-F238E27FC236}">
                <a16:creationId xmlns:a16="http://schemas.microsoft.com/office/drawing/2014/main" xmlns="" id="{2E0C03CB-E9E0-44D3-8E3D-18B3C5DE60E3}"/>
              </a:ext>
            </a:extLst>
          </p:cNvPr>
          <p:cNvSpPr/>
          <p:nvPr/>
        </p:nvSpPr>
        <p:spPr>
          <a:xfrm>
            <a:off x="179512" y="4869160"/>
            <a:ext cx="8964488" cy="719043"/>
          </a:xfrm>
          <a:prstGeom prst="rect">
            <a:avLst/>
          </a:prstGeom>
        </p:spPr>
        <p:txBody>
          <a:bodyPr wrap="square">
            <a:spAutoFit/>
          </a:bodyPr>
          <a:lstStyle/>
          <a:p>
            <a:pPr algn="just">
              <a:lnSpc>
                <a:spcPct val="115000"/>
              </a:lnSpc>
              <a:spcAft>
                <a:spcPts val="1000"/>
              </a:spcAft>
            </a:pPr>
            <a:r>
              <a:rPr lang="ar-IQ" dirty="0">
                <a:latin typeface="Calibri" panose="020F0502020204030204" pitchFamily="34" charset="0"/>
                <a:ea typeface="Times New Roman" panose="02020603050405020304" pitchFamily="18" charset="0"/>
                <a:cs typeface="Simplified Arabic" panose="02020603050405020304" pitchFamily="18" charset="-78"/>
              </a:rPr>
              <a:t>النتيجة: بما ان القيمة المحسوبة كانت (5.61) وهي اكبر من القيمة الجدولية (2.5719) اذن هناك فرقآ ذو دلالة احصائية بين المجموعات الثلاثة.</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852488" y="981075"/>
            <a:ext cx="8291512" cy="5145088"/>
          </a:xfrm>
          <a:noFill/>
          <a:ln>
            <a:noFill/>
          </a:ln>
        </p:spPr>
        <p:style>
          <a:lnRef idx="2">
            <a:schemeClr val="accent3"/>
          </a:lnRef>
          <a:fillRef idx="1">
            <a:schemeClr val="lt1"/>
          </a:fillRef>
          <a:effectRef idx="0">
            <a:schemeClr val="accent3"/>
          </a:effectRef>
          <a:fontRef idx="minor">
            <a:schemeClr val="dk1"/>
          </a:fontRef>
        </p:style>
        <p:txBody>
          <a:bodyPr anchor="ctr">
            <a:normAutofit/>
          </a:bodyPr>
          <a:lstStyle/>
          <a:p>
            <a:pPr algn="just" rtl="1">
              <a:buNone/>
            </a:pPr>
            <a:endParaRPr lang="ar-IQ" dirty="0">
              <a:solidFill>
                <a:schemeClr val="tx1">
                  <a:lumMod val="95000"/>
                  <a:lumOff val="5000"/>
                </a:schemeClr>
              </a:solidFill>
            </a:endParaRPr>
          </a:p>
          <a:p>
            <a:pPr algn="r" rtl="1"/>
            <a:r>
              <a:rPr lang="ar-IQ" dirty="0"/>
              <a:t>ان التصميم التجريبي هو التسمية التي تطلق على تصميم البحث الذي يهدف الى اختبار علاقات حتى يصل الى اسباب الظواهر . وقد يبدو التصميم التجريبي بالنسبة	 لبعض الباحثين اكثر تصميمات البحوث تعقيدا ولكن اذا فهم الباحث قواعدة واسسه فأنه يجد الطريقة الوحيدة التي يحصل منها على اجابات تتعلق باسباب حدوث المتغيرات , ذلك ان البحوث التجريبية هي الطريقة الوحيدة لاختبار الفروض حول العلاقات السببية بشكل مباشر, وبما ان كل التجارب تهتم بالعلاقات بين المتغيرات فان ابسط انواع التجارب على الاقل تحتوي على متغيرين (تابع و مستقل) ولوتوضيح تجربة يقارن فيها ثلاث طرق لتدريس اللغة الفرنسية مثلا سميت (</a:t>
            </a:r>
            <a:r>
              <a:rPr lang="en-US" dirty="0"/>
              <a:t>A,B,C</a:t>
            </a:r>
            <a:r>
              <a:rPr lang="ar-IQ" dirty="0"/>
              <a:t>) كل طريقة من هذه الطرق من هذه الطرق استخدمت مع مجموعة تجريبية مختلفة من الافراد وبعد فترة زمنية تم قياس ادائهم من خلال اختبار الانجاز. في هذه التجربة ان الطرق المختلفة لتدريس الفرنسية اشتملت على مستويات وفئات للمتغير المستقل والباحث سوف يقرر اي من الطرق يمكن استخدامها واي حجم من المجموعات يمكن ان تطبق عليها, وهذا يعني انه يسيطر على القيم وطرائق المتغير المستقل و تكرار حدوث هذه القيم والطرائق.اما قياس الانجاز ستضمن المتغير المعتمد. والتجربة ستهتم بطريقة اداء الفرنسية التي تعتمد على التعليمات المستخدمة.</a:t>
            </a:r>
            <a:endParaRPr lang="en-US" dirty="0"/>
          </a:p>
          <a:p>
            <a:pPr algn="r" rtl="1">
              <a:buNone/>
            </a:pPr>
            <a:endParaRPr lang="ar-IQ" dirty="0"/>
          </a:p>
        </p:txBody>
      </p:sp>
      <p:sp>
        <p:nvSpPr>
          <p:cNvPr id="2" name="عنوان 1"/>
          <p:cNvSpPr>
            <a:spLocks noGrp="1"/>
          </p:cNvSpPr>
          <p:nvPr>
            <p:ph type="title" idx="4294967295"/>
          </p:nvPr>
        </p:nvSpPr>
        <p:spPr>
          <a:xfrm>
            <a:off x="2339975" y="157162"/>
            <a:ext cx="4464050" cy="574675"/>
          </a:xfr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lgn="ctr"/>
            <a:r>
              <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المقدمة</a:t>
            </a:r>
            <a:endParaRPr lang="ar-IQ"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827584" y="34077"/>
            <a:ext cx="8147050" cy="586612"/>
          </a:xfrm>
          <a:noFill/>
        </p:spPr>
        <p:style>
          <a:lnRef idx="2">
            <a:schemeClr val="dk1"/>
          </a:lnRef>
          <a:fillRef idx="1">
            <a:schemeClr val="lt1"/>
          </a:fillRef>
          <a:effectRef idx="0">
            <a:schemeClr val="dk1"/>
          </a:effectRef>
          <a:fontRef idx="minor">
            <a:schemeClr val="dk1"/>
          </a:fontRef>
        </p:style>
        <p:txBody>
          <a:bodyPr>
            <a:noAutofit/>
          </a:bodyPr>
          <a:lstStyle/>
          <a:p>
            <a:pPr algn="ctr"/>
            <a:r>
              <a:rPr lang="ar-IQ" sz="2800" dirty="0"/>
              <a:t>تحليل التباين للعينات الغير المتساوية</a:t>
            </a:r>
          </a:p>
        </p:txBody>
      </p:sp>
      <p:sp>
        <p:nvSpPr>
          <p:cNvPr id="3" name="عنصر نائب للمحتوى 2"/>
          <p:cNvSpPr>
            <a:spLocks noGrp="1"/>
          </p:cNvSpPr>
          <p:nvPr>
            <p:ph idx="4294967295"/>
          </p:nvPr>
        </p:nvSpPr>
        <p:spPr>
          <a:xfrm>
            <a:off x="179512" y="764704"/>
            <a:ext cx="8964488" cy="6059220"/>
          </a:xfrm>
          <a:noFill/>
        </p:spPr>
        <p:style>
          <a:lnRef idx="2">
            <a:schemeClr val="dk1"/>
          </a:lnRef>
          <a:fillRef idx="1">
            <a:schemeClr val="lt1"/>
          </a:fillRef>
          <a:effectRef idx="0">
            <a:schemeClr val="dk1"/>
          </a:effectRef>
          <a:fontRef idx="minor">
            <a:schemeClr val="dk1"/>
          </a:fontRef>
        </p:style>
        <p:txBody>
          <a:bodyPr>
            <a:normAutofit/>
          </a:bodyPr>
          <a:lstStyle/>
          <a:p>
            <a:pPr algn="r" rtl="1"/>
            <a:r>
              <a:rPr lang="ar-IQ" dirty="0"/>
              <a:t>اذا كان الاساس النظري لتحليل التباين الاحادي هو نفسه في حالة العينات المتساوية او العينات غير المتساوية, فأن هناك بعض الاختلافات البسيطة في استخدام العينات غير المتساوية وسيتم ايضاحها في المثال الاتي:</a:t>
            </a:r>
            <a:endParaRPr lang="en-US" dirty="0"/>
          </a:p>
          <a:p>
            <a:pPr algn="r" rtl="1"/>
            <a:r>
              <a:rPr lang="ar-IQ" sz="1400" b="1" u="heavy" dirty="0"/>
              <a:t>مثال</a:t>
            </a:r>
            <a:endParaRPr lang="en-US" sz="1400" dirty="0"/>
          </a:p>
          <a:p>
            <a:pPr algn="r" rtl="1"/>
            <a:r>
              <a:rPr lang="ar-IQ" sz="1400" dirty="0"/>
              <a:t>قام احد الباحثين بتطبيق ثلاثة برامج ارشادية على عينات ثلاثة مختلفة في عددها لمعرفة اثر هذه البرامج في التوافق النفسي, وكان الاختيار عشوائي لهذه العينات. اذ بلغ عدد افراد العينة الاولى (10) اشخاص, بينما بلغ عدد افراد الفئة الثانية (9) اشخاص, اما العينة الثالثة فقد بلغ (8) اشخاص. وكانت استجابات الطلبة على مقياس التوافق النفسي كما يأتي:</a:t>
            </a:r>
            <a:endParaRPr lang="en-US" sz="1400" dirty="0"/>
          </a:p>
          <a:p>
            <a:pPr algn="r">
              <a:buNone/>
            </a:pPr>
            <a:endParaRPr lang="ar-IQ" dirty="0"/>
          </a:p>
        </p:txBody>
      </p:sp>
      <p:graphicFrame>
        <p:nvGraphicFramePr>
          <p:cNvPr id="5" name="Table 4">
            <a:extLst>
              <a:ext uri="{FF2B5EF4-FFF2-40B4-BE49-F238E27FC236}">
                <a16:creationId xmlns:a16="http://schemas.microsoft.com/office/drawing/2014/main" xmlns="" id="{E0EBBDC7-9C8E-4A33-91B0-66C395A10456}"/>
              </a:ext>
            </a:extLst>
          </p:cNvPr>
          <p:cNvGraphicFramePr>
            <a:graphicFrameLocks noGrp="1"/>
          </p:cNvGraphicFramePr>
          <p:nvPr>
            <p:extLst>
              <p:ext uri="{D42A27DB-BD31-4B8C-83A1-F6EECF244321}">
                <p14:modId xmlns:p14="http://schemas.microsoft.com/office/powerpoint/2010/main" xmlns="" val="1772467213"/>
              </p:ext>
            </p:extLst>
          </p:nvPr>
        </p:nvGraphicFramePr>
        <p:xfrm>
          <a:off x="1997460" y="2840318"/>
          <a:ext cx="5328592" cy="4023996"/>
        </p:xfrm>
        <a:graphic>
          <a:graphicData uri="http://schemas.openxmlformats.org/drawingml/2006/table">
            <a:tbl>
              <a:tblPr rtl="1" firstRow="1" firstCol="1" bandRow="1">
                <a:tableStyleId>{5C22544A-7EE6-4342-B048-85BDC9FD1C3A}</a:tableStyleId>
              </a:tblPr>
              <a:tblGrid>
                <a:gridCol w="1775780">
                  <a:extLst>
                    <a:ext uri="{9D8B030D-6E8A-4147-A177-3AD203B41FA5}">
                      <a16:colId xmlns:a16="http://schemas.microsoft.com/office/drawing/2014/main" xmlns="" val="1603569546"/>
                    </a:ext>
                  </a:extLst>
                </a:gridCol>
                <a:gridCol w="1776406">
                  <a:extLst>
                    <a:ext uri="{9D8B030D-6E8A-4147-A177-3AD203B41FA5}">
                      <a16:colId xmlns:a16="http://schemas.microsoft.com/office/drawing/2014/main" xmlns="" val="1029371885"/>
                    </a:ext>
                  </a:extLst>
                </a:gridCol>
                <a:gridCol w="1776406">
                  <a:extLst>
                    <a:ext uri="{9D8B030D-6E8A-4147-A177-3AD203B41FA5}">
                      <a16:colId xmlns:a16="http://schemas.microsoft.com/office/drawing/2014/main" xmlns="" val="751575748"/>
                    </a:ext>
                  </a:extLst>
                </a:gridCol>
              </a:tblGrid>
              <a:tr h="434671">
                <a:tc>
                  <a:txBody>
                    <a:bodyPr/>
                    <a:lstStyle/>
                    <a:p>
                      <a:pPr marL="0" marR="0" algn="ctr" rtl="1">
                        <a:lnSpc>
                          <a:spcPct val="115000"/>
                        </a:lnSpc>
                        <a:spcBef>
                          <a:spcPts val="0"/>
                        </a:spcBef>
                        <a:spcAft>
                          <a:spcPts val="0"/>
                        </a:spcAft>
                      </a:pPr>
                      <a:r>
                        <a:rPr lang="ar-IQ" sz="1600">
                          <a:effectLst/>
                        </a:rPr>
                        <a:t>المجموعة الاولى</a:t>
                      </a:r>
                      <a:endParaRPr lang="en-US" sz="1100">
                        <a:effectLst/>
                      </a:endParaRPr>
                    </a:p>
                    <a:p>
                      <a:pPr marL="0" marR="0" algn="ctr" rtl="1">
                        <a:lnSpc>
                          <a:spcPct val="115000"/>
                        </a:lnSpc>
                        <a:spcBef>
                          <a:spcPts val="0"/>
                        </a:spcBef>
                        <a:spcAft>
                          <a:spcPts val="0"/>
                        </a:spcAft>
                      </a:pPr>
                      <a:r>
                        <a:rPr lang="en-US" sz="1600">
                          <a:effectLst/>
                        </a:rPr>
                        <a:t>A</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المجموعة الثانية</a:t>
                      </a:r>
                      <a:endParaRPr lang="en-US" sz="1100">
                        <a:effectLst/>
                      </a:endParaRPr>
                    </a:p>
                    <a:p>
                      <a:pPr marL="0" marR="0" algn="ctr" rtl="1">
                        <a:lnSpc>
                          <a:spcPct val="115000"/>
                        </a:lnSpc>
                        <a:spcBef>
                          <a:spcPts val="0"/>
                        </a:spcBef>
                        <a:spcAft>
                          <a:spcPts val="0"/>
                        </a:spcAft>
                      </a:pPr>
                      <a:r>
                        <a:rPr lang="en-US" sz="1600">
                          <a:effectLst/>
                        </a:rPr>
                        <a:t>B</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المجموعة الثالثة</a:t>
                      </a:r>
                      <a:endParaRPr lang="en-US" sz="1100">
                        <a:effectLst/>
                      </a:endParaRPr>
                    </a:p>
                    <a:p>
                      <a:pPr marL="0" marR="0" algn="ctr" rtl="1">
                        <a:lnSpc>
                          <a:spcPct val="115000"/>
                        </a:lnSpc>
                        <a:spcBef>
                          <a:spcPts val="0"/>
                        </a:spcBef>
                        <a:spcAft>
                          <a:spcPts val="0"/>
                        </a:spcAft>
                      </a:pPr>
                      <a:r>
                        <a:rPr lang="en-US" sz="1600">
                          <a:effectLst/>
                        </a:rPr>
                        <a:t>C</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940189100"/>
                  </a:ext>
                </a:extLst>
              </a:tr>
              <a:tr h="209524">
                <a:tc>
                  <a:txBody>
                    <a:bodyPr/>
                    <a:lstStyle/>
                    <a:p>
                      <a:pPr marL="0" marR="0" algn="ctr" rtl="1">
                        <a:lnSpc>
                          <a:spcPct val="115000"/>
                        </a:lnSpc>
                        <a:spcBef>
                          <a:spcPts val="0"/>
                        </a:spcBef>
                        <a:spcAft>
                          <a:spcPts val="0"/>
                        </a:spcAft>
                      </a:pPr>
                      <a:r>
                        <a:rPr lang="ar-IQ" sz="1600">
                          <a:effectLst/>
                        </a:rPr>
                        <a:t>20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802834026"/>
                  </a:ext>
                </a:extLst>
              </a:tr>
              <a:tr h="209524">
                <a:tc>
                  <a:txBody>
                    <a:bodyPr/>
                    <a:lstStyle/>
                    <a:p>
                      <a:pPr marL="0" marR="0" algn="ctr" rtl="1">
                        <a:lnSpc>
                          <a:spcPct val="115000"/>
                        </a:lnSpc>
                        <a:spcBef>
                          <a:spcPts val="0"/>
                        </a:spcBef>
                        <a:spcAft>
                          <a:spcPts val="0"/>
                        </a:spcAft>
                      </a:pPr>
                      <a:r>
                        <a:rPr lang="ar-IQ" sz="1600">
                          <a:effectLst/>
                        </a:rPr>
                        <a:t>20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1425535192"/>
                  </a:ext>
                </a:extLst>
              </a:tr>
              <a:tr h="209524">
                <a:tc>
                  <a:txBody>
                    <a:bodyPr/>
                    <a:lstStyle/>
                    <a:p>
                      <a:pPr marL="0" marR="0" algn="ctr" rtl="1">
                        <a:lnSpc>
                          <a:spcPct val="115000"/>
                        </a:lnSpc>
                        <a:spcBef>
                          <a:spcPts val="0"/>
                        </a:spcBef>
                        <a:spcAft>
                          <a:spcPts val="0"/>
                        </a:spcAft>
                      </a:pPr>
                      <a:r>
                        <a:rPr lang="ar-IQ" sz="1600">
                          <a:effectLst/>
                        </a:rPr>
                        <a:t>19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2312184490"/>
                  </a:ext>
                </a:extLst>
              </a:tr>
              <a:tr h="209524">
                <a:tc>
                  <a:txBody>
                    <a:bodyPr/>
                    <a:lstStyle/>
                    <a:p>
                      <a:pPr marL="0" marR="0" algn="ctr" rtl="1">
                        <a:lnSpc>
                          <a:spcPct val="115000"/>
                        </a:lnSpc>
                        <a:spcBef>
                          <a:spcPts val="0"/>
                        </a:spcBef>
                        <a:spcAft>
                          <a:spcPts val="0"/>
                        </a:spcAft>
                      </a:pPr>
                      <a:r>
                        <a:rPr lang="ar-IQ" sz="1600">
                          <a:effectLst/>
                        </a:rPr>
                        <a:t>18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dirty="0">
                          <a:effectLst/>
                        </a:rPr>
                        <a:t>17</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2697600851"/>
                  </a:ext>
                </a:extLst>
              </a:tr>
              <a:tr h="209524">
                <a:tc>
                  <a:txBody>
                    <a:bodyPr/>
                    <a:lstStyle/>
                    <a:p>
                      <a:pPr marL="0" marR="0" algn="ctr" rtl="1">
                        <a:lnSpc>
                          <a:spcPct val="115000"/>
                        </a:lnSpc>
                        <a:spcBef>
                          <a:spcPts val="0"/>
                        </a:spcBef>
                        <a:spcAft>
                          <a:spcPts val="0"/>
                        </a:spcAft>
                      </a:pPr>
                      <a:r>
                        <a:rPr lang="ar-IQ" sz="1600">
                          <a:effectLst/>
                        </a:rPr>
                        <a:t>17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282675368"/>
                  </a:ext>
                </a:extLst>
              </a:tr>
              <a:tr h="209524">
                <a:tc>
                  <a:txBody>
                    <a:bodyPr/>
                    <a:lstStyle/>
                    <a:p>
                      <a:pPr marL="0" marR="0" algn="ctr" rtl="1">
                        <a:lnSpc>
                          <a:spcPct val="115000"/>
                        </a:lnSpc>
                        <a:spcBef>
                          <a:spcPts val="0"/>
                        </a:spcBef>
                        <a:spcAft>
                          <a:spcPts val="0"/>
                        </a:spcAft>
                      </a:pPr>
                      <a:r>
                        <a:rPr lang="ar-IQ" sz="1600">
                          <a:effectLst/>
                        </a:rPr>
                        <a:t>18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4052959977"/>
                  </a:ext>
                </a:extLst>
              </a:tr>
              <a:tr h="209524">
                <a:tc>
                  <a:txBody>
                    <a:bodyPr/>
                    <a:lstStyle/>
                    <a:p>
                      <a:pPr marL="0" marR="0" algn="ctr" rtl="1">
                        <a:lnSpc>
                          <a:spcPct val="115000"/>
                        </a:lnSpc>
                        <a:spcBef>
                          <a:spcPts val="0"/>
                        </a:spcBef>
                        <a:spcAft>
                          <a:spcPts val="0"/>
                        </a:spcAft>
                      </a:pPr>
                      <a:r>
                        <a:rPr lang="ar-IQ" sz="1600">
                          <a:effectLst/>
                        </a:rPr>
                        <a:t>20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89838284"/>
                  </a:ext>
                </a:extLst>
              </a:tr>
              <a:tr h="209524">
                <a:tc>
                  <a:txBody>
                    <a:bodyPr/>
                    <a:lstStyle/>
                    <a:p>
                      <a:pPr marL="0" marR="0" algn="ctr" rtl="1">
                        <a:lnSpc>
                          <a:spcPct val="115000"/>
                        </a:lnSpc>
                        <a:spcBef>
                          <a:spcPts val="0"/>
                        </a:spcBef>
                        <a:spcAft>
                          <a:spcPts val="0"/>
                        </a:spcAft>
                      </a:pPr>
                      <a:r>
                        <a:rPr lang="ar-IQ" sz="1600">
                          <a:effectLst/>
                        </a:rPr>
                        <a:t>16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3809738748"/>
                  </a:ext>
                </a:extLst>
              </a:tr>
              <a:tr h="209524">
                <a:tc>
                  <a:txBody>
                    <a:bodyPr/>
                    <a:lstStyle/>
                    <a:p>
                      <a:pPr marL="0" marR="0" algn="ctr" rtl="1">
                        <a:lnSpc>
                          <a:spcPct val="115000"/>
                        </a:lnSpc>
                        <a:spcBef>
                          <a:spcPts val="0"/>
                        </a:spcBef>
                        <a:spcAft>
                          <a:spcPts val="0"/>
                        </a:spcAft>
                      </a:pPr>
                      <a:r>
                        <a:rPr lang="ar-IQ" sz="1600">
                          <a:effectLst/>
                        </a:rPr>
                        <a:t>15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2813883952"/>
                  </a:ext>
                </a:extLst>
              </a:tr>
              <a:tr h="209524">
                <a:tc>
                  <a:txBody>
                    <a:bodyPr/>
                    <a:lstStyle/>
                    <a:p>
                      <a:pPr marL="0" marR="0" algn="ctr" rtl="1">
                        <a:lnSpc>
                          <a:spcPct val="115000"/>
                        </a:lnSpc>
                        <a:spcBef>
                          <a:spcPts val="0"/>
                        </a:spcBef>
                        <a:spcAft>
                          <a:spcPts val="0"/>
                        </a:spcAft>
                      </a:pPr>
                      <a:r>
                        <a:rPr lang="ar-IQ" sz="1600">
                          <a:effectLst/>
                        </a:rPr>
                        <a:t>12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3611528069"/>
                  </a:ext>
                </a:extLst>
              </a:tr>
              <a:tr h="659004">
                <a:tc>
                  <a:txBody>
                    <a:bodyPr/>
                    <a:lstStyle/>
                    <a:p>
                      <a:pPr marL="0" marR="0" algn="ctr" rtl="1">
                        <a:lnSpc>
                          <a:spcPct val="115000"/>
                        </a:lnSpc>
                        <a:spcBef>
                          <a:spcPts val="0"/>
                        </a:spcBef>
                        <a:spcAft>
                          <a:spcPts val="0"/>
                        </a:spcAft>
                      </a:pPr>
                      <a:r>
                        <a:rPr lang="ar-IQ" sz="1600">
                          <a:effectLst/>
                        </a:rPr>
                        <a:t>مجموع س 175</a:t>
                      </a:r>
                      <a:endParaRPr lang="en-US" sz="1100">
                        <a:effectLst/>
                      </a:endParaRPr>
                    </a:p>
                    <a:p>
                      <a:pPr marL="0" marR="0" algn="ctr" rtl="1">
                        <a:lnSpc>
                          <a:spcPct val="115000"/>
                        </a:lnSpc>
                        <a:spcBef>
                          <a:spcPts val="0"/>
                        </a:spcBef>
                        <a:spcAft>
                          <a:spcPts val="0"/>
                        </a:spcAft>
                      </a:pPr>
                      <a:r>
                        <a:rPr lang="ar-IQ" sz="1600">
                          <a:effectLst/>
                        </a:rPr>
                        <a:t>مج س2 : 306.25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a:effectLst/>
                        </a:rPr>
                        <a:t>140</a:t>
                      </a:r>
                      <a:endParaRPr lang="en-US" sz="1100">
                        <a:effectLst/>
                      </a:endParaRPr>
                    </a:p>
                    <a:p>
                      <a:pPr marL="0" marR="0" algn="ctr" rtl="1">
                        <a:lnSpc>
                          <a:spcPct val="115000"/>
                        </a:lnSpc>
                        <a:spcBef>
                          <a:spcPts val="0"/>
                        </a:spcBef>
                        <a:spcAft>
                          <a:spcPts val="0"/>
                        </a:spcAft>
                      </a:pPr>
                      <a:r>
                        <a:rPr lang="ar-IQ" sz="1600">
                          <a:effectLst/>
                        </a:rPr>
                        <a:t>19600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tc>
                  <a:txBody>
                    <a:bodyPr/>
                    <a:lstStyle/>
                    <a:p>
                      <a:pPr marL="0" marR="0" algn="ctr" rtl="1">
                        <a:lnSpc>
                          <a:spcPct val="115000"/>
                        </a:lnSpc>
                        <a:spcBef>
                          <a:spcPts val="0"/>
                        </a:spcBef>
                        <a:spcAft>
                          <a:spcPts val="0"/>
                        </a:spcAft>
                      </a:pPr>
                      <a:r>
                        <a:rPr lang="ar-IQ" sz="1600" dirty="0">
                          <a:effectLst/>
                        </a:rPr>
                        <a:t>117</a:t>
                      </a:r>
                      <a:endParaRPr lang="en-US" sz="1100" dirty="0">
                        <a:effectLst/>
                      </a:endParaRPr>
                    </a:p>
                    <a:p>
                      <a:pPr marL="0" marR="0" algn="ctr" rtl="1">
                        <a:lnSpc>
                          <a:spcPct val="115000"/>
                        </a:lnSpc>
                        <a:spcBef>
                          <a:spcPts val="0"/>
                        </a:spcBef>
                        <a:spcAft>
                          <a:spcPts val="0"/>
                        </a:spcAft>
                      </a:pPr>
                      <a:r>
                        <a:rPr lang="ar-IQ" sz="1600" dirty="0">
                          <a:effectLst/>
                        </a:rPr>
                        <a:t>13689</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6517" marR="66517" marT="0" marB="0"/>
                </a:tc>
                <a:extLst>
                  <a:ext uri="{0D108BD9-81ED-4DB2-BD59-A6C34878D82A}">
                    <a16:rowId xmlns:a16="http://schemas.microsoft.com/office/drawing/2014/main" xmlns="" val="1948073308"/>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798525D-2F95-4DFF-A5A6-5C4026BA6E92}"/>
              </a:ext>
            </a:extLst>
          </p:cNvPr>
          <p:cNvSpPr/>
          <p:nvPr/>
        </p:nvSpPr>
        <p:spPr>
          <a:xfrm>
            <a:off x="7607632" y="116632"/>
            <a:ext cx="1508746" cy="400494"/>
          </a:xfrm>
          <a:prstGeom prst="rect">
            <a:avLst/>
          </a:prstGeom>
        </p:spPr>
        <p:txBody>
          <a:bodyPr wrap="none">
            <a:spAutoFit/>
          </a:bodyPr>
          <a:lstStyle/>
          <a:p>
            <a:pPr algn="just">
              <a:lnSpc>
                <a:spcPct val="115000"/>
              </a:lnSpc>
              <a:spcAft>
                <a:spcPts val="1000"/>
              </a:spcAft>
            </a:pPr>
            <a:r>
              <a:rPr lang="ar-IQ" dirty="0">
                <a:latin typeface="Calibri" panose="020F0502020204030204" pitchFamily="34" charset="0"/>
                <a:ea typeface="Times New Roman" panose="02020603050405020304" pitchFamily="18" charset="0"/>
                <a:cs typeface="Simplified Arabic" panose="02020603050405020304" pitchFamily="18" charset="-78"/>
              </a:rPr>
              <a:t>اولا: بالنسبة للبسط</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xmlns="" id="{26981144-9ACC-4BF9-ACD7-4934434E904E}"/>
              </a:ext>
            </a:extLst>
          </p:cNvPr>
          <p:cNvPicPr/>
          <p:nvPr/>
        </p:nvPicPr>
        <p:blipFill>
          <a:blip r:embed="rId2"/>
          <a:stretch>
            <a:fillRect/>
          </a:stretch>
        </p:blipFill>
        <p:spPr>
          <a:xfrm>
            <a:off x="5547043" y="620688"/>
            <a:ext cx="3569335" cy="857885"/>
          </a:xfrm>
          <a:prstGeom prst="rect">
            <a:avLst/>
          </a:prstGeom>
        </p:spPr>
      </p:pic>
      <p:sp>
        <p:nvSpPr>
          <p:cNvPr id="6" name="Rectangle 5">
            <a:extLst>
              <a:ext uri="{FF2B5EF4-FFF2-40B4-BE49-F238E27FC236}">
                <a16:creationId xmlns:a16="http://schemas.microsoft.com/office/drawing/2014/main" xmlns="" id="{ED7FAD09-F57C-4037-9CA3-591623066B73}"/>
              </a:ext>
            </a:extLst>
          </p:cNvPr>
          <p:cNvSpPr/>
          <p:nvPr/>
        </p:nvSpPr>
        <p:spPr>
          <a:xfrm>
            <a:off x="384199" y="1588297"/>
            <a:ext cx="8702586" cy="2377959"/>
          </a:xfrm>
          <a:prstGeom prst="rect">
            <a:avLst/>
          </a:prstGeom>
        </p:spPr>
        <p:txBody>
          <a:bodyPr wrap="square">
            <a:spAutoFit/>
          </a:bodyPr>
          <a:lstStyle/>
          <a:p>
            <a:pPr marL="342900" lvl="0" indent="-342900" algn="just">
              <a:lnSpc>
                <a:spcPct val="115000"/>
              </a:lnSpc>
              <a:buFont typeface="+mj-lt"/>
              <a:buAutoNum type="arabicPeriod"/>
            </a:pPr>
            <a:r>
              <a:rPr lang="ar-IQ" dirty="0">
                <a:latin typeface="Calibri" panose="020F0502020204030204" pitchFamily="34" charset="0"/>
                <a:ea typeface="Times New Roman" panose="02020603050405020304" pitchFamily="18" charset="0"/>
                <a:cs typeface="Simplified Arabic" panose="02020603050405020304" pitchFamily="18" charset="-78"/>
              </a:rPr>
              <a:t>نستخرج مجموع المربعات بين المجموعات.</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1000"/>
              </a:spcAft>
              <a:buFont typeface="+mj-lt"/>
              <a:buAutoNum type="arabicPeriod"/>
            </a:pPr>
            <a:r>
              <a:rPr lang="ar-IQ" dirty="0">
                <a:latin typeface="Calibri" panose="020F0502020204030204" pitchFamily="34" charset="0"/>
                <a:ea typeface="Times New Roman" panose="02020603050405020304" pitchFamily="18" charset="0"/>
                <a:cs typeface="Simplified Arabic" panose="02020603050405020304" pitchFamily="18" charset="-78"/>
              </a:rPr>
              <a:t>ونستخرج متوسط المربعات بين المجموعات.</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ar-IQ" dirty="0">
                <a:latin typeface="Calibri" panose="020F0502020204030204" pitchFamily="34" charset="0"/>
                <a:ea typeface="Times New Roman" panose="02020603050405020304" pitchFamily="18" charset="0"/>
                <a:cs typeface="Simplified Arabic" panose="02020603050405020304" pitchFamily="18" charset="-78"/>
              </a:rPr>
              <a:t>ثانيا: بالنسبة للمقام</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mj-lt"/>
              <a:buAutoNum type="arabicPeriod"/>
            </a:pPr>
            <a:r>
              <a:rPr lang="ar-IQ" dirty="0">
                <a:latin typeface="Calibri" panose="020F0502020204030204" pitchFamily="34" charset="0"/>
                <a:ea typeface="Times New Roman" panose="02020603050405020304" pitchFamily="18" charset="0"/>
                <a:cs typeface="Simplified Arabic" panose="02020603050405020304" pitchFamily="18" charset="-78"/>
              </a:rPr>
              <a:t>نستخرج مجموع المربعات داخل المجموعات.</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1000"/>
              </a:spcAft>
              <a:buFont typeface="+mj-lt"/>
              <a:buAutoNum type="arabicPeriod"/>
            </a:pPr>
            <a:r>
              <a:rPr lang="ar-IQ" dirty="0">
                <a:latin typeface="Calibri" panose="020F0502020204030204" pitchFamily="34" charset="0"/>
                <a:ea typeface="Times New Roman" panose="02020603050405020304" pitchFamily="18" charset="0"/>
                <a:cs typeface="Simplified Arabic" panose="02020603050405020304" pitchFamily="18" charset="-78"/>
              </a:rPr>
              <a:t>متوسط المربعات داخل المجموعات ايضا.</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ar-IQ" dirty="0">
                <a:latin typeface="Calibri" panose="020F0502020204030204" pitchFamily="34" charset="0"/>
                <a:ea typeface="Times New Roman" panose="02020603050405020304" pitchFamily="18" charset="0"/>
                <a:cs typeface="Simplified Arabic" panose="02020603050405020304" pitchFamily="18" charset="-78"/>
              </a:rPr>
              <a:t>ومن ثم نستخرج النسبة الفائية وهي 1.95.</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xmlns="" id="{DA1FE043-40A8-424C-85FE-94AF9DE69F44}"/>
              </a:ext>
            </a:extLst>
          </p:cNvPr>
          <p:cNvSpPr/>
          <p:nvPr/>
        </p:nvSpPr>
        <p:spPr>
          <a:xfrm>
            <a:off x="2580910" y="3891314"/>
            <a:ext cx="3982179" cy="369332"/>
          </a:xfrm>
          <a:prstGeom prst="rect">
            <a:avLst/>
          </a:prstGeom>
        </p:spPr>
        <p:txBody>
          <a:bodyPr wrap="none">
            <a:spAutoFit/>
          </a:bodyPr>
          <a:lstStyle/>
          <a:p>
            <a:r>
              <a:rPr lang="ar-IQ" b="1" dirty="0">
                <a:ea typeface="Times New Roman" panose="02020603050405020304" pitchFamily="18" charset="0"/>
                <a:cs typeface="Simplified Arabic" panose="02020603050405020304" pitchFamily="18" charset="-78"/>
              </a:rPr>
              <a:t>جدول تحليل التباين الاحادي للعينات غير المتساوية</a:t>
            </a:r>
            <a:endParaRPr lang="en-US" dirty="0"/>
          </a:p>
        </p:txBody>
      </p:sp>
      <p:graphicFrame>
        <p:nvGraphicFramePr>
          <p:cNvPr id="8" name="Table 7">
            <a:extLst>
              <a:ext uri="{FF2B5EF4-FFF2-40B4-BE49-F238E27FC236}">
                <a16:creationId xmlns:a16="http://schemas.microsoft.com/office/drawing/2014/main" xmlns="" id="{3811E4AB-DF93-4434-812F-DEB5B5F8137D}"/>
              </a:ext>
            </a:extLst>
          </p:cNvPr>
          <p:cNvGraphicFramePr>
            <a:graphicFrameLocks noGrp="1"/>
          </p:cNvGraphicFramePr>
          <p:nvPr>
            <p:extLst>
              <p:ext uri="{D42A27DB-BD31-4B8C-83A1-F6EECF244321}">
                <p14:modId xmlns:p14="http://schemas.microsoft.com/office/powerpoint/2010/main" xmlns="" val="3409598711"/>
              </p:ext>
            </p:extLst>
          </p:nvPr>
        </p:nvGraphicFramePr>
        <p:xfrm>
          <a:off x="2123728" y="4314218"/>
          <a:ext cx="5575299" cy="998982"/>
        </p:xfrm>
        <a:graphic>
          <a:graphicData uri="http://schemas.openxmlformats.org/drawingml/2006/table">
            <a:tbl>
              <a:tblPr firstRow="1" firstCol="1" bandRow="1">
                <a:tableStyleId>{5C22544A-7EE6-4342-B048-85BDC9FD1C3A}</a:tableStyleId>
              </a:tblPr>
              <a:tblGrid>
                <a:gridCol w="1467184">
                  <a:extLst>
                    <a:ext uri="{9D8B030D-6E8A-4147-A177-3AD203B41FA5}">
                      <a16:colId xmlns:a16="http://schemas.microsoft.com/office/drawing/2014/main" xmlns="" val="297253829"/>
                    </a:ext>
                  </a:extLst>
                </a:gridCol>
                <a:gridCol w="892048">
                  <a:extLst>
                    <a:ext uri="{9D8B030D-6E8A-4147-A177-3AD203B41FA5}">
                      <a16:colId xmlns:a16="http://schemas.microsoft.com/office/drawing/2014/main" xmlns="" val="2681567446"/>
                    </a:ext>
                  </a:extLst>
                </a:gridCol>
                <a:gridCol w="868573">
                  <a:extLst>
                    <a:ext uri="{9D8B030D-6E8A-4147-A177-3AD203B41FA5}">
                      <a16:colId xmlns:a16="http://schemas.microsoft.com/office/drawing/2014/main" xmlns="" val="2411502237"/>
                    </a:ext>
                  </a:extLst>
                </a:gridCol>
                <a:gridCol w="1173747">
                  <a:extLst>
                    <a:ext uri="{9D8B030D-6E8A-4147-A177-3AD203B41FA5}">
                      <a16:colId xmlns:a16="http://schemas.microsoft.com/office/drawing/2014/main" xmlns="" val="19250529"/>
                    </a:ext>
                  </a:extLst>
                </a:gridCol>
                <a:gridCol w="1173747">
                  <a:extLst>
                    <a:ext uri="{9D8B030D-6E8A-4147-A177-3AD203B41FA5}">
                      <a16:colId xmlns:a16="http://schemas.microsoft.com/office/drawing/2014/main" xmlns="" val="919440503"/>
                    </a:ext>
                  </a:extLst>
                </a:gridCol>
              </a:tblGrid>
              <a:tr h="350520">
                <a:tc>
                  <a:txBody>
                    <a:bodyPr/>
                    <a:lstStyle/>
                    <a:p>
                      <a:pPr marL="0" marR="0" algn="r" rtl="1">
                        <a:lnSpc>
                          <a:spcPct val="115000"/>
                        </a:lnSpc>
                        <a:spcBef>
                          <a:spcPts val="0"/>
                        </a:spcBef>
                        <a:spcAft>
                          <a:spcPts val="0"/>
                        </a:spcAft>
                      </a:pPr>
                      <a:r>
                        <a:rPr lang="ar-SA" sz="1200">
                          <a:effectLst/>
                        </a:rPr>
                        <a:t>القيمة الفائية المحسوبة (ف)</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rtl="1">
                        <a:lnSpc>
                          <a:spcPct val="115000"/>
                        </a:lnSpc>
                        <a:spcBef>
                          <a:spcPts val="0"/>
                        </a:spcBef>
                        <a:spcAft>
                          <a:spcPts val="0"/>
                        </a:spcAft>
                      </a:pPr>
                      <a:r>
                        <a:rPr lang="ar-SA" sz="1200">
                          <a:effectLst/>
                        </a:rPr>
                        <a:t>متوسط المربعات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rtl="1">
                        <a:lnSpc>
                          <a:spcPct val="115000"/>
                        </a:lnSpc>
                        <a:spcBef>
                          <a:spcPts val="0"/>
                        </a:spcBef>
                        <a:spcAft>
                          <a:spcPts val="0"/>
                        </a:spcAft>
                      </a:pPr>
                      <a:r>
                        <a:rPr lang="ar-SA" sz="1200">
                          <a:effectLst/>
                        </a:rPr>
                        <a:t>مجموع المربعات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rtl="1">
                        <a:lnSpc>
                          <a:spcPct val="115000"/>
                        </a:lnSpc>
                        <a:spcBef>
                          <a:spcPts val="0"/>
                        </a:spcBef>
                        <a:spcAft>
                          <a:spcPts val="0"/>
                        </a:spcAft>
                      </a:pPr>
                      <a:r>
                        <a:rPr lang="ar-SA" sz="1200">
                          <a:effectLst/>
                        </a:rPr>
                        <a:t>درجات الحدية</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r" rtl="1">
                        <a:lnSpc>
                          <a:spcPct val="115000"/>
                        </a:lnSpc>
                        <a:spcBef>
                          <a:spcPts val="0"/>
                        </a:spcBef>
                        <a:spcAft>
                          <a:spcPts val="0"/>
                        </a:spcAft>
                      </a:pPr>
                      <a:r>
                        <a:rPr lang="ar-SA" sz="1200">
                          <a:effectLst/>
                        </a:rPr>
                        <a:t>مصدر التباين </a:t>
                      </a:r>
                      <a:r>
                        <a:rPr lang="en-US" sz="1200">
                          <a:effectLst/>
                        </a:rPr>
                        <a:t>Source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4255457446"/>
                  </a:ext>
                </a:extLst>
              </a:tr>
              <a:tr h="182880">
                <a:tc rowSpan="3">
                  <a:txBody>
                    <a:bodyPr/>
                    <a:lstStyle/>
                    <a:p>
                      <a:pPr marL="0" marR="0" algn="ctr" rtl="0">
                        <a:lnSpc>
                          <a:spcPct val="115000"/>
                        </a:lnSpc>
                        <a:spcBef>
                          <a:spcPts val="0"/>
                        </a:spcBef>
                        <a:spcAft>
                          <a:spcPts val="0"/>
                        </a:spcAft>
                      </a:pPr>
                      <a:r>
                        <a:rPr lang="en-US" sz="1100">
                          <a:effectLst/>
                        </a:rPr>
                        <a:t>1.59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19.715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39.43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rtl="1">
                        <a:lnSpc>
                          <a:spcPct val="115000"/>
                        </a:lnSpc>
                        <a:spcBef>
                          <a:spcPts val="0"/>
                        </a:spcBef>
                        <a:spcAft>
                          <a:spcPts val="0"/>
                        </a:spcAft>
                      </a:pPr>
                      <a:r>
                        <a:rPr lang="ar-SA" sz="1100">
                          <a:effectLst/>
                        </a:rPr>
                        <a:t>بين المجموعات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4002607022"/>
                  </a:ext>
                </a:extLst>
              </a:tr>
              <a:tr h="182880">
                <a:tc vMerge="1">
                  <a:txBody>
                    <a:bodyPr/>
                    <a:lstStyle/>
                    <a:p>
                      <a:endParaRPr lang="en-US"/>
                    </a:p>
                  </a:txBody>
                  <a:tcPr/>
                </a:tc>
                <a:tc>
                  <a:txBody>
                    <a:bodyPr/>
                    <a:lstStyle/>
                    <a:p>
                      <a:pPr marL="0" marR="0" algn="ctr" rtl="0">
                        <a:lnSpc>
                          <a:spcPct val="115000"/>
                        </a:lnSpc>
                        <a:spcBef>
                          <a:spcPts val="0"/>
                        </a:spcBef>
                        <a:spcAft>
                          <a:spcPts val="0"/>
                        </a:spcAft>
                      </a:pPr>
                      <a:r>
                        <a:rPr lang="en-US" sz="1100">
                          <a:effectLst/>
                        </a:rPr>
                        <a:t>12.44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298.57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rtl="1">
                        <a:lnSpc>
                          <a:spcPct val="115000"/>
                        </a:lnSpc>
                        <a:spcBef>
                          <a:spcPts val="0"/>
                        </a:spcBef>
                        <a:spcAft>
                          <a:spcPts val="0"/>
                        </a:spcAft>
                      </a:pPr>
                      <a:r>
                        <a:rPr lang="ar-SA" sz="1100">
                          <a:effectLst/>
                        </a:rPr>
                        <a:t>داخل المجموعات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2358437732"/>
                  </a:ext>
                </a:extLst>
              </a:tr>
              <a:tr h="182880">
                <a:tc vMerge="1">
                  <a:txBody>
                    <a:bodyPr/>
                    <a:lstStyle/>
                    <a:p>
                      <a:endParaRPr lang="en-US"/>
                    </a:p>
                  </a:txBody>
                  <a:tcPr/>
                </a:tc>
                <a:tc>
                  <a:txBody>
                    <a:bodyPr/>
                    <a:lstStyle/>
                    <a:p>
                      <a:pPr marL="0" marR="0" algn="ctr" rtl="0">
                        <a:lnSpc>
                          <a:spcPct val="115000"/>
                        </a:lnSpc>
                        <a:spcBef>
                          <a:spcPts val="0"/>
                        </a:spcBef>
                        <a:spcAft>
                          <a:spcPts val="0"/>
                        </a:spcAft>
                      </a:pPr>
                      <a:r>
                        <a:rPr lang="en-US" sz="1100">
                          <a:effectLst/>
                        </a:rPr>
                        <a:t>32.155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338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rtl="1">
                        <a:lnSpc>
                          <a:spcPct val="115000"/>
                        </a:lnSpc>
                        <a:spcBef>
                          <a:spcPts val="0"/>
                        </a:spcBef>
                        <a:spcAft>
                          <a:spcPts val="0"/>
                        </a:spcAft>
                      </a:pPr>
                      <a:r>
                        <a:rPr lang="ar-SA" sz="1100" dirty="0">
                          <a:effectLst/>
                        </a:rPr>
                        <a:t>المجموع</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xmlns="" val="173465995"/>
                  </a:ext>
                </a:extLst>
              </a:tr>
            </a:tbl>
          </a:graphicData>
        </a:graphic>
      </p:graphicFrame>
      <p:sp>
        <p:nvSpPr>
          <p:cNvPr id="9" name="Rectangle 8">
            <a:extLst>
              <a:ext uri="{FF2B5EF4-FFF2-40B4-BE49-F238E27FC236}">
                <a16:creationId xmlns:a16="http://schemas.microsoft.com/office/drawing/2014/main" xmlns="" id="{8E5D1215-8B10-4097-B5FF-EA333D4E6492}"/>
              </a:ext>
            </a:extLst>
          </p:cNvPr>
          <p:cNvSpPr/>
          <p:nvPr/>
        </p:nvSpPr>
        <p:spPr>
          <a:xfrm>
            <a:off x="2252951" y="6166023"/>
            <a:ext cx="6891049" cy="708014"/>
          </a:xfrm>
          <a:prstGeom prst="rect">
            <a:avLst/>
          </a:prstGeom>
        </p:spPr>
        <p:txBody>
          <a:bodyPr wrap="square">
            <a:spAutoFit/>
          </a:bodyPr>
          <a:lstStyle/>
          <a:p>
            <a:pPr algn="just">
              <a:lnSpc>
                <a:spcPct val="115000"/>
              </a:lnSpc>
              <a:spcAft>
                <a:spcPts val="1000"/>
              </a:spcAft>
            </a:pPr>
            <a:r>
              <a:rPr lang="ar-IQ" sz="1400" dirty="0">
                <a:latin typeface="Calibri" panose="020F0502020204030204" pitchFamily="34" charset="0"/>
                <a:ea typeface="Times New Roman" panose="02020603050405020304" pitchFamily="18" charset="0"/>
                <a:cs typeface="Simplified Arabic" panose="02020603050405020304" pitchFamily="18" charset="-78"/>
              </a:rPr>
              <a:t> </a:t>
            </a:r>
            <a:endParaRPr lang="en-US" sz="1050" dirty="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ar-IQ" sz="1400" dirty="0">
                <a:latin typeface="Calibri" panose="020F0502020204030204" pitchFamily="34" charset="0"/>
                <a:ea typeface="Times New Roman" panose="02020603050405020304" pitchFamily="18" charset="0"/>
                <a:cs typeface="Simplified Arabic" panose="02020603050405020304" pitchFamily="18" charset="-78"/>
              </a:rPr>
              <a:t>الكبيسي, وهيب مجيد (2010) الاحصاء التطبيقي في العلوم الاجتماعية, لبنان.</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7704" y="44624"/>
            <a:ext cx="5976664" cy="1224136"/>
          </a:xfrm>
          <a:noFill/>
          <a:ln>
            <a:noFill/>
          </a:ln>
        </p:spPr>
        <p:style>
          <a:lnRef idx="2">
            <a:schemeClr val="dk1"/>
          </a:lnRef>
          <a:fillRef idx="1">
            <a:schemeClr val="lt1"/>
          </a:fillRef>
          <a:effectRef idx="0">
            <a:schemeClr val="dk1"/>
          </a:effectRef>
          <a:fontRef idx="minor">
            <a:schemeClr val="dk1"/>
          </a:fontRef>
        </p:style>
        <p:txBody>
          <a:bodyPr>
            <a:normAutofit/>
          </a:bodyPr>
          <a:lstStyle/>
          <a:p>
            <a:pPr rtl="1"/>
            <a:r>
              <a:rPr lang="ar-IQ" b="1" dirty="0"/>
              <a:t>اجراءات التصميم التجريبي</a:t>
            </a:r>
            <a:endParaRPr lang="en-US" dirty="0"/>
          </a:p>
        </p:txBody>
      </p:sp>
      <p:sp>
        <p:nvSpPr>
          <p:cNvPr id="3" name="عنصر نائب للمحتوى 2"/>
          <p:cNvSpPr>
            <a:spLocks noGrp="1"/>
          </p:cNvSpPr>
          <p:nvPr>
            <p:ph idx="1"/>
          </p:nvPr>
        </p:nvSpPr>
        <p:spPr>
          <a:xfrm>
            <a:off x="611560" y="1700808"/>
            <a:ext cx="8229600" cy="5256584"/>
          </a:xfrm>
          <a:noFill/>
          <a:ln>
            <a:noFill/>
          </a:ln>
        </p:spPr>
        <p:style>
          <a:lnRef idx="2">
            <a:schemeClr val="dk1"/>
          </a:lnRef>
          <a:fillRef idx="1">
            <a:schemeClr val="lt1"/>
          </a:fillRef>
          <a:effectRef idx="0">
            <a:schemeClr val="dk1"/>
          </a:effectRef>
          <a:fontRef idx="minor">
            <a:schemeClr val="dk1"/>
          </a:fontRef>
        </p:style>
        <p:txBody>
          <a:bodyPr anchor="ctr">
            <a:normAutofit/>
          </a:bodyPr>
          <a:lstStyle/>
          <a:p>
            <a:pPr algn="r" rtl="1"/>
            <a:r>
              <a:rPr lang="ar-IQ" dirty="0"/>
              <a:t>ان اجراء التصميم التجريبي يحتم على الباحث:</a:t>
            </a:r>
            <a:endParaRPr lang="en-US" dirty="0"/>
          </a:p>
          <a:p>
            <a:pPr lvl="0" algn="r" rtl="1"/>
            <a:r>
              <a:rPr lang="ar-IQ" dirty="0"/>
              <a:t> ان يختار قيم او اصناف المتغير المستقل او المتغيرات التي ستتم مقارنتها.</a:t>
            </a:r>
            <a:endParaRPr lang="en-US" dirty="0"/>
          </a:p>
          <a:p>
            <a:pPr lvl="0" algn="r" rtl="1"/>
            <a:r>
              <a:rPr lang="ar-IQ" dirty="0"/>
              <a:t>يختار عينة او افراد تجريبيين.</a:t>
            </a:r>
            <a:endParaRPr lang="en-US" dirty="0"/>
          </a:p>
          <a:p>
            <a:pPr lvl="0" algn="r" rtl="1"/>
            <a:r>
              <a:rPr lang="ar-IQ" dirty="0"/>
              <a:t>ان يستخدم الضوابط و الاجراءات التي من خلالها يتم تصنيف الافراد الى فئات للمتغير المستقل.</a:t>
            </a:r>
            <a:endParaRPr lang="en-US" dirty="0"/>
          </a:p>
          <a:p>
            <a:pPr lvl="0" algn="r" rtl="1"/>
            <a:r>
              <a:rPr lang="ar-IQ" dirty="0"/>
              <a:t>يعين او يحدد الملاحظات او القياسات التي يجب عملها لكل فرد.</a:t>
            </a:r>
            <a:endParaRPr lang="en-US" dirty="0"/>
          </a:p>
          <a:p>
            <a:pPr lvl="0" algn="r" rtl="1"/>
            <a:r>
              <a:rPr lang="ar-IQ" dirty="0"/>
              <a:t>اختيار الطرق المختلفة للتدريس التي ستخضع للمقارنة.</a:t>
            </a:r>
            <a:endParaRPr lang="en-US" dirty="0"/>
          </a:p>
          <a:p>
            <a:pPr algn="r" rtl="1">
              <a:buNone/>
            </a:pPr>
            <a:endParaRPr lang="ar-IQ"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8058"/>
          </a:xfrm>
        </p:spPr>
        <p:style>
          <a:lnRef idx="2">
            <a:schemeClr val="dk1"/>
          </a:lnRef>
          <a:fillRef idx="1">
            <a:schemeClr val="lt1"/>
          </a:fillRef>
          <a:effectRef idx="0">
            <a:schemeClr val="dk1"/>
          </a:effectRef>
          <a:fontRef idx="minor">
            <a:schemeClr val="dk1"/>
          </a:fontRef>
        </p:style>
        <p:txBody>
          <a:bodyPr>
            <a:noAutofit/>
          </a:bodyPr>
          <a:lstStyle/>
          <a:p>
            <a:pPr algn="ctr" rtl="1"/>
            <a:r>
              <a:rPr lang="ar-IQ" sz="2000" b="1" dirty="0"/>
              <a:t>المفاهيم والمصطلحات الفنية</a:t>
            </a:r>
            <a:endParaRPr lang="en-US" sz="2000" dirty="0"/>
          </a:p>
        </p:txBody>
      </p:sp>
      <p:sp>
        <p:nvSpPr>
          <p:cNvPr id="3" name="عنصر نائب للمحتوى 2"/>
          <p:cNvSpPr>
            <a:spLocks noGrp="1"/>
          </p:cNvSpPr>
          <p:nvPr>
            <p:ph idx="1"/>
          </p:nvPr>
        </p:nvSpPr>
        <p:spPr>
          <a:xfrm>
            <a:off x="457200" y="836712"/>
            <a:ext cx="8229599" cy="5544616"/>
          </a:xfrm>
          <a:noFill/>
          <a:ln>
            <a:noFill/>
          </a:ln>
        </p:spPr>
        <p:style>
          <a:lnRef idx="2">
            <a:schemeClr val="dk1"/>
          </a:lnRef>
          <a:fillRef idx="1">
            <a:schemeClr val="lt1"/>
          </a:fillRef>
          <a:effectRef idx="0">
            <a:schemeClr val="dk1"/>
          </a:effectRef>
          <a:fontRef idx="minor">
            <a:schemeClr val="dk1"/>
          </a:fontRef>
        </p:style>
        <p:txBody>
          <a:bodyPr>
            <a:normAutofit/>
          </a:bodyPr>
          <a:lstStyle/>
          <a:p>
            <a:pPr marL="514350" lvl="0" indent="-514350" algn="r" rtl="1">
              <a:buNone/>
            </a:pPr>
            <a:endParaRPr lang="ar-IQ" dirty="0"/>
          </a:p>
          <a:p>
            <a:pPr algn="r" rtl="1"/>
            <a:r>
              <a:rPr lang="ar-IQ" dirty="0"/>
              <a:t>من المناسب الاشارة للمصطلحات و المفاهيم الفنية في تصميم التجارب فقد يستخدم المتغير المستقل بالتجربة كمتغير معالج (</a:t>
            </a:r>
            <a:r>
              <a:rPr lang="en-US" dirty="0"/>
              <a:t>treatment variable</a:t>
            </a:r>
            <a:r>
              <a:rPr lang="ar-IQ" dirty="0"/>
              <a:t>) او متغير تصنيف ( </a:t>
            </a:r>
            <a:r>
              <a:rPr lang="en-US" dirty="0"/>
              <a:t>classification variable</a:t>
            </a:r>
            <a:r>
              <a:rPr lang="ar-IQ" dirty="0"/>
              <a:t>) فالمتغير المعالج يتضمن تعديلا في عينة او مفردات التجربة يتحكم فيه المجرب.</a:t>
            </a:r>
            <a:endParaRPr lang="en-US" dirty="0"/>
          </a:p>
          <a:p>
            <a:pPr algn="r" rtl="1"/>
            <a:r>
              <a:rPr lang="ar-IQ" dirty="0"/>
              <a:t>هنا العينة التجريبية يمكن ان تصنف على اساس صفات كانت موجودة قبل  واثناء التجربة وغير ناتجة من تحكم عامل المجرب. مثل هذا المتغير هو متغير تصنيف.</a:t>
            </a:r>
            <a:endParaRPr lang="en-US" dirty="0"/>
          </a:p>
          <a:p>
            <a:pPr algn="r" rtl="1"/>
            <a:r>
              <a:rPr lang="ar-IQ" dirty="0"/>
              <a:t>مثال على ذلك ( الجنس, العمر, مستوى الذكاء, الحالة الاقتصادية والاجتماعية ...الخ) ان قيم متغير التصنيف لاتوضح من قبل المجرب كما هو الحال مع متغير المعالجة ومع ذلك فان المجرب يختار متغيرات التصنيف التي ستحتويها التجربة او تكون اهدافآ له. </a:t>
            </a:r>
            <a:endParaRPr lang="en-US" dirty="0"/>
          </a:p>
          <a:p>
            <a:pPr algn="r" rtl="1"/>
            <a:r>
              <a:rPr lang="ar-IQ" dirty="0"/>
              <a:t>ان اي متغير مستقل سواء كان من نوع المعالجة او التصنيف يشار اليه الى انه عامل </a:t>
            </a:r>
            <a:r>
              <a:rPr lang="en-US" dirty="0"/>
              <a:t> factor </a:t>
            </a:r>
            <a:r>
              <a:rPr lang="ar-IQ" dirty="0"/>
              <a:t>. والتجارب التي تبحث في الوقت نفسه عن تأثير متغيرين مستقلين يقال عنها تجربة ذات عاملين او تجربة ذات تصنيف ثنائي. وعندما تكون هناك ثلاث عوامل فالتجربة يقال عنها انها ذات ثلاثة عوامل او ذات تصنيف ثلاثي وهكذا. و القيم او الفئات المختلفة للمتغير المستقل تسمى ( مستويات – </a:t>
            </a:r>
            <a:r>
              <a:rPr lang="en-US" dirty="0"/>
              <a:t>Levels</a:t>
            </a:r>
            <a:r>
              <a:rPr lang="ar-IQ" dirty="0"/>
              <a:t>) اي بالامكان ان يوجد اثنان او ثلاثة</a:t>
            </a:r>
          </a:p>
        </p:txBody>
      </p:sp>
    </p:spTree>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a:noFill/>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ar-IQ" b="1" dirty="0"/>
              <a:t>ادبيات التصميم التجريبي</a:t>
            </a:r>
            <a:r>
              <a:rPr lang="en-US" dirty="0"/>
              <a:t/>
            </a:r>
            <a:br>
              <a:rPr lang="en-US" dirty="0"/>
            </a:br>
            <a:endParaRPr lang="ar-IQ" dirty="0"/>
          </a:p>
        </p:txBody>
      </p:sp>
      <p:sp>
        <p:nvSpPr>
          <p:cNvPr id="3" name="عنصر نائب للمحتوى 2"/>
          <p:cNvSpPr>
            <a:spLocks noGrp="1"/>
          </p:cNvSpPr>
          <p:nvPr>
            <p:ph idx="1"/>
          </p:nvPr>
        </p:nvSpPr>
        <p:spPr>
          <a:xfrm>
            <a:off x="457201" y="2133600"/>
            <a:ext cx="8077200" cy="3777622"/>
          </a:xfrm>
          <a:noFill/>
          <a:ln>
            <a:noFill/>
          </a:ln>
        </p:spPr>
        <p:style>
          <a:lnRef idx="2">
            <a:schemeClr val="dk1"/>
          </a:lnRef>
          <a:fillRef idx="1">
            <a:schemeClr val="lt1"/>
          </a:fillRef>
          <a:effectRef idx="0">
            <a:schemeClr val="dk1"/>
          </a:effectRef>
          <a:fontRef idx="minor">
            <a:schemeClr val="dk1"/>
          </a:fontRef>
        </p:style>
        <p:txBody>
          <a:bodyPr>
            <a:normAutofit/>
          </a:bodyPr>
          <a:lstStyle/>
          <a:p>
            <a:pPr algn="r" rtl="1">
              <a:buNone/>
            </a:pPr>
            <a:r>
              <a:rPr lang="ar-IQ" dirty="0"/>
              <a:t>تشير الى الوحدة التي تستخدم للمعالجة وتسمى ( القطعة – </a:t>
            </a:r>
            <a:r>
              <a:rPr lang="en-US" dirty="0"/>
              <a:t>plot</a:t>
            </a:r>
            <a:r>
              <a:rPr lang="ar-IQ" dirty="0"/>
              <a:t>) وهذا المصطلح مشتق من التجارب الزراعية وفي العمل التجريبي في علم النفس والتربية فان القطعة عادة هي الفرد (الانسان) او الحيوان الخاضع للتجربة. المقياس المستخرج من القطعة يسمى الناتج او الحاصل (</a:t>
            </a:r>
            <a:r>
              <a:rPr lang="en-US" dirty="0"/>
              <a:t>Yield</a:t>
            </a:r>
            <a:r>
              <a:rPr lang="ar-IQ" dirty="0"/>
              <a:t>) وهو مصطلح كثير الاستخدام الزراعي وفي علم النفس والتربية فأن المقاييس لمجموعة من الافراد او الحيوانات التي تطابق ناتج عدد من القطع. وتجمبع الوحدات التجريبة المتجانسة بالاخذ بنظر الاعتبار بعض الاسس في التصنيف تسمى ب (القطاع – </a:t>
            </a:r>
            <a:r>
              <a:rPr lang="en-US" dirty="0"/>
              <a:t>Block</a:t>
            </a:r>
            <a:r>
              <a:rPr lang="ar-IQ" dirty="0"/>
              <a:t>) واذا قام مجرب باختيار عينة من (50) فردا مكونة من (25) ذكرا و (25) انثى فالمجموعتان تصنفان حسب صفة الجنس هي القطاعات.</a:t>
            </a:r>
            <a:endParaRPr lang="en-US" dirty="0"/>
          </a:p>
          <a:p>
            <a:pPr algn="r" rtl="1">
              <a:buNone/>
            </a:pPr>
            <a:endParaRPr lang="ar-IQ"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274638"/>
            <a:ext cx="5976664" cy="922114"/>
          </a:xfrm>
          <a:noFill/>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ar-IQ" sz="2400" b="1" dirty="0"/>
              <a:t>تصنيف المتغيرات بحسب علاقتها بالتجارب</a:t>
            </a:r>
            <a:endParaRPr lang="en-US" sz="2400" dirty="0"/>
          </a:p>
        </p:txBody>
      </p:sp>
      <p:sp>
        <p:nvSpPr>
          <p:cNvPr id="3" name="عنصر نائب للمحتوى 2"/>
          <p:cNvSpPr>
            <a:spLocks noGrp="1"/>
          </p:cNvSpPr>
          <p:nvPr>
            <p:ph idx="1"/>
          </p:nvPr>
        </p:nvSpPr>
        <p:spPr>
          <a:xfrm>
            <a:off x="1167995" y="1412776"/>
            <a:ext cx="6591985" cy="4641718"/>
          </a:xfrm>
          <a:noFill/>
          <a:ln>
            <a:noFill/>
          </a:ln>
        </p:spPr>
        <p:style>
          <a:lnRef idx="2">
            <a:schemeClr val="dk1"/>
          </a:lnRef>
          <a:fillRef idx="1">
            <a:schemeClr val="lt1"/>
          </a:fillRef>
          <a:effectRef idx="0">
            <a:schemeClr val="dk1"/>
          </a:effectRef>
          <a:fontRef idx="minor">
            <a:schemeClr val="dk1"/>
          </a:fontRef>
        </p:style>
        <p:txBody>
          <a:bodyPr>
            <a:normAutofit fontScale="92500"/>
          </a:bodyPr>
          <a:lstStyle/>
          <a:p>
            <a:pPr algn="r" rtl="1"/>
            <a:r>
              <a:rPr lang="ar-IQ" sz="2800" dirty="0"/>
              <a:t>ان التجارب بالعلاقة او العلاقات بين المتغيرات حيث تصنف المتغيرات الى انواع اسمية (نوعية) و رتبية او فترة نسبية. وفي تجربة بسيطة ذات متغيرين فان متغيرات المعالجة يمكن ان تكون اسمية, رتبية او فترة نسبية. اما الطرق التي تستخدم بيانات التجارب ونوع الاسئلة التي يمكن ان تجيب عليها التجربة فانها تقررها طبيعة المتغيرات. اي ان طبيعة المعلومات التي تنتجها التجربة و طرق التحليل التي توصل المعلومات الى فهمنا تعتمد على طبيعة المتغيرات.</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375278"/>
            <a:ext cx="7200800" cy="821474"/>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ar-IQ" b="1" dirty="0"/>
              <a:t>تجربة للتوضيح</a:t>
            </a:r>
            <a:endParaRPr lang="en-US" b="1" dirty="0"/>
          </a:p>
        </p:txBody>
      </p:sp>
      <p:sp>
        <p:nvSpPr>
          <p:cNvPr id="3" name="عنصر نائب للمحتوى 2"/>
          <p:cNvSpPr>
            <a:spLocks noGrp="1"/>
          </p:cNvSpPr>
          <p:nvPr>
            <p:ph idx="1"/>
          </p:nvPr>
        </p:nvSpPr>
        <p:spPr>
          <a:xfrm>
            <a:off x="179512" y="1408956"/>
            <a:ext cx="9000999" cy="5449044"/>
          </a:xfrm>
          <a:noFill/>
          <a:ln>
            <a:noFill/>
          </a:ln>
        </p:spPr>
        <p:style>
          <a:lnRef idx="2">
            <a:schemeClr val="dk1"/>
          </a:lnRef>
          <a:fillRef idx="1">
            <a:schemeClr val="lt1"/>
          </a:fillRef>
          <a:effectRef idx="0">
            <a:schemeClr val="dk1"/>
          </a:effectRef>
          <a:fontRef idx="minor">
            <a:schemeClr val="dk1"/>
          </a:fontRef>
        </p:style>
        <p:txBody>
          <a:bodyPr>
            <a:normAutofit fontScale="92500"/>
          </a:bodyPr>
          <a:lstStyle/>
          <a:p>
            <a:pPr algn="r" rtl="1"/>
            <a:r>
              <a:rPr lang="ar-IQ" dirty="0"/>
              <a:t>تجربة طبقت فيها ثلاث علاجات على ثلاث مجموعات تعاني من الكآبة. وبعد فترة زمنية اشارت الملاحظات الى ان هناك مجموعة ابدت تماثلا للشفاء والبعض الاخر لم يظهروا اشارة للشفاء.</a:t>
            </a:r>
            <a:endParaRPr lang="en-US" dirty="0"/>
          </a:p>
          <a:p>
            <a:pPr algn="r" rtl="1"/>
            <a:r>
              <a:rPr lang="ar-IQ" dirty="0"/>
              <a:t>في هذه التجربة كلا المتغيرين اسميان. والباحث يمكنه حساب النسب في المجموعات الثلاث التي اظهرت شفاء ثم تقارن هذه النسب مع بعضها البعض. اما كبر حجم الفروق بين النسب فهي مقياس للاختلاف بين العلاقات. وليس هناك تحليل اخر لمثل هذه البيانات ممكن عمله غير ذلك.</a:t>
            </a:r>
            <a:endParaRPr lang="en-US" dirty="0"/>
          </a:p>
          <a:p>
            <a:pPr algn="r" rtl="1"/>
            <a:r>
              <a:rPr lang="ar-IQ" dirty="0"/>
              <a:t>من ناحية اخرى نجعل فيها المتغير المعالج (المستقل) و المتغير المعتمد من نوع النسبة او الفترة. ان متغير المعالجة قد يتكون من جرعات الدواء التي بينها فاصل زمني متساو. و المتغير المعتمد يمكن ان يكون زمن رد الفعل.</a:t>
            </a:r>
            <a:endParaRPr lang="en-US" dirty="0"/>
          </a:p>
          <a:p>
            <a:pPr algn="r" rtl="1"/>
            <a:r>
              <a:rPr lang="ar-IQ" dirty="0"/>
              <a:t>ومن هنا فان الباحث لايقارن فقط متوسط زمن رد الفعل لكل جرعة مع اخرى, لكنه يمكن ان يكتشف طبيعة العلاقة الدالة بين المتغيرين.</a:t>
            </a:r>
            <a:endParaRPr lang="en-US" dirty="0"/>
          </a:p>
          <a:p>
            <a:pPr algn="r" rtl="1"/>
            <a:r>
              <a:rPr lang="ar-IQ" dirty="0"/>
              <a:t>النتائج</a:t>
            </a:r>
            <a:endParaRPr lang="en-US" dirty="0"/>
          </a:p>
          <a:p>
            <a:pPr algn="r" rtl="1"/>
            <a:r>
              <a:rPr lang="ar-IQ" dirty="0"/>
              <a:t>ان زمن رد الفعل بمكن زيادته او تقليله بشكل خطي مع تغيير متغير المعالجة وقد يزداد او ينقص او نجد نوعا اخر من العلاقة هنا. من التجربتين السابقة لاحظنا ان كلا المتغيرين هما اسميين وفي الاخرى كلاهما اما بشكل فترة او نسبة.</a:t>
            </a:r>
            <a:endParaRPr lang="en-US" dirty="0"/>
          </a:p>
          <a:p>
            <a:pPr algn="r" rtl="1"/>
            <a:r>
              <a:rPr lang="ar-IQ" dirty="0"/>
              <a:t>في العديد من التجارب ان متغيرات المعالجة تكون اسمية والمتغير المعتمد يكون من نوع فترة او نسبة, ومتغير المعالجة من الجائز ان يكون رتبيآ والمتغير المعتمد اسميا وهكذا.ان طبيعة المتغير هي التي تقرر الطريقة المستخدمة في التحليل وطبيعة الاستنتاجات المستقاة منها.</a:t>
            </a:r>
            <a:endParaRPr lang="en-US" dirty="0"/>
          </a:p>
          <a:p>
            <a:pPr lvl="0" algn="r" rtl="1"/>
            <a:endParaRPr lang="ar-IQ" dirty="0"/>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7704" y="274638"/>
            <a:ext cx="4896544" cy="634082"/>
          </a:xfrm>
          <a:solidFill>
            <a:srgbClr val="92D050"/>
          </a:solidFill>
        </p:spPr>
        <p:style>
          <a:lnRef idx="2">
            <a:schemeClr val="dk1"/>
          </a:lnRef>
          <a:fillRef idx="1">
            <a:schemeClr val="lt1"/>
          </a:fillRef>
          <a:effectRef idx="0">
            <a:schemeClr val="dk1"/>
          </a:effectRef>
          <a:fontRef idx="minor">
            <a:schemeClr val="dk1"/>
          </a:fontRef>
        </p:style>
        <p:txBody>
          <a:bodyPr>
            <a:normAutofit fontScale="90000"/>
          </a:bodyPr>
          <a:lstStyle/>
          <a:p>
            <a:r>
              <a:rPr lang="ar-IQ" b="1" dirty="0"/>
              <a:t>انواع التجارب والتصاميم</a:t>
            </a:r>
            <a:r>
              <a:rPr lang="en-US" dirty="0"/>
              <a:t/>
            </a:r>
            <a:br>
              <a:rPr lang="en-US" dirty="0"/>
            </a:br>
            <a:endParaRPr lang="ar-IQ" dirty="0"/>
          </a:p>
        </p:txBody>
      </p:sp>
      <p:sp>
        <p:nvSpPr>
          <p:cNvPr id="3" name="عنصر نائب للمحتوى 2"/>
          <p:cNvSpPr>
            <a:spLocks noGrp="1"/>
          </p:cNvSpPr>
          <p:nvPr>
            <p:ph idx="1"/>
          </p:nvPr>
        </p:nvSpPr>
        <p:spPr>
          <a:xfrm>
            <a:off x="251520" y="980728"/>
            <a:ext cx="8748972" cy="5760640"/>
          </a:xfrm>
          <a:no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algn="ctr" rtl="1"/>
            <a:r>
              <a:rPr lang="ar-IQ" b="1" dirty="0">
                <a:solidFill>
                  <a:srgbClr val="FF0000"/>
                </a:solidFill>
              </a:rPr>
              <a:t>التجارب الاحادية</a:t>
            </a:r>
            <a:endParaRPr lang="en-US" dirty="0">
              <a:solidFill>
                <a:srgbClr val="FF0000"/>
              </a:solidFill>
            </a:endParaRPr>
          </a:p>
          <a:p>
            <a:pPr algn="r" rtl="1"/>
            <a:r>
              <a:rPr lang="ar-IQ" dirty="0"/>
              <a:t>هناك العديد من التجارب تحتوي على معالجة واحدة او تصنيف او متغير بمستووين او اكثر. ونلاحظ في تجارب يكون فيها المتغير الاحادي هو متغير معالجة من المستويات او الفئات وليس متغير التصنيف.</a:t>
            </a:r>
            <a:endParaRPr lang="en-US" dirty="0"/>
          </a:p>
          <a:p>
            <a:pPr algn="r" rtl="1"/>
            <a:r>
              <a:rPr lang="ar-IQ" dirty="0"/>
              <a:t>انواع التجارب الاحادية:</a:t>
            </a:r>
            <a:endParaRPr lang="en-US" dirty="0"/>
          </a:p>
          <a:p>
            <a:pPr algn="r" rtl="1"/>
            <a:r>
              <a:rPr lang="ar-IQ" dirty="0"/>
              <a:t>اولا: مجموعة من افراد تجريبين تم تقسيمهم الى </a:t>
            </a:r>
            <a:r>
              <a:rPr lang="en-US" dirty="0"/>
              <a:t>K </a:t>
            </a:r>
            <a:r>
              <a:rPr lang="ar-IQ" dirty="0"/>
              <a:t> من المجموعات المستقلة باستخدام الطريقة العشوائية عالجة مختلفة يمكن استخدامها مع كل مجموعة. احد المجموعات احد المجموعات قد تكون مجموعة ضابطة لاتطبق عليها اي معالجة وتفسير التجربة قد يتطلب مقارنة نتائج التي اخعت للمعالجة مع النتائج المستحصلة بغياب المعالجة, والمقارنة يمكن اجراؤها اما بين المعالجات والمجموعة الضابطة او بين المعالجات او كلاهما.</a:t>
            </a:r>
            <a:endParaRPr lang="en-US" dirty="0"/>
          </a:p>
          <a:p>
            <a:pPr algn="r" rtl="1"/>
            <a:r>
              <a:rPr lang="ar-IQ" dirty="0"/>
              <a:t>ثانيآ: بعض التجتارب الاحدية العامل تحتوي على مجموعة واحدة من الافراد كل فرد ياخذ (</a:t>
            </a:r>
            <a:r>
              <a:rPr lang="en-US" dirty="0"/>
              <a:t>K</a:t>
            </a:r>
            <a:r>
              <a:rPr lang="ar-IQ" dirty="0"/>
              <a:t>) من المعالجات تتكرر الملاحظات او القياسات تحت </a:t>
            </a:r>
            <a:r>
              <a:rPr lang="en-US" dirty="0"/>
              <a:t>K</a:t>
            </a:r>
            <a:r>
              <a:rPr lang="ar-IQ" dirty="0"/>
              <a:t> من الظروف احدها قد يكون هو الظرف الضابط على نفس المجموعة او الافرا, في مثل هذه التجربة وعندما توضع القياسات تحت </a:t>
            </a:r>
            <a:r>
              <a:rPr lang="en-US" dirty="0"/>
              <a:t>K </a:t>
            </a:r>
            <a:r>
              <a:rPr lang="ar-IQ" dirty="0"/>
              <a:t> من المعالجات فسوف لاتكون مستقلة.الارتباطات الموجبة تكون موجودة عادة بين ازواج القياسات المستحصلة تحت اي معالجتين. وهذا الارتباط مستقل عن حجم الخطأ في المقارنات بين متوسطات المعالجات المنفصلة.</a:t>
            </a:r>
            <a:endParaRPr lang="en-US" dirty="0"/>
          </a:p>
          <a:p>
            <a:pPr algn="r" rtl="1"/>
            <a:r>
              <a:rPr lang="ar-IQ" dirty="0"/>
              <a:t>ثالثآ: التجربة الاحادية العامل من الممكن ان تحتوي على مجموعاتتطابق واحد او اكثر من المتغيرات والمعروف عنها انها مرتبطة مع المتغير التابع.</a:t>
            </a:r>
            <a:endParaRPr lang="en-US" dirty="0"/>
          </a:p>
          <a:p>
            <a:pPr>
              <a:buNone/>
            </a:pPr>
            <a:endParaRPr lang="ar-IQ" dirty="0"/>
          </a:p>
        </p:txBody>
      </p:sp>
    </p:spTree>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0"/>
            <a:ext cx="8460432" cy="6858000"/>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ar-IQ" sz="2300" b="1" dirty="0">
                <a:solidFill>
                  <a:srgbClr val="FF0000"/>
                </a:solidFill>
              </a:rPr>
              <a:t>التجارب العشوائية</a:t>
            </a:r>
            <a:endParaRPr lang="en-US" sz="2300" b="1" dirty="0">
              <a:solidFill>
                <a:srgbClr val="FF0000"/>
              </a:solidFill>
            </a:endParaRPr>
          </a:p>
          <a:p>
            <a:pPr algn="r" rtl="1"/>
            <a:r>
              <a:rPr lang="ar-IQ" dirty="0"/>
              <a:t>في تصميم التجارب هناك استخدام متكرر للعشوائية بصورة عام, وغرض العشوائية هو لتأكيد ان المتغيرات العرضية المصاحبة للمتغير المعتمد التي قد تكون مرتبطة به لا تنتج تحيزا منتظما في نتائج التجربة. على الرغم من ان الطرق العشوائية تختلف من تجربة الى اخرى فالغرض الئيسي منها هو لحماية صلاحية التجربة بواسطة السيطرة على تاثير تحيز المتغيرات العرضية. (نص مقتبس من كوكران 1957). هو ذا علاقة هنا بالموضوع والقول(العشوائية) تماثل الى حد ما التأمين.</a:t>
            </a:r>
            <a:endParaRPr lang="en-US" dirty="0"/>
          </a:p>
          <a:p>
            <a:pPr algn="r" rtl="1"/>
            <a:r>
              <a:rPr lang="ar-IQ" dirty="0"/>
              <a:t>ذلك يعني الحيطة ضد المشكلات التي قد تحدث او لاتحدث والتي تكون خطرة او غير خطرة اذا ما حدثت.</a:t>
            </a:r>
            <a:endParaRPr lang="en-US" dirty="0"/>
          </a:p>
          <a:p>
            <a:pPr algn="r" rtl="1"/>
            <a:r>
              <a:rPr lang="ar-IQ" dirty="0"/>
              <a:t>بصورة عامة ان ماينصح بالاعتماد هو العشوائية حتى وان يكن هناك توقع تحيز جدي اذا لم يعمل بالعشوائية. ان المجرب هنا اذن قد احتمى ضد الحوادث المعتادة التي تحيط توقعاته.</a:t>
            </a:r>
            <a:endParaRPr lang="en-US" dirty="0"/>
          </a:p>
          <a:p>
            <a:pPr algn="r" rtl="1"/>
            <a:r>
              <a:rPr lang="ar-IQ" dirty="0"/>
              <a:t>في التصميم التجريبي ان مصطلح العشوائية لايثير انطباعا ذاتيآ لترتيب الصدفة لا بل لاجراءات عملية واضحة المعالم. وهذه الاجراءا يمكن ان تتضمن رمي قطع من نقود معدنية او سحب ورق لعب مرقمة من مجموعة مخلوطة جيدآ او استخدام جداول الاعداد العشوائية. هذه الجداول تحتوي على سلسلة ارقام من صفر الى تسعة وكل رقم يظهر تقريبا بتكرار متساوي والارقام المتجاورة مستقلة عن بعضها الاخر. وهذه الجداول يمكن ايجادها في فيشر ويتس 1963 </a:t>
            </a:r>
            <a:r>
              <a:rPr lang="en-US" dirty="0"/>
              <a:t>Fisher and Yates</a:t>
            </a:r>
            <a:r>
              <a:rPr lang="ar-IQ" dirty="0"/>
              <a:t>.</a:t>
            </a:r>
            <a:endParaRPr lang="en-US" dirty="0"/>
          </a:p>
          <a:p>
            <a:pPr algn="r">
              <a:buNone/>
            </a:pPr>
            <a:endParaRPr lang="ar-IQ" dirty="0"/>
          </a:p>
        </p:txBody>
      </p:sp>
    </p:spTree>
  </p:cSld>
  <p:clrMapOvr>
    <a:masterClrMapping/>
  </p:clrMapOvr>
  <p:transition spd="slow">
    <p:cover dir="r"/>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751</TotalTime>
  <Words>2993</Words>
  <Application>Microsoft Office PowerPoint</Application>
  <PresentationFormat>عرض على الشاشة (3:4)‏</PresentationFormat>
  <Paragraphs>392</Paragraphs>
  <Slides>21</Slides>
  <Notes>0</Notes>
  <HiddenSlides>0</HiddenSlides>
  <MMClips>0</MMClips>
  <ScaleCrop>false</ScaleCrop>
  <HeadingPairs>
    <vt:vector size="4" baseType="variant">
      <vt:variant>
        <vt:lpstr>سمة</vt:lpstr>
      </vt:variant>
      <vt:variant>
        <vt:i4>1</vt:i4>
      </vt:variant>
      <vt:variant>
        <vt:lpstr>عناوين الشرائح</vt:lpstr>
      </vt:variant>
      <vt:variant>
        <vt:i4>21</vt:i4>
      </vt:variant>
    </vt:vector>
  </HeadingPairs>
  <TitlesOfParts>
    <vt:vector size="22" baseType="lpstr">
      <vt:lpstr>Wisp</vt:lpstr>
      <vt:lpstr>الاحصاء التصميم التجريبي وتحليل التباين</vt:lpstr>
      <vt:lpstr>المقدمة</vt:lpstr>
      <vt:lpstr>اجراءات التصميم التجريبي</vt:lpstr>
      <vt:lpstr>المفاهيم والمصطلحات الفنية</vt:lpstr>
      <vt:lpstr>ادبيات التصميم التجريبي </vt:lpstr>
      <vt:lpstr>تصنيف المتغيرات بحسب علاقتها بالتجارب</vt:lpstr>
      <vt:lpstr>تجربة للتوضيح</vt:lpstr>
      <vt:lpstr>انواع التجارب والتصاميم </vt:lpstr>
      <vt:lpstr>الشريحة 9</vt:lpstr>
      <vt:lpstr>الشريحة 10</vt:lpstr>
      <vt:lpstr>اما طريقة شرط التعلم هي متغيرات اسمية. وهذه البيانات تكتب بشكل اعمدة كما يلي: </vt:lpstr>
      <vt:lpstr>تصميمات تجريبية اخرى</vt:lpstr>
      <vt:lpstr>الشريحة 13</vt:lpstr>
      <vt:lpstr>الشريحة 14</vt:lpstr>
      <vt:lpstr>تحليل التباين الاحادي</vt:lpstr>
      <vt:lpstr>الشريحة 16</vt:lpstr>
      <vt:lpstr>تحليل التباين للعينات المتساوية </vt:lpstr>
      <vt:lpstr>الشريحة 18</vt:lpstr>
      <vt:lpstr>الشريحة 19</vt:lpstr>
      <vt:lpstr>تحليل التباين للعينات الغير المتساوية</vt:lpstr>
      <vt:lpstr>الشريحة 21</vt:lpstr>
    </vt:vector>
  </TitlesOfParts>
  <Company>SACC - 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DR.Ahmed Saker 2O14</dc:creator>
  <cp:lastModifiedBy>Areedo</cp:lastModifiedBy>
  <cp:revision>69</cp:revision>
  <dcterms:created xsi:type="dcterms:W3CDTF">2018-10-14T05:58:53Z</dcterms:created>
  <dcterms:modified xsi:type="dcterms:W3CDTF">2018-12-28T15:29:11Z</dcterms:modified>
</cp:coreProperties>
</file>