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45"/>
  </p:notesMasterIdLst>
  <p:sldIdLst>
    <p:sldId id="256" r:id="rId2"/>
    <p:sldId id="257" r:id="rId3"/>
    <p:sldId id="258" r:id="rId4"/>
    <p:sldId id="259" r:id="rId5"/>
    <p:sldId id="260" r:id="rId6"/>
    <p:sldId id="261" r:id="rId7"/>
    <p:sldId id="264" r:id="rId8"/>
    <p:sldId id="269" r:id="rId9"/>
    <p:sldId id="270" r:id="rId10"/>
    <p:sldId id="262" r:id="rId11"/>
    <p:sldId id="263" r:id="rId12"/>
    <p:sldId id="272" r:id="rId13"/>
    <p:sldId id="273" r:id="rId14"/>
    <p:sldId id="274" r:id="rId15"/>
    <p:sldId id="271" r:id="rId16"/>
    <p:sldId id="275" r:id="rId17"/>
    <p:sldId id="276" r:id="rId18"/>
    <p:sldId id="277" r:id="rId19"/>
    <p:sldId id="278" r:id="rId20"/>
    <p:sldId id="279" r:id="rId21"/>
    <p:sldId id="280" r:id="rId22"/>
    <p:sldId id="281" r:id="rId23"/>
    <p:sldId id="265" r:id="rId24"/>
    <p:sldId id="266" r:id="rId25"/>
    <p:sldId id="267" r:id="rId26"/>
    <p:sldId id="268" r:id="rId27"/>
    <p:sldId id="282" r:id="rId28"/>
    <p:sldId id="283" r:id="rId29"/>
    <p:sldId id="284" r:id="rId30"/>
    <p:sldId id="285" r:id="rId31"/>
    <p:sldId id="286" r:id="rId32"/>
    <p:sldId id="287" r:id="rId33"/>
    <p:sldId id="289" r:id="rId34"/>
    <p:sldId id="288" r:id="rId35"/>
    <p:sldId id="291" r:id="rId36"/>
    <p:sldId id="292" r:id="rId37"/>
    <p:sldId id="293" r:id="rId38"/>
    <p:sldId id="294" r:id="rId39"/>
    <p:sldId id="295" r:id="rId40"/>
    <p:sldId id="296" r:id="rId41"/>
    <p:sldId id="297" r:id="rId42"/>
    <p:sldId id="298" r:id="rId43"/>
    <p:sldId id="299" r:id="rId44"/>
  </p:sldIdLst>
  <p:sldSz cx="6858000" cy="9144000" type="screen4x3"/>
  <p:notesSz cx="6858000" cy="99456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مقطع بدون عنوان" id="{30DA2D7F-6FD7-42C5-B915-6920E4D03F30}">
          <p14:sldIdLst/>
        </p14:section>
        <p14:section name="مقطع بدون عنوان" id="{FF5ED8B9-D123-4D74-90FE-2A4351567C75}">
          <p14:sldIdLst/>
        </p14:section>
        <p14:section name="مقطع بدون عنوان" id="{90440542-4913-4F70-AA40-4A4A9A20E10F}">
          <p14:sldIdLst>
            <p14:sldId id="256"/>
            <p14:sldId id="257"/>
            <p14:sldId id="258"/>
            <p14:sldId id="259"/>
            <p14:sldId id="260"/>
            <p14:sldId id="261"/>
            <p14:sldId id="264"/>
            <p14:sldId id="269"/>
            <p14:sldId id="270"/>
            <p14:sldId id="262"/>
            <p14:sldId id="263"/>
            <p14:sldId id="272"/>
            <p14:sldId id="273"/>
            <p14:sldId id="274"/>
            <p14:sldId id="271"/>
            <p14:sldId id="275"/>
            <p14:sldId id="276"/>
            <p14:sldId id="277"/>
            <p14:sldId id="278"/>
            <p14:sldId id="279"/>
            <p14:sldId id="280"/>
            <p14:sldId id="281"/>
            <p14:sldId id="265"/>
            <p14:sldId id="266"/>
            <p14:sldId id="267"/>
            <p14:sldId id="268"/>
            <p14:sldId id="282"/>
            <p14:sldId id="283"/>
            <p14:sldId id="284"/>
            <p14:sldId id="285"/>
            <p14:sldId id="286"/>
            <p14:sldId id="287"/>
            <p14:sldId id="289"/>
            <p14:sldId id="288"/>
            <p14:sldId id="291"/>
            <p14:sldId id="292"/>
            <p14:sldId id="293"/>
            <p14:sldId id="294"/>
            <p14:sldId id="295"/>
            <p14:sldId id="296"/>
            <p14:sldId id="297"/>
            <p14:sldId id="298"/>
            <p14:sldId id="299"/>
            <p14:sldId id="300"/>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النمط المتوسط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5441" autoAdjust="0"/>
    <p:restoredTop sz="86323" autoAdjust="0"/>
  </p:normalViewPr>
  <p:slideViewPr>
    <p:cSldViewPr>
      <p:cViewPr varScale="1">
        <p:scale>
          <a:sx n="47" d="100"/>
          <a:sy n="47" d="100"/>
        </p:scale>
        <p:origin x="-2328" y="-96"/>
      </p:cViewPr>
      <p:guideLst>
        <p:guide orient="horz" pos="2880"/>
        <p:guide pos="2160"/>
      </p:guideLst>
    </p:cSldViewPr>
  </p:slideViewPr>
  <p:outlineViewPr>
    <p:cViewPr>
      <p:scale>
        <a:sx n="33" d="100"/>
        <a:sy n="33" d="100"/>
      </p:scale>
      <p:origin x="96" y="604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97284"/>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97284"/>
          </a:xfrm>
          <a:prstGeom prst="rect">
            <a:avLst/>
          </a:prstGeom>
        </p:spPr>
        <p:txBody>
          <a:bodyPr vert="horz" lIns="91440" tIns="45720" rIns="91440" bIns="45720" rtlCol="1"/>
          <a:lstStyle>
            <a:lvl1pPr algn="l">
              <a:defRPr sz="1200"/>
            </a:lvl1pPr>
          </a:lstStyle>
          <a:p>
            <a:fld id="{7F1E0EE9-7FC8-491E-A7FD-CE455A33FA96}" type="datetimeFigureOut">
              <a:rPr lang="ar-IQ" smtClean="0"/>
              <a:pPr/>
              <a:t>20/04/1440</a:t>
            </a:fld>
            <a:endParaRPr lang="ar-IQ"/>
          </a:p>
        </p:txBody>
      </p:sp>
      <p:sp>
        <p:nvSpPr>
          <p:cNvPr id="4" name="عنصر نائب لصورة الشريحة 3"/>
          <p:cNvSpPr>
            <a:spLocks noGrp="1" noRot="1" noChangeAspect="1"/>
          </p:cNvSpPr>
          <p:nvPr>
            <p:ph type="sldImg" idx="2"/>
          </p:nvPr>
        </p:nvSpPr>
        <p:spPr>
          <a:xfrm>
            <a:off x="2032000" y="746125"/>
            <a:ext cx="2794000" cy="3729038"/>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724202"/>
            <a:ext cx="5486400" cy="447556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9446678"/>
            <a:ext cx="2971800" cy="497284"/>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9446678"/>
            <a:ext cx="2971800" cy="497284"/>
          </a:xfrm>
          <a:prstGeom prst="rect">
            <a:avLst/>
          </a:prstGeom>
        </p:spPr>
        <p:txBody>
          <a:bodyPr vert="horz" lIns="91440" tIns="45720" rIns="91440" bIns="45720" rtlCol="1" anchor="b"/>
          <a:lstStyle>
            <a:lvl1pPr algn="l">
              <a:defRPr sz="1200"/>
            </a:lvl1pPr>
          </a:lstStyle>
          <a:p>
            <a:fld id="{38F5116E-FF3A-4A3F-B115-708688BC3F48}" type="slidenum">
              <a:rPr lang="ar-IQ" smtClean="0"/>
              <a:pPr/>
              <a:t>‹#›</a:t>
            </a:fld>
            <a:endParaRPr lang="ar-IQ"/>
          </a:p>
        </p:txBody>
      </p:sp>
    </p:spTree>
    <p:extLst>
      <p:ext uri="{BB962C8B-B14F-4D97-AF65-F5344CB8AC3E}">
        <p14:creationId xmlns:p14="http://schemas.microsoft.com/office/powerpoint/2010/main" xmlns="" val="2180170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2032000" y="746125"/>
            <a:ext cx="2794000" cy="3729038"/>
          </a:xfrm>
        </p:spPr>
      </p:sp>
      <p:sp>
        <p:nvSpPr>
          <p:cNvPr id="3" name="عنصر نائب للملاحظات 2"/>
          <p:cNvSpPr>
            <a:spLocks noGrp="1"/>
          </p:cNvSpPr>
          <p:nvPr>
            <p:ph type="body" idx="1"/>
          </p:nvPr>
        </p:nvSpPr>
        <p:spPr/>
        <p:txBody>
          <a:bodyPr/>
          <a:lstStyle/>
          <a:p>
            <a:r>
              <a:rPr lang="en-US" dirty="0" smtClean="0"/>
              <a:t>D</a:t>
            </a:r>
            <a:endParaRPr lang="ar-IQ" dirty="0"/>
          </a:p>
        </p:txBody>
      </p:sp>
      <p:sp>
        <p:nvSpPr>
          <p:cNvPr id="4" name="عنصر نائب لرقم الشريحة 3"/>
          <p:cNvSpPr>
            <a:spLocks noGrp="1"/>
          </p:cNvSpPr>
          <p:nvPr>
            <p:ph type="sldNum" sz="quarter" idx="10"/>
          </p:nvPr>
        </p:nvSpPr>
        <p:spPr/>
        <p:txBody>
          <a:bodyPr/>
          <a:lstStyle/>
          <a:p>
            <a:fld id="{38F5116E-FF3A-4A3F-B115-708688BC3F48}" type="slidenum">
              <a:rPr lang="ar-IQ" smtClean="0"/>
              <a:pPr/>
              <a:t>5</a:t>
            </a:fld>
            <a:endParaRPr lang="ar-IQ"/>
          </a:p>
        </p:txBody>
      </p:sp>
    </p:spTree>
    <p:extLst>
      <p:ext uri="{BB962C8B-B14F-4D97-AF65-F5344CB8AC3E}">
        <p14:creationId xmlns:p14="http://schemas.microsoft.com/office/powerpoint/2010/main" xmlns="" val="50779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1714500" y="4165600"/>
            <a:ext cx="4629150" cy="2525816"/>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714500" y="6671096"/>
            <a:ext cx="4629150" cy="18288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5156716" y="1676588"/>
            <a:ext cx="3048000" cy="285750"/>
          </a:xfrm>
        </p:spPr>
        <p:txBody>
          <a:bodyPr/>
          <a:lstStyle/>
          <a:p>
            <a:fld id="{ACB4E3AB-A16A-47BF-AA8E-BA9749FF765E}" type="datetimeFigureOut">
              <a:rPr lang="ar-IQ" smtClean="0"/>
              <a:pPr/>
              <a:t>20/04/1440</a:t>
            </a:fld>
            <a:endParaRPr lang="ar-IQ"/>
          </a:p>
        </p:txBody>
      </p:sp>
      <p:sp>
        <p:nvSpPr>
          <p:cNvPr id="17" name="عنصر نائب للتذييل 16"/>
          <p:cNvSpPr>
            <a:spLocks noGrp="1"/>
          </p:cNvSpPr>
          <p:nvPr>
            <p:ph type="ftr" sz="quarter" idx="11"/>
          </p:nvPr>
        </p:nvSpPr>
        <p:spPr bwMode="auto">
          <a:xfrm rot="5400000">
            <a:off x="4241152" y="5687573"/>
            <a:ext cx="4876800" cy="288036"/>
          </a:xfrm>
        </p:spPr>
        <p:txBody>
          <a:bodyPr/>
          <a:lstStyle/>
          <a:p>
            <a:endParaRPr lang="ar-IQ"/>
          </a:p>
        </p:txBody>
      </p:sp>
      <p:sp>
        <p:nvSpPr>
          <p:cNvPr id="10" name="مستطيل 9"/>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6835392"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457200" y="4572000"/>
            <a:ext cx="971550" cy="17272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982224"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248156" y="7717536"/>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428750" y="5994400"/>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994158" y="6571603"/>
            <a:ext cx="457200" cy="690032"/>
          </a:xfrm>
        </p:spPr>
        <p:txBody>
          <a:bodyPr/>
          <a:lstStyle/>
          <a:p>
            <a:fld id="{6B758D28-40A3-48BF-971D-6ABA52B7410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CB4E3AB-A16A-47BF-AA8E-BA9749FF765E}" type="datetimeFigureOut">
              <a:rPr lang="ar-IQ" smtClean="0"/>
              <a:pPr/>
              <a:t>20/04/1440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B758D28-40A3-48BF-971D-6ABA52B7410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4972050" y="366186"/>
            <a:ext cx="1257300" cy="780203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342900" y="366185"/>
            <a:ext cx="4514850" cy="780203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CB4E3AB-A16A-47BF-AA8E-BA9749FF765E}" type="datetimeFigureOut">
              <a:rPr lang="ar-IQ" smtClean="0"/>
              <a:pPr/>
              <a:t>20/04/1440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B758D28-40A3-48BF-971D-6ABA52B7410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342900" y="2133600"/>
            <a:ext cx="5600700" cy="6498336"/>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ACB4E3AB-A16A-47BF-AA8E-BA9749FF765E}" type="datetimeFigureOut">
              <a:rPr lang="ar-IQ" smtClean="0"/>
              <a:pPr/>
              <a:t>20/04/1440</a:t>
            </a:fld>
            <a:endParaRPr lang="ar-IQ"/>
          </a:p>
        </p:txBody>
      </p:sp>
      <p:sp>
        <p:nvSpPr>
          <p:cNvPr id="9" name="عنصر نائب لرقم الشريحة 8"/>
          <p:cNvSpPr>
            <a:spLocks noGrp="1"/>
          </p:cNvSpPr>
          <p:nvPr>
            <p:ph type="sldNum" sz="quarter" idx="15"/>
          </p:nvPr>
        </p:nvSpPr>
        <p:spPr/>
        <p:txBody>
          <a:bodyPr rtlCol="0"/>
          <a:lstStyle/>
          <a:p>
            <a:fld id="{6B758D28-40A3-48BF-971D-6ABA52B74108}" type="slidenum">
              <a:rPr lang="ar-IQ" smtClean="0"/>
              <a:pPr/>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714500" y="3860800"/>
            <a:ext cx="4629150" cy="273812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14500" y="6680200"/>
            <a:ext cx="4629150" cy="18288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5155692" y="1671701"/>
            <a:ext cx="3048000" cy="285750"/>
          </a:xfrm>
        </p:spPr>
        <p:txBody>
          <a:bodyPr/>
          <a:lstStyle/>
          <a:p>
            <a:fld id="{ACB4E3AB-A16A-47BF-AA8E-BA9749FF765E}" type="datetimeFigureOut">
              <a:rPr lang="ar-IQ" smtClean="0"/>
              <a:pPr/>
              <a:t>20/04/1440</a:t>
            </a:fld>
            <a:endParaRPr lang="ar-IQ"/>
          </a:p>
        </p:txBody>
      </p:sp>
      <p:sp>
        <p:nvSpPr>
          <p:cNvPr id="5" name="عنصر نائب للتذييل 4"/>
          <p:cNvSpPr>
            <a:spLocks noGrp="1"/>
          </p:cNvSpPr>
          <p:nvPr>
            <p:ph type="ftr" sz="quarter" idx="11"/>
          </p:nvPr>
        </p:nvSpPr>
        <p:spPr bwMode="auto">
          <a:xfrm rot="5400000">
            <a:off x="4241292" y="5683758"/>
            <a:ext cx="4876800" cy="288036"/>
          </a:xfrm>
        </p:spPr>
        <p:txBody>
          <a:bodyPr/>
          <a:lstStyle/>
          <a:p>
            <a:endParaRPr lang="ar-IQ"/>
          </a:p>
        </p:txBody>
      </p:sp>
      <p:sp>
        <p:nvSpPr>
          <p:cNvPr id="9" name="مستطيل 8"/>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457200" y="4572000"/>
            <a:ext cx="971550" cy="17272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993528"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248156" y="7721600"/>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409280" y="5973184"/>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6823458"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005462" y="6571603"/>
            <a:ext cx="457200" cy="690032"/>
          </a:xfrm>
        </p:spPr>
        <p:txBody>
          <a:bodyPr/>
          <a:lstStyle/>
          <a:p>
            <a:fld id="{6B758D28-40A3-48BF-971D-6ABA52B74108}"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ACB4E3AB-A16A-47BF-AA8E-BA9749FF765E}" type="datetimeFigureOut">
              <a:rPr lang="ar-IQ" smtClean="0"/>
              <a:pPr/>
              <a:t>20/04/1440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B758D28-40A3-48BF-971D-6ABA52B74108}" type="slidenum">
              <a:rPr lang="ar-IQ" smtClean="0"/>
              <a:pPr/>
              <a:t>‹#›</a:t>
            </a:fld>
            <a:endParaRPr lang="ar-IQ"/>
          </a:p>
        </p:txBody>
      </p:sp>
      <p:sp>
        <p:nvSpPr>
          <p:cNvPr id="9" name="عنصر نائب للمحتوى 8"/>
          <p:cNvSpPr>
            <a:spLocks noGrp="1"/>
          </p:cNvSpPr>
          <p:nvPr>
            <p:ph sz="quarter" idx="1"/>
          </p:nvPr>
        </p:nvSpPr>
        <p:spPr>
          <a:xfrm>
            <a:off x="342900" y="2133600"/>
            <a:ext cx="2743200" cy="6096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3202686" y="2133600"/>
            <a:ext cx="2743200" cy="6096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4067"/>
            <a:ext cx="5657850" cy="1524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ACB4E3AB-A16A-47BF-AA8E-BA9749FF765E}" type="datetimeFigureOut">
              <a:rPr lang="ar-IQ" smtClean="0"/>
              <a:pPr/>
              <a:t>20/04/1440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B758D28-40A3-48BF-971D-6ABA52B74108}" type="slidenum">
              <a:rPr lang="ar-IQ" smtClean="0"/>
              <a:pPr/>
              <a:t>‹#›</a:t>
            </a:fld>
            <a:endParaRPr lang="ar-IQ"/>
          </a:p>
        </p:txBody>
      </p:sp>
      <p:sp>
        <p:nvSpPr>
          <p:cNvPr id="11" name="عنصر نائب للمحتوى 10"/>
          <p:cNvSpPr>
            <a:spLocks noGrp="1"/>
          </p:cNvSpPr>
          <p:nvPr>
            <p:ph sz="quarter" idx="2"/>
          </p:nvPr>
        </p:nvSpPr>
        <p:spPr>
          <a:xfrm>
            <a:off x="342900" y="3149600"/>
            <a:ext cx="2743200" cy="5181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3278981" y="3149600"/>
            <a:ext cx="2743200" cy="5181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34290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325755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ACB4E3AB-A16A-47BF-AA8E-BA9749FF765E}" type="datetimeFigureOut">
              <a:rPr lang="ar-IQ" smtClean="0"/>
              <a:pPr/>
              <a:t>20/04/1440</a:t>
            </a:fld>
            <a:endParaRPr lang="ar-IQ"/>
          </a:p>
        </p:txBody>
      </p:sp>
      <p:sp>
        <p:nvSpPr>
          <p:cNvPr id="7" name="عنصر نائب لرقم الشريحة 6"/>
          <p:cNvSpPr>
            <a:spLocks noGrp="1"/>
          </p:cNvSpPr>
          <p:nvPr>
            <p:ph type="sldNum" sz="quarter" idx="11"/>
          </p:nvPr>
        </p:nvSpPr>
        <p:spPr/>
        <p:txBody>
          <a:bodyPr rtlCol="0"/>
          <a:lstStyle/>
          <a:p>
            <a:fld id="{6B758D28-40A3-48BF-971D-6ABA52B74108}" type="slidenum">
              <a:rPr lang="ar-IQ" smtClean="0"/>
              <a:pPr/>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B4E3AB-A16A-47BF-AA8E-BA9749FF765E}" type="datetimeFigureOut">
              <a:rPr lang="ar-IQ" smtClean="0"/>
              <a:pPr/>
              <a:t>20/04/1440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B758D28-40A3-48BF-971D-6ABA52B7410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688658" y="4400550"/>
            <a:ext cx="8412480" cy="3429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109210" y="365760"/>
            <a:ext cx="1145286" cy="664464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228600" y="365760"/>
            <a:ext cx="4229100" cy="843686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ACB4E3AB-A16A-47BF-AA8E-BA9749FF765E}" type="datetimeFigureOut">
              <a:rPr lang="ar-IQ" smtClean="0"/>
              <a:pPr/>
              <a:t>20/04/1440</a:t>
            </a:fld>
            <a:endParaRPr lang="ar-IQ"/>
          </a:p>
        </p:txBody>
      </p:sp>
      <p:sp>
        <p:nvSpPr>
          <p:cNvPr id="22" name="عنصر نائب لرقم الشريحة 21"/>
          <p:cNvSpPr>
            <a:spLocks noGrp="1"/>
          </p:cNvSpPr>
          <p:nvPr>
            <p:ph type="sldNum" sz="quarter" idx="15"/>
          </p:nvPr>
        </p:nvSpPr>
        <p:spPr/>
        <p:txBody>
          <a:bodyPr rtlCol="0"/>
          <a:lstStyle/>
          <a:p>
            <a:fld id="{6B758D28-40A3-48BF-971D-6ABA52B74108}" type="slidenum">
              <a:rPr lang="ar-IQ" smtClean="0"/>
              <a:pPr/>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657225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672370" y="4400550"/>
            <a:ext cx="8412480" cy="3429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4629150" cy="9144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074349" y="353060"/>
            <a:ext cx="1143000" cy="6608064"/>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6743700" y="0"/>
            <a:ext cx="0" cy="9144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6629400" y="0"/>
            <a:ext cx="228600" cy="9144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ACB4E3AB-A16A-47BF-AA8E-BA9749FF765E}" type="datetimeFigureOut">
              <a:rPr lang="ar-IQ" smtClean="0"/>
              <a:pPr/>
              <a:t>20/04/1440</a:t>
            </a:fld>
            <a:endParaRPr lang="ar-IQ"/>
          </a:p>
        </p:txBody>
      </p:sp>
      <p:sp>
        <p:nvSpPr>
          <p:cNvPr id="18" name="عنصر نائب لرقم الشريحة 17"/>
          <p:cNvSpPr>
            <a:spLocks noGrp="1"/>
          </p:cNvSpPr>
          <p:nvPr>
            <p:ph type="sldNum" sz="quarter" idx="11"/>
          </p:nvPr>
        </p:nvSpPr>
        <p:spPr/>
        <p:txBody>
          <a:bodyPr rtlCol="0"/>
          <a:lstStyle/>
          <a:p>
            <a:fld id="{6B758D28-40A3-48BF-971D-6ABA52B74108}" type="slidenum">
              <a:rPr lang="ar-IQ" smtClean="0"/>
              <a:pPr/>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342900" y="366184"/>
            <a:ext cx="5600700" cy="1524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42900" y="2133600"/>
            <a:ext cx="5600700" cy="6498336"/>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5105400" y="1554482"/>
            <a:ext cx="2682240" cy="288036"/>
          </a:xfrm>
          <a:prstGeom prst="rect">
            <a:avLst/>
          </a:prstGeom>
        </p:spPr>
        <p:txBody>
          <a:bodyPr vert="horz" anchor="ctr" anchorCtr="0"/>
          <a:lstStyle>
            <a:lvl1pPr algn="r" eaLnBrk="1" latinLnBrk="0" hangingPunct="1">
              <a:defRPr kumimoji="0" sz="1200">
                <a:solidFill>
                  <a:schemeClr val="tx2"/>
                </a:solidFill>
              </a:defRPr>
            </a:lvl1pPr>
          </a:lstStyle>
          <a:p>
            <a:fld id="{ACB4E3AB-A16A-47BF-AA8E-BA9749FF765E}" type="datetimeFigureOut">
              <a:rPr lang="ar-IQ" smtClean="0"/>
              <a:pPr/>
              <a:t>20/04/1440</a:t>
            </a:fld>
            <a:endParaRPr lang="ar-IQ"/>
          </a:p>
        </p:txBody>
      </p:sp>
      <p:sp>
        <p:nvSpPr>
          <p:cNvPr id="3" name="عنصر نائب للتذييل 2"/>
          <p:cNvSpPr>
            <a:spLocks noGrp="1"/>
          </p:cNvSpPr>
          <p:nvPr>
            <p:ph type="ftr" sz="quarter" idx="3"/>
          </p:nvPr>
        </p:nvSpPr>
        <p:spPr>
          <a:xfrm rot="5400000">
            <a:off x="4309190" y="5089667"/>
            <a:ext cx="4267200" cy="27432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57150"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6096762" y="7645400"/>
            <a:ext cx="457200" cy="694944"/>
          </a:xfrm>
          <a:prstGeom prst="rect">
            <a:avLst/>
          </a:prstGeom>
        </p:spPr>
        <p:txBody>
          <a:bodyPr vert="horz" anchor="ctr"/>
          <a:lstStyle>
            <a:lvl1pPr algn="ctr" eaLnBrk="1" latinLnBrk="0" hangingPunct="1">
              <a:defRPr kumimoji="0" sz="1400" b="1">
                <a:solidFill>
                  <a:srgbClr val="FFFFFF"/>
                </a:solidFill>
              </a:defRPr>
            </a:lvl1pPr>
          </a:lstStyle>
          <a:p>
            <a:fld id="{6B758D28-40A3-48BF-971D-6ABA52B7410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hyperlink" Target="https://vb.ckfu.org/attachments"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hyperlink" Target="https://www.almrsal.com/post/47770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hyperlink" Target="https://vb.ckfu.org/attach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 y="251521"/>
            <a:ext cx="5829300" cy="4896543"/>
          </a:xfrm>
        </p:spPr>
        <p:txBody>
          <a:bodyPr>
            <a:normAutofit/>
          </a:bodyPr>
          <a:lstStyle/>
          <a:p>
            <a:r>
              <a:rPr lang="ar-IQ" sz="1800" b="1" dirty="0" smtClean="0"/>
              <a:t/>
            </a:r>
            <a:br>
              <a:rPr lang="ar-IQ" sz="1800" b="1" dirty="0" smtClean="0"/>
            </a:br>
            <a:r>
              <a:rPr lang="ar-IQ" sz="6600" b="1" dirty="0" smtClean="0"/>
              <a:t>الاحصاء التربوي</a:t>
            </a:r>
            <a:endParaRPr lang="ar-IQ" sz="6600" b="1" dirty="0"/>
          </a:p>
        </p:txBody>
      </p:sp>
      <p:sp>
        <p:nvSpPr>
          <p:cNvPr id="3" name="عنوان فرعي 2"/>
          <p:cNvSpPr>
            <a:spLocks noGrp="1"/>
          </p:cNvSpPr>
          <p:nvPr>
            <p:ph type="subTitle" idx="1"/>
          </p:nvPr>
        </p:nvSpPr>
        <p:spPr>
          <a:xfrm>
            <a:off x="476672" y="5052054"/>
            <a:ext cx="5760640" cy="3360373"/>
          </a:xfrm>
        </p:spPr>
        <p:txBody>
          <a:bodyPr>
            <a:normAutofit/>
          </a:bodyPr>
          <a:lstStyle/>
          <a:p>
            <a:pPr algn="ctr"/>
            <a:r>
              <a:rPr lang="ar-IQ" sz="2800" b="1" dirty="0" smtClean="0">
                <a:solidFill>
                  <a:schemeClr val="tx1"/>
                </a:solidFill>
                <a:cs typeface="+mj-cs"/>
              </a:rPr>
              <a:t>  مقاييس </a:t>
            </a:r>
            <a:r>
              <a:rPr lang="ar-IQ" sz="2800" b="1" dirty="0" smtClean="0">
                <a:solidFill>
                  <a:schemeClr val="tx1"/>
                </a:solidFill>
                <a:cs typeface="+mj-cs"/>
              </a:rPr>
              <a:t>التشتت</a:t>
            </a:r>
          </a:p>
          <a:p>
            <a:pPr algn="ctr"/>
            <a:r>
              <a:rPr lang="ar-IQ" sz="2800" b="1" dirty="0" smtClean="0">
                <a:solidFill>
                  <a:schemeClr val="tx1"/>
                </a:solidFill>
                <a:cs typeface="+mj-cs"/>
              </a:rPr>
              <a:t>أ </a:t>
            </a:r>
            <a:r>
              <a:rPr lang="ar-IQ" sz="2800" b="1" dirty="0" smtClean="0">
                <a:solidFill>
                  <a:schemeClr val="tx1"/>
                </a:solidFill>
                <a:cs typeface="+mj-cs"/>
              </a:rPr>
              <a:t>. م . د حيدر جليل عباس</a:t>
            </a:r>
          </a:p>
          <a:p>
            <a:pPr algn="ctr"/>
            <a:endParaRPr lang="ar-IQ" sz="2800" b="1" dirty="0" smtClean="0">
              <a:solidFill>
                <a:schemeClr val="tx1"/>
              </a:solidFill>
              <a:cs typeface="+mj-cs"/>
            </a:endParaRPr>
          </a:p>
          <a:p>
            <a:pPr algn="ctr"/>
            <a:r>
              <a:rPr lang="ar-IQ" sz="2800" b="1" dirty="0" smtClean="0">
                <a:solidFill>
                  <a:schemeClr val="tx1"/>
                </a:solidFill>
                <a:cs typeface="+mj-cs"/>
              </a:rPr>
              <a:t>   2018-2019</a:t>
            </a:r>
            <a:endParaRPr lang="ar-IQ" sz="2800" b="1" dirty="0">
              <a:solidFill>
                <a:schemeClr val="tx1"/>
              </a:solidFill>
              <a:cs typeface="+mj-cs"/>
            </a:endParaRPr>
          </a:p>
        </p:txBody>
      </p:sp>
    </p:spTree>
    <p:extLst>
      <p:ext uri="{BB962C8B-B14F-4D97-AF65-F5344CB8AC3E}">
        <p14:creationId xmlns:p14="http://schemas.microsoft.com/office/powerpoint/2010/main" xmlns="" val="31641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pPr algn="r"/>
            <a:r>
              <a:rPr lang="ar-IQ" b="1" dirty="0" smtClean="0"/>
              <a:t>المدى:</a:t>
            </a:r>
            <a:r>
              <a:rPr lang="en-US" b="1" dirty="0" smtClean="0"/>
              <a:t>Range</a:t>
            </a:r>
            <a:r>
              <a:rPr lang="en-US" dirty="0"/>
              <a:t/>
            </a:r>
            <a:br>
              <a:rPr lang="en-US" dirty="0"/>
            </a:br>
            <a:endParaRPr lang="ar-IQ" dirty="0"/>
          </a:p>
        </p:txBody>
      </p:sp>
      <p:sp>
        <p:nvSpPr>
          <p:cNvPr id="2" name="عنصر نائب للمحتوى 1"/>
          <p:cNvSpPr>
            <a:spLocks noGrp="1"/>
          </p:cNvSpPr>
          <p:nvPr>
            <p:ph sz="quarter" idx="1"/>
          </p:nvPr>
        </p:nvSpPr>
        <p:spPr/>
        <p:txBody>
          <a:bodyPr>
            <a:normAutofit fontScale="92500" lnSpcReduction="20000"/>
          </a:bodyPr>
          <a:lstStyle/>
          <a:p>
            <a:r>
              <a:rPr lang="ar-IQ" b="1" dirty="0"/>
              <a:t>ويسمى المدى المطلق وهو ابسط أنواع مقاييس التشتت واقلها دقة، من حيث اتخاذه قيمة معبرة عن وصف المجموعة أو لأجل المقارنة، بين المجموعات الإحصائية وهو شائع الاستخدام في العينات الصغيرة، وهو عبارة عن الفرق بين اكبر القيم وأصغرها في حالة البيانات الغير المبوبة،  أما في حالة البيانات المبوبة هو عبارة عن الفرق بين الحد الاعلى للفئة العليا والحد الادنى للفئة  الدنيا . </a:t>
            </a:r>
            <a:r>
              <a:rPr lang="ar-IQ" b="1" dirty="0" smtClean="0"/>
              <a:t> </a:t>
            </a:r>
          </a:p>
          <a:p>
            <a:r>
              <a:rPr lang="ar-IQ" b="1" dirty="0"/>
              <a:t>ويتم قياسه في حالة البيانات الغير مبوبة = أكبر قراءة – أقل قراءة.</a:t>
            </a:r>
            <a:br>
              <a:rPr lang="ar-IQ" b="1" dirty="0"/>
            </a:br>
            <a:r>
              <a:rPr lang="en-US" b="1" dirty="0"/>
              <a:t>Rang = Max – Min                                          </a:t>
            </a:r>
            <a:endParaRPr lang="en-US" dirty="0"/>
          </a:p>
          <a:p>
            <a:r>
              <a:rPr lang="ar-IQ" b="1" dirty="0"/>
              <a:t>المدى = </a:t>
            </a:r>
            <a:r>
              <a:rPr lang="ar-IQ" b="1" dirty="0" smtClean="0"/>
              <a:t>اعلى </a:t>
            </a:r>
            <a:r>
              <a:rPr lang="ar-IQ" b="1" dirty="0"/>
              <a:t>قيمة – أدنى قيمة </a:t>
            </a:r>
            <a:endParaRPr lang="ar-IQ" b="1" dirty="0" smtClean="0"/>
          </a:p>
          <a:p>
            <a:r>
              <a:rPr lang="ar-IQ" b="1" dirty="0"/>
              <a:t/>
            </a:r>
            <a:br>
              <a:rPr lang="ar-IQ" b="1" dirty="0"/>
            </a:br>
            <a:r>
              <a:rPr lang="ar-IQ" b="1" dirty="0"/>
              <a:t>مثال\ جد المدى للبيانات التالية </a:t>
            </a:r>
            <a:r>
              <a:rPr lang="ar-IQ" b="1" dirty="0" smtClean="0"/>
              <a:t>:                                  ( </a:t>
            </a:r>
            <a:r>
              <a:rPr lang="en-US" b="1" dirty="0"/>
              <a:t>(15,12,10,9,8,7,5,3,2</a:t>
            </a:r>
            <a:r>
              <a:rPr lang="ar-IQ" b="1" dirty="0"/>
              <a:t>.  </a:t>
            </a:r>
            <a:endParaRPr lang="en-US" dirty="0"/>
          </a:p>
          <a:p>
            <a:pPr marL="0" indent="0">
              <a:buNone/>
            </a:pPr>
            <a:r>
              <a:rPr lang="ar-IQ" b="1" dirty="0" smtClean="0"/>
              <a:t>    الحل</a:t>
            </a:r>
            <a:r>
              <a:rPr lang="ar-IQ" b="1" dirty="0"/>
              <a:t>\ اكبر قيمة هي 15 واصغر قيمة هي 2 وعليه فان</a:t>
            </a:r>
            <a:endParaRPr lang="en-US" dirty="0"/>
          </a:p>
          <a:p>
            <a:pPr marL="0" indent="0">
              <a:buNone/>
            </a:pPr>
            <a:r>
              <a:rPr lang="en-US" b="1" dirty="0"/>
              <a:t>R = 15 -</a:t>
            </a:r>
            <a:r>
              <a:rPr lang="en-US" b="1" dirty="0" smtClean="0"/>
              <a:t>2                                                  </a:t>
            </a:r>
            <a:endParaRPr lang="en-US" dirty="0"/>
          </a:p>
          <a:p>
            <a:pPr marL="0" indent="0">
              <a:buNone/>
            </a:pPr>
            <a:r>
              <a:rPr lang="en-US" b="1" dirty="0"/>
              <a:t>= </a:t>
            </a:r>
            <a:r>
              <a:rPr lang="en-US" b="1" dirty="0" smtClean="0"/>
              <a:t>13                                                      </a:t>
            </a:r>
            <a:endParaRPr lang="en-US" dirty="0"/>
          </a:p>
          <a:p>
            <a:pPr marL="0" indent="0">
              <a:buNone/>
            </a:pPr>
            <a:r>
              <a:rPr lang="ar-IQ" b="1" dirty="0" smtClean="0"/>
              <a:t>                                             </a:t>
            </a:r>
            <a:r>
              <a:rPr lang="ar-IQ" b="1" dirty="0"/>
              <a:t/>
            </a:r>
            <a:br>
              <a:rPr lang="ar-IQ" b="1" dirty="0"/>
            </a:br>
            <a:endParaRPr lang="ar-IQ" dirty="0"/>
          </a:p>
        </p:txBody>
      </p:sp>
    </p:spTree>
    <p:extLst>
      <p:ext uri="{BB962C8B-B14F-4D97-AF65-F5344CB8AC3E}">
        <p14:creationId xmlns:p14="http://schemas.microsoft.com/office/powerpoint/2010/main" xmlns="" val="2868064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r"/>
            <a:r>
              <a:rPr lang="ar-IQ" b="1" dirty="0"/>
              <a:t>*يعتبر المدى اقل مقاييس التشتت دقة لأسباب كثيرة منها:</a:t>
            </a:r>
            <a:r>
              <a:rPr lang="en-US" dirty="0"/>
              <a:t/>
            </a:r>
            <a:br>
              <a:rPr lang="en-US" dirty="0"/>
            </a:br>
            <a:endParaRPr lang="ar-IQ" dirty="0"/>
          </a:p>
        </p:txBody>
      </p:sp>
      <p:sp>
        <p:nvSpPr>
          <p:cNvPr id="2" name="عنصر نائب للمحتوى 1"/>
          <p:cNvSpPr>
            <a:spLocks noGrp="1"/>
          </p:cNvSpPr>
          <p:nvPr>
            <p:ph sz="quarter" idx="1"/>
          </p:nvPr>
        </p:nvSpPr>
        <p:spPr/>
        <p:txBody>
          <a:bodyPr/>
          <a:lstStyle/>
          <a:p>
            <a:r>
              <a:rPr lang="ar-IQ" b="1" dirty="0" smtClean="0"/>
              <a:t>ان </a:t>
            </a:r>
            <a:r>
              <a:rPr lang="ar-IQ" b="1" dirty="0"/>
              <a:t>المدى لا يعطينا اي فكرة عن طبيعة وانتشار درجات التوزيع حول احد مقاييس النزعة المركزية .</a:t>
            </a:r>
            <a:endParaRPr lang="en-US" dirty="0"/>
          </a:p>
          <a:p>
            <a:r>
              <a:rPr lang="ar-IQ" b="1" dirty="0" smtClean="0"/>
              <a:t> </a:t>
            </a:r>
            <a:r>
              <a:rPr lang="ar-IQ" b="1" dirty="0"/>
              <a:t>يتأثر المدى بالقيم المتطرفة .</a:t>
            </a:r>
            <a:endParaRPr lang="en-US" dirty="0"/>
          </a:p>
          <a:p>
            <a:r>
              <a:rPr lang="ar-IQ" b="1" dirty="0" smtClean="0"/>
              <a:t> </a:t>
            </a:r>
            <a:r>
              <a:rPr lang="ar-IQ" b="1" dirty="0"/>
              <a:t>لا يمكن الاستفادة من المدى للمقارنة بين عدة مجموعات من حيث مدى ثباتها وتشتتها.</a:t>
            </a:r>
            <a:endParaRPr lang="en-US" dirty="0"/>
          </a:p>
          <a:p>
            <a:r>
              <a:rPr lang="ar-IQ" b="1" dirty="0" smtClean="0"/>
              <a:t> </a:t>
            </a:r>
            <a:r>
              <a:rPr lang="ar-IQ" b="1" dirty="0"/>
              <a:t>لا يمكن للمدى ان يعطينا اي صورة واضحة عن شكل التوزيع.</a:t>
            </a:r>
            <a:endParaRPr lang="en-US" dirty="0"/>
          </a:p>
          <a:p>
            <a:pPr marL="0" indent="0">
              <a:buNone/>
            </a:pPr>
            <a:r>
              <a:rPr lang="ar-IQ" b="1" dirty="0" smtClean="0"/>
              <a:t>(البياتي, 2008 ,110 ).</a:t>
            </a:r>
            <a:endParaRPr lang="ar-IQ" b="1" dirty="0"/>
          </a:p>
        </p:txBody>
      </p:sp>
    </p:spTree>
    <p:extLst>
      <p:ext uri="{BB962C8B-B14F-4D97-AF65-F5344CB8AC3E}">
        <p14:creationId xmlns:p14="http://schemas.microsoft.com/office/powerpoint/2010/main" xmlns="" val="348370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941453"/>
          </a:xfrm>
        </p:spPr>
        <p:txBody>
          <a:bodyPr>
            <a:normAutofit fontScale="90000"/>
          </a:bodyPr>
          <a:lstStyle/>
          <a:p>
            <a:r>
              <a:rPr lang="ar-IQ" dirty="0" smtClean="0"/>
              <a:t>نصف المدى الربيعي </a:t>
            </a:r>
            <a:r>
              <a:rPr lang="en-US" dirty="0" smtClean="0"/>
              <a:t>semi inter quartile </a:t>
            </a: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188640" y="1499659"/>
                <a:ext cx="6120680" cy="7132277"/>
              </a:xfrm>
            </p:spPr>
            <p:txBody>
              <a:bodyPr>
                <a:normAutofit/>
              </a:bodyPr>
              <a:lstStyle/>
              <a:p>
                <a:r>
                  <a:rPr lang="ar-IQ" dirty="0" smtClean="0"/>
                  <a:t>ويسمى ايضاً بالانحراف ا ربيعي</a:t>
                </a:r>
                <a:endParaRPr lang="en-US" dirty="0" smtClean="0"/>
              </a:p>
              <a:p>
                <a:pPr marL="0" indent="0">
                  <a:buNone/>
                </a:pPr>
                <a:r>
                  <a:rPr lang="en-US" dirty="0" smtClean="0"/>
                  <a:t> (Quartile Deviation )</a:t>
                </a:r>
              </a:p>
              <a:p>
                <a:pPr marL="0" indent="0">
                  <a:buNone/>
                </a:pPr>
                <a:r>
                  <a:rPr lang="ar-IQ" dirty="0" smtClean="0"/>
                  <a:t>وهو نصف الفرق بين قيمتي الربيع الاول والربيع الثالث .</a:t>
                </a:r>
              </a:p>
              <a:p>
                <a:r>
                  <a:rPr lang="ar-IQ" dirty="0" smtClean="0"/>
                  <a:t>نصف المدى الربيعي = </a:t>
                </a:r>
                <a14:m>
                  <m:oMath xmlns:m="http://schemas.openxmlformats.org/officeDocument/2006/math">
                    <m:f>
                      <m:fPr>
                        <m:ctrlPr>
                          <a:rPr lang="ar-IQ" i="1" smtClean="0">
                            <a:latin typeface="Cambria Math"/>
                          </a:rPr>
                        </m:ctrlPr>
                      </m:fPr>
                      <m:num>
                        <m:r>
                          <a:rPr lang="ar-IQ" smtClean="0">
                            <a:latin typeface="Cambria Math"/>
                          </a:rPr>
                          <m:t>الاول</m:t>
                        </m:r>
                        <m:r>
                          <a:rPr lang="ar-IQ" smtClean="0">
                            <a:latin typeface="Cambria Math"/>
                          </a:rPr>
                          <m:t> </m:t>
                        </m:r>
                        <m:r>
                          <a:rPr lang="ar-IQ" smtClean="0">
                            <a:latin typeface="Cambria Math"/>
                          </a:rPr>
                          <m:t>الربيع</m:t>
                        </m:r>
                        <m:r>
                          <a:rPr lang="ar-IQ" smtClean="0">
                            <a:latin typeface="Cambria Math"/>
                          </a:rPr>
                          <m:t>__</m:t>
                        </m:r>
                        <m:r>
                          <a:rPr lang="ar-IQ" smtClean="0">
                            <a:latin typeface="Cambria Math"/>
                          </a:rPr>
                          <m:t>لثالث</m:t>
                        </m:r>
                        <m:r>
                          <a:rPr lang="ar-IQ" smtClean="0">
                            <a:latin typeface="Cambria Math"/>
                          </a:rPr>
                          <m:t> </m:t>
                        </m:r>
                        <m:r>
                          <a:rPr lang="ar-IQ" smtClean="0">
                            <a:latin typeface="Cambria Math"/>
                          </a:rPr>
                          <m:t>الربيع</m:t>
                        </m:r>
                      </m:num>
                      <m:den>
                        <m:r>
                          <a:rPr lang="ar-IQ" smtClean="0">
                            <a:latin typeface="Cambria Math"/>
                          </a:rPr>
                          <m:t>2</m:t>
                        </m:r>
                      </m:den>
                    </m:f>
                  </m:oMath>
                </a14:m>
                <a:endParaRPr lang="ar-IQ" dirty="0" smtClean="0"/>
              </a:p>
              <a:p>
                <a:pPr marL="0" indent="0" algn="l">
                  <a:buNone/>
                </a:pPr>
                <a:r>
                  <a:rPr lang="en-US" dirty="0" smtClean="0"/>
                  <a:t>Q. D= </a:t>
                </a:r>
                <a14:m>
                  <m:oMath xmlns:m="http://schemas.openxmlformats.org/officeDocument/2006/math">
                    <m:f>
                      <m:fPr>
                        <m:ctrlPr>
                          <a:rPr lang="en-US" i="1" smtClean="0">
                            <a:latin typeface="Cambria Math"/>
                          </a:rPr>
                        </m:ctrlPr>
                      </m:fPr>
                      <m:num>
                        <m:r>
                          <a:rPr lang="en-US" b="0" i="1" smtClean="0">
                            <a:latin typeface="Cambria Math"/>
                          </a:rPr>
                          <m:t>𝑄</m:t>
                        </m:r>
                        <m:r>
                          <a:rPr lang="en-US" b="0" i="1" smtClean="0">
                            <a:latin typeface="Cambria Math"/>
                          </a:rPr>
                          <m:t>3</m:t>
                        </m:r>
                        <m:r>
                          <a:rPr lang="en-US" b="0" i="1" smtClean="0">
                            <a:latin typeface="Cambria Math"/>
                          </a:rPr>
                          <m:t>_</m:t>
                        </m:r>
                        <m:r>
                          <a:rPr lang="en-US" b="0" i="1" smtClean="0">
                            <a:latin typeface="Cambria Math"/>
                          </a:rPr>
                          <m:t>𝑄</m:t>
                        </m:r>
                        <m:r>
                          <a:rPr lang="en-US" b="0" i="1" smtClean="0">
                            <a:latin typeface="Cambria Math"/>
                          </a:rPr>
                          <m:t>1</m:t>
                        </m:r>
                      </m:num>
                      <m:den>
                        <m:r>
                          <a:rPr lang="en-US" b="0" i="1" smtClean="0">
                            <a:latin typeface="Cambria Math"/>
                          </a:rPr>
                          <m:t>2</m:t>
                        </m:r>
                      </m:den>
                    </m:f>
                  </m:oMath>
                </a14:m>
                <a:endParaRPr lang="ar-IQ" dirty="0" smtClean="0"/>
              </a:p>
              <a:p>
                <a:r>
                  <a:rPr lang="ar-IQ" dirty="0" smtClean="0"/>
                  <a:t>حيث ان :</a:t>
                </a:r>
              </a:p>
              <a:p>
                <a:pPr lvl="1"/>
                <a:r>
                  <a:rPr lang="ar-IQ" b="1" dirty="0" smtClean="0"/>
                  <a:t>الربيع الثالث = </a:t>
                </a:r>
                <a:r>
                  <a:rPr lang="ar-IQ" sz="1500" b="1" dirty="0" smtClean="0"/>
                  <a:t>الحد الادنى لفئة </a:t>
                </a:r>
                <a:r>
                  <a:rPr lang="ar-IQ" sz="1500" b="1" dirty="0"/>
                  <a:t>  الربيع </a:t>
                </a:r>
                <a:r>
                  <a:rPr lang="ar-IQ" sz="1500" b="1" dirty="0" smtClean="0"/>
                  <a:t>الثالث  + </a:t>
                </a:r>
                <a14:m>
                  <m:oMath xmlns:m="http://schemas.openxmlformats.org/officeDocument/2006/math">
                    <m:f>
                      <m:fPr>
                        <m:ctrlPr>
                          <a:rPr lang="ar-IQ" sz="1500" b="1" i="1" smtClean="0">
                            <a:latin typeface="Cambria Math"/>
                          </a:rPr>
                        </m:ctrlPr>
                      </m:fPr>
                      <m:num>
                        <m:eqArr>
                          <m:eqArrPr>
                            <m:ctrlPr>
                              <a:rPr lang="ar-IQ" sz="1500" b="1" i="1" smtClean="0">
                                <a:latin typeface="Cambria Math"/>
                              </a:rPr>
                            </m:ctrlPr>
                          </m:eqArrPr>
                          <m:e>
                            <m:r>
                              <a:rPr lang="ar-IQ" sz="1500" b="1" smtClean="0">
                                <a:latin typeface="Cambria Math"/>
                              </a:rPr>
                              <m:t>الصاعد</m:t>
                            </m:r>
                            <m:r>
                              <a:rPr lang="ar-IQ" sz="1500" b="1" smtClean="0">
                                <a:latin typeface="Cambria Math"/>
                              </a:rPr>
                              <m:t> </m:t>
                            </m:r>
                            <m:r>
                              <a:rPr lang="ar-IQ" sz="1500" b="1" smtClean="0">
                                <a:latin typeface="Cambria Math"/>
                              </a:rPr>
                              <m:t>المتجمع</m:t>
                            </m:r>
                            <m:r>
                              <a:rPr lang="ar-IQ" sz="1500" b="1" smtClean="0">
                                <a:latin typeface="Cambria Math"/>
                              </a:rPr>
                              <m:t> </m:t>
                            </m:r>
                            <m:r>
                              <a:rPr lang="ar-IQ" sz="1500" b="1" smtClean="0">
                                <a:latin typeface="Cambria Math"/>
                              </a:rPr>
                              <m:t>التكرار</m:t>
                            </m:r>
                          </m:e>
                          <m:e>
                            <m:r>
                              <a:rPr lang="ar-IQ" sz="1500" b="1" smtClean="0">
                                <a:latin typeface="Cambria Math"/>
                              </a:rPr>
                              <m:t>                                                      </m:t>
                            </m:r>
                            <m:r>
                              <a:rPr lang="ar-IQ" sz="1500" b="1" smtClean="0">
                                <a:latin typeface="Cambria Math"/>
                              </a:rPr>
                              <m:t>الثالث</m:t>
                            </m:r>
                            <m:r>
                              <a:rPr lang="ar-IQ" sz="1500" b="1" smtClean="0">
                                <a:latin typeface="Cambria Math"/>
                              </a:rPr>
                              <m:t> </m:t>
                            </m:r>
                            <m:r>
                              <a:rPr lang="ar-IQ" sz="1500" b="1" smtClean="0">
                                <a:latin typeface="Cambria Math"/>
                              </a:rPr>
                              <m:t>الربيع</m:t>
                            </m:r>
                            <m:r>
                              <a:rPr lang="ar-IQ" sz="1500" b="1" smtClean="0">
                                <a:latin typeface="Cambria Math"/>
                              </a:rPr>
                              <m:t> </m:t>
                            </m:r>
                            <m:r>
                              <a:rPr lang="ar-IQ" sz="1500" b="1" smtClean="0">
                                <a:latin typeface="Cambria Math"/>
                              </a:rPr>
                              <m:t>فئة</m:t>
                            </m:r>
                            <m:r>
                              <a:rPr lang="ar-IQ" sz="1500" b="1" smtClean="0">
                                <a:latin typeface="Cambria Math"/>
                              </a:rPr>
                              <m:t> </m:t>
                            </m:r>
                            <m:r>
                              <a:rPr lang="ar-IQ" sz="1500" b="1" smtClean="0">
                                <a:latin typeface="Cambria Math"/>
                              </a:rPr>
                              <m:t>قبل</m:t>
                            </m:r>
                            <m:r>
                              <a:rPr lang="ar-IQ" sz="1500" b="1" smtClean="0">
                                <a:latin typeface="Cambria Math"/>
                              </a:rPr>
                              <m:t> </m:t>
                            </m:r>
                            <m:r>
                              <a:rPr lang="ar-IQ" sz="1500" b="1" smtClean="0">
                                <a:latin typeface="Cambria Math"/>
                              </a:rPr>
                              <m:t>للفئة</m:t>
                            </m:r>
                            <m:r>
                              <a:rPr lang="ar-IQ" sz="1500" b="1" smtClean="0">
                                <a:latin typeface="Cambria Math"/>
                              </a:rPr>
                              <m:t>         − </m:t>
                            </m:r>
                            <m:r>
                              <a:rPr lang="ar-IQ" sz="1500" b="1" i="1" smtClean="0">
                                <a:latin typeface="Cambria Math"/>
                              </a:rPr>
                              <m:t>𝟑</m:t>
                            </m:r>
                            <m:r>
                              <a:rPr lang="ar-IQ" sz="1500" b="1" smtClean="0">
                                <a:latin typeface="Cambria Math"/>
                              </a:rPr>
                              <m:t>×</m:t>
                            </m:r>
                            <m:box>
                              <m:boxPr>
                                <m:ctrlPr>
                                  <a:rPr lang="ar-IQ" sz="1500" b="1" i="1" smtClean="0">
                                    <a:latin typeface="Cambria Math"/>
                                  </a:rPr>
                                </m:ctrlPr>
                              </m:boxPr>
                              <m:e>
                                <m:argPr>
                                  <m:argSz m:val="-1"/>
                                </m:argPr>
                                <m:f>
                                  <m:fPr>
                                    <m:ctrlPr>
                                      <a:rPr lang="ar-IQ" sz="1500" b="1" i="1" smtClean="0">
                                        <a:latin typeface="Cambria Math"/>
                                      </a:rPr>
                                    </m:ctrlPr>
                                  </m:fPr>
                                  <m:num>
                                    <m:r>
                                      <a:rPr lang="en-US" sz="1500" b="1" i="1" smtClean="0">
                                        <a:latin typeface="Cambria Math"/>
                                      </a:rPr>
                                      <m:t>𝑵</m:t>
                                    </m:r>
                                  </m:num>
                                  <m:den>
                                    <m:r>
                                      <a:rPr lang="ar-IQ" sz="1500" b="1" i="1" smtClean="0">
                                        <a:latin typeface="Cambria Math"/>
                                      </a:rPr>
                                      <m:t>𝟐</m:t>
                                    </m:r>
                                  </m:den>
                                </m:f>
                              </m:e>
                            </m:box>
                          </m:e>
                        </m:eqArr>
                      </m:num>
                      <m:den>
                        <m:r>
                          <a:rPr lang="ar-IQ" sz="1500" b="1" smtClean="0">
                            <a:latin typeface="Cambria Math"/>
                          </a:rPr>
                          <m:t>الثالث</m:t>
                        </m:r>
                        <m:r>
                          <a:rPr lang="ar-IQ" sz="1500" b="1" smtClean="0">
                            <a:latin typeface="Cambria Math"/>
                          </a:rPr>
                          <m:t> </m:t>
                        </m:r>
                        <m:r>
                          <a:rPr lang="ar-IQ" sz="1500" b="1" smtClean="0">
                            <a:latin typeface="Cambria Math"/>
                          </a:rPr>
                          <m:t>الربيع</m:t>
                        </m:r>
                        <m:r>
                          <a:rPr lang="ar-IQ" sz="1500" b="1" smtClean="0">
                            <a:latin typeface="Cambria Math"/>
                          </a:rPr>
                          <m:t> </m:t>
                        </m:r>
                        <m:r>
                          <a:rPr lang="ar-IQ" sz="1500" b="1" smtClean="0">
                            <a:latin typeface="Cambria Math"/>
                          </a:rPr>
                          <m:t>فئة</m:t>
                        </m:r>
                        <m:r>
                          <a:rPr lang="ar-IQ" sz="1500" b="1" smtClean="0">
                            <a:latin typeface="Cambria Math"/>
                          </a:rPr>
                          <m:t> </m:t>
                        </m:r>
                        <m:r>
                          <a:rPr lang="ar-IQ" sz="1500" b="1" smtClean="0">
                            <a:latin typeface="Cambria Math"/>
                          </a:rPr>
                          <m:t>تكرار</m:t>
                        </m:r>
                      </m:den>
                    </m:f>
                  </m:oMath>
                </a14:m>
                <a:r>
                  <a:rPr lang="ar-IQ" b="1" dirty="0" smtClean="0"/>
                  <a:t> × طول الفئة</a:t>
                </a:r>
              </a:p>
              <a:p>
                <a:pPr lvl="1"/>
                <a:endParaRPr lang="ar-IQ" b="1" dirty="0"/>
              </a:p>
              <a:p>
                <a:pPr marL="365760" lvl="1" indent="0">
                  <a:buNone/>
                </a:pPr>
                <a:endParaRPr lang="ar-IQ" b="1" dirty="0" smtClean="0"/>
              </a:p>
              <a:p>
                <a:pPr lvl="1"/>
                <a:r>
                  <a:rPr lang="ar-IQ" sz="1400" b="1" dirty="0"/>
                  <a:t>الربيع </a:t>
                </a:r>
                <a:r>
                  <a:rPr lang="ar-IQ" sz="1400" b="1" dirty="0" smtClean="0"/>
                  <a:t>الاول= الحد </a:t>
                </a:r>
                <a:r>
                  <a:rPr lang="ar-IQ" sz="1400" b="1" dirty="0"/>
                  <a:t>الادنى لفئة   الربيع </a:t>
                </a:r>
                <a:r>
                  <a:rPr lang="ar-IQ" sz="1400" b="1" dirty="0" smtClean="0"/>
                  <a:t>الاول+ </a:t>
                </a:r>
                <a14:m>
                  <m:oMath xmlns:m="http://schemas.openxmlformats.org/officeDocument/2006/math">
                    <m:f>
                      <m:fPr>
                        <m:ctrlPr>
                          <a:rPr lang="ar-IQ" sz="1400" b="1" i="1">
                            <a:latin typeface="Cambria Math"/>
                          </a:rPr>
                        </m:ctrlPr>
                      </m:fPr>
                      <m:num>
                        <m:eqArr>
                          <m:eqArrPr>
                            <m:ctrlPr>
                              <a:rPr lang="ar-IQ" sz="1400" b="1" i="1">
                                <a:latin typeface="Cambria Math"/>
                              </a:rPr>
                            </m:ctrlPr>
                          </m:eqArrPr>
                          <m:e>
                            <m:r>
                              <a:rPr lang="ar-IQ" sz="1400" b="1">
                                <a:latin typeface="Cambria Math"/>
                              </a:rPr>
                              <m:t>الصاعد</m:t>
                            </m:r>
                            <m:r>
                              <a:rPr lang="ar-IQ" sz="1400" b="1">
                                <a:latin typeface="Cambria Math"/>
                              </a:rPr>
                              <m:t> </m:t>
                            </m:r>
                            <m:r>
                              <a:rPr lang="ar-IQ" sz="1400" b="1">
                                <a:latin typeface="Cambria Math"/>
                              </a:rPr>
                              <m:t>المتجمع</m:t>
                            </m:r>
                            <m:r>
                              <a:rPr lang="ar-IQ" sz="1400" b="1">
                                <a:latin typeface="Cambria Math"/>
                              </a:rPr>
                              <m:t> </m:t>
                            </m:r>
                            <m:r>
                              <a:rPr lang="ar-IQ" sz="1400" b="1">
                                <a:latin typeface="Cambria Math"/>
                              </a:rPr>
                              <m:t>التكرار</m:t>
                            </m:r>
                          </m:e>
                          <m:e>
                            <m:r>
                              <a:rPr lang="ar-IQ" sz="1400" b="1">
                                <a:latin typeface="Cambria Math"/>
                              </a:rPr>
                              <m:t>                                                      </m:t>
                            </m:r>
                            <m:r>
                              <a:rPr lang="ar-IQ" sz="1400" b="1" i="0" smtClean="0">
                                <a:latin typeface="Cambria Math"/>
                              </a:rPr>
                              <m:t>الاول</m:t>
                            </m:r>
                            <m:r>
                              <a:rPr lang="ar-IQ" sz="1400" b="1" i="0" smtClean="0">
                                <a:latin typeface="Cambria Math"/>
                              </a:rPr>
                              <m:t> </m:t>
                            </m:r>
                            <m:r>
                              <a:rPr lang="ar-IQ" sz="1400" b="1">
                                <a:latin typeface="Cambria Math"/>
                              </a:rPr>
                              <m:t>الربيع</m:t>
                            </m:r>
                            <m:r>
                              <a:rPr lang="ar-IQ" sz="1400" b="1">
                                <a:latin typeface="Cambria Math"/>
                              </a:rPr>
                              <m:t> </m:t>
                            </m:r>
                            <m:r>
                              <a:rPr lang="ar-IQ" sz="1400" b="1">
                                <a:latin typeface="Cambria Math"/>
                              </a:rPr>
                              <m:t>فئة</m:t>
                            </m:r>
                            <m:r>
                              <a:rPr lang="ar-IQ" sz="1400" b="1">
                                <a:latin typeface="Cambria Math"/>
                              </a:rPr>
                              <m:t> </m:t>
                            </m:r>
                            <m:r>
                              <a:rPr lang="ar-IQ" sz="1400" b="1">
                                <a:latin typeface="Cambria Math"/>
                              </a:rPr>
                              <m:t>قبل</m:t>
                            </m:r>
                            <m:r>
                              <a:rPr lang="ar-IQ" sz="1400" b="1">
                                <a:latin typeface="Cambria Math"/>
                              </a:rPr>
                              <m:t> </m:t>
                            </m:r>
                            <m:r>
                              <a:rPr lang="ar-IQ" sz="1400" b="1">
                                <a:latin typeface="Cambria Math"/>
                              </a:rPr>
                              <m:t>للفئة</m:t>
                            </m:r>
                            <m:r>
                              <a:rPr lang="ar-IQ" sz="1400" b="1">
                                <a:latin typeface="Cambria Math"/>
                              </a:rPr>
                              <m:t>         − </m:t>
                            </m:r>
                            <m:r>
                              <a:rPr lang="ar-IQ" sz="1400" b="1" i="1">
                                <a:latin typeface="Cambria Math"/>
                              </a:rPr>
                              <m:t>𝟑</m:t>
                            </m:r>
                            <m:r>
                              <a:rPr lang="ar-IQ" sz="1400" b="1">
                                <a:latin typeface="Cambria Math"/>
                              </a:rPr>
                              <m:t>×</m:t>
                            </m:r>
                            <m:box>
                              <m:boxPr>
                                <m:ctrlPr>
                                  <a:rPr lang="ar-IQ" sz="1400" b="1" i="1">
                                    <a:latin typeface="Cambria Math"/>
                                  </a:rPr>
                                </m:ctrlPr>
                              </m:boxPr>
                              <m:e>
                                <m:argPr>
                                  <m:argSz m:val="-1"/>
                                </m:argPr>
                                <m:f>
                                  <m:fPr>
                                    <m:ctrlPr>
                                      <a:rPr lang="ar-IQ" sz="1400" b="1" i="1">
                                        <a:latin typeface="Cambria Math"/>
                                      </a:rPr>
                                    </m:ctrlPr>
                                  </m:fPr>
                                  <m:num>
                                    <m:r>
                                      <a:rPr lang="en-US" sz="1400" b="1" i="1">
                                        <a:latin typeface="Cambria Math"/>
                                      </a:rPr>
                                      <m:t>𝑵</m:t>
                                    </m:r>
                                  </m:num>
                                  <m:den>
                                    <m:r>
                                      <a:rPr lang="ar-IQ" sz="1400" b="1" i="1">
                                        <a:latin typeface="Cambria Math"/>
                                      </a:rPr>
                                      <m:t>𝟐</m:t>
                                    </m:r>
                                  </m:den>
                                </m:f>
                              </m:e>
                            </m:box>
                          </m:e>
                        </m:eqArr>
                      </m:num>
                      <m:den>
                        <m:r>
                          <a:rPr lang="ar-IQ" sz="1400" b="1" i="0" smtClean="0">
                            <a:latin typeface="Cambria Math"/>
                          </a:rPr>
                          <m:t>الاول</m:t>
                        </m:r>
                        <m:r>
                          <a:rPr lang="ar-IQ" sz="1400" b="1" i="0" smtClean="0">
                            <a:latin typeface="Cambria Math"/>
                          </a:rPr>
                          <m:t> </m:t>
                        </m:r>
                        <m:r>
                          <a:rPr lang="ar-IQ" sz="1400" b="1">
                            <a:latin typeface="Cambria Math"/>
                          </a:rPr>
                          <m:t>الربيع</m:t>
                        </m:r>
                        <m:r>
                          <a:rPr lang="ar-IQ" sz="1400" b="1">
                            <a:latin typeface="Cambria Math"/>
                          </a:rPr>
                          <m:t> </m:t>
                        </m:r>
                        <m:r>
                          <a:rPr lang="ar-IQ" sz="1400" b="1">
                            <a:latin typeface="Cambria Math"/>
                          </a:rPr>
                          <m:t>فئة</m:t>
                        </m:r>
                        <m:r>
                          <a:rPr lang="ar-IQ" sz="1400" b="1">
                            <a:latin typeface="Cambria Math"/>
                          </a:rPr>
                          <m:t> </m:t>
                        </m:r>
                        <m:r>
                          <a:rPr lang="ar-IQ" sz="1400" b="1">
                            <a:latin typeface="Cambria Math"/>
                          </a:rPr>
                          <m:t>تكرار</m:t>
                        </m:r>
                      </m:den>
                    </m:f>
                  </m:oMath>
                </a14:m>
                <a:r>
                  <a:rPr lang="ar-IQ" b="1" dirty="0"/>
                  <a:t> × طول الفئة</a:t>
                </a:r>
              </a:p>
              <a:p>
                <a:pPr lvl="1"/>
                <a:endParaRPr lang="ar-IQ" dirty="0" smtClean="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188640" y="1499659"/>
                <a:ext cx="6120680" cy="7132277"/>
              </a:xfrm>
              <a:blipFill rotWithShape="1">
                <a:blip r:embed="rId2"/>
                <a:stretch>
                  <a:fillRect l="-1494" t="-684" r="-1594"/>
                </a:stretch>
              </a:blipFill>
            </p:spPr>
            <p:txBody>
              <a:bodyPr/>
              <a:lstStyle/>
              <a:p>
                <a:r>
                  <a:rPr lang="ar-IQ">
                    <a:noFill/>
                  </a:rPr>
                  <a:t> </a:t>
                </a:r>
              </a:p>
            </p:txBody>
          </p:sp>
        </mc:Fallback>
      </mc:AlternateContent>
    </p:spTree>
    <p:extLst>
      <p:ext uri="{BB962C8B-B14F-4D97-AF65-F5344CB8AC3E}">
        <p14:creationId xmlns:p14="http://schemas.microsoft.com/office/powerpoint/2010/main" xmlns="" val="370026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749432"/>
          </a:xfrm>
        </p:spPr>
        <p:txBody>
          <a:bodyPr/>
          <a:lstStyle/>
          <a:p>
            <a:r>
              <a:rPr lang="ar-IQ" dirty="0" smtClean="0">
                <a:solidFill>
                  <a:schemeClr val="bg1">
                    <a:lumMod val="85000"/>
                  </a:schemeClr>
                </a:solidFill>
              </a:rPr>
              <a:t>نصف المدى الربيعي</a:t>
            </a:r>
            <a:endParaRPr lang="ar-IQ" dirty="0">
              <a:solidFill>
                <a:schemeClr val="bg1">
                  <a:lumMod val="85000"/>
                </a:schemeClr>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307637"/>
                <a:ext cx="5600700" cy="7324299"/>
              </a:xfrm>
            </p:spPr>
            <p:txBody>
              <a:bodyPr/>
              <a:lstStyle/>
              <a:p>
                <a:r>
                  <a:rPr lang="ar-IQ" dirty="0" smtClean="0"/>
                  <a:t>ويعتبر نصف المدى الربيعي مقياساً مفيداً للتشتت, عندما يكون الهدف من استخدامه وصف البيانات ,ومعرفة هذا التشتت بصورة عامة ومبسطة . (البياتي, 2008, 111 ) .</a:t>
                </a:r>
              </a:p>
              <a:p>
                <a:r>
                  <a:rPr lang="ar-IQ" dirty="0" smtClean="0"/>
                  <a:t>يستخدم في حالة وجود قيم شاذة او متطرفة لأنه في مثل هذه الحالة لا يمكن ان يعطينا المدى صورة صادقة عن الفروق بين الدرجات لان المدى كما راينا يعتمد على القيم الموجودة على الاطراف.</a:t>
                </a:r>
              </a:p>
              <a:p>
                <a:r>
                  <a:rPr lang="ar-IQ" dirty="0" smtClean="0"/>
                  <a:t>ويستخدم نصف الدى الربيعي في حالة وجود فئات مفتوحة والتي يصعب تحديد مركز فئات لها.</a:t>
                </a:r>
              </a:p>
              <a:p>
                <a:r>
                  <a:rPr lang="ar-IQ" dirty="0" smtClean="0"/>
                  <a:t>ويعرف نصف المدى الربيعي بانه متوسط الفرق بين الربيع الثالث (ي 75) والربيع الاول (ي 25) ولحساب نصف المدى الربيعي فإننا نلجأ الى الخطوات التالية :</a:t>
                </a:r>
              </a:p>
              <a:p>
                <a:pPr marL="0" indent="0">
                  <a:buNone/>
                </a:pPr>
                <a:r>
                  <a:rPr lang="ar-IQ" dirty="0" smtClean="0"/>
                  <a:t>1- نحسب المئيني 75 , نضرب مجموعة التكرارات في </a:t>
                </a:r>
                <a14:m>
                  <m:oMath xmlns:m="http://schemas.openxmlformats.org/officeDocument/2006/math">
                    <m:f>
                      <m:fPr>
                        <m:ctrlPr>
                          <a:rPr lang="ar-IQ" i="1" smtClean="0">
                            <a:latin typeface="Cambria Math"/>
                          </a:rPr>
                        </m:ctrlPr>
                      </m:fPr>
                      <m:num>
                        <m:r>
                          <a:rPr lang="ar-IQ" b="0" i="1" smtClean="0">
                            <a:latin typeface="Cambria Math"/>
                          </a:rPr>
                          <m:t>75</m:t>
                        </m:r>
                      </m:num>
                      <m:den>
                        <m:r>
                          <a:rPr lang="ar-IQ" b="0" i="1" smtClean="0">
                            <a:latin typeface="Cambria Math"/>
                          </a:rPr>
                          <m:t>100</m:t>
                        </m:r>
                      </m:den>
                    </m:f>
                  </m:oMath>
                </a14:m>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457200" y="980728"/>
                <a:ext cx="7467600" cy="5493224"/>
              </a:xfrm>
              <a:blipFill rotWithShape="1">
                <a:blip r:embed="rId2"/>
                <a:stretch>
                  <a:fillRect l="-2122" t="-888" r="-1306"/>
                </a:stretch>
              </a:blipFill>
            </p:spPr>
            <p:txBody>
              <a:bodyPr/>
              <a:lstStyle/>
              <a:p>
                <a:r>
                  <a:rPr lang="ar-IQ">
                    <a:noFill/>
                  </a:rPr>
                  <a:t> </a:t>
                </a:r>
              </a:p>
            </p:txBody>
          </p:sp>
        </mc:Fallback>
      </mc:AlternateContent>
    </p:spTree>
    <p:extLst>
      <p:ext uri="{BB962C8B-B14F-4D97-AF65-F5344CB8AC3E}">
        <p14:creationId xmlns:p14="http://schemas.microsoft.com/office/powerpoint/2010/main" xmlns="" val="75171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557411"/>
          </a:xfrm>
        </p:spPr>
        <p:txBody>
          <a:bodyPr>
            <a:normAutofit/>
          </a:bodyPr>
          <a:lstStyle/>
          <a:p>
            <a:r>
              <a:rPr lang="ar-IQ" dirty="0">
                <a:solidFill>
                  <a:schemeClr val="bg1">
                    <a:lumMod val="85000"/>
                  </a:schemeClr>
                </a:solidFill>
              </a:rPr>
              <a:t>نصف المدى الربيعي</a:t>
            </a: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115616"/>
                <a:ext cx="5600700" cy="7516320"/>
              </a:xfrm>
            </p:spPr>
            <p:txBody>
              <a:bodyPr/>
              <a:lstStyle/>
              <a:p>
                <a:pPr marL="0" indent="0">
                  <a:buNone/>
                </a:pPr>
                <a:r>
                  <a:rPr lang="ar-IQ" b="1" dirty="0" smtClean="0"/>
                  <a:t>2- نحسب المئيني 25 , نضرب مجموع التكرارات في </a:t>
                </a:r>
                <a14:m>
                  <m:oMath xmlns:m="http://schemas.openxmlformats.org/officeDocument/2006/math">
                    <m:f>
                      <m:fPr>
                        <m:ctrlPr>
                          <a:rPr lang="ar-IQ" b="1" i="1" smtClean="0">
                            <a:latin typeface="Cambria Math"/>
                          </a:rPr>
                        </m:ctrlPr>
                      </m:fPr>
                      <m:num>
                        <m:r>
                          <a:rPr lang="ar-IQ" b="1" i="1" smtClean="0">
                            <a:latin typeface="Cambria Math"/>
                          </a:rPr>
                          <m:t>𝟐𝟓</m:t>
                        </m:r>
                      </m:num>
                      <m:den>
                        <m:r>
                          <a:rPr lang="ar-IQ" b="1" i="1" smtClean="0">
                            <a:latin typeface="Cambria Math"/>
                          </a:rPr>
                          <m:t>𝟏𝟎𝟎</m:t>
                        </m:r>
                      </m:den>
                    </m:f>
                  </m:oMath>
                </a14:m>
                <a:r>
                  <a:rPr lang="ar-IQ" b="1" dirty="0" smtClean="0"/>
                  <a:t> .</a:t>
                </a:r>
              </a:p>
              <a:p>
                <a:pPr marL="0" indent="0">
                  <a:buNone/>
                </a:pPr>
                <a:r>
                  <a:rPr lang="ar-IQ" b="1" dirty="0" smtClean="0"/>
                  <a:t>3-يتم قسمة المئيني 75 و المئيني 25 على 2 فيكون الناتج نصف المدى الربعي . (المنيزل , غرايبة , 2009, 65 ).</a:t>
                </a:r>
              </a:p>
              <a:p>
                <a:pPr marL="0" indent="0">
                  <a:buNone/>
                </a:pPr>
                <a:endParaRPr lang="ar-IQ" b="1" dirty="0" smtClean="0"/>
              </a:p>
              <a:p>
                <a:pPr marL="0" indent="0">
                  <a:buNone/>
                </a:pPr>
                <a:r>
                  <a:rPr lang="ar-IQ" b="1" dirty="0" smtClean="0"/>
                  <a:t>يمتاز نصف المدى الربعي على الانحراف المتوسط بانه يقوم على اسس رياضية ولكن يعاب عليه اننا لا نعتمد في حسابه على كل قيم التوزيع بل على قيمتين هما المئيني 75 و المئيني  25(المنيزل , غرايبه , 2009, 65 ).</a:t>
                </a:r>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115616"/>
                <a:ext cx="5600700" cy="7516320"/>
              </a:xfrm>
              <a:blipFill rotWithShape="1">
                <a:blip r:embed="rId2"/>
                <a:stretch>
                  <a:fillRect l="-1197" t="-649" r="-1850"/>
                </a:stretch>
              </a:blipFill>
            </p:spPr>
            <p:txBody>
              <a:bodyPr/>
              <a:lstStyle/>
              <a:p>
                <a:r>
                  <a:rPr lang="ar-IQ">
                    <a:noFill/>
                  </a:rPr>
                  <a:t> </a:t>
                </a:r>
              </a:p>
            </p:txBody>
          </p:sp>
        </mc:Fallback>
      </mc:AlternateContent>
    </p:spTree>
    <p:extLst>
      <p:ext uri="{BB962C8B-B14F-4D97-AF65-F5344CB8AC3E}">
        <p14:creationId xmlns:p14="http://schemas.microsoft.com/office/powerpoint/2010/main" xmlns="" val="3953391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941453"/>
          </a:xfrm>
        </p:spPr>
        <p:txBody>
          <a:bodyPr>
            <a:normAutofit fontScale="90000"/>
          </a:bodyPr>
          <a:lstStyle/>
          <a:p>
            <a:pPr algn="r"/>
            <a:r>
              <a:rPr lang="ar-IQ" b="1" dirty="0" smtClean="0">
                <a:solidFill>
                  <a:schemeClr val="tx1"/>
                </a:solidFill>
              </a:rPr>
              <a:t>الانحراف المتوسط </a:t>
            </a:r>
            <a:r>
              <a:rPr lang="en-US" b="1" dirty="0" smtClean="0">
                <a:solidFill>
                  <a:schemeClr val="tx1"/>
                </a:solidFill>
              </a:rPr>
              <a:t>The mean deviation</a:t>
            </a:r>
            <a:endParaRPr lang="ar-IQ"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211627"/>
                <a:ext cx="5600700" cy="7420309"/>
              </a:xfrm>
            </p:spPr>
            <p:txBody>
              <a:bodyPr>
                <a:normAutofit fontScale="85000" lnSpcReduction="10000"/>
              </a:bodyPr>
              <a:lstStyle/>
              <a:p>
                <a:r>
                  <a:rPr lang="ar-IQ" dirty="0" smtClean="0"/>
                  <a:t>يعرف الانحراف المتوسط بانه معدل مجموع انحرافات القيم المطلقة عن متوسطها . ومن خواص المتوسط  ان مجموع انحرافات القيم عن متوسطها يساوي صفراً . لهذا ذكر في التعريف الانحراف المطلق , اي بغض النظر عن اشارتها . فعند حساب الانحراف المتوسط نغض الطرف عن اشارات انحرافات القيم .</a:t>
                </a:r>
              </a:p>
              <a:p>
                <a:r>
                  <a:rPr lang="ar-IQ" dirty="0" smtClean="0"/>
                  <a:t>مثال\ جد الانحراف المتوسط للقيم التالية :</a:t>
                </a:r>
              </a:p>
              <a:p>
                <a:r>
                  <a:rPr lang="ar-IQ" dirty="0" smtClean="0"/>
                  <a:t>9, 12, 7, 5, 2, 3, 4 فإننا نجد اولاً الانحراف والذي يساوي في مثل هذه الحالة (6) وبالتالي</a:t>
                </a:r>
              </a:p>
              <a:p>
                <a:pPr marL="0" indent="0">
                  <a:buNone/>
                </a:pPr>
                <a:r>
                  <a:rPr lang="ar-IQ" dirty="0" smtClean="0"/>
                  <a:t>الانحراف المتوسط= </a:t>
                </a:r>
                <a14:m>
                  <m:oMath xmlns:m="http://schemas.openxmlformats.org/officeDocument/2006/math">
                    <m:f>
                      <m:fPr>
                        <m:ctrlPr>
                          <a:rPr lang="ar-IQ" i="1" smtClean="0">
                            <a:latin typeface="Cambria Math"/>
                          </a:rPr>
                        </m:ctrlPr>
                      </m:fPr>
                      <m:num>
                        <m:r>
                          <m:rPr>
                            <m:nor/>
                          </m:rPr>
                          <a:rPr lang="ar-IQ" dirty="0"/>
                          <m:t>(</m:t>
                        </m:r>
                        <m:r>
                          <m:rPr>
                            <m:nor/>
                          </m:rPr>
                          <a:rPr lang="ar-IQ" b="0" i="0" dirty="0" smtClean="0"/>
                          <m:t>6</m:t>
                        </m:r>
                        <m:r>
                          <m:rPr>
                            <m:nor/>
                          </m:rPr>
                          <a:rPr lang="ar-IQ" b="0" i="0" dirty="0" smtClean="0"/>
                          <m:t>−</m:t>
                        </m:r>
                        <m:r>
                          <m:rPr>
                            <m:nor/>
                          </m:rPr>
                          <a:rPr lang="ar-IQ" b="0" i="0" dirty="0" smtClean="0"/>
                          <m:t>4</m:t>
                        </m:r>
                        <m:r>
                          <m:rPr>
                            <m:nor/>
                          </m:rPr>
                          <a:rPr lang="ar-IQ" dirty="0"/>
                          <m:t>) +(</m:t>
                        </m:r>
                        <m:r>
                          <m:rPr>
                            <m:nor/>
                          </m:rPr>
                          <a:rPr lang="ar-IQ" b="0" i="0" dirty="0" smtClean="0"/>
                          <m:t>6</m:t>
                        </m:r>
                        <m:r>
                          <m:rPr>
                            <m:nor/>
                          </m:rPr>
                          <a:rPr lang="ar-IQ" b="0" i="0" dirty="0" smtClean="0"/>
                          <m:t>−</m:t>
                        </m:r>
                        <m:r>
                          <m:rPr>
                            <m:nor/>
                          </m:rPr>
                          <a:rPr lang="ar-IQ" b="0" i="0" dirty="0" smtClean="0"/>
                          <m:t>3</m:t>
                        </m:r>
                        <m:r>
                          <m:rPr>
                            <m:nor/>
                          </m:rPr>
                          <a:rPr lang="ar-IQ" dirty="0"/>
                          <m:t>)+(</m:t>
                        </m:r>
                        <m:r>
                          <m:rPr>
                            <m:nor/>
                          </m:rPr>
                          <a:rPr lang="ar-IQ" b="0" i="0" dirty="0" smtClean="0"/>
                          <m:t>6</m:t>
                        </m:r>
                        <m:r>
                          <m:rPr>
                            <m:nor/>
                          </m:rPr>
                          <a:rPr lang="ar-IQ" b="0" i="0" dirty="0" smtClean="0"/>
                          <m:t>−</m:t>
                        </m:r>
                        <m:r>
                          <m:rPr>
                            <m:nor/>
                          </m:rPr>
                          <a:rPr lang="ar-IQ" b="0" i="0" dirty="0" smtClean="0"/>
                          <m:t>2</m:t>
                        </m:r>
                        <m:r>
                          <m:rPr>
                            <m:nor/>
                          </m:rPr>
                          <a:rPr lang="ar-IQ" dirty="0"/>
                          <m:t>)+( </m:t>
                        </m:r>
                        <m:r>
                          <m:rPr>
                            <m:nor/>
                          </m:rPr>
                          <a:rPr lang="ar-IQ" b="0" i="0" dirty="0" smtClean="0"/>
                          <m:t>6</m:t>
                        </m:r>
                        <m:r>
                          <m:rPr>
                            <m:nor/>
                          </m:rPr>
                          <a:rPr lang="ar-IQ" b="0" i="0" dirty="0" smtClean="0"/>
                          <m:t>−</m:t>
                        </m:r>
                        <m:r>
                          <m:rPr>
                            <m:nor/>
                          </m:rPr>
                          <a:rPr lang="ar-IQ" b="0" i="0" dirty="0" smtClean="0"/>
                          <m:t>5</m:t>
                        </m:r>
                        <m:r>
                          <m:rPr>
                            <m:nor/>
                          </m:rPr>
                          <a:rPr lang="ar-IQ" dirty="0"/>
                          <m:t>)+ (</m:t>
                        </m:r>
                        <m:r>
                          <m:rPr>
                            <m:nor/>
                          </m:rPr>
                          <a:rPr lang="ar-IQ" b="0" i="0" dirty="0" smtClean="0"/>
                          <m:t>6</m:t>
                        </m:r>
                        <m:r>
                          <m:rPr>
                            <m:nor/>
                          </m:rPr>
                          <a:rPr lang="ar-IQ" b="0" i="0" dirty="0" smtClean="0"/>
                          <m:t>−</m:t>
                        </m:r>
                        <m:r>
                          <m:rPr>
                            <m:nor/>
                          </m:rPr>
                          <a:rPr lang="ar-IQ" b="0" i="0" dirty="0" smtClean="0"/>
                          <m:t>7</m:t>
                        </m:r>
                        <m:r>
                          <m:rPr>
                            <m:nor/>
                          </m:rPr>
                          <a:rPr lang="ar-IQ" dirty="0"/>
                          <m:t>)+(</m:t>
                        </m:r>
                        <m:r>
                          <m:rPr>
                            <m:nor/>
                          </m:rPr>
                          <a:rPr lang="ar-IQ" b="0" i="0" dirty="0" smtClean="0"/>
                          <m:t>6</m:t>
                        </m:r>
                        <m:r>
                          <m:rPr>
                            <m:nor/>
                          </m:rPr>
                          <a:rPr lang="ar-IQ" b="0" i="0" dirty="0" smtClean="0"/>
                          <m:t>−</m:t>
                        </m:r>
                        <m:r>
                          <m:rPr>
                            <m:nor/>
                          </m:rPr>
                          <a:rPr lang="ar-IQ" b="0" i="0" dirty="0" smtClean="0"/>
                          <m:t>12</m:t>
                        </m:r>
                        <m:r>
                          <m:rPr>
                            <m:nor/>
                          </m:rPr>
                          <a:rPr lang="ar-IQ" dirty="0"/>
                          <m:t>)+(</m:t>
                        </m:r>
                        <m:r>
                          <m:rPr>
                            <m:nor/>
                          </m:rPr>
                          <a:rPr lang="ar-IQ" b="0" i="0" dirty="0" smtClean="0"/>
                          <m:t>6</m:t>
                        </m:r>
                        <m:r>
                          <m:rPr>
                            <m:nor/>
                          </m:rPr>
                          <a:rPr lang="ar-IQ" b="0" i="0" dirty="0" smtClean="0"/>
                          <m:t>−</m:t>
                        </m:r>
                        <m:r>
                          <m:rPr>
                            <m:nor/>
                          </m:rPr>
                          <a:rPr lang="ar-IQ" b="0" i="0" dirty="0" smtClean="0"/>
                          <m:t>9</m:t>
                        </m:r>
                        <m:r>
                          <m:rPr>
                            <m:nor/>
                          </m:rPr>
                          <a:rPr lang="ar-IQ" dirty="0"/>
                          <m:t>) </m:t>
                        </m:r>
                      </m:num>
                      <m:den>
                        <m:eqArr>
                          <m:eqArrPr>
                            <m:ctrlPr>
                              <a:rPr lang="ar-IQ" b="0" i="1" smtClean="0">
                                <a:latin typeface="Cambria Math"/>
                              </a:rPr>
                            </m:ctrlPr>
                          </m:eqArrPr>
                          <m:e>
                            <m:r>
                              <a:rPr lang="ar-IQ" b="0" i="1" smtClean="0">
                                <a:latin typeface="Cambria Math"/>
                              </a:rPr>
                              <m:t> </m:t>
                            </m:r>
                          </m:e>
                          <m:e>
                            <m:r>
                              <a:rPr lang="ar-IQ" b="0" i="1" smtClean="0">
                                <a:latin typeface="Cambria Math"/>
                              </a:rPr>
                              <m:t>7</m:t>
                            </m:r>
                          </m:e>
                        </m:eqArr>
                      </m:den>
                    </m:f>
                  </m:oMath>
                </a14:m>
                <a:r>
                  <a:rPr lang="ar-IQ" dirty="0" smtClean="0"/>
                  <a:t> =29.2</a:t>
                </a:r>
              </a:p>
              <a:p>
                <a:pPr marL="0" indent="0">
                  <a:buNone/>
                </a:pPr>
                <a:endParaRPr lang="ar-IQ" dirty="0" smtClean="0"/>
              </a:p>
              <a:p>
                <a:pPr marL="0" indent="0">
                  <a:buNone/>
                </a:pPr>
                <a:r>
                  <a:rPr lang="ar-IQ" dirty="0" smtClean="0"/>
                  <a:t>ولكن يعاب على الانحراف المتوسط بانه لا يوجد اي مبرر رياضي لجمع القيم دون النظر الى اشارتها (المنيزل, غرايبه, 2009, 65).</a:t>
                </a:r>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211627"/>
                <a:ext cx="5600700" cy="7420309"/>
              </a:xfrm>
              <a:blipFill rotWithShape="1">
                <a:blip r:embed="rId2"/>
                <a:stretch>
                  <a:fillRect l="-2285" t="-493" r="-1632"/>
                </a:stretch>
              </a:blipFill>
            </p:spPr>
            <p:txBody>
              <a:bodyPr/>
              <a:lstStyle/>
              <a:p>
                <a:r>
                  <a:rPr lang="ar-IQ">
                    <a:noFill/>
                  </a:rPr>
                  <a:t> </a:t>
                </a:r>
              </a:p>
            </p:txBody>
          </p:sp>
        </mc:Fallback>
      </mc:AlternateContent>
    </p:spTree>
    <p:extLst>
      <p:ext uri="{BB962C8B-B14F-4D97-AF65-F5344CB8AC3E}">
        <p14:creationId xmlns:p14="http://schemas.microsoft.com/office/powerpoint/2010/main" xmlns="" val="388184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653421"/>
          </a:xfrm>
        </p:spPr>
        <p:txBody>
          <a:bodyPr>
            <a:normAutofit/>
          </a:bodyPr>
          <a:lstStyle/>
          <a:p>
            <a:r>
              <a:rPr lang="ar-IQ" dirty="0" smtClean="0">
                <a:solidFill>
                  <a:schemeClr val="bg1">
                    <a:lumMod val="85000"/>
                  </a:schemeClr>
                </a:solidFill>
              </a:rPr>
              <a:t>الانحراف المتوسط</a:t>
            </a:r>
            <a:endParaRPr lang="ar-IQ" dirty="0">
              <a:solidFill>
                <a:schemeClr val="bg1">
                  <a:lumMod val="85000"/>
                </a:schemeClr>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242646" y="923595"/>
                <a:ext cx="5700954" cy="7708341"/>
              </a:xfrm>
            </p:spPr>
            <p:txBody>
              <a:bodyPr>
                <a:normAutofit/>
              </a:bodyPr>
              <a:lstStyle/>
              <a:p>
                <a:r>
                  <a:rPr lang="ar-IQ" dirty="0" smtClean="0"/>
                  <a:t>يعرف الانحراف المتوسط لمجموعة من الدرجات بانه متوسط الانحرافات المطلقة لتلك الدرجات عن وسطها الحسابي . ويقصد بالانحراف المطلق بانه الفرق بين الدرجة والوسط الحسابي بغض النظر عن اتجاه هذا الفرق سواء كان سالباً او موجباً.</a:t>
                </a:r>
              </a:p>
              <a:p>
                <a:r>
                  <a:rPr lang="ar-IQ" dirty="0" smtClean="0"/>
                  <a:t>مثال \ استخرج الانحرافات المطلقة للدرجات التالية:</a:t>
                </a:r>
              </a:p>
              <a:p>
                <a:pPr algn="l"/>
                <a:r>
                  <a:rPr lang="en-US" dirty="0" smtClean="0"/>
                  <a:t>X =  3 , 4 , 6 , 9 , 12 , 16 , 20                                         </a:t>
                </a:r>
                <a:endParaRPr lang="ar-IQ" dirty="0" smtClean="0"/>
              </a:p>
              <a:p>
                <a:r>
                  <a:rPr lang="ar-IQ" dirty="0" smtClean="0"/>
                  <a:t>الحل\ نستخرج قيمة الوسط الحسابي</a:t>
                </a:r>
              </a:p>
              <a:p>
                <a14:m>
                  <m:oMath xmlns:m="http://schemas.openxmlformats.org/officeDocument/2006/math">
                    <m:acc>
                      <m:accPr>
                        <m:chr m:val="̅"/>
                        <m:ctrlPr>
                          <a:rPr lang="ar-IQ" i="1" smtClean="0">
                            <a:latin typeface="Cambria Math"/>
                          </a:rPr>
                        </m:ctrlPr>
                      </m:accPr>
                      <m:e>
                        <m:r>
                          <a:rPr lang="en-US" b="0" i="1" smtClean="0">
                            <a:latin typeface="Cambria Math"/>
                          </a:rPr>
                          <m:t>𝑥</m:t>
                        </m:r>
                      </m:e>
                    </m:acc>
                  </m:oMath>
                </a14:m>
                <a:r>
                  <a:rPr lang="ar-IQ" dirty="0" smtClean="0"/>
                  <a:t> = </a:t>
                </a:r>
                <a14:m>
                  <m:oMath xmlns:m="http://schemas.openxmlformats.org/officeDocument/2006/math">
                    <m:f>
                      <m:fPr>
                        <m:ctrlPr>
                          <a:rPr lang="ar-IQ" i="1" smtClean="0">
                            <a:latin typeface="Cambria Math"/>
                          </a:rPr>
                        </m:ctrlPr>
                      </m:fPr>
                      <m:num>
                        <m:r>
                          <a:rPr lang="ar-IQ" b="0" i="1" smtClean="0">
                            <a:latin typeface="Cambria Math"/>
                          </a:rPr>
                          <m:t>20</m:t>
                        </m:r>
                        <m:r>
                          <a:rPr lang="ar-IQ" b="0" i="1" smtClean="0">
                            <a:latin typeface="Cambria Math"/>
                          </a:rPr>
                          <m:t>+</m:t>
                        </m:r>
                        <m:r>
                          <a:rPr lang="ar-IQ" b="0" i="1" smtClean="0">
                            <a:latin typeface="Cambria Math"/>
                          </a:rPr>
                          <m:t>16</m:t>
                        </m:r>
                        <m:r>
                          <a:rPr lang="ar-IQ" b="0" i="1" smtClean="0">
                            <a:latin typeface="Cambria Math"/>
                          </a:rPr>
                          <m:t>+</m:t>
                        </m:r>
                        <m:r>
                          <a:rPr lang="ar-IQ" b="0" i="1" smtClean="0">
                            <a:latin typeface="Cambria Math"/>
                          </a:rPr>
                          <m:t>12</m:t>
                        </m:r>
                        <m:r>
                          <a:rPr lang="ar-IQ" b="0" i="1" smtClean="0">
                            <a:latin typeface="Cambria Math"/>
                          </a:rPr>
                          <m:t>+</m:t>
                        </m:r>
                        <m:r>
                          <a:rPr lang="ar-IQ" b="0" i="1" smtClean="0">
                            <a:latin typeface="Cambria Math"/>
                          </a:rPr>
                          <m:t>9</m:t>
                        </m:r>
                        <m:r>
                          <a:rPr lang="ar-IQ" b="0" i="1" smtClean="0">
                            <a:latin typeface="Cambria Math"/>
                          </a:rPr>
                          <m:t>+</m:t>
                        </m:r>
                        <m:r>
                          <a:rPr lang="ar-IQ" b="0" i="1" smtClean="0">
                            <a:latin typeface="Cambria Math"/>
                          </a:rPr>
                          <m:t>6</m:t>
                        </m:r>
                        <m:r>
                          <a:rPr lang="ar-IQ" b="0" i="1" smtClean="0">
                            <a:latin typeface="Cambria Math"/>
                          </a:rPr>
                          <m:t>+</m:t>
                        </m:r>
                        <m:r>
                          <a:rPr lang="ar-IQ" b="0" i="1" smtClean="0">
                            <a:latin typeface="Cambria Math"/>
                          </a:rPr>
                          <m:t>4</m:t>
                        </m:r>
                        <m:r>
                          <a:rPr lang="ar-IQ" b="0" i="1" smtClean="0">
                            <a:latin typeface="Cambria Math"/>
                          </a:rPr>
                          <m:t>+</m:t>
                        </m:r>
                        <m:r>
                          <a:rPr lang="ar-IQ" b="0" i="1" smtClean="0">
                            <a:latin typeface="Cambria Math"/>
                          </a:rPr>
                          <m:t>3</m:t>
                        </m:r>
                      </m:num>
                      <m:den>
                        <m:r>
                          <a:rPr lang="ar-IQ" b="0" i="1" smtClean="0">
                            <a:latin typeface="Cambria Math"/>
                          </a:rPr>
                          <m:t>7</m:t>
                        </m:r>
                      </m:den>
                    </m:f>
                  </m:oMath>
                </a14:m>
                <a:r>
                  <a:rPr lang="ar-IQ" dirty="0" smtClean="0"/>
                  <a:t> = </a:t>
                </a:r>
                <a14:m>
                  <m:oMath xmlns:m="http://schemas.openxmlformats.org/officeDocument/2006/math">
                    <m:f>
                      <m:fPr>
                        <m:ctrlPr>
                          <a:rPr lang="ar-IQ" i="1" smtClean="0">
                            <a:latin typeface="Cambria Math"/>
                          </a:rPr>
                        </m:ctrlPr>
                      </m:fPr>
                      <m:num>
                        <m:r>
                          <a:rPr lang="ar-IQ" b="0" i="1" smtClean="0">
                            <a:latin typeface="Cambria Math"/>
                          </a:rPr>
                          <m:t>70</m:t>
                        </m:r>
                      </m:num>
                      <m:den>
                        <m:r>
                          <a:rPr lang="ar-IQ" b="0" i="1" smtClean="0">
                            <a:latin typeface="Cambria Math"/>
                          </a:rPr>
                          <m:t>7</m:t>
                        </m:r>
                      </m:den>
                    </m:f>
                  </m:oMath>
                </a14:m>
                <a:r>
                  <a:rPr lang="ar-IQ" dirty="0" smtClean="0"/>
                  <a:t> = </a:t>
                </a:r>
                <a:r>
                  <a:rPr lang="en-US" dirty="0" smtClean="0"/>
                  <a:t>10 </a:t>
                </a:r>
                <a:endParaRPr lang="ar-IQ" dirty="0" smtClean="0"/>
              </a:p>
              <a:p>
                <a:r>
                  <a:rPr lang="ar-IQ" dirty="0" smtClean="0"/>
                  <a:t>ثم بعد ذلك نجد الفرق المطلق بين قيمة الوسط الحسابي , وكل درجة من الدرجات. وتستخرج قيمة الانحراف المتوسط بقسمة حاصل جمع الانحرافات المطلقة على عدد الدرجات.</a:t>
                </a:r>
              </a:p>
              <a:p>
                <a:r>
                  <a:rPr lang="en-US" dirty="0" smtClean="0"/>
                  <a:t>Md= </a:t>
                </a:r>
                <a14:m>
                  <m:oMath xmlns:m="http://schemas.openxmlformats.org/officeDocument/2006/math">
                    <m:f>
                      <m:fPr>
                        <m:ctrlPr>
                          <a:rPr lang="en-US" i="1" smtClean="0">
                            <a:latin typeface="Cambria Math"/>
                          </a:rPr>
                        </m:ctrlPr>
                      </m:fPr>
                      <m:num>
                        <m:r>
                          <a:rPr lang="en-US" b="0" i="1" smtClean="0">
                            <a:latin typeface="Cambria Math"/>
                          </a:rPr>
                          <m:t>10</m:t>
                        </m:r>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9</m:t>
                        </m:r>
                        <m:r>
                          <a:rPr lang="en-US" b="0" i="1" smtClean="0">
                            <a:latin typeface="Cambria Math"/>
                          </a:rPr>
                          <m:t>+</m:t>
                        </m:r>
                        <m:r>
                          <a:rPr lang="en-US" b="0" i="1" smtClean="0">
                            <a:latin typeface="Cambria Math"/>
                          </a:rPr>
                          <m:t>4</m:t>
                        </m:r>
                        <m:r>
                          <a:rPr lang="en-US" b="0" i="1" smtClean="0">
                            <a:latin typeface="Cambria Math"/>
                          </a:rPr>
                          <m:t>+</m:t>
                        </m:r>
                        <m:r>
                          <a:rPr lang="en-US" b="0" i="1" smtClean="0">
                            <a:latin typeface="Cambria Math"/>
                          </a:rPr>
                          <m:t>6</m:t>
                        </m:r>
                        <m:r>
                          <a:rPr lang="en-US" b="0" i="1" smtClean="0">
                            <a:latin typeface="Cambria Math"/>
                          </a:rPr>
                          <m:t>+</m:t>
                        </m:r>
                        <m:r>
                          <a:rPr lang="en-US" b="0" i="1" smtClean="0">
                            <a:latin typeface="Cambria Math"/>
                          </a:rPr>
                          <m:t>7</m:t>
                        </m:r>
                      </m:num>
                      <m:den>
                        <m:r>
                          <a:rPr lang="en-US" b="0" i="1" smtClean="0">
                            <a:latin typeface="Cambria Math"/>
                          </a:rPr>
                          <m:t>7</m:t>
                        </m:r>
                      </m:den>
                    </m:f>
                  </m:oMath>
                </a14:m>
                <a:endParaRPr lang="ar-IQ" dirty="0" smtClean="0"/>
              </a:p>
              <a:p>
                <a:r>
                  <a:rPr lang="ar-IQ" dirty="0" smtClean="0"/>
                  <a:t>= </a:t>
                </a:r>
                <a14:m>
                  <m:oMath xmlns:m="http://schemas.openxmlformats.org/officeDocument/2006/math">
                    <m:f>
                      <m:fPr>
                        <m:ctrlPr>
                          <a:rPr lang="ar-IQ" i="1" smtClean="0">
                            <a:latin typeface="Cambria Math"/>
                          </a:rPr>
                        </m:ctrlPr>
                      </m:fPr>
                      <m:num>
                        <m:r>
                          <a:rPr lang="ar-IQ" b="0" i="1" smtClean="0">
                            <a:latin typeface="Cambria Math"/>
                          </a:rPr>
                          <m:t>36</m:t>
                        </m:r>
                      </m:num>
                      <m:den>
                        <m:r>
                          <a:rPr lang="ar-IQ" b="0" i="1" smtClean="0">
                            <a:latin typeface="Cambria Math"/>
                          </a:rPr>
                          <m:t>7</m:t>
                        </m:r>
                      </m:den>
                    </m:f>
                  </m:oMath>
                </a14:m>
                <a:r>
                  <a:rPr lang="ar-IQ" dirty="0" smtClean="0"/>
                  <a:t> = </a:t>
                </a:r>
                <a:r>
                  <a:rPr lang="en-US" dirty="0" smtClean="0"/>
                  <a:t> 5.14</a:t>
                </a:r>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242646" y="923595"/>
                <a:ext cx="5700954" cy="7708341"/>
              </a:xfrm>
              <a:blipFill rotWithShape="1">
                <a:blip r:embed="rId2"/>
                <a:stretch>
                  <a:fillRect l="-1604" t="-633" r="-535"/>
                </a:stretch>
              </a:blipFill>
            </p:spPr>
            <p:txBody>
              <a:bodyPr/>
              <a:lstStyle/>
              <a:p>
                <a:r>
                  <a:rPr lang="ar-IQ">
                    <a:noFill/>
                  </a:rPr>
                  <a:t> </a:t>
                </a:r>
              </a:p>
            </p:txBody>
          </p:sp>
        </mc:Fallback>
      </mc:AlternateContent>
    </p:spTree>
    <p:extLst>
      <p:ext uri="{BB962C8B-B14F-4D97-AF65-F5344CB8AC3E}">
        <p14:creationId xmlns:p14="http://schemas.microsoft.com/office/powerpoint/2010/main" xmlns="" val="4006408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عنوان 1"/>
              <p:cNvSpPr>
                <a:spLocks noGrp="1"/>
              </p:cNvSpPr>
              <p:nvPr>
                <p:ph type="title"/>
              </p:nvPr>
            </p:nvSpPr>
            <p:spPr>
              <a:xfrm>
                <a:off x="342900" y="251520"/>
                <a:ext cx="5678388" cy="2376264"/>
              </a:xfrm>
            </p:spPr>
            <p:txBody>
              <a:bodyPr>
                <a:normAutofit/>
              </a:bodyPr>
              <a:lstStyle/>
              <a:p>
                <a:pPr algn="r"/>
                <a:r>
                  <a:rPr lang="ar-IQ" sz="2400" b="1" dirty="0" smtClean="0">
                    <a:solidFill>
                      <a:schemeClr val="tx1"/>
                    </a:solidFill>
                  </a:rPr>
                  <a:t>ويمكن التعبير عما سبق احصائياً كما يأتي :</a:t>
                </a:r>
                <a:br>
                  <a:rPr lang="ar-IQ" sz="2400" b="1" dirty="0" smtClean="0">
                    <a:solidFill>
                      <a:schemeClr val="tx1"/>
                    </a:solidFill>
                  </a:rPr>
                </a:br>
                <a:r>
                  <a:rPr lang="en-US" sz="2400" b="1" dirty="0" smtClean="0">
                    <a:solidFill>
                      <a:schemeClr val="tx1"/>
                    </a:solidFill>
                  </a:rPr>
                  <a:t>md = </a:t>
                </a:r>
                <a14:m>
                  <m:oMath xmlns:m="http://schemas.openxmlformats.org/officeDocument/2006/math">
                    <m:f>
                      <m:fPr>
                        <m:ctrlPr>
                          <a:rPr lang="en-US" sz="2400" b="1" i="1" smtClean="0">
                            <a:solidFill>
                              <a:schemeClr val="tx1"/>
                            </a:solidFill>
                            <a:latin typeface="Cambria Math"/>
                          </a:rPr>
                        </m:ctrlPr>
                      </m:fPr>
                      <m:num>
                        <m:nary>
                          <m:naryPr>
                            <m:chr m:val="∑"/>
                            <m:subHide m:val="on"/>
                            <m:supHide m:val="on"/>
                            <m:ctrlPr>
                              <a:rPr lang="en-US" sz="2400" b="1" i="1" smtClean="0">
                                <a:solidFill>
                                  <a:schemeClr val="tx1"/>
                                </a:solidFill>
                                <a:latin typeface="Cambria Math"/>
                              </a:rPr>
                            </m:ctrlPr>
                          </m:naryPr>
                          <m:sub/>
                          <m:sup/>
                          <m:e>
                            <m:r>
                              <a:rPr lang="en-US" sz="2400" b="1" i="1" smtClean="0">
                                <a:solidFill>
                                  <a:schemeClr val="tx1"/>
                                </a:solidFill>
                                <a:latin typeface="Cambria Math"/>
                              </a:rPr>
                              <m:t>|</m:t>
                            </m:r>
                            <m:r>
                              <a:rPr lang="en-US" sz="2400" b="1" i="1" smtClean="0">
                                <a:solidFill>
                                  <a:schemeClr val="tx1"/>
                                </a:solidFill>
                                <a:latin typeface="Cambria Math"/>
                              </a:rPr>
                              <m:t>𝒙</m:t>
                            </m:r>
                            <m:r>
                              <a:rPr lang="en-US" sz="2400" b="1" i="1" smtClean="0">
                                <a:solidFill>
                                  <a:schemeClr val="tx1"/>
                                </a:solidFill>
                                <a:latin typeface="Cambria Math"/>
                              </a:rPr>
                              <m:t>_</m:t>
                            </m:r>
                            <m:acc>
                              <m:accPr>
                                <m:chr m:val="̅"/>
                                <m:ctrlPr>
                                  <a:rPr lang="en-US" sz="2400" b="1" i="1" smtClean="0">
                                    <a:solidFill>
                                      <a:schemeClr val="tx1"/>
                                    </a:solidFill>
                                    <a:latin typeface="Cambria Math"/>
                                  </a:rPr>
                                </m:ctrlPr>
                              </m:accPr>
                              <m:e>
                                <m:r>
                                  <a:rPr lang="en-US" sz="2400" b="1" i="1" smtClean="0">
                                    <a:solidFill>
                                      <a:schemeClr val="tx1"/>
                                    </a:solidFill>
                                    <a:latin typeface="Cambria Math"/>
                                  </a:rPr>
                                  <m:t>𝒙</m:t>
                                </m:r>
                                <m:r>
                                  <a:rPr lang="en-US" sz="2400" b="1" i="1" smtClean="0">
                                    <a:solidFill>
                                      <a:schemeClr val="tx1"/>
                                    </a:solidFill>
                                    <a:latin typeface="Cambria Math"/>
                                  </a:rPr>
                                  <m:t> |</m:t>
                                </m:r>
                              </m:e>
                            </m:acc>
                          </m:e>
                        </m:nary>
                      </m:num>
                      <m:den>
                        <m:r>
                          <a:rPr lang="en-US" sz="2400" b="1" i="1" smtClean="0">
                            <a:solidFill>
                              <a:schemeClr val="tx1"/>
                            </a:solidFill>
                            <a:latin typeface="Cambria Math"/>
                          </a:rPr>
                          <m:t>𝒏</m:t>
                        </m:r>
                      </m:den>
                    </m:f>
                  </m:oMath>
                </a14:m>
                <a:r>
                  <a:rPr lang="ar-IQ" sz="2400" b="1" dirty="0" smtClean="0">
                    <a:solidFill>
                      <a:schemeClr val="tx1"/>
                    </a:solidFill>
                  </a:rPr>
                  <a:t/>
                </a:r>
                <a:br>
                  <a:rPr lang="ar-IQ" sz="2400" b="1" dirty="0" smtClean="0">
                    <a:solidFill>
                      <a:schemeClr val="tx1"/>
                    </a:solidFill>
                  </a:rPr>
                </a:br>
                <a:r>
                  <a:rPr lang="ar-IQ" sz="2400" b="1" dirty="0" smtClean="0">
                    <a:solidFill>
                      <a:schemeClr val="tx1"/>
                    </a:solidFill>
                  </a:rPr>
                  <a:t>حيث تعتبر العلامة | | عن القيمة المطلقة بدون اشارة.</a:t>
                </a:r>
                <a:br>
                  <a:rPr lang="ar-IQ" sz="2400" b="1" dirty="0" smtClean="0">
                    <a:solidFill>
                      <a:schemeClr val="tx1"/>
                    </a:solidFill>
                  </a:rPr>
                </a:br>
                <a:r>
                  <a:rPr lang="ar-IQ" sz="2400" b="1" dirty="0" smtClean="0">
                    <a:solidFill>
                      <a:schemeClr val="tx1"/>
                    </a:solidFill>
                  </a:rPr>
                  <a:t>(البياتي, 2008, 113 )</a:t>
                </a:r>
                <a:endParaRPr lang="ar-IQ" sz="2400" b="1" dirty="0">
                  <a:solidFill>
                    <a:schemeClr val="tx1"/>
                  </a:solidFill>
                </a:endParaRPr>
              </a:p>
            </p:txBody>
          </p:sp>
        </mc:Choice>
        <mc:Fallback>
          <p:sp>
            <p:nvSpPr>
              <p:cNvPr id="2" name="عنوان 1"/>
              <p:cNvSpPr>
                <a:spLocks noGrp="1" noRot="1" noChangeAspect="1" noMove="1" noResize="1" noEditPoints="1" noAdjustHandles="1" noChangeArrowheads="1" noChangeShapeType="1" noTextEdit="1"/>
              </p:cNvSpPr>
              <p:nvPr>
                <p:ph type="title"/>
              </p:nvPr>
            </p:nvSpPr>
            <p:spPr>
              <a:xfrm>
                <a:off x="342900" y="251520"/>
                <a:ext cx="5678388" cy="2376264"/>
              </a:xfrm>
              <a:blipFill rotWithShape="1">
                <a:blip r:embed="rId2"/>
                <a:stretch>
                  <a:fillRect r="-1609" b="-6154"/>
                </a:stretch>
              </a:blipFill>
            </p:spPr>
            <p:txBody>
              <a:bodyPr/>
              <a:lstStyle/>
              <a:p>
                <a:r>
                  <a:rPr lang="ar-IQ">
                    <a:noFill/>
                  </a:rPr>
                  <a:t> </a:t>
                </a:r>
              </a:p>
            </p:txBody>
          </p:sp>
        </mc:Fallback>
      </mc:AlternateContent>
      <mc:AlternateContent xmlns:mc="http://schemas.openxmlformats.org/markup-compatibility/2006">
        <mc:Choice xmlns:a14="http://schemas.microsoft.com/office/drawing/2010/main" xmlns="" Requires="a14">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3245121203"/>
                  </p:ext>
                </p:extLst>
              </p:nvPr>
            </p:nvGraphicFramePr>
            <p:xfrm>
              <a:off x="332656" y="2843808"/>
              <a:ext cx="5600700" cy="5934012"/>
            </p:xfrm>
            <a:graphic>
              <a:graphicData uri="http://schemas.openxmlformats.org/drawingml/2006/table">
                <a:tbl>
                  <a:tblPr rtl="1" firstRow="1" bandRow="1">
                    <a:tableStyleId>{7DF18680-E054-41AD-8BC1-D1AEF772440D}</a:tableStyleId>
                  </a:tblPr>
                  <a:tblGrid>
                    <a:gridCol w="1866900"/>
                    <a:gridCol w="1866900"/>
                    <a:gridCol w="1866900"/>
                  </a:tblGrid>
                  <a:tr h="960108">
                    <a:tc>
                      <a:txBody>
                        <a:bodyPr/>
                        <a:lstStyle/>
                        <a:p>
                          <a:pPr rtl="1"/>
                          <a:r>
                            <a:rPr lang="ar-IQ" sz="2400" dirty="0" smtClean="0"/>
                            <a:t>الدرجة</a:t>
                          </a:r>
                        </a:p>
                        <a:p>
                          <a:pPr rtl="1"/>
                          <a:r>
                            <a:rPr lang="en-US" sz="2400" dirty="0" smtClean="0"/>
                            <a:t>X</a:t>
                          </a:r>
                          <a:endParaRPr lang="ar-IQ" sz="2400" dirty="0"/>
                        </a:p>
                      </a:txBody>
                      <a:tcPr marL="68580" marR="68580" marT="60960" marB="60960"/>
                    </a:tc>
                    <a:tc>
                      <a:txBody>
                        <a:bodyPr/>
                        <a:lstStyle/>
                        <a:p>
                          <a:pPr rtl="1"/>
                          <a:r>
                            <a:rPr lang="ar-IQ" sz="2400" dirty="0" smtClean="0"/>
                            <a:t>الدرجة</a:t>
                          </a:r>
                          <a:r>
                            <a:rPr lang="ar-IQ" sz="2400" baseline="0" dirty="0" smtClean="0"/>
                            <a:t> – الوسط الحسابي</a:t>
                          </a:r>
                        </a:p>
                        <a:p>
                          <a:pPr rtl="1"/>
                          <a:r>
                            <a:rPr lang="ar-IQ" sz="2400" dirty="0" smtClean="0"/>
                            <a:t>(</a:t>
                          </a:r>
                          <a14:m>
                            <m:oMath xmlns:m="http://schemas.openxmlformats.org/officeDocument/2006/math">
                              <m:acc>
                                <m:accPr>
                                  <m:chr m:val="̅"/>
                                  <m:ctrlPr>
                                    <a:rPr lang="ar-IQ" sz="2400" i="1" smtClean="0">
                                      <a:latin typeface="Cambria Math"/>
                                    </a:rPr>
                                  </m:ctrlPr>
                                </m:accPr>
                                <m:e>
                                  <m:r>
                                    <a:rPr lang="en-US" sz="2400" b="1" i="1" smtClean="0">
                                      <a:latin typeface="Cambria Math"/>
                                    </a:rPr>
                                    <m:t> (</m:t>
                                  </m:r>
                                  <m:r>
                                    <a:rPr lang="en-US" sz="2400" b="1" i="1" smtClean="0">
                                      <a:latin typeface="Cambria Math"/>
                                    </a:rPr>
                                    <m:t>𝑿</m:t>
                                  </m:r>
                                </m:e>
                              </m:acc>
                              <m:r>
                                <a:rPr lang="en-US" sz="2400" b="1" i="1" smtClean="0">
                                  <a:latin typeface="Cambria Math"/>
                                </a:rPr>
                                <m:t>−</m:t>
                              </m:r>
                              <m:r>
                                <a:rPr lang="en-US" sz="2400" b="1" i="1" smtClean="0">
                                  <a:latin typeface="Cambria Math"/>
                                </a:rPr>
                                <m:t>𝑿</m:t>
                              </m:r>
                              <m:r>
                                <a:rPr lang="en-US" sz="2400" b="1" i="0" smtClean="0">
                                  <a:latin typeface="Cambria Math"/>
                                </a:rPr>
                                <m:t> </m:t>
                              </m:r>
                            </m:oMath>
                          </a14:m>
                          <a:endParaRPr lang="ar-IQ" sz="2400" dirty="0"/>
                        </a:p>
                      </a:txBody>
                      <a:tcPr marL="68580" marR="68580" marT="60960" marB="60960"/>
                    </a:tc>
                    <a:tc>
                      <a:txBody>
                        <a:bodyPr/>
                        <a:lstStyle/>
                        <a:p>
                          <a:pPr rtl="1"/>
                          <a:r>
                            <a:rPr lang="ar-IQ" sz="2400" dirty="0" smtClean="0"/>
                            <a:t>الانحراف</a:t>
                          </a:r>
                          <a:r>
                            <a:rPr lang="ar-IQ" sz="2400" baseline="0" dirty="0" smtClean="0"/>
                            <a:t> المطلق</a:t>
                          </a:r>
                          <a:endParaRPr lang="ar-IQ" sz="2400" dirty="0"/>
                        </a:p>
                      </a:txBody>
                      <a:tcPr marL="68580" marR="68580" marT="60960" marB="60960"/>
                    </a:tc>
                  </a:tr>
                  <a:tr h="672075">
                    <a:tc>
                      <a:txBody>
                        <a:bodyPr/>
                        <a:lstStyle/>
                        <a:p>
                          <a:pPr rtl="1"/>
                          <a:r>
                            <a:rPr lang="en-US" sz="2400" dirty="0" smtClean="0"/>
                            <a:t>3</a:t>
                          </a:r>
                          <a:endParaRPr lang="ar-IQ" sz="2400" dirty="0"/>
                        </a:p>
                      </a:txBody>
                      <a:tcPr marL="68580" marR="68580" marT="60960" marB="60960"/>
                    </a:tc>
                    <a:tc>
                      <a:txBody>
                        <a:bodyPr/>
                        <a:lstStyle/>
                        <a:p>
                          <a:pPr rtl="1"/>
                          <a:r>
                            <a:rPr lang="en-US" sz="2400" dirty="0" smtClean="0"/>
                            <a:t>10 - 3</a:t>
                          </a:r>
                          <a:endParaRPr lang="ar-IQ" sz="2400" dirty="0"/>
                        </a:p>
                      </a:txBody>
                      <a:tcPr marL="68580" marR="68580" marT="60960" marB="60960"/>
                    </a:tc>
                    <a:tc>
                      <a:txBody>
                        <a:bodyPr/>
                        <a:lstStyle/>
                        <a:p>
                          <a:pPr rtl="1"/>
                          <a:r>
                            <a:rPr lang="en-US" sz="2400" dirty="0" smtClean="0"/>
                            <a:t>7</a:t>
                          </a:r>
                          <a:endParaRPr lang="ar-IQ" sz="2400" dirty="0"/>
                        </a:p>
                      </a:txBody>
                      <a:tcPr marL="68580" marR="68580" marT="60960" marB="60960"/>
                    </a:tc>
                  </a:tr>
                  <a:tr h="672075">
                    <a:tc>
                      <a:txBody>
                        <a:bodyPr/>
                        <a:lstStyle/>
                        <a:p>
                          <a:pPr rtl="1"/>
                          <a:r>
                            <a:rPr lang="en-US" sz="2400" dirty="0" smtClean="0"/>
                            <a:t>4</a:t>
                          </a:r>
                          <a:endParaRPr lang="ar-IQ" sz="2400" dirty="0"/>
                        </a:p>
                      </a:txBody>
                      <a:tcPr marL="68580" marR="68580" marT="60960" marB="60960"/>
                    </a:tc>
                    <a:tc>
                      <a:txBody>
                        <a:bodyPr/>
                        <a:lstStyle/>
                        <a:p>
                          <a:pPr rtl="1"/>
                          <a:r>
                            <a:rPr lang="en-US" sz="2400" dirty="0" smtClean="0"/>
                            <a:t>10 - 4</a:t>
                          </a:r>
                          <a:endParaRPr lang="ar-IQ" sz="2400" dirty="0"/>
                        </a:p>
                      </a:txBody>
                      <a:tcPr marL="68580" marR="68580" marT="60960" marB="60960"/>
                    </a:tc>
                    <a:tc>
                      <a:txBody>
                        <a:bodyPr/>
                        <a:lstStyle/>
                        <a:p>
                          <a:pPr rtl="1"/>
                          <a:r>
                            <a:rPr lang="en-US" sz="2400" dirty="0" smtClean="0"/>
                            <a:t>6</a:t>
                          </a:r>
                          <a:endParaRPr lang="ar-IQ" sz="2400" dirty="0"/>
                        </a:p>
                      </a:txBody>
                      <a:tcPr marL="68580" marR="68580" marT="60960" marB="60960"/>
                    </a:tc>
                  </a:tr>
                  <a:tr h="672075">
                    <a:tc>
                      <a:txBody>
                        <a:bodyPr/>
                        <a:lstStyle/>
                        <a:p>
                          <a:pPr rtl="1"/>
                          <a:r>
                            <a:rPr lang="en-US" sz="2400" dirty="0" smtClean="0"/>
                            <a:t>6</a:t>
                          </a:r>
                          <a:endParaRPr lang="ar-IQ" sz="2400" dirty="0"/>
                        </a:p>
                      </a:txBody>
                      <a:tcPr marL="68580" marR="68580" marT="60960" marB="60960"/>
                    </a:tc>
                    <a:tc>
                      <a:txBody>
                        <a:bodyPr/>
                        <a:lstStyle/>
                        <a:p>
                          <a:pPr rtl="1"/>
                          <a:r>
                            <a:rPr lang="en-US" sz="2400" dirty="0" smtClean="0"/>
                            <a:t>10 - 6</a:t>
                          </a:r>
                          <a:endParaRPr lang="ar-IQ" sz="2400" dirty="0"/>
                        </a:p>
                      </a:txBody>
                      <a:tcPr marL="68580" marR="68580" marT="60960" marB="60960"/>
                    </a:tc>
                    <a:tc>
                      <a:txBody>
                        <a:bodyPr/>
                        <a:lstStyle/>
                        <a:p>
                          <a:pPr rtl="1"/>
                          <a:r>
                            <a:rPr lang="en-US" sz="2400" dirty="0" smtClean="0"/>
                            <a:t>4</a:t>
                          </a:r>
                          <a:endParaRPr lang="ar-IQ" sz="2400" dirty="0"/>
                        </a:p>
                      </a:txBody>
                      <a:tcPr marL="68580" marR="68580" marT="60960" marB="60960"/>
                    </a:tc>
                  </a:tr>
                  <a:tr h="672075">
                    <a:tc>
                      <a:txBody>
                        <a:bodyPr/>
                        <a:lstStyle/>
                        <a:p>
                          <a:pPr rtl="1"/>
                          <a:r>
                            <a:rPr lang="en-US" sz="2400" dirty="0" smtClean="0"/>
                            <a:t>9</a:t>
                          </a:r>
                          <a:endParaRPr lang="ar-IQ" sz="2400" dirty="0"/>
                        </a:p>
                      </a:txBody>
                      <a:tcPr marL="68580" marR="68580" marT="60960" marB="60960"/>
                    </a:tc>
                    <a:tc>
                      <a:txBody>
                        <a:bodyPr/>
                        <a:lstStyle/>
                        <a:p>
                          <a:pPr rtl="1"/>
                          <a:r>
                            <a:rPr lang="en-US" sz="2400" dirty="0" smtClean="0"/>
                            <a:t>10 - 9</a:t>
                          </a:r>
                          <a:endParaRPr lang="ar-IQ" sz="2400" dirty="0"/>
                        </a:p>
                      </a:txBody>
                      <a:tcPr marL="68580" marR="68580" marT="60960" marB="60960"/>
                    </a:tc>
                    <a:tc>
                      <a:txBody>
                        <a:bodyPr/>
                        <a:lstStyle/>
                        <a:p>
                          <a:pPr rtl="1"/>
                          <a:r>
                            <a:rPr lang="en-US" sz="2400" dirty="0" smtClean="0"/>
                            <a:t>1</a:t>
                          </a:r>
                          <a:endParaRPr lang="ar-IQ" sz="2400" dirty="0"/>
                        </a:p>
                      </a:txBody>
                      <a:tcPr marL="68580" marR="68580" marT="60960" marB="60960"/>
                    </a:tc>
                  </a:tr>
                  <a:tr h="672075">
                    <a:tc>
                      <a:txBody>
                        <a:bodyPr/>
                        <a:lstStyle/>
                        <a:p>
                          <a:pPr rtl="1"/>
                          <a:r>
                            <a:rPr lang="en-US" sz="2400" dirty="0" smtClean="0"/>
                            <a:t>12</a:t>
                          </a:r>
                          <a:endParaRPr lang="ar-IQ" sz="2400" dirty="0"/>
                        </a:p>
                      </a:txBody>
                      <a:tcPr marL="68580" marR="68580" marT="60960" marB="60960"/>
                    </a:tc>
                    <a:tc>
                      <a:txBody>
                        <a:bodyPr/>
                        <a:lstStyle/>
                        <a:p>
                          <a:pPr rtl="1"/>
                          <a:r>
                            <a:rPr lang="en-US" sz="2400" dirty="0" smtClean="0"/>
                            <a:t>10 - 12</a:t>
                          </a:r>
                          <a:endParaRPr lang="ar-IQ" sz="2400" dirty="0"/>
                        </a:p>
                      </a:txBody>
                      <a:tcPr marL="68580" marR="68580" marT="60960" marB="60960"/>
                    </a:tc>
                    <a:tc>
                      <a:txBody>
                        <a:bodyPr/>
                        <a:lstStyle/>
                        <a:p>
                          <a:pPr rtl="1"/>
                          <a:r>
                            <a:rPr lang="en-US" sz="2400" dirty="0" smtClean="0"/>
                            <a:t>2</a:t>
                          </a:r>
                          <a:endParaRPr lang="ar-IQ" sz="2400" dirty="0"/>
                        </a:p>
                      </a:txBody>
                      <a:tcPr marL="68580" marR="68580" marT="60960" marB="60960"/>
                    </a:tc>
                  </a:tr>
                  <a:tr h="672075">
                    <a:tc>
                      <a:txBody>
                        <a:bodyPr/>
                        <a:lstStyle/>
                        <a:p>
                          <a:pPr rtl="1"/>
                          <a:r>
                            <a:rPr lang="en-US" sz="2400" dirty="0" smtClean="0"/>
                            <a:t>16</a:t>
                          </a:r>
                          <a:endParaRPr lang="ar-IQ" sz="2400" dirty="0"/>
                        </a:p>
                      </a:txBody>
                      <a:tcPr marL="68580" marR="68580" marT="60960" marB="60960"/>
                    </a:tc>
                    <a:tc>
                      <a:txBody>
                        <a:bodyPr/>
                        <a:lstStyle/>
                        <a:p>
                          <a:pPr rtl="1"/>
                          <a:r>
                            <a:rPr lang="en-US" sz="2400" dirty="0" smtClean="0"/>
                            <a:t>10 - 16</a:t>
                          </a:r>
                          <a:endParaRPr lang="ar-IQ" sz="2400" dirty="0"/>
                        </a:p>
                      </a:txBody>
                      <a:tcPr marL="68580" marR="68580" marT="60960" marB="60960"/>
                    </a:tc>
                    <a:tc>
                      <a:txBody>
                        <a:bodyPr/>
                        <a:lstStyle/>
                        <a:p>
                          <a:pPr rtl="1"/>
                          <a:r>
                            <a:rPr lang="en-US" sz="2400" dirty="0" smtClean="0"/>
                            <a:t>6</a:t>
                          </a:r>
                          <a:endParaRPr lang="ar-IQ" sz="2400" dirty="0"/>
                        </a:p>
                      </a:txBody>
                      <a:tcPr marL="68580" marR="68580" marT="60960" marB="60960"/>
                    </a:tc>
                  </a:tr>
                  <a:tr h="672075">
                    <a:tc>
                      <a:txBody>
                        <a:bodyPr/>
                        <a:lstStyle/>
                        <a:p>
                          <a:pPr rtl="1"/>
                          <a:r>
                            <a:rPr lang="en-US" sz="2400" dirty="0" smtClean="0"/>
                            <a:t>20</a:t>
                          </a:r>
                          <a:endParaRPr lang="ar-IQ" sz="2400" dirty="0"/>
                        </a:p>
                      </a:txBody>
                      <a:tcPr marL="68580" marR="68580" marT="60960" marB="60960"/>
                    </a:tc>
                    <a:tc>
                      <a:txBody>
                        <a:bodyPr/>
                        <a:lstStyle/>
                        <a:p>
                          <a:pPr rtl="1"/>
                          <a:r>
                            <a:rPr lang="en-US" sz="2400" dirty="0" smtClean="0"/>
                            <a:t>10 - 20</a:t>
                          </a:r>
                          <a:endParaRPr lang="ar-IQ" sz="2400" dirty="0"/>
                        </a:p>
                      </a:txBody>
                      <a:tcPr marL="68580" marR="68580" marT="60960" marB="60960"/>
                    </a:tc>
                    <a:tc>
                      <a:txBody>
                        <a:bodyPr/>
                        <a:lstStyle/>
                        <a:p>
                          <a:pPr rtl="1"/>
                          <a:r>
                            <a:rPr lang="en-US" sz="2400" dirty="0" smtClean="0"/>
                            <a:t>10</a:t>
                          </a:r>
                          <a:endParaRPr lang="ar-IQ" sz="2400" dirty="0"/>
                        </a:p>
                      </a:txBody>
                      <a:tcPr marL="68580" marR="68580" marT="60960" marB="60960"/>
                    </a:tc>
                  </a:tr>
                </a:tbl>
              </a:graphicData>
            </a:graphic>
          </p:graphicFrame>
        </mc:Choice>
        <mc:Fallback>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xmlns:a14="http://schemas.microsoft.com/office/drawing/2010/main" val="3245121203"/>
                  </p:ext>
                </p:extLst>
              </p:nvPr>
            </p:nvGraphicFramePr>
            <p:xfrm>
              <a:off x="332656" y="2843808"/>
              <a:ext cx="5600700" cy="5934012"/>
            </p:xfrm>
            <a:graphic>
              <a:graphicData uri="http://schemas.openxmlformats.org/drawingml/2006/table">
                <a:tbl>
                  <a:tblPr rtl="1" firstRow="1" bandRow="1">
                    <a:tableStyleId>{7DF18680-E054-41AD-8BC1-D1AEF772440D}</a:tableStyleId>
                  </a:tblPr>
                  <a:tblGrid>
                    <a:gridCol w="1866900"/>
                    <a:gridCol w="1866900"/>
                    <a:gridCol w="1866900"/>
                  </a:tblGrid>
                  <a:tr h="1229487">
                    <a:tc>
                      <a:txBody>
                        <a:bodyPr/>
                        <a:lstStyle/>
                        <a:p>
                          <a:pPr rtl="1"/>
                          <a:r>
                            <a:rPr lang="ar-IQ" sz="2400" dirty="0" smtClean="0"/>
                            <a:t>الدرجة</a:t>
                          </a:r>
                        </a:p>
                        <a:p>
                          <a:pPr rtl="1"/>
                          <a:r>
                            <a:rPr lang="en-US" sz="2400" dirty="0" smtClean="0"/>
                            <a:t>X</a:t>
                          </a:r>
                          <a:endParaRPr lang="ar-IQ" sz="2400" dirty="0"/>
                        </a:p>
                      </a:txBody>
                      <a:tcPr marL="68580" marR="68580" marT="60960" marB="60960"/>
                    </a:tc>
                    <a:tc>
                      <a:txBody>
                        <a:bodyPr/>
                        <a:lstStyle/>
                        <a:p>
                          <a:endParaRPr lang="ar-IQ"/>
                        </a:p>
                      </a:txBody>
                      <a:tcPr marL="68580" marR="68580" marT="60960" marB="60960">
                        <a:blipFill rotWithShape="1">
                          <a:blip r:embed="rId3"/>
                          <a:stretch>
                            <a:fillRect l="-100327" t="-3465" r="-100327" b="-381683"/>
                          </a:stretch>
                        </a:blipFill>
                      </a:tcPr>
                    </a:tc>
                    <a:tc>
                      <a:txBody>
                        <a:bodyPr/>
                        <a:lstStyle/>
                        <a:p>
                          <a:pPr rtl="1"/>
                          <a:r>
                            <a:rPr lang="ar-IQ" sz="2400" dirty="0" smtClean="0"/>
                            <a:t>الانحراف</a:t>
                          </a:r>
                          <a:r>
                            <a:rPr lang="ar-IQ" sz="2400" baseline="0" dirty="0" smtClean="0"/>
                            <a:t> المطلق</a:t>
                          </a:r>
                          <a:endParaRPr lang="ar-IQ" sz="2400" dirty="0"/>
                        </a:p>
                      </a:txBody>
                      <a:tcPr marL="68580" marR="68580" marT="60960" marB="60960"/>
                    </a:tc>
                  </a:tr>
                  <a:tr h="672075">
                    <a:tc>
                      <a:txBody>
                        <a:bodyPr/>
                        <a:lstStyle/>
                        <a:p>
                          <a:pPr rtl="1"/>
                          <a:r>
                            <a:rPr lang="en-US" sz="2400" dirty="0" smtClean="0"/>
                            <a:t>3</a:t>
                          </a:r>
                          <a:endParaRPr lang="ar-IQ" sz="2400" dirty="0"/>
                        </a:p>
                      </a:txBody>
                      <a:tcPr marL="68580" marR="68580" marT="60960" marB="60960"/>
                    </a:tc>
                    <a:tc>
                      <a:txBody>
                        <a:bodyPr/>
                        <a:lstStyle/>
                        <a:p>
                          <a:pPr rtl="1"/>
                          <a:r>
                            <a:rPr lang="en-US" sz="2400" dirty="0" smtClean="0"/>
                            <a:t>10 - 3</a:t>
                          </a:r>
                          <a:endParaRPr lang="ar-IQ" sz="2400" dirty="0"/>
                        </a:p>
                      </a:txBody>
                      <a:tcPr marL="68580" marR="68580" marT="60960" marB="60960"/>
                    </a:tc>
                    <a:tc>
                      <a:txBody>
                        <a:bodyPr/>
                        <a:lstStyle/>
                        <a:p>
                          <a:pPr rtl="1"/>
                          <a:r>
                            <a:rPr lang="en-US" sz="2400" dirty="0" smtClean="0"/>
                            <a:t>7</a:t>
                          </a:r>
                          <a:endParaRPr lang="ar-IQ" sz="2400" dirty="0"/>
                        </a:p>
                      </a:txBody>
                      <a:tcPr marL="68580" marR="68580" marT="60960" marB="60960"/>
                    </a:tc>
                  </a:tr>
                  <a:tr h="672075">
                    <a:tc>
                      <a:txBody>
                        <a:bodyPr/>
                        <a:lstStyle/>
                        <a:p>
                          <a:pPr rtl="1"/>
                          <a:r>
                            <a:rPr lang="en-US" sz="2400" dirty="0" smtClean="0"/>
                            <a:t>4</a:t>
                          </a:r>
                          <a:endParaRPr lang="ar-IQ" sz="2400" dirty="0"/>
                        </a:p>
                      </a:txBody>
                      <a:tcPr marL="68580" marR="68580" marT="60960" marB="60960"/>
                    </a:tc>
                    <a:tc>
                      <a:txBody>
                        <a:bodyPr/>
                        <a:lstStyle/>
                        <a:p>
                          <a:pPr rtl="1"/>
                          <a:r>
                            <a:rPr lang="en-US" sz="2400" dirty="0" smtClean="0"/>
                            <a:t>10 - 4</a:t>
                          </a:r>
                          <a:endParaRPr lang="ar-IQ" sz="2400" dirty="0"/>
                        </a:p>
                      </a:txBody>
                      <a:tcPr marL="68580" marR="68580" marT="60960" marB="60960"/>
                    </a:tc>
                    <a:tc>
                      <a:txBody>
                        <a:bodyPr/>
                        <a:lstStyle/>
                        <a:p>
                          <a:pPr rtl="1"/>
                          <a:r>
                            <a:rPr lang="en-US" sz="2400" dirty="0" smtClean="0"/>
                            <a:t>6</a:t>
                          </a:r>
                          <a:endParaRPr lang="ar-IQ" sz="2400" dirty="0"/>
                        </a:p>
                      </a:txBody>
                      <a:tcPr marL="68580" marR="68580" marT="60960" marB="60960"/>
                    </a:tc>
                  </a:tr>
                  <a:tr h="672075">
                    <a:tc>
                      <a:txBody>
                        <a:bodyPr/>
                        <a:lstStyle/>
                        <a:p>
                          <a:pPr rtl="1"/>
                          <a:r>
                            <a:rPr lang="en-US" sz="2400" dirty="0" smtClean="0"/>
                            <a:t>6</a:t>
                          </a:r>
                          <a:endParaRPr lang="ar-IQ" sz="2400" dirty="0"/>
                        </a:p>
                      </a:txBody>
                      <a:tcPr marL="68580" marR="68580" marT="60960" marB="60960"/>
                    </a:tc>
                    <a:tc>
                      <a:txBody>
                        <a:bodyPr/>
                        <a:lstStyle/>
                        <a:p>
                          <a:pPr rtl="1"/>
                          <a:r>
                            <a:rPr lang="en-US" sz="2400" dirty="0" smtClean="0"/>
                            <a:t>10 - 6</a:t>
                          </a:r>
                          <a:endParaRPr lang="ar-IQ" sz="2400" dirty="0"/>
                        </a:p>
                      </a:txBody>
                      <a:tcPr marL="68580" marR="68580" marT="60960" marB="60960"/>
                    </a:tc>
                    <a:tc>
                      <a:txBody>
                        <a:bodyPr/>
                        <a:lstStyle/>
                        <a:p>
                          <a:pPr rtl="1"/>
                          <a:r>
                            <a:rPr lang="en-US" sz="2400" dirty="0" smtClean="0"/>
                            <a:t>4</a:t>
                          </a:r>
                          <a:endParaRPr lang="ar-IQ" sz="2400" dirty="0"/>
                        </a:p>
                      </a:txBody>
                      <a:tcPr marL="68580" marR="68580" marT="60960" marB="60960"/>
                    </a:tc>
                  </a:tr>
                  <a:tr h="672075">
                    <a:tc>
                      <a:txBody>
                        <a:bodyPr/>
                        <a:lstStyle/>
                        <a:p>
                          <a:pPr rtl="1"/>
                          <a:r>
                            <a:rPr lang="en-US" sz="2400" dirty="0" smtClean="0"/>
                            <a:t>9</a:t>
                          </a:r>
                          <a:endParaRPr lang="ar-IQ" sz="2400" dirty="0"/>
                        </a:p>
                      </a:txBody>
                      <a:tcPr marL="68580" marR="68580" marT="60960" marB="60960"/>
                    </a:tc>
                    <a:tc>
                      <a:txBody>
                        <a:bodyPr/>
                        <a:lstStyle/>
                        <a:p>
                          <a:pPr rtl="1"/>
                          <a:r>
                            <a:rPr lang="en-US" sz="2400" dirty="0" smtClean="0"/>
                            <a:t>10 - 9</a:t>
                          </a:r>
                          <a:endParaRPr lang="ar-IQ" sz="2400" dirty="0"/>
                        </a:p>
                      </a:txBody>
                      <a:tcPr marL="68580" marR="68580" marT="60960" marB="60960"/>
                    </a:tc>
                    <a:tc>
                      <a:txBody>
                        <a:bodyPr/>
                        <a:lstStyle/>
                        <a:p>
                          <a:pPr rtl="1"/>
                          <a:r>
                            <a:rPr lang="en-US" sz="2400" dirty="0" smtClean="0"/>
                            <a:t>1</a:t>
                          </a:r>
                          <a:endParaRPr lang="ar-IQ" sz="2400" dirty="0"/>
                        </a:p>
                      </a:txBody>
                      <a:tcPr marL="68580" marR="68580" marT="60960" marB="60960"/>
                    </a:tc>
                  </a:tr>
                  <a:tr h="672075">
                    <a:tc>
                      <a:txBody>
                        <a:bodyPr/>
                        <a:lstStyle/>
                        <a:p>
                          <a:pPr rtl="1"/>
                          <a:r>
                            <a:rPr lang="en-US" sz="2400" dirty="0" smtClean="0"/>
                            <a:t>12</a:t>
                          </a:r>
                          <a:endParaRPr lang="ar-IQ" sz="2400" dirty="0"/>
                        </a:p>
                      </a:txBody>
                      <a:tcPr marL="68580" marR="68580" marT="60960" marB="60960"/>
                    </a:tc>
                    <a:tc>
                      <a:txBody>
                        <a:bodyPr/>
                        <a:lstStyle/>
                        <a:p>
                          <a:pPr rtl="1"/>
                          <a:r>
                            <a:rPr lang="en-US" sz="2400" dirty="0" smtClean="0"/>
                            <a:t>10 - 12</a:t>
                          </a:r>
                          <a:endParaRPr lang="ar-IQ" sz="2400" dirty="0"/>
                        </a:p>
                      </a:txBody>
                      <a:tcPr marL="68580" marR="68580" marT="60960" marB="60960"/>
                    </a:tc>
                    <a:tc>
                      <a:txBody>
                        <a:bodyPr/>
                        <a:lstStyle/>
                        <a:p>
                          <a:pPr rtl="1"/>
                          <a:r>
                            <a:rPr lang="en-US" sz="2400" dirty="0" smtClean="0"/>
                            <a:t>2</a:t>
                          </a:r>
                          <a:endParaRPr lang="ar-IQ" sz="2400" dirty="0"/>
                        </a:p>
                      </a:txBody>
                      <a:tcPr marL="68580" marR="68580" marT="60960" marB="60960"/>
                    </a:tc>
                  </a:tr>
                  <a:tr h="672075">
                    <a:tc>
                      <a:txBody>
                        <a:bodyPr/>
                        <a:lstStyle/>
                        <a:p>
                          <a:pPr rtl="1"/>
                          <a:r>
                            <a:rPr lang="en-US" sz="2400" dirty="0" smtClean="0"/>
                            <a:t>16</a:t>
                          </a:r>
                          <a:endParaRPr lang="ar-IQ" sz="2400" dirty="0"/>
                        </a:p>
                      </a:txBody>
                      <a:tcPr marL="68580" marR="68580" marT="60960" marB="60960"/>
                    </a:tc>
                    <a:tc>
                      <a:txBody>
                        <a:bodyPr/>
                        <a:lstStyle/>
                        <a:p>
                          <a:pPr rtl="1"/>
                          <a:r>
                            <a:rPr lang="en-US" sz="2400" dirty="0" smtClean="0"/>
                            <a:t>10 - 16</a:t>
                          </a:r>
                          <a:endParaRPr lang="ar-IQ" sz="2400" dirty="0"/>
                        </a:p>
                      </a:txBody>
                      <a:tcPr marL="68580" marR="68580" marT="60960" marB="60960"/>
                    </a:tc>
                    <a:tc>
                      <a:txBody>
                        <a:bodyPr/>
                        <a:lstStyle/>
                        <a:p>
                          <a:pPr rtl="1"/>
                          <a:r>
                            <a:rPr lang="en-US" sz="2400" dirty="0" smtClean="0"/>
                            <a:t>6</a:t>
                          </a:r>
                          <a:endParaRPr lang="ar-IQ" sz="2400" dirty="0"/>
                        </a:p>
                      </a:txBody>
                      <a:tcPr marL="68580" marR="68580" marT="60960" marB="60960"/>
                    </a:tc>
                  </a:tr>
                  <a:tr h="672075">
                    <a:tc>
                      <a:txBody>
                        <a:bodyPr/>
                        <a:lstStyle/>
                        <a:p>
                          <a:pPr rtl="1"/>
                          <a:r>
                            <a:rPr lang="en-US" sz="2400" dirty="0" smtClean="0"/>
                            <a:t>20</a:t>
                          </a:r>
                          <a:endParaRPr lang="ar-IQ" sz="2400" dirty="0"/>
                        </a:p>
                      </a:txBody>
                      <a:tcPr marL="68580" marR="68580" marT="60960" marB="60960"/>
                    </a:tc>
                    <a:tc>
                      <a:txBody>
                        <a:bodyPr/>
                        <a:lstStyle/>
                        <a:p>
                          <a:pPr rtl="1"/>
                          <a:r>
                            <a:rPr lang="en-US" sz="2400" dirty="0" smtClean="0"/>
                            <a:t>10 - 20</a:t>
                          </a:r>
                          <a:endParaRPr lang="ar-IQ" sz="2400" dirty="0"/>
                        </a:p>
                      </a:txBody>
                      <a:tcPr marL="68580" marR="68580" marT="60960" marB="60960"/>
                    </a:tc>
                    <a:tc>
                      <a:txBody>
                        <a:bodyPr/>
                        <a:lstStyle/>
                        <a:p>
                          <a:pPr rtl="1"/>
                          <a:r>
                            <a:rPr lang="en-US" sz="2400" dirty="0" smtClean="0"/>
                            <a:t>10</a:t>
                          </a:r>
                          <a:endParaRPr lang="ar-IQ" sz="2400" dirty="0"/>
                        </a:p>
                      </a:txBody>
                      <a:tcPr marL="68580" marR="68580" marT="60960" marB="60960"/>
                    </a:tc>
                  </a:tr>
                </a:tbl>
              </a:graphicData>
            </a:graphic>
          </p:graphicFrame>
        </mc:Fallback>
      </mc:AlternateContent>
    </p:spTree>
    <p:extLst>
      <p:ext uri="{BB962C8B-B14F-4D97-AF65-F5344CB8AC3E}">
        <p14:creationId xmlns:p14="http://schemas.microsoft.com/office/powerpoint/2010/main" xmlns="" val="217349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5"/>
            <a:ext cx="5600700" cy="677424"/>
          </a:xfrm>
        </p:spPr>
        <p:txBody>
          <a:bodyPr/>
          <a:lstStyle/>
          <a:p>
            <a:pPr algn="r"/>
            <a:r>
              <a:rPr lang="ar-IQ" b="1" dirty="0" smtClean="0">
                <a:solidFill>
                  <a:schemeClr val="tx1"/>
                </a:solidFill>
              </a:rPr>
              <a:t>مميزات الانحراف المتوسط</a:t>
            </a:r>
            <a:endParaRPr lang="ar-IQ"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971600"/>
                <a:ext cx="5600700" cy="7660336"/>
              </a:xfrm>
            </p:spPr>
            <p:txBody>
              <a:bodyPr>
                <a:normAutofit/>
              </a:bodyPr>
              <a:lstStyle/>
              <a:p>
                <a:r>
                  <a:rPr lang="ar-IQ" sz="2800" b="1" dirty="0" smtClean="0"/>
                  <a:t>ان حسابه يعتمد على كافة البيانات المتاحة.</a:t>
                </a:r>
              </a:p>
              <a:p>
                <a:r>
                  <a:rPr lang="ar-IQ" sz="2800" b="1" dirty="0" smtClean="0"/>
                  <a:t>انه مقياس سهل الفهم والحساب.</a:t>
                </a:r>
              </a:p>
              <a:p>
                <a:r>
                  <a:rPr lang="ar-IQ" sz="2800" b="1" dirty="0" smtClean="0"/>
                  <a:t> خضوعه للعمليات الجبرية.</a:t>
                </a:r>
              </a:p>
              <a:p>
                <a:r>
                  <a:rPr lang="ar-IQ" sz="2800" b="1" dirty="0" smtClean="0"/>
                  <a:t>ان قيمته تكون اقل ما يمكن عند اختيار </a:t>
                </a:r>
                <a:r>
                  <a:rPr lang="en-US" sz="2800" b="1" dirty="0" smtClean="0"/>
                  <a:t>A=</a:t>
                </a:r>
                <a14:m>
                  <m:oMath xmlns:m="http://schemas.openxmlformats.org/officeDocument/2006/math">
                    <m:sSub>
                      <m:sSubPr>
                        <m:ctrlPr>
                          <a:rPr lang="en-US" sz="2800" b="1" i="1" smtClean="0">
                            <a:latin typeface="Cambria Math"/>
                          </a:rPr>
                        </m:ctrlPr>
                      </m:sSubPr>
                      <m:e>
                        <m:r>
                          <a:rPr lang="en-US" sz="2800" b="1" i="1" smtClean="0">
                            <a:latin typeface="Cambria Math"/>
                          </a:rPr>
                          <m:t>𝑴</m:t>
                        </m:r>
                      </m:e>
                      <m:sub>
                        <m:r>
                          <a:rPr lang="en-US" sz="2800" b="1" i="1" smtClean="0">
                            <a:latin typeface="Cambria Math"/>
                          </a:rPr>
                          <m:t>𝒆</m:t>
                        </m:r>
                      </m:sub>
                    </m:sSub>
                  </m:oMath>
                </a14:m>
                <a:r>
                  <a:rPr lang="ar-IQ" sz="2800" b="1" dirty="0" smtClean="0"/>
                  <a:t> .</a:t>
                </a:r>
              </a:p>
              <a:p>
                <a:pPr>
                  <a:buFont typeface="Wingdings" pitchFamily="2" charset="2"/>
                  <a:buChar char="v"/>
                </a:pPr>
                <a:r>
                  <a:rPr lang="ar-IQ" sz="3200" b="1" dirty="0" smtClean="0"/>
                  <a:t>عيوب الانحراف المتوسط</a:t>
                </a:r>
              </a:p>
              <a:p>
                <a:pPr>
                  <a:buFont typeface="Courier New" pitchFamily="49" charset="0"/>
                  <a:buChar char="o"/>
                </a:pPr>
                <a:r>
                  <a:rPr lang="ar-IQ" sz="2800" b="1" dirty="0" smtClean="0"/>
                  <a:t>اهمال الاشارات السالبة للفروق عند عملية حسابه.</a:t>
                </a:r>
              </a:p>
              <a:p>
                <a:pPr>
                  <a:buFont typeface="Courier New" pitchFamily="49" charset="0"/>
                  <a:buChar char="o"/>
                </a:pPr>
                <a:r>
                  <a:rPr lang="ar-IQ" sz="2800" b="1" dirty="0" smtClean="0"/>
                  <a:t>لا يمكن حساب قيمته في حالة التوزيعات التكرارية المفتوحة من طرف واحد او طرفين.</a:t>
                </a:r>
              </a:p>
              <a:p>
                <a:pPr>
                  <a:buFont typeface="Courier New" pitchFamily="49" charset="0"/>
                  <a:buChar char="o"/>
                </a:pPr>
                <a:r>
                  <a:rPr lang="ar-IQ" sz="2800" b="1" dirty="0" smtClean="0"/>
                  <a:t>لا يمكن حسابه في حالة البيانات الوصفية.</a:t>
                </a:r>
              </a:p>
              <a:p>
                <a:pPr>
                  <a:buFont typeface="Courier New" pitchFamily="49" charset="0"/>
                  <a:buChar char="o"/>
                </a:pPr>
                <a:r>
                  <a:rPr lang="ar-IQ" sz="2800" b="1" dirty="0" smtClean="0"/>
                  <a:t>تتأثر قيمته في حالة وجود قيم شاذة ومتطرفة.</a:t>
                </a:r>
              </a:p>
              <a:p>
                <a:pPr>
                  <a:buFont typeface="Courier New" pitchFamily="49" charset="0"/>
                  <a:buChar char="o"/>
                </a:pPr>
                <a:r>
                  <a:rPr lang="ar-IQ" sz="2800" b="1" dirty="0" smtClean="0"/>
                  <a:t>يتأثر وعلى نحو كبير بأخطاء المانية .</a:t>
                </a:r>
              </a:p>
              <a:p>
                <a:pPr marL="0" indent="0">
                  <a:buNone/>
                </a:pPr>
                <a:r>
                  <a:rPr lang="ar-IQ" sz="2800" b="1" dirty="0" smtClean="0"/>
                  <a:t>(المشهداني , هرمز, 1989, 236 ).</a:t>
                </a:r>
              </a:p>
              <a:p>
                <a:endParaRPr lang="ar-IQ" sz="3200"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971600"/>
                <a:ext cx="5600700" cy="7660336"/>
              </a:xfrm>
              <a:blipFill rotWithShape="1">
                <a:blip r:embed="rId2"/>
                <a:stretch>
                  <a:fillRect l="-1741" t="-796" r="-2285"/>
                </a:stretch>
              </a:blipFill>
            </p:spPr>
            <p:txBody>
              <a:bodyPr/>
              <a:lstStyle/>
              <a:p>
                <a:r>
                  <a:rPr lang="ar-IQ">
                    <a:noFill/>
                  </a:rPr>
                  <a:t> </a:t>
                </a:r>
              </a:p>
            </p:txBody>
          </p:sp>
        </mc:Fallback>
      </mc:AlternateContent>
    </p:spTree>
    <p:extLst>
      <p:ext uri="{BB962C8B-B14F-4D97-AF65-F5344CB8AC3E}">
        <p14:creationId xmlns:p14="http://schemas.microsoft.com/office/powerpoint/2010/main" xmlns="" val="3560101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109472"/>
          </a:xfrm>
        </p:spPr>
        <p:txBody>
          <a:bodyPr>
            <a:normAutofit/>
          </a:bodyPr>
          <a:lstStyle/>
          <a:p>
            <a:pPr algn="r"/>
            <a:r>
              <a:rPr lang="ar-IQ" sz="3200" b="1" dirty="0" smtClean="0"/>
              <a:t>التباين </a:t>
            </a:r>
            <a:r>
              <a:rPr lang="en-US" sz="3200" b="1" dirty="0"/>
              <a:t>Variance</a:t>
            </a:r>
            <a:endParaRPr lang="ar-IQ" sz="3200" b="1"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475656"/>
                <a:ext cx="5600700" cy="7156280"/>
              </a:xfrm>
            </p:spPr>
            <p:txBody>
              <a:bodyPr>
                <a:noAutofit/>
              </a:bodyPr>
              <a:lstStyle/>
              <a:p>
                <a:r>
                  <a:rPr lang="ar-IQ" b="1" dirty="0" smtClean="0"/>
                  <a:t>يعرف التباين بانه متوسط مجموع مربعات انحرافات قيم </a:t>
                </a:r>
                <a:r>
                  <a:rPr lang="ar-IQ" b="1" dirty="0"/>
                  <a:t/>
                </a:r>
                <a:r>
                  <a:rPr lang="en-US" b="1" dirty="0" smtClean="0"/>
                  <a:t>x</a:t>
                </a:r>
                <a:r>
                  <a:rPr lang="ar-IQ" b="1" dirty="0" smtClean="0"/>
                  <a:t> عن وسطها الحسابي.  وهذا يعني ان التباين ما هو الا مربع الانحراف المعياري لتلك المجموعة من القيم وعليه فان الرمز </a:t>
                </a:r>
                <a14:m>
                  <m:oMath xmlns:m="http://schemas.openxmlformats.org/officeDocument/2006/math">
                    <m:sSup>
                      <m:sSupPr>
                        <m:ctrlPr>
                          <a:rPr lang="ar-IQ" b="1" i="1" smtClean="0">
                            <a:latin typeface="Cambria Math"/>
                          </a:rPr>
                        </m:ctrlPr>
                      </m:sSupPr>
                      <m:e>
                        <m:r>
                          <a:rPr lang="en-US" b="1" i="1" smtClean="0">
                            <a:latin typeface="Cambria Math"/>
                          </a:rPr>
                          <m:t>𝑺</m:t>
                        </m:r>
                      </m:e>
                      <m:sup>
                        <m:r>
                          <a:rPr lang="en-US" b="1" i="1" smtClean="0">
                            <a:latin typeface="Cambria Math"/>
                          </a:rPr>
                          <m:t>𝟐</m:t>
                        </m:r>
                      </m:sup>
                    </m:sSup>
                  </m:oMath>
                </a14:m>
                <a:r>
                  <a:rPr lang="ar-IQ" b="1" dirty="0" smtClean="0"/>
                  <a:t> يشير الى تباين </a:t>
                </a:r>
              </a:p>
              <a:p>
                <a:pPr marL="0" indent="0">
                  <a:buNone/>
                </a:pPr>
                <a:r>
                  <a:rPr lang="ar-IQ" b="1" dirty="0" smtClean="0"/>
                  <a:t>    قيم العينة .  وعندئذٍ فان وحدات قياس التباين تمثل          مربع وحدات قياس المتغير الاصلي( المشهداني , هرمز, 1989, 245 ) .</a:t>
                </a:r>
              </a:p>
              <a:p>
                <a:r>
                  <a:rPr lang="ar-IQ" b="1" dirty="0" smtClean="0"/>
                  <a:t>ويعرف بانه معدل مجموع مربعات انحرافات القيم عن متوسطها. والهدف من تربيع الانحرافات للقيم هو للتخلص  من اشارات السالب ويمكن حساب التباين باستخدام المعادلة التالية :</a:t>
                </a:r>
              </a:p>
              <a:p>
                <a:pPr marL="0" indent="0" algn="l">
                  <a:buNone/>
                </a:pPr>
                <a:r>
                  <a:rPr lang="ar-IQ" b="1" dirty="0" smtClean="0"/>
                  <a:t/>
                </a:r>
                <a14:m>
                  <m:oMath xmlns:m="http://schemas.openxmlformats.org/officeDocument/2006/math">
                    <m:f>
                      <m:fPr>
                        <m:ctrlPr>
                          <a:rPr lang="ar-IQ" b="1" i="1" smtClean="0">
                            <a:latin typeface="Cambria Math"/>
                          </a:rPr>
                        </m:ctrlPr>
                      </m:fPr>
                      <m:num>
                        <m:nary>
                          <m:naryPr>
                            <m:chr m:val="∑"/>
                            <m:subHide m:val="on"/>
                            <m:supHide m:val="on"/>
                            <m:ctrlPr>
                              <a:rPr lang="ar-IQ" b="1" i="1" smtClean="0">
                                <a:latin typeface="Cambria Math"/>
                              </a:rPr>
                            </m:ctrlPr>
                          </m:naryPr>
                          <m:sub/>
                          <m:sup/>
                          <m:e>
                            <m:r>
                              <a:rPr lang="ar-IQ" b="1" i="1" smtClean="0">
                                <a:latin typeface="Cambria Math"/>
                              </a:rPr>
                              <m:t>(</m:t>
                            </m:r>
                            <m:r>
                              <a:rPr lang="en-US" b="1" i="1" smtClean="0">
                                <a:latin typeface="Cambria Math"/>
                              </a:rPr>
                              <m:t>𝑿</m:t>
                            </m:r>
                            <m:r>
                              <a:rPr lang="en-US" b="1" i="1" smtClean="0">
                                <a:latin typeface="Cambria Math"/>
                              </a:rPr>
                              <m:t>  −</m:t>
                            </m:r>
                            <m:bar>
                              <m:barPr>
                                <m:pos m:val="top"/>
                                <m:ctrlPr>
                                  <a:rPr lang="ar-IQ" b="1" i="1" smtClean="0">
                                    <a:latin typeface="Cambria Math"/>
                                  </a:rPr>
                                </m:ctrlPr>
                              </m:barPr>
                              <m:e>
                                <m:r>
                                  <a:rPr lang="en-US" b="1" i="1" smtClean="0">
                                    <a:latin typeface="Cambria Math"/>
                                  </a:rPr>
                                  <m:t>𝑿</m:t>
                                </m:r>
                              </m:e>
                            </m:bar>
                            <m:sSup>
                              <m:sSupPr>
                                <m:ctrlPr>
                                  <a:rPr lang="ar-IQ" b="1" i="1" smtClean="0">
                                    <a:latin typeface="Cambria Math"/>
                                  </a:rPr>
                                </m:ctrlPr>
                              </m:sSupPr>
                              <m:e>
                                <m:r>
                                  <a:rPr lang="ar-IQ" b="1" i="1" smtClean="0">
                                    <a:latin typeface="Cambria Math"/>
                                  </a:rPr>
                                  <m:t>)</m:t>
                                </m:r>
                              </m:e>
                              <m:sup>
                                <m:r>
                                  <a:rPr lang="ar-IQ" b="1" i="1" smtClean="0">
                                    <a:latin typeface="Cambria Math"/>
                                  </a:rPr>
                                  <m:t>𝟐</m:t>
                                </m:r>
                              </m:sup>
                            </m:sSup>
                            <m:r>
                              <a:rPr lang="ar-IQ" b="1" i="1" smtClean="0">
                                <a:latin typeface="Cambria Math"/>
                              </a:rPr>
                              <m:t>  </m:t>
                            </m:r>
                          </m:e>
                        </m:nary>
                      </m:num>
                      <m:den>
                        <m:r>
                          <a:rPr lang="en-US" b="1" i="1" smtClean="0">
                            <a:latin typeface="Cambria Math"/>
                          </a:rPr>
                          <m:t>𝒏</m:t>
                        </m:r>
                        <m:r>
                          <a:rPr lang="en-US" b="1" i="1" smtClean="0">
                            <a:latin typeface="Cambria Math"/>
                          </a:rPr>
                          <m:t>_</m:t>
                        </m:r>
                        <m:r>
                          <a:rPr lang="en-US" b="1" i="1" smtClean="0">
                            <a:latin typeface="Cambria Math"/>
                          </a:rPr>
                          <m:t>𝟏</m:t>
                        </m:r>
                      </m:den>
                    </m:f>
                  </m:oMath>
                </a14:m>
                <a:r>
                  <a:rPr lang="ar-IQ" b="1" dirty="0" smtClean="0"/>
                  <a:t/>
                </a:r>
                <a14:m>
                  <m:oMath xmlns:m="http://schemas.openxmlformats.org/officeDocument/2006/math">
                    <m:sSup>
                      <m:sSupPr>
                        <m:ctrlPr>
                          <a:rPr lang="ar-IQ" b="1" i="1" smtClean="0">
                            <a:latin typeface="Cambria Math"/>
                          </a:rPr>
                        </m:ctrlPr>
                      </m:sSupPr>
                      <m:e>
                        <m:r>
                          <a:rPr lang="en-US" b="1" i="1" smtClean="0">
                            <a:latin typeface="Cambria Math"/>
                          </a:rPr>
                          <m:t>𝑺</m:t>
                        </m:r>
                      </m:e>
                      <m:sup>
                        <m:r>
                          <a:rPr lang="en-US" b="1" i="1" smtClean="0">
                            <a:latin typeface="Cambria Math"/>
                          </a:rPr>
                          <m:t>𝟐</m:t>
                        </m:r>
                        <m:r>
                          <a:rPr lang="en-US" b="1" i="1" smtClean="0">
                            <a:latin typeface="Cambria Math"/>
                          </a:rPr>
                          <m:t> </m:t>
                        </m:r>
                        <m:r>
                          <a:rPr lang="ar-IQ" b="1" i="1" smtClean="0">
                            <a:latin typeface="Cambria Math"/>
                          </a:rPr>
                          <m:t>= </m:t>
                        </m:r>
                      </m:sup>
                    </m:sSup>
                  </m:oMath>
                </a14:m>
                <a:endParaRPr lang="ar-IQ" b="1" dirty="0" smtClean="0"/>
              </a:p>
              <a:p>
                <a:pPr marL="0" indent="0">
                  <a:buNone/>
                </a:pPr>
                <a:r>
                  <a:rPr lang="ar-IQ" b="1" dirty="0" smtClean="0"/>
                  <a:t>او يمكن حساب التباين باستخدام المعادلة التالية :</a:t>
                </a:r>
              </a:p>
              <a:p>
                <a:pPr marL="0" indent="0" algn="l">
                  <a:buNone/>
                </a:pPr>
                <a14:m>
                  <m:oMath xmlns:m="http://schemas.openxmlformats.org/officeDocument/2006/math">
                    <m:f>
                      <m:fPr>
                        <m:ctrlPr>
                          <a:rPr lang="ar-IQ" i="1">
                            <a:latin typeface="Cambria Math"/>
                          </a:rPr>
                        </m:ctrlPr>
                      </m:fPr>
                      <m:num>
                        <m:nary>
                          <m:naryPr>
                            <m:chr m:val="∑"/>
                            <m:limLoc m:val="subSup"/>
                            <m:supHide m:val="on"/>
                            <m:ctrlPr>
                              <a:rPr lang="ar-IQ" i="1" smtClean="0">
                                <a:latin typeface="Cambria Math"/>
                              </a:rPr>
                            </m:ctrlPr>
                          </m:naryPr>
                          <m:sub>
                            <m:r>
                              <m:rPr>
                                <m:brk m:alnAt="9"/>
                              </m:rPr>
                              <a:rPr lang="en-US" i="1">
                                <a:latin typeface="Cambria Math"/>
                              </a:rPr>
                              <m:t>𝑋</m:t>
                            </m:r>
                          </m:sub>
                          <m:sup/>
                          <m:e>
                            <m:r>
                              <a:rPr lang="ar-IQ" i="1">
                                <a:latin typeface="Cambria Math"/>
                              </a:rPr>
                              <m:t>2</m:t>
                            </m:r>
                            <m:r>
                              <a:rPr lang="ar-IQ" i="1">
                                <a:latin typeface="Cambria Math"/>
                              </a:rPr>
                              <m:t> _</m:t>
                            </m:r>
                            <m:f>
                              <m:fPr>
                                <m:ctrlPr>
                                  <a:rPr lang="ar-IQ" i="1" smtClean="0">
                                    <a:latin typeface="Cambria Math"/>
                                  </a:rPr>
                                </m:ctrlPr>
                              </m:fPr>
                              <m:num>
                                <m:r>
                                  <a:rPr lang="ar-IQ" b="0" i="1" smtClean="0">
                                    <a:latin typeface="Cambria Math"/>
                                  </a:rPr>
                                  <m:t>(</m:t>
                                </m:r>
                                <m:nary>
                                  <m:naryPr>
                                    <m:chr m:val="∑"/>
                                    <m:subHide m:val="on"/>
                                    <m:supHide m:val="on"/>
                                    <m:ctrlPr>
                                      <a:rPr lang="ar-IQ" b="0" i="1" smtClean="0">
                                        <a:latin typeface="Cambria Math"/>
                                      </a:rPr>
                                    </m:ctrlPr>
                                  </m:naryPr>
                                  <m:sub/>
                                  <m:sup/>
                                  <m:e>
                                    <m:r>
                                      <a:rPr lang="en-US" b="0" i="1" smtClean="0">
                                        <a:latin typeface="Cambria Math"/>
                                      </a:rPr>
                                      <m:t>𝑋</m:t>
                                    </m:r>
                                    <m:sSup>
                                      <m:sSupPr>
                                        <m:ctrlPr>
                                          <a:rPr lang="en-US" b="0" i="1" smtClean="0">
                                            <a:latin typeface="Cambria Math"/>
                                          </a:rPr>
                                        </m:ctrlPr>
                                      </m:sSupPr>
                                      <m:e>
                                        <m:r>
                                          <a:rPr lang="en-US" b="0" i="1" smtClean="0">
                                            <a:latin typeface="Cambria Math"/>
                                          </a:rPr>
                                          <m:t>)</m:t>
                                        </m:r>
                                      </m:e>
                                      <m:sup>
                                        <m:r>
                                          <a:rPr lang="en-US" b="0" i="1" smtClean="0">
                                            <a:latin typeface="Cambria Math"/>
                                          </a:rPr>
                                          <m:t>2</m:t>
                                        </m:r>
                                      </m:sup>
                                    </m:sSup>
                                  </m:e>
                                </m:nary>
                              </m:num>
                              <m:den>
                                <m:r>
                                  <a:rPr lang="en-US" b="0" i="1" smtClean="0">
                                    <a:latin typeface="Cambria Math"/>
                                  </a:rPr>
                                  <m:t>𝑛</m:t>
                                </m:r>
                              </m:den>
                            </m:f>
                            <m:r>
                              <a:rPr lang="ar-IQ" i="1">
                                <a:latin typeface="Cambria Math"/>
                              </a:rPr>
                              <m:t> </m:t>
                            </m:r>
                          </m:e>
                        </m:nary>
                      </m:num>
                      <m:den>
                        <m:r>
                          <a:rPr lang="en-US" i="1">
                            <a:latin typeface="Cambria Math"/>
                          </a:rPr>
                          <m:t>𝑛</m:t>
                        </m:r>
                        <m:r>
                          <a:rPr lang="en-US" i="1">
                            <a:latin typeface="Cambria Math"/>
                          </a:rPr>
                          <m:t>_</m:t>
                        </m:r>
                        <m:r>
                          <a:rPr lang="en-US" i="1">
                            <a:latin typeface="Cambria Math"/>
                          </a:rPr>
                          <m:t>1</m:t>
                        </m:r>
                      </m:den>
                    </m:f>
                  </m:oMath>
                </a14:m>
                <a:r>
                  <a:rPr lang="ar-IQ" dirty="0"/>
                  <a:t/>
                </a:r>
                <a14:m>
                  <m:oMath xmlns:m="http://schemas.openxmlformats.org/officeDocument/2006/math">
                    <m:sSup>
                      <m:sSupPr>
                        <m:ctrlPr>
                          <a:rPr lang="ar-IQ" i="1">
                            <a:latin typeface="Cambria Math"/>
                          </a:rPr>
                        </m:ctrlPr>
                      </m:sSupPr>
                      <m:e>
                        <m:r>
                          <a:rPr lang="en-US" i="1">
                            <a:latin typeface="Cambria Math"/>
                          </a:rPr>
                          <m:t>𝑆</m:t>
                        </m:r>
                      </m:e>
                      <m:sup>
                        <m:r>
                          <a:rPr lang="en-US" i="1">
                            <a:latin typeface="Cambria Math"/>
                          </a:rPr>
                          <m:t>2</m:t>
                        </m:r>
                        <m:r>
                          <a:rPr lang="en-US" i="1">
                            <a:latin typeface="Cambria Math"/>
                          </a:rPr>
                          <m:t> = </m:t>
                        </m:r>
                      </m:sup>
                    </m:sSup>
                  </m:oMath>
                </a14:m>
                <a:r>
                  <a:rPr lang="ar-IQ" dirty="0"/>
                  <a:t/>
                </a:r>
              </a:p>
              <a:p>
                <a:pPr marL="0" indent="0" algn="l">
                  <a:buNone/>
                </a:pPr>
                <a:r>
                  <a:rPr lang="ar-IQ" b="1" dirty="0" smtClean="0"/>
                  <a:t/>
                </a:r>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475656"/>
                <a:ext cx="5600700" cy="7156280"/>
              </a:xfrm>
              <a:blipFill rotWithShape="1">
                <a:blip r:embed="rId2"/>
                <a:stretch>
                  <a:fillRect l="-10337" t="-681" r="-1741"/>
                </a:stretch>
              </a:blipFill>
            </p:spPr>
            <p:txBody>
              <a:bodyPr/>
              <a:lstStyle/>
              <a:p>
                <a:r>
                  <a:rPr lang="ar-IQ">
                    <a:noFill/>
                  </a:rPr>
                  <a:t> </a:t>
                </a:r>
              </a:p>
            </p:txBody>
          </p:sp>
        </mc:Fallback>
      </mc:AlternateContent>
    </p:spTree>
    <p:extLst>
      <p:ext uri="{BB962C8B-B14F-4D97-AF65-F5344CB8AC3E}">
        <p14:creationId xmlns:p14="http://schemas.microsoft.com/office/powerpoint/2010/main" xmlns="" val="134454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6000" b="1" dirty="0" smtClean="0">
                <a:latin typeface="Andalus" pitchFamily="18" charset="-78"/>
                <a:cs typeface="Andalus" pitchFamily="18" charset="-78"/>
              </a:rPr>
              <a:t>مقاييس التشتت</a:t>
            </a:r>
            <a:endParaRPr lang="ar-IQ" sz="6000" b="1" dirty="0">
              <a:latin typeface="Andalus" pitchFamily="18" charset="-78"/>
              <a:cs typeface="Andalus" pitchFamily="18" charset="-78"/>
            </a:endParaRPr>
          </a:p>
        </p:txBody>
      </p:sp>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571500" y="2398183"/>
            <a:ext cx="5143500" cy="5969000"/>
          </a:xfrm>
        </p:spPr>
      </p:pic>
    </p:spTree>
    <p:extLst>
      <p:ext uri="{BB962C8B-B14F-4D97-AF65-F5344CB8AC3E}">
        <p14:creationId xmlns:p14="http://schemas.microsoft.com/office/powerpoint/2010/main" xmlns="" val="707891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821440"/>
          </a:xfrm>
        </p:spPr>
        <p:txBody>
          <a:bodyPr/>
          <a:lstStyle/>
          <a:p>
            <a:pPr algn="r"/>
            <a:r>
              <a:rPr lang="ar-IQ" dirty="0" smtClean="0"/>
              <a:t>مثال \ احسب التباين للقيم التالية:</a:t>
            </a: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187624"/>
                <a:ext cx="5822404" cy="7444312"/>
              </a:xfrm>
            </p:spPr>
            <p:txBody>
              <a:bodyPr>
                <a:noAutofit/>
              </a:bodyPr>
              <a:lstStyle/>
              <a:p>
                <a:pPr marL="0" indent="0">
                  <a:buNone/>
                </a:pPr>
                <a:r>
                  <a:rPr lang="en-US" b="1" dirty="0" smtClean="0"/>
                  <a:t>9, 4 , 6 , 8 , 10 , 7 , 5 </a:t>
                </a:r>
              </a:p>
              <a:p>
                <a:pPr marL="0" indent="0">
                  <a:buNone/>
                </a:pPr>
                <a:r>
                  <a:rPr lang="ar-IQ" b="1" dirty="0" smtClean="0"/>
                  <a:t>الحل\ لإيجاد التباين </a:t>
                </a:r>
                <a:r>
                  <a:rPr lang="en-US" b="1" dirty="0" smtClean="0"/>
                  <a:t/>
                </a:r>
                <a:r>
                  <a:rPr lang="en-US" b="1" dirty="0"/>
                  <a:t/>
                </a:r>
                <a:r>
                  <a:rPr lang="ar-IQ" b="1" dirty="0" smtClean="0"/>
                  <a:t>لتلك القيم فإننا نلجأ الى الخطوات التالية:</a:t>
                </a:r>
              </a:p>
              <a:p>
                <a:pPr marL="0" indent="0">
                  <a:buNone/>
                </a:pPr>
                <a:r>
                  <a:rPr lang="ar-IQ" b="1" dirty="0" smtClean="0"/>
                  <a:t>1- نقوم بحساب الوسط للقيم السابقة وفي مثل هذه الحالية فان: الوسط = </a:t>
                </a:r>
                <a14:m>
                  <m:oMath xmlns:m="http://schemas.openxmlformats.org/officeDocument/2006/math">
                    <m:f>
                      <m:fPr>
                        <m:ctrlPr>
                          <a:rPr lang="ar-IQ" b="1" i="1" smtClean="0">
                            <a:latin typeface="Cambria Math"/>
                          </a:rPr>
                        </m:ctrlPr>
                      </m:fPr>
                      <m:num>
                        <m:r>
                          <a:rPr lang="en-US" b="1" i="1" smtClean="0">
                            <a:latin typeface="Cambria Math"/>
                          </a:rPr>
                          <m:t>𝟒𝟗</m:t>
                        </m:r>
                      </m:num>
                      <m:den>
                        <m:r>
                          <a:rPr lang="ar-IQ" b="1" i="1" smtClean="0">
                            <a:latin typeface="Cambria Math"/>
                          </a:rPr>
                          <m:t>𝟕</m:t>
                        </m:r>
                      </m:den>
                    </m:f>
                  </m:oMath>
                </a14:m>
                <a:r>
                  <a:rPr lang="ar-IQ" b="1" dirty="0" smtClean="0"/>
                  <a:t/>
                </a:r>
                <a:r>
                  <a:rPr lang="en-US" b="1" dirty="0" smtClean="0"/>
                  <a:t>7 = </a:t>
                </a:r>
              </a:p>
              <a:p>
                <a:pPr marL="0" indent="0">
                  <a:buNone/>
                </a:pPr>
                <a:r>
                  <a:rPr lang="ar-IQ" b="1" dirty="0" smtClean="0"/>
                  <a:t>2- نطرح الوسط </a:t>
                </a:r>
                <a:r>
                  <a:rPr lang="ar-IQ" b="1" dirty="0"/>
                  <a:t>من كل </a:t>
                </a:r>
                <a:r>
                  <a:rPr lang="ar-IQ" b="1" dirty="0" smtClean="0"/>
                  <a:t>قيمة من القيم ونربع الناتج </a:t>
                </a:r>
              </a:p>
              <a:p>
                <a:pPr marL="0" indent="0" algn="l">
                  <a:buNone/>
                </a:pPr>
                <a:r>
                  <a:rPr lang="ar-IQ" b="1" dirty="0"/>
                  <a:t>=    </a:t>
                </a:r>
                <a14:m>
                  <m:oMath xmlns:m="http://schemas.openxmlformats.org/officeDocument/2006/math">
                    <m:nary>
                      <m:naryPr>
                        <m:chr m:val="∑"/>
                        <m:limLoc m:val="subSup"/>
                        <m:supHide m:val="on"/>
                        <m:ctrlPr>
                          <a:rPr lang="ar-IQ" b="1" i="1">
                            <a:latin typeface="Cambria Math"/>
                          </a:rPr>
                        </m:ctrlPr>
                      </m:naryPr>
                      <m:sub>
                        <m:r>
                          <m:rPr>
                            <m:brk m:alnAt="9"/>
                          </m:rPr>
                          <a:rPr lang="en-US" b="1" i="1">
                            <a:latin typeface="Cambria Math"/>
                          </a:rPr>
                          <m:t>(</m:t>
                        </m:r>
                        <m:r>
                          <m:rPr>
                            <m:brk m:alnAt="9"/>
                          </m:rPr>
                          <a:rPr lang="en-US" b="1" i="1">
                            <a:latin typeface="Cambria Math"/>
                          </a:rPr>
                          <m:t>𝒙</m:t>
                        </m:r>
                        <m:r>
                          <m:rPr>
                            <m:brk m:alnAt="9"/>
                          </m:rPr>
                          <a:rPr lang="en-US" b="1" i="1">
                            <a:latin typeface="Cambria Math"/>
                          </a:rPr>
                          <m:t>−</m:t>
                        </m:r>
                        <m:bar>
                          <m:barPr>
                            <m:pos m:val="top"/>
                            <m:ctrlPr>
                              <a:rPr lang="en-US" b="1" i="1">
                                <a:latin typeface="Cambria Math"/>
                              </a:rPr>
                            </m:ctrlPr>
                          </m:barPr>
                          <m:e>
                            <m:r>
                              <a:rPr lang="en-US" b="1" i="1">
                                <a:latin typeface="Cambria Math"/>
                              </a:rPr>
                              <m:t>𝒙</m:t>
                            </m:r>
                            <m:r>
                              <a:rPr lang="en-US" b="1" i="1">
                                <a:latin typeface="Cambria Math"/>
                              </a:rPr>
                              <m:t> )</m:t>
                            </m:r>
                          </m:e>
                        </m:bar>
                      </m:sub>
                      <m:sup/>
                      <m:e>
                        <m:r>
                          <a:rPr lang="ar-IQ" b="1" i="1">
                            <a:latin typeface="Cambria Math"/>
                          </a:rPr>
                          <m:t>𝟐</m:t>
                        </m:r>
                      </m:e>
                    </m:nary>
                  </m:oMath>
                </a14:m>
                <a:endParaRPr lang="ar-IQ" b="1" dirty="0" smtClean="0"/>
              </a:p>
              <a:p>
                <a:pPr marL="0" indent="0" algn="l">
                  <a:buNone/>
                </a:pPr>
                <a14:m>
                  <m:oMathPara xmlns:m="http://schemas.openxmlformats.org/officeDocument/2006/math">
                    <m:oMathParaPr>
                      <m:jc m:val="centerGroup"/>
                    </m:oMathParaPr>
                    <m:oMath xmlns:m="http://schemas.openxmlformats.org/officeDocument/2006/math">
                      <m:sSup>
                        <m:sSupPr>
                          <m:ctrlPr>
                            <a:rPr lang="ar-IQ" sz="2000" b="1" i="1" smtClean="0">
                              <a:latin typeface="Cambria Math"/>
                            </a:rPr>
                          </m:ctrlPr>
                        </m:sSupPr>
                        <m:e>
                          <m:r>
                            <a:rPr lang="ar-IQ" sz="2000" b="1" i="0" smtClean="0">
                              <a:latin typeface="Cambria Math"/>
                            </a:rPr>
                            <m:t>(</m:t>
                          </m:r>
                          <m:r>
                            <a:rPr lang="en-US" sz="2000" b="1" i="0" smtClean="0">
                              <a:latin typeface="Cambria Math"/>
                            </a:rPr>
                            <m:t>𝟕</m:t>
                          </m:r>
                          <m:r>
                            <a:rPr lang="en-US" sz="2000" b="1" i="0" smtClean="0">
                              <a:latin typeface="Cambria Math"/>
                            </a:rPr>
                            <m:t>−</m:t>
                          </m:r>
                          <m:r>
                            <a:rPr lang="en-US" sz="2000" b="1" i="0" smtClean="0">
                              <a:latin typeface="Cambria Math"/>
                            </a:rPr>
                            <m:t>𝟓</m:t>
                          </m:r>
                          <m:r>
                            <a:rPr lang="en-US"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m:t>
                          </m:r>
                          <m:r>
                            <a:rPr lang="ar-IQ" sz="2000" b="1" i="0" smtClean="0">
                              <a:latin typeface="Cambria Math"/>
                            </a:rPr>
                            <m:t>𝟕</m:t>
                          </m:r>
                          <m:r>
                            <a:rPr lang="ar-IQ" sz="2000" b="1" i="0" smtClean="0">
                              <a:latin typeface="Cambria Math"/>
                            </a:rPr>
                            <m:t>−</m:t>
                          </m:r>
                          <m:r>
                            <a:rPr lang="ar-IQ" sz="2000" b="1" i="0" smtClean="0">
                              <a:latin typeface="Cambria Math"/>
                            </a:rPr>
                            <m:t>𝟕</m:t>
                          </m:r>
                          <m:r>
                            <a:rPr lang="ar-IQ"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𝟕</m:t>
                          </m:r>
                          <m:r>
                            <a:rPr lang="ar-IQ" sz="2000" b="1" i="0" smtClean="0">
                              <a:latin typeface="Cambria Math"/>
                            </a:rPr>
                            <m:t>−</m:t>
                          </m:r>
                          <m:r>
                            <a:rPr lang="ar-IQ" sz="2000" b="1" i="0" smtClean="0">
                              <a:latin typeface="Cambria Math"/>
                            </a:rPr>
                            <m:t>𝟏𝟎</m:t>
                          </m:r>
                          <m:r>
                            <a:rPr lang="ar-IQ"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m:t>
                          </m:r>
                          <m:r>
                            <a:rPr lang="ar-IQ" sz="2000" b="1" i="0" smtClean="0">
                              <a:latin typeface="Cambria Math"/>
                            </a:rPr>
                            <m:t>𝟕</m:t>
                          </m:r>
                          <m:r>
                            <a:rPr lang="ar-IQ" sz="2000" b="1" i="0" smtClean="0">
                              <a:latin typeface="Cambria Math"/>
                            </a:rPr>
                            <m:t>−</m:t>
                          </m:r>
                          <m:r>
                            <a:rPr lang="ar-IQ" sz="2000" b="1" i="0" smtClean="0">
                              <a:latin typeface="Cambria Math"/>
                            </a:rPr>
                            <m:t>𝟖</m:t>
                          </m:r>
                          <m:r>
                            <a:rPr lang="ar-IQ"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m:t>
                          </m:r>
                          <m:r>
                            <a:rPr lang="ar-IQ" sz="2000" b="1" i="0" smtClean="0">
                              <a:latin typeface="Cambria Math"/>
                            </a:rPr>
                            <m:t>𝟕</m:t>
                          </m:r>
                          <m:r>
                            <a:rPr lang="ar-IQ" sz="2000" b="1" i="0" smtClean="0">
                              <a:latin typeface="Cambria Math"/>
                            </a:rPr>
                            <m:t>−</m:t>
                          </m:r>
                          <m:r>
                            <a:rPr lang="ar-IQ" sz="2000" b="1" i="0" smtClean="0">
                              <a:latin typeface="Cambria Math"/>
                            </a:rPr>
                            <m:t>𝟔</m:t>
                          </m:r>
                          <m:r>
                            <a:rPr lang="ar-IQ"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m:t>
                          </m:r>
                          <m:r>
                            <a:rPr lang="ar-IQ" sz="2000" b="1" i="0" smtClean="0">
                              <a:latin typeface="Cambria Math"/>
                            </a:rPr>
                            <m:t>𝟕</m:t>
                          </m:r>
                          <m:r>
                            <a:rPr lang="ar-IQ" sz="2000" b="1" i="0" smtClean="0">
                              <a:latin typeface="Cambria Math"/>
                            </a:rPr>
                            <m:t>−</m:t>
                          </m:r>
                          <m:r>
                            <a:rPr lang="ar-IQ" sz="2000" b="1" i="0" smtClean="0">
                              <a:latin typeface="Cambria Math"/>
                            </a:rPr>
                            <m:t>𝟒</m:t>
                          </m:r>
                          <m:r>
                            <a:rPr lang="ar-IQ" sz="2000" b="1" i="0" smtClean="0">
                              <a:latin typeface="Cambria Math"/>
                            </a:rPr>
                            <m:t>)</m:t>
                          </m:r>
                        </m:e>
                        <m:sup>
                          <m:r>
                            <a:rPr lang="ar-IQ" sz="2000" b="1" i="0" smtClean="0">
                              <a:latin typeface="Cambria Math"/>
                            </a:rPr>
                            <m:t>𝟐</m:t>
                          </m:r>
                        </m:sup>
                      </m:sSup>
                      <m:r>
                        <a:rPr lang="ar-IQ" sz="2000" b="1" i="0" smtClean="0">
                          <a:latin typeface="Cambria Math"/>
                        </a:rPr>
                        <m:t>+</m:t>
                      </m:r>
                      <m:sSup>
                        <m:sSupPr>
                          <m:ctrlPr>
                            <a:rPr lang="ar-IQ" sz="2000" b="1" i="1" smtClean="0">
                              <a:latin typeface="Cambria Math"/>
                            </a:rPr>
                          </m:ctrlPr>
                        </m:sSupPr>
                        <m:e>
                          <m:r>
                            <a:rPr lang="ar-IQ" sz="2000" b="1" i="0" smtClean="0">
                              <a:latin typeface="Cambria Math"/>
                            </a:rPr>
                            <m:t>(</m:t>
                          </m:r>
                          <m:r>
                            <a:rPr lang="ar-IQ" sz="2000" b="1" i="0" smtClean="0">
                              <a:latin typeface="Cambria Math"/>
                            </a:rPr>
                            <m:t>𝟕</m:t>
                          </m:r>
                          <m:r>
                            <a:rPr lang="ar-IQ" sz="2000" b="1" i="0" smtClean="0">
                              <a:latin typeface="Cambria Math"/>
                            </a:rPr>
                            <m:t>−</m:t>
                          </m:r>
                          <m:r>
                            <a:rPr lang="ar-IQ" sz="2000" b="1" i="0" smtClean="0">
                              <a:latin typeface="Cambria Math"/>
                            </a:rPr>
                            <m:t>𝟗</m:t>
                          </m:r>
                          <m:r>
                            <a:rPr lang="ar-IQ" sz="2000" b="1" i="0" smtClean="0">
                              <a:latin typeface="Cambria Math"/>
                            </a:rPr>
                            <m:t>)</m:t>
                          </m:r>
                        </m:e>
                        <m:sup>
                          <m:r>
                            <a:rPr lang="ar-IQ" sz="2000" b="1" i="0" smtClean="0">
                              <a:latin typeface="Cambria Math"/>
                            </a:rPr>
                            <m:t>𝟐</m:t>
                          </m:r>
                        </m:sup>
                      </m:sSup>
                    </m:oMath>
                  </m:oMathPara>
                </a14:m>
                <a:endParaRPr lang="ar-IQ" sz="2000" b="1" dirty="0" smtClean="0"/>
              </a:p>
              <a:p>
                <a:pPr marL="0" indent="0" algn="l">
                  <a:buNone/>
                </a:pPr>
                <a:r>
                  <a:rPr lang="en-US" sz="2000" b="1" dirty="0" smtClean="0"/>
                  <a:t> 4 + 0 + 9 + 1 + 1 + 9 + 4</a:t>
                </a:r>
                <a:r>
                  <a:rPr lang="ar-IQ" sz="2000" b="1" dirty="0" smtClean="0"/>
                  <a:t> =</a:t>
                </a:r>
              </a:p>
              <a:p>
                <a:pPr marL="0" indent="0" algn="l">
                  <a:buNone/>
                </a:pPr>
                <a:r>
                  <a:rPr lang="ar-IQ" sz="2000" b="1" dirty="0" smtClean="0"/>
                  <a:t/>
                </a:r>
                <a:r>
                  <a:rPr lang="en-US" sz="2000" b="1" dirty="0" smtClean="0"/>
                  <a:t>28</a:t>
                </a:r>
                <a:r>
                  <a:rPr lang="ar-IQ" sz="2000" b="1" dirty="0" smtClean="0"/>
                  <a:t> =</a:t>
                </a:r>
              </a:p>
              <a:p>
                <a:pPr marL="0" indent="0">
                  <a:buNone/>
                </a:pPr>
                <a:r>
                  <a:rPr lang="ar-IQ" sz="2000" b="1" dirty="0" smtClean="0"/>
                  <a:t>3- يقسم الناتج على (عدد الافراد – 1 ) وبالتالي يكون   </a:t>
                </a:r>
              </a:p>
              <a:p>
                <a:pPr marL="0" indent="0">
                  <a:buNone/>
                </a:pPr>
                <a:r>
                  <a:rPr lang="ar-IQ" sz="2000" b="1" dirty="0" smtClean="0"/>
                  <a:t>التباين </a:t>
                </a:r>
                <a14:m>
                  <m:oMath xmlns:m="http://schemas.openxmlformats.org/officeDocument/2006/math">
                    <m:sSup>
                      <m:sSupPr>
                        <m:ctrlPr>
                          <a:rPr lang="ar-IQ" sz="2000" b="1" i="1" smtClean="0">
                            <a:latin typeface="Cambria Math"/>
                          </a:rPr>
                        </m:ctrlPr>
                      </m:sSupPr>
                      <m:e>
                        <m:r>
                          <a:rPr lang="ar-IQ" sz="2000" b="1" i="1" smtClean="0">
                            <a:latin typeface="Cambria Math"/>
                          </a:rPr>
                          <m:t>(</m:t>
                        </m:r>
                        <m:r>
                          <a:rPr lang="ar-IQ" sz="2000" b="1" i="1" smtClean="0">
                            <a:latin typeface="Cambria Math"/>
                          </a:rPr>
                          <m:t>ع</m:t>
                        </m:r>
                        <m:r>
                          <a:rPr lang="ar-IQ" sz="2000" b="1" i="1" smtClean="0">
                            <a:latin typeface="Cambria Math"/>
                          </a:rPr>
                          <m:t>)</m:t>
                        </m:r>
                      </m:e>
                      <m:sup>
                        <m:r>
                          <a:rPr lang="ar-IQ" sz="2000" b="1" i="1" smtClean="0">
                            <a:latin typeface="Cambria Math"/>
                          </a:rPr>
                          <m:t>𝟐</m:t>
                        </m:r>
                      </m:sup>
                    </m:sSup>
                  </m:oMath>
                </a14:m>
                <a:r>
                  <a:rPr lang="ar-IQ" sz="2000" b="1" dirty="0" smtClean="0"/>
                  <a:t> = </a:t>
                </a:r>
                <a14:m>
                  <m:oMath xmlns:m="http://schemas.openxmlformats.org/officeDocument/2006/math">
                    <m:f>
                      <m:fPr>
                        <m:ctrlPr>
                          <a:rPr lang="ar-IQ" sz="2000" b="1" i="1" smtClean="0">
                            <a:latin typeface="Cambria Math"/>
                          </a:rPr>
                        </m:ctrlPr>
                      </m:fPr>
                      <m:num>
                        <m:r>
                          <a:rPr lang="ar-IQ" sz="2000" b="1" i="1" smtClean="0">
                            <a:latin typeface="Cambria Math"/>
                          </a:rPr>
                          <m:t>𝟐𝟖</m:t>
                        </m:r>
                      </m:num>
                      <m:den>
                        <m:r>
                          <a:rPr lang="ar-IQ" sz="2000" b="1" i="1" smtClean="0">
                            <a:latin typeface="Cambria Math"/>
                          </a:rPr>
                          <m:t>𝟏</m:t>
                        </m:r>
                        <m:r>
                          <a:rPr lang="ar-IQ" sz="2000" b="1" i="1" smtClean="0">
                            <a:latin typeface="Cambria Math"/>
                          </a:rPr>
                          <m:t>−</m:t>
                        </m:r>
                        <m:r>
                          <a:rPr lang="ar-IQ" sz="2000" b="1" i="1" smtClean="0">
                            <a:latin typeface="Cambria Math"/>
                          </a:rPr>
                          <m:t>𝟕</m:t>
                        </m:r>
                      </m:den>
                    </m:f>
                  </m:oMath>
                </a14:m>
                <a:r>
                  <a:rPr lang="ar-IQ" sz="2000" b="1" dirty="0" smtClean="0"/>
                  <a:t> = </a:t>
                </a:r>
                <a:r>
                  <a:rPr lang="en-US" sz="2000" b="1" dirty="0" smtClean="0"/>
                  <a:t>4. 67</a:t>
                </a:r>
                <a:endParaRPr lang="ar-IQ" sz="2000" b="1" dirty="0" smtClean="0"/>
              </a:p>
              <a:p>
                <a:pPr marL="0" indent="0">
                  <a:buNone/>
                </a:pPr>
                <a:r>
                  <a:rPr lang="ar-IQ" sz="2000" b="1" dirty="0" smtClean="0"/>
                  <a:t>(المنيزل , غرايبه , 2009, 67).</a:t>
                </a:r>
                <a:endParaRPr lang="ar-IQ" sz="2000"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187624"/>
                <a:ext cx="5822404" cy="7444312"/>
              </a:xfrm>
              <a:blipFill rotWithShape="1">
                <a:blip r:embed="rId2"/>
                <a:stretch>
                  <a:fillRect l="-7958" t="-655" r="-1780"/>
                </a:stretch>
              </a:blipFill>
            </p:spPr>
            <p:txBody>
              <a:bodyPr/>
              <a:lstStyle/>
              <a:p>
                <a:r>
                  <a:rPr lang="ar-IQ">
                    <a:noFill/>
                  </a:rPr>
                  <a:t> </a:t>
                </a:r>
              </a:p>
            </p:txBody>
          </p:sp>
        </mc:Fallback>
      </mc:AlternateContent>
    </p:spTree>
    <p:extLst>
      <p:ext uri="{BB962C8B-B14F-4D97-AF65-F5344CB8AC3E}">
        <p14:creationId xmlns:p14="http://schemas.microsoft.com/office/powerpoint/2010/main" xmlns="" val="507970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عنوان 1"/>
              <p:cNvSpPr>
                <a:spLocks noGrp="1"/>
              </p:cNvSpPr>
              <p:nvPr>
                <p:ph type="title"/>
              </p:nvPr>
            </p:nvSpPr>
            <p:spPr>
              <a:xfrm>
                <a:off x="342900" y="366184"/>
                <a:ext cx="5600700" cy="3197704"/>
              </a:xfrm>
            </p:spPr>
            <p:txBody>
              <a:bodyPr>
                <a:normAutofit fontScale="90000"/>
              </a:bodyPr>
              <a:lstStyle/>
              <a:p>
                <a:pPr marL="0" indent="0" algn="r"/>
                <a:r>
                  <a:rPr lang="ar-IQ" b="1" dirty="0" smtClean="0">
                    <a:solidFill>
                      <a:schemeClr val="tx1"/>
                    </a:solidFill>
                  </a:rPr>
                  <a:t>اما اذا كانت القيم موضوعة في جدول تكراري فيمكن حساب التباين باستخدام المعادلة التالية:</a:t>
                </a:r>
                <a:br>
                  <a:rPr lang="ar-IQ" b="1" dirty="0" smtClean="0">
                    <a:solidFill>
                      <a:schemeClr val="tx1"/>
                    </a:solidFill>
                  </a:rPr>
                </a:br>
                <a:r>
                  <a:rPr lang="ar-IQ" b="1" dirty="0">
                    <a:solidFill>
                      <a:schemeClr val="tx1"/>
                    </a:solidFill>
                  </a:rPr>
                  <a:t/>
                </a:r>
                <a14:m>
                  <m:oMath xmlns:m="http://schemas.openxmlformats.org/officeDocument/2006/math">
                    <m:f>
                      <m:fPr>
                        <m:ctrlPr>
                          <a:rPr lang="ar-IQ" b="1" i="1">
                            <a:solidFill>
                              <a:schemeClr val="tx1"/>
                            </a:solidFill>
                            <a:latin typeface="Cambria Math"/>
                          </a:rPr>
                        </m:ctrlPr>
                      </m:fPr>
                      <m:num>
                        <m:nary>
                          <m:naryPr>
                            <m:chr m:val="∑"/>
                            <m:limLoc m:val="subSup"/>
                            <m:supHide m:val="on"/>
                            <m:ctrlPr>
                              <a:rPr lang="ar-IQ" b="1" i="1">
                                <a:solidFill>
                                  <a:schemeClr val="tx1"/>
                                </a:solidFill>
                                <a:latin typeface="Cambria Math"/>
                              </a:rPr>
                            </m:ctrlPr>
                          </m:naryPr>
                          <m:sub>
                            <m:r>
                              <m:rPr>
                                <m:brk m:alnAt="9"/>
                              </m:rPr>
                              <a:rPr lang="en-US" b="1" i="1">
                                <a:solidFill>
                                  <a:schemeClr val="tx1"/>
                                </a:solidFill>
                                <a:latin typeface="Cambria Math"/>
                              </a:rPr>
                              <m:t>𝒇</m:t>
                            </m:r>
                            <m:r>
                              <a:rPr lang="en-US" b="1" i="1">
                                <a:solidFill>
                                  <a:schemeClr val="tx1"/>
                                </a:solidFill>
                                <a:latin typeface="Cambria Math"/>
                              </a:rPr>
                              <m:t>𝒙</m:t>
                            </m:r>
                          </m:sub>
                          <m:sup/>
                          <m:e>
                            <m:r>
                              <a:rPr lang="ar-IQ" b="1" i="1">
                                <a:solidFill>
                                  <a:schemeClr val="tx1"/>
                                </a:solidFill>
                                <a:latin typeface="Cambria Math"/>
                              </a:rPr>
                              <m:t>𝟐</m:t>
                            </m:r>
                            <m:r>
                              <a:rPr lang="ar-IQ" b="1" i="1">
                                <a:solidFill>
                                  <a:schemeClr val="tx1"/>
                                </a:solidFill>
                                <a:latin typeface="Cambria Math"/>
                              </a:rPr>
                              <m:t>− </m:t>
                            </m:r>
                            <m:f>
                              <m:fPr>
                                <m:ctrlPr>
                                  <a:rPr lang="ar-IQ" b="1" i="1">
                                    <a:solidFill>
                                      <a:schemeClr val="tx1"/>
                                    </a:solidFill>
                                    <a:latin typeface="Cambria Math"/>
                                  </a:rPr>
                                </m:ctrlPr>
                              </m:fPr>
                              <m:num>
                                <m:r>
                                  <a:rPr lang="ar-IQ" b="1" i="1">
                                    <a:solidFill>
                                      <a:schemeClr val="tx1"/>
                                    </a:solidFill>
                                    <a:latin typeface="Cambria Math"/>
                                  </a:rPr>
                                  <m:t>(</m:t>
                                </m:r>
                                <m:nary>
                                  <m:naryPr>
                                    <m:chr m:val="∑"/>
                                    <m:limLoc m:val="subSup"/>
                                    <m:supHide m:val="on"/>
                                    <m:ctrlPr>
                                      <a:rPr lang="ar-IQ" b="1" i="1">
                                        <a:solidFill>
                                          <a:schemeClr val="tx1"/>
                                        </a:solidFill>
                                        <a:latin typeface="Cambria Math"/>
                                      </a:rPr>
                                    </m:ctrlPr>
                                  </m:naryPr>
                                  <m:sub>
                                    <m:r>
                                      <m:rPr>
                                        <m:brk m:alnAt="9"/>
                                      </m:rPr>
                                      <a:rPr lang="en-US" b="1" i="1">
                                        <a:solidFill>
                                          <a:schemeClr val="tx1"/>
                                        </a:solidFill>
                                        <a:latin typeface="Cambria Math"/>
                                      </a:rPr>
                                      <m:t>𝒇</m:t>
                                    </m:r>
                                    <m:r>
                                      <a:rPr lang="en-US" b="1" i="1">
                                        <a:solidFill>
                                          <a:schemeClr val="tx1"/>
                                        </a:solidFill>
                                        <a:latin typeface="Cambria Math"/>
                                      </a:rPr>
                                      <m:t>𝒙</m:t>
                                    </m:r>
                                    <m:r>
                                      <m:rPr>
                                        <m:brk m:alnAt="9"/>
                                      </m:rPr>
                                      <a:rPr lang="ar-IQ" b="1" i="1">
                                        <a:solidFill>
                                          <a:schemeClr val="tx1"/>
                                        </a:solidFill>
                                        <a:latin typeface="Cambria Math"/>
                                      </a:rPr>
                                      <m:t>)</m:t>
                                    </m:r>
                                  </m:sub>
                                  <m:sup/>
                                  <m:e>
                                    <m:r>
                                      <a:rPr lang="ar-IQ" b="1" i="1">
                                        <a:solidFill>
                                          <a:schemeClr val="tx1"/>
                                        </a:solidFill>
                                        <a:latin typeface="Cambria Math"/>
                                      </a:rPr>
                                      <m:t>𝟐</m:t>
                                    </m:r>
                                  </m:e>
                                </m:nary>
                              </m:num>
                              <m:den>
                                <m:r>
                                  <a:rPr lang="en-US" b="1" i="1">
                                    <a:solidFill>
                                      <a:schemeClr val="tx1"/>
                                    </a:solidFill>
                                    <a:latin typeface="Cambria Math"/>
                                  </a:rPr>
                                  <m:t>𝒏</m:t>
                                </m:r>
                              </m:den>
                            </m:f>
                          </m:e>
                        </m:nary>
                      </m:num>
                      <m:den>
                        <m:r>
                          <a:rPr lang="en-US" b="1" i="1">
                            <a:solidFill>
                              <a:schemeClr val="tx1"/>
                            </a:solidFill>
                            <a:latin typeface="Cambria Math"/>
                          </a:rPr>
                          <m:t>𝒏</m:t>
                        </m:r>
                        <m:r>
                          <a:rPr lang="en-US" b="1" i="1">
                            <a:solidFill>
                              <a:schemeClr val="tx1"/>
                            </a:solidFill>
                            <a:latin typeface="Cambria Math"/>
                          </a:rPr>
                          <m:t>−</m:t>
                        </m:r>
                        <m:r>
                          <a:rPr lang="en-US" b="1" i="1">
                            <a:solidFill>
                              <a:schemeClr val="tx1"/>
                            </a:solidFill>
                            <a:latin typeface="Cambria Math"/>
                          </a:rPr>
                          <m:t>𝟏</m:t>
                        </m:r>
                      </m:den>
                    </m:f>
                  </m:oMath>
                </a14:m>
                <a:r>
                  <a:rPr lang="ar-IQ" b="1" dirty="0">
                    <a:solidFill>
                      <a:schemeClr val="tx1"/>
                    </a:solidFill>
                  </a:rPr>
                  <a:t>= </a:t>
                </a:r>
                <a14:m>
                  <m:oMath xmlns:m="http://schemas.openxmlformats.org/officeDocument/2006/math">
                    <m:sSup>
                      <m:sSupPr>
                        <m:ctrlPr>
                          <a:rPr lang="ar-IQ" b="1" i="1">
                            <a:solidFill>
                              <a:schemeClr val="tx1"/>
                            </a:solidFill>
                            <a:latin typeface="Cambria Math"/>
                          </a:rPr>
                        </m:ctrlPr>
                      </m:sSupPr>
                      <m:e>
                        <m:r>
                          <a:rPr lang="en-US" b="1" i="1">
                            <a:solidFill>
                              <a:schemeClr val="tx1"/>
                            </a:solidFill>
                            <a:latin typeface="Cambria Math"/>
                          </a:rPr>
                          <m:t>𝑺</m:t>
                        </m:r>
                      </m:e>
                      <m:sup>
                        <m:r>
                          <a:rPr lang="ar-IQ" b="1" i="1">
                            <a:solidFill>
                              <a:schemeClr val="tx1"/>
                            </a:solidFill>
                            <a:latin typeface="Cambria Math"/>
                          </a:rPr>
                          <m:t>𝟐</m:t>
                        </m:r>
                      </m:sup>
                    </m:sSup>
                  </m:oMath>
                </a14:m>
                <a:r>
                  <a:rPr lang="ar-IQ" b="1" dirty="0">
                    <a:solidFill>
                      <a:schemeClr val="tx1"/>
                    </a:solidFill>
                  </a:rPr>
                  <a:t/>
                </a:r>
                <a:br>
                  <a:rPr lang="ar-IQ" b="1" dirty="0">
                    <a:solidFill>
                      <a:schemeClr val="tx1"/>
                    </a:solidFill>
                  </a:rPr>
                </a:br>
                <a:r>
                  <a:rPr lang="ar-IQ" b="1" dirty="0">
                    <a:solidFill>
                      <a:schemeClr val="tx1"/>
                    </a:solidFill>
                  </a:rPr>
                  <a:t>مثال\ فيما يلي  توزيع علامات (15) طالباً في مادة الاحصاء في التربية .</a:t>
                </a:r>
                <a:br>
                  <a:rPr lang="ar-IQ" b="1" dirty="0">
                    <a:solidFill>
                      <a:schemeClr val="tx1"/>
                    </a:solidFill>
                  </a:rPr>
                </a:br>
                <a:endParaRPr lang="ar-IQ" b="1" dirty="0">
                  <a:solidFill>
                    <a:schemeClr val="tx1"/>
                  </a:solidFill>
                </a:endParaRPr>
              </a:p>
            </p:txBody>
          </p:sp>
        </mc:Choice>
        <mc:Fallback>
          <p:sp>
            <p:nvSpPr>
              <p:cNvPr id="2" name="عنوان 1"/>
              <p:cNvSpPr>
                <a:spLocks noGrp="1" noRot="1" noChangeAspect="1" noMove="1" noResize="1" noEditPoints="1" noAdjustHandles="1" noChangeArrowheads="1" noChangeShapeType="1" noTextEdit="1"/>
              </p:cNvSpPr>
              <p:nvPr>
                <p:ph type="title"/>
              </p:nvPr>
            </p:nvSpPr>
            <p:spPr>
              <a:xfrm>
                <a:off x="342900" y="366184"/>
                <a:ext cx="5600700" cy="3197704"/>
              </a:xfrm>
              <a:blipFill rotWithShape="1">
                <a:blip r:embed="rId2"/>
                <a:stretch>
                  <a:fillRect r="-2176"/>
                </a:stretch>
              </a:blipFill>
            </p:spPr>
            <p:txBody>
              <a:bodyPr/>
              <a:lstStyle/>
              <a:p>
                <a:r>
                  <a:rPr lang="ar-IQ">
                    <a:noFill/>
                  </a:rPr>
                  <a:t> </a:t>
                </a:r>
              </a:p>
            </p:txBody>
          </p:sp>
        </mc:Fallback>
      </mc:AlternateContent>
      <mc:AlternateContent xmlns:mc="http://schemas.openxmlformats.org/markup-compatibility/2006">
        <mc:Choice xmlns:a14="http://schemas.microsoft.com/office/drawing/2010/main" xmlns="" Requires="a14">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2776078171"/>
                  </p:ext>
                </p:extLst>
              </p:nvPr>
            </p:nvGraphicFramePr>
            <p:xfrm>
              <a:off x="342900" y="3419872"/>
              <a:ext cx="5600700" cy="5173158"/>
            </p:xfrm>
            <a:graphic>
              <a:graphicData uri="http://schemas.openxmlformats.org/drawingml/2006/table">
                <a:tbl>
                  <a:tblPr rtl="1" firstRow="1" bandRow="1">
                    <a:tableStyleId>{5C22544A-7EE6-4342-B048-85BDC9FD1C3A}</a:tableStyleId>
                  </a:tblPr>
                  <a:tblGrid>
                    <a:gridCol w="933450"/>
                    <a:gridCol w="933450"/>
                    <a:gridCol w="933450"/>
                    <a:gridCol w="933450"/>
                    <a:gridCol w="933450"/>
                    <a:gridCol w="933450"/>
                  </a:tblGrid>
                  <a:tr h="709793">
                    <a:tc>
                      <a:txBody>
                        <a:bodyPr/>
                        <a:lstStyle/>
                        <a:p>
                          <a:pPr rtl="1"/>
                          <a:r>
                            <a:rPr lang="ar-IQ" dirty="0" smtClean="0"/>
                            <a:t>الفئة</a:t>
                          </a:r>
                        </a:p>
                        <a:p>
                          <a:pPr rtl="1"/>
                          <a:r>
                            <a:rPr lang="en-US" dirty="0" smtClean="0"/>
                            <a:t>n</a:t>
                          </a:r>
                          <a:endParaRPr lang="ar-IQ" dirty="0"/>
                        </a:p>
                      </a:txBody>
                      <a:tcPr/>
                    </a:tc>
                    <a:tc>
                      <a:txBody>
                        <a:bodyPr/>
                        <a:lstStyle/>
                        <a:p>
                          <a:pPr rtl="1"/>
                          <a:r>
                            <a:rPr lang="ar-IQ" dirty="0" smtClean="0"/>
                            <a:t>التكرار</a:t>
                          </a:r>
                        </a:p>
                        <a:p>
                          <a:pPr rtl="1"/>
                          <a:r>
                            <a:rPr lang="en-US" dirty="0" smtClean="0"/>
                            <a:t>f</a:t>
                          </a:r>
                        </a:p>
                        <a:p>
                          <a:pPr rtl="1"/>
                          <a:endParaRPr lang="ar-IQ" dirty="0" smtClean="0"/>
                        </a:p>
                      </a:txBody>
                      <a:tcPr/>
                    </a:tc>
                    <a:tc>
                      <a:txBody>
                        <a:bodyPr/>
                        <a:lstStyle/>
                        <a:p>
                          <a:pPr rtl="1"/>
                          <a:r>
                            <a:rPr lang="ar-IQ" dirty="0" smtClean="0"/>
                            <a:t>مركز الفئة</a:t>
                          </a:r>
                        </a:p>
                        <a:p>
                          <a:pPr rtl="1"/>
                          <a:r>
                            <a:rPr lang="en-US" dirty="0" smtClean="0"/>
                            <a:t>x</a:t>
                          </a:r>
                          <a:endParaRPr lang="ar-IQ" dirty="0"/>
                        </a:p>
                      </a:txBody>
                      <a:tcPr/>
                    </a:tc>
                    <a:tc>
                      <a:txBody>
                        <a:bodyPr/>
                        <a:lstStyle/>
                        <a:p>
                          <a:pPr rtl="1"/>
                          <a:r>
                            <a:rPr lang="en-US" dirty="0" smtClean="0"/>
                            <a:t>F x</a:t>
                          </a:r>
                          <a:endParaRPr lang="ar-IQ" dirty="0"/>
                        </a:p>
                      </a:txBody>
                      <a:tcPr/>
                    </a:tc>
                    <a:tc>
                      <a:txBody>
                        <a:bodyPr/>
                        <a:lstStyle/>
                        <a:p>
                          <a:pPr rtl="1"/>
                          <a14:m>
                            <m:oMathPara xmlns:m="http://schemas.openxmlformats.org/officeDocument/2006/math">
                              <m:oMathParaPr>
                                <m:jc m:val="centerGroup"/>
                              </m:oMathParaPr>
                              <m:oMath xmlns:m="http://schemas.openxmlformats.org/officeDocument/2006/math">
                                <m:sSup>
                                  <m:sSupPr>
                                    <m:ctrlPr>
                                      <a:rPr lang="ar-IQ" i="1" smtClean="0">
                                        <a:latin typeface="Cambria Math"/>
                                      </a:rPr>
                                    </m:ctrlPr>
                                  </m:sSupPr>
                                  <m:e>
                                    <m:r>
                                      <a:rPr lang="en-US" b="1" i="1" smtClean="0">
                                        <a:latin typeface="Cambria Math"/>
                                      </a:rPr>
                                      <m:t>𝒙</m:t>
                                    </m:r>
                                  </m:e>
                                  <m:sup>
                                    <m:r>
                                      <a:rPr lang="ar-IQ" b="1" i="1" smtClean="0">
                                        <a:latin typeface="Cambria Math"/>
                                      </a:rPr>
                                      <m:t>𝟐</m:t>
                                    </m:r>
                                  </m:sup>
                                </m:sSup>
                              </m:oMath>
                            </m:oMathPara>
                          </a14:m>
                          <a:endParaRPr lang="ar-IQ" dirty="0"/>
                        </a:p>
                      </a:txBody>
                      <a:tcPr/>
                    </a:tc>
                    <a:tc>
                      <a:txBody>
                        <a:bodyPr/>
                        <a:lstStyle/>
                        <a:p>
                          <a:pPr rtl="1"/>
                          <a:r>
                            <a:rPr lang="en-US" dirty="0" smtClean="0"/>
                            <a:t>f</a:t>
                          </a:r>
                          <a14:m>
                            <m:oMath xmlns:m="http://schemas.openxmlformats.org/officeDocument/2006/math">
                              <m:sSup>
                                <m:sSupPr>
                                  <m:ctrlPr>
                                    <a:rPr lang="en-US" i="1" smtClean="0">
                                      <a:latin typeface="Cambria Math"/>
                                    </a:rPr>
                                  </m:ctrlPr>
                                </m:sSupPr>
                                <m:e>
                                  <m:r>
                                    <a:rPr lang="en-US" b="1" i="1" smtClean="0">
                                      <a:latin typeface="Cambria Math"/>
                                    </a:rPr>
                                    <m:t>𝒙</m:t>
                                  </m:r>
                                </m:e>
                                <m:sup>
                                  <m:r>
                                    <a:rPr lang="en-US" b="1" i="1" smtClean="0">
                                      <a:latin typeface="Cambria Math"/>
                                    </a:rPr>
                                    <m:t>𝟐</m:t>
                                  </m:r>
                                </m:sup>
                              </m:sSup>
                            </m:oMath>
                          </a14:m>
                          <a:endParaRPr lang="ar-IQ" dirty="0"/>
                        </a:p>
                      </a:txBody>
                      <a:tcPr/>
                    </a:tc>
                  </a:tr>
                  <a:tr h="709793">
                    <a:tc>
                      <a:txBody>
                        <a:bodyPr/>
                        <a:lstStyle/>
                        <a:p>
                          <a:pPr rtl="1"/>
                          <a:r>
                            <a:rPr lang="en-US" dirty="0" smtClean="0"/>
                            <a:t>14-10</a:t>
                          </a:r>
                          <a:endParaRPr lang="ar-IQ" dirty="0"/>
                        </a:p>
                      </a:txBody>
                      <a:tcPr/>
                    </a:tc>
                    <a:tc>
                      <a:txBody>
                        <a:bodyPr/>
                        <a:lstStyle/>
                        <a:p>
                          <a:pPr rtl="1"/>
                          <a:r>
                            <a:rPr lang="en-US" dirty="0" smtClean="0"/>
                            <a:t>1</a:t>
                          </a:r>
                          <a:endParaRPr lang="ar-IQ" dirty="0"/>
                        </a:p>
                      </a:txBody>
                      <a:tcPr/>
                    </a:tc>
                    <a:tc>
                      <a:txBody>
                        <a:bodyPr/>
                        <a:lstStyle/>
                        <a:p>
                          <a:pPr rtl="1"/>
                          <a:r>
                            <a:rPr lang="en-US" dirty="0" smtClean="0"/>
                            <a:t>12</a:t>
                          </a:r>
                          <a:endParaRPr lang="ar-IQ" dirty="0"/>
                        </a:p>
                      </a:txBody>
                      <a:tcPr/>
                    </a:tc>
                    <a:tc>
                      <a:txBody>
                        <a:bodyPr/>
                        <a:lstStyle/>
                        <a:p>
                          <a:pPr rtl="1"/>
                          <a:r>
                            <a:rPr lang="en-US" dirty="0" smtClean="0"/>
                            <a:t>12</a:t>
                          </a:r>
                          <a:endParaRPr lang="ar-IQ" dirty="0"/>
                        </a:p>
                      </a:txBody>
                      <a:tcPr/>
                    </a:tc>
                    <a:tc>
                      <a:txBody>
                        <a:bodyPr/>
                        <a:lstStyle/>
                        <a:p>
                          <a:pPr rtl="1"/>
                          <a:r>
                            <a:rPr lang="en-US" dirty="0" smtClean="0"/>
                            <a:t>144</a:t>
                          </a:r>
                          <a:endParaRPr lang="ar-IQ" dirty="0"/>
                        </a:p>
                      </a:txBody>
                      <a:tcPr/>
                    </a:tc>
                    <a:tc>
                      <a:txBody>
                        <a:bodyPr/>
                        <a:lstStyle/>
                        <a:p>
                          <a:pPr rtl="1"/>
                          <a:r>
                            <a:rPr lang="en-US" dirty="0" smtClean="0"/>
                            <a:t>144</a:t>
                          </a:r>
                          <a:endParaRPr lang="ar-IQ" dirty="0"/>
                        </a:p>
                      </a:txBody>
                      <a:tcPr/>
                    </a:tc>
                  </a:tr>
                  <a:tr h="709793">
                    <a:tc>
                      <a:txBody>
                        <a:bodyPr/>
                        <a:lstStyle/>
                        <a:p>
                          <a:pPr rtl="1"/>
                          <a:r>
                            <a:rPr lang="en-US" dirty="0" smtClean="0"/>
                            <a:t>19-15</a:t>
                          </a:r>
                          <a:endParaRPr lang="ar-IQ" dirty="0"/>
                        </a:p>
                      </a:txBody>
                      <a:tcPr/>
                    </a:tc>
                    <a:tc>
                      <a:txBody>
                        <a:bodyPr/>
                        <a:lstStyle/>
                        <a:p>
                          <a:pPr rtl="1"/>
                          <a:r>
                            <a:rPr lang="en-US" dirty="0" smtClean="0"/>
                            <a:t>3</a:t>
                          </a:r>
                          <a:endParaRPr lang="ar-IQ" dirty="0"/>
                        </a:p>
                      </a:txBody>
                      <a:tcPr/>
                    </a:tc>
                    <a:tc>
                      <a:txBody>
                        <a:bodyPr/>
                        <a:lstStyle/>
                        <a:p>
                          <a:pPr rtl="1"/>
                          <a:r>
                            <a:rPr lang="en-US" dirty="0" smtClean="0"/>
                            <a:t>17</a:t>
                          </a:r>
                          <a:endParaRPr lang="ar-IQ" dirty="0"/>
                        </a:p>
                      </a:txBody>
                      <a:tcPr/>
                    </a:tc>
                    <a:tc>
                      <a:txBody>
                        <a:bodyPr/>
                        <a:lstStyle/>
                        <a:p>
                          <a:pPr rtl="1"/>
                          <a:r>
                            <a:rPr lang="en-US" dirty="0" smtClean="0"/>
                            <a:t>51</a:t>
                          </a:r>
                          <a:endParaRPr lang="ar-IQ" dirty="0"/>
                        </a:p>
                      </a:txBody>
                      <a:tcPr/>
                    </a:tc>
                    <a:tc>
                      <a:txBody>
                        <a:bodyPr/>
                        <a:lstStyle/>
                        <a:p>
                          <a:pPr rtl="1"/>
                          <a:r>
                            <a:rPr lang="en-US" dirty="0" smtClean="0"/>
                            <a:t>289</a:t>
                          </a:r>
                          <a:endParaRPr lang="ar-IQ" dirty="0"/>
                        </a:p>
                      </a:txBody>
                      <a:tcPr/>
                    </a:tc>
                    <a:tc>
                      <a:txBody>
                        <a:bodyPr/>
                        <a:lstStyle/>
                        <a:p>
                          <a:pPr rtl="1"/>
                          <a:r>
                            <a:rPr lang="en-US" dirty="0" smtClean="0"/>
                            <a:t>867</a:t>
                          </a:r>
                          <a:endParaRPr lang="ar-IQ" dirty="0"/>
                        </a:p>
                      </a:txBody>
                      <a:tcPr/>
                    </a:tc>
                  </a:tr>
                  <a:tr h="709793">
                    <a:tc>
                      <a:txBody>
                        <a:bodyPr/>
                        <a:lstStyle/>
                        <a:p>
                          <a:pPr rtl="1"/>
                          <a:r>
                            <a:rPr lang="en-US" dirty="0" smtClean="0"/>
                            <a:t>24-20</a:t>
                          </a:r>
                          <a:endParaRPr lang="ar-IQ" dirty="0"/>
                        </a:p>
                      </a:txBody>
                      <a:tcPr/>
                    </a:tc>
                    <a:tc>
                      <a:txBody>
                        <a:bodyPr/>
                        <a:lstStyle/>
                        <a:p>
                          <a:pPr rtl="1"/>
                          <a:r>
                            <a:rPr lang="en-US" dirty="0" smtClean="0"/>
                            <a:t>5</a:t>
                          </a:r>
                          <a:endParaRPr lang="ar-IQ" dirty="0"/>
                        </a:p>
                      </a:txBody>
                      <a:tcPr/>
                    </a:tc>
                    <a:tc>
                      <a:txBody>
                        <a:bodyPr/>
                        <a:lstStyle/>
                        <a:p>
                          <a:pPr rtl="1"/>
                          <a:r>
                            <a:rPr lang="en-US" dirty="0" smtClean="0"/>
                            <a:t>22</a:t>
                          </a:r>
                          <a:endParaRPr lang="ar-IQ" dirty="0"/>
                        </a:p>
                      </a:txBody>
                      <a:tcPr/>
                    </a:tc>
                    <a:tc>
                      <a:txBody>
                        <a:bodyPr/>
                        <a:lstStyle/>
                        <a:p>
                          <a:pPr rtl="1"/>
                          <a:r>
                            <a:rPr lang="en-US" dirty="0" smtClean="0"/>
                            <a:t>110</a:t>
                          </a:r>
                          <a:endParaRPr lang="ar-IQ" dirty="0"/>
                        </a:p>
                      </a:txBody>
                      <a:tcPr/>
                    </a:tc>
                    <a:tc>
                      <a:txBody>
                        <a:bodyPr/>
                        <a:lstStyle/>
                        <a:p>
                          <a:pPr rtl="1"/>
                          <a:r>
                            <a:rPr lang="en-US" dirty="0" smtClean="0"/>
                            <a:t>484</a:t>
                          </a:r>
                          <a:endParaRPr lang="ar-IQ" dirty="0"/>
                        </a:p>
                      </a:txBody>
                      <a:tcPr/>
                    </a:tc>
                    <a:tc>
                      <a:txBody>
                        <a:bodyPr/>
                        <a:lstStyle/>
                        <a:p>
                          <a:pPr rtl="1"/>
                          <a:r>
                            <a:rPr lang="en-US" dirty="0" smtClean="0"/>
                            <a:t>2420</a:t>
                          </a:r>
                          <a:endParaRPr lang="ar-IQ" dirty="0"/>
                        </a:p>
                      </a:txBody>
                      <a:tcPr/>
                    </a:tc>
                  </a:tr>
                  <a:tr h="709793">
                    <a:tc>
                      <a:txBody>
                        <a:bodyPr/>
                        <a:lstStyle/>
                        <a:p>
                          <a:pPr rtl="1"/>
                          <a:r>
                            <a:rPr lang="en-US" dirty="0" smtClean="0"/>
                            <a:t>29-25</a:t>
                          </a:r>
                          <a:endParaRPr lang="ar-IQ" dirty="0"/>
                        </a:p>
                      </a:txBody>
                      <a:tcPr/>
                    </a:tc>
                    <a:tc>
                      <a:txBody>
                        <a:bodyPr/>
                        <a:lstStyle/>
                        <a:p>
                          <a:pPr rtl="1"/>
                          <a:r>
                            <a:rPr lang="en-US" dirty="0" smtClean="0"/>
                            <a:t>4</a:t>
                          </a:r>
                          <a:endParaRPr lang="ar-IQ" dirty="0"/>
                        </a:p>
                      </a:txBody>
                      <a:tcPr/>
                    </a:tc>
                    <a:tc>
                      <a:txBody>
                        <a:bodyPr/>
                        <a:lstStyle/>
                        <a:p>
                          <a:pPr rtl="1"/>
                          <a:r>
                            <a:rPr lang="en-US" dirty="0" smtClean="0"/>
                            <a:t>27</a:t>
                          </a:r>
                          <a:endParaRPr lang="ar-IQ" dirty="0"/>
                        </a:p>
                      </a:txBody>
                      <a:tcPr/>
                    </a:tc>
                    <a:tc>
                      <a:txBody>
                        <a:bodyPr/>
                        <a:lstStyle/>
                        <a:p>
                          <a:pPr rtl="1"/>
                          <a:r>
                            <a:rPr lang="en-US" dirty="0" smtClean="0"/>
                            <a:t>108</a:t>
                          </a:r>
                          <a:endParaRPr lang="ar-IQ" dirty="0"/>
                        </a:p>
                      </a:txBody>
                      <a:tcPr/>
                    </a:tc>
                    <a:tc>
                      <a:txBody>
                        <a:bodyPr/>
                        <a:lstStyle/>
                        <a:p>
                          <a:pPr rtl="1"/>
                          <a:r>
                            <a:rPr lang="en-US" dirty="0" smtClean="0"/>
                            <a:t>729</a:t>
                          </a:r>
                          <a:endParaRPr lang="ar-IQ" dirty="0"/>
                        </a:p>
                      </a:txBody>
                      <a:tcPr/>
                    </a:tc>
                    <a:tc>
                      <a:txBody>
                        <a:bodyPr/>
                        <a:lstStyle/>
                        <a:p>
                          <a:pPr rtl="1"/>
                          <a:r>
                            <a:rPr lang="en-US" dirty="0" smtClean="0"/>
                            <a:t>2916</a:t>
                          </a:r>
                          <a:endParaRPr lang="ar-IQ" dirty="0"/>
                        </a:p>
                      </a:txBody>
                      <a:tcPr/>
                    </a:tc>
                  </a:tr>
                  <a:tr h="709793">
                    <a:tc>
                      <a:txBody>
                        <a:bodyPr/>
                        <a:lstStyle/>
                        <a:p>
                          <a:pPr rtl="1"/>
                          <a:r>
                            <a:rPr lang="en-US" dirty="0" smtClean="0"/>
                            <a:t>34-30</a:t>
                          </a:r>
                          <a:endParaRPr lang="ar-IQ" dirty="0"/>
                        </a:p>
                      </a:txBody>
                      <a:tcPr/>
                    </a:tc>
                    <a:tc>
                      <a:txBody>
                        <a:bodyPr/>
                        <a:lstStyle/>
                        <a:p>
                          <a:pPr rtl="1"/>
                          <a:r>
                            <a:rPr lang="en-US" dirty="0" smtClean="0"/>
                            <a:t>2</a:t>
                          </a:r>
                          <a:endParaRPr lang="ar-IQ" dirty="0"/>
                        </a:p>
                      </a:txBody>
                      <a:tcPr/>
                    </a:tc>
                    <a:tc>
                      <a:txBody>
                        <a:bodyPr/>
                        <a:lstStyle/>
                        <a:p>
                          <a:pPr rtl="1"/>
                          <a:r>
                            <a:rPr lang="en-US" dirty="0" smtClean="0"/>
                            <a:t>32</a:t>
                          </a:r>
                          <a:endParaRPr lang="ar-IQ" dirty="0"/>
                        </a:p>
                      </a:txBody>
                      <a:tcPr/>
                    </a:tc>
                    <a:tc>
                      <a:txBody>
                        <a:bodyPr/>
                        <a:lstStyle/>
                        <a:p>
                          <a:pPr rtl="1"/>
                          <a:r>
                            <a:rPr lang="en-US" dirty="0" smtClean="0"/>
                            <a:t>64</a:t>
                          </a:r>
                          <a:endParaRPr lang="ar-IQ" dirty="0"/>
                        </a:p>
                      </a:txBody>
                      <a:tcPr/>
                    </a:tc>
                    <a:tc>
                      <a:txBody>
                        <a:bodyPr/>
                        <a:lstStyle/>
                        <a:p>
                          <a:pPr rtl="1"/>
                          <a:r>
                            <a:rPr lang="en-US" dirty="0" smtClean="0"/>
                            <a:t>1024</a:t>
                          </a:r>
                          <a:endParaRPr lang="ar-IQ" dirty="0"/>
                        </a:p>
                      </a:txBody>
                      <a:tcPr/>
                    </a:tc>
                    <a:tc>
                      <a:txBody>
                        <a:bodyPr/>
                        <a:lstStyle/>
                        <a:p>
                          <a:pPr rtl="1"/>
                          <a:r>
                            <a:rPr lang="en-US" dirty="0" smtClean="0"/>
                            <a:t>2048</a:t>
                          </a:r>
                          <a:endParaRPr lang="ar-IQ" dirty="0"/>
                        </a:p>
                      </a:txBody>
                      <a:tcPr/>
                    </a:tc>
                  </a:tr>
                  <a:tr h="709793">
                    <a:tc>
                      <a:txBody>
                        <a:bodyPr/>
                        <a:lstStyle/>
                        <a:p>
                          <a:pPr rtl="1"/>
                          <a:endParaRPr lang="ar-IQ" dirty="0"/>
                        </a:p>
                      </a:txBody>
                      <a:tcPr/>
                    </a:tc>
                    <a:tc>
                      <a:txBody>
                        <a:bodyPr/>
                        <a:lstStyle/>
                        <a:p>
                          <a:pPr rtl="1"/>
                          <a:r>
                            <a:rPr lang="en-US" dirty="0" smtClean="0"/>
                            <a:t>15</a:t>
                          </a:r>
                          <a:endParaRPr lang="ar-IQ" dirty="0"/>
                        </a:p>
                      </a:txBody>
                      <a:tcPr/>
                    </a:tc>
                    <a:tc>
                      <a:txBody>
                        <a:bodyPr/>
                        <a:lstStyle/>
                        <a:p>
                          <a:pPr rtl="1"/>
                          <a:endParaRPr lang="ar-IQ" dirty="0"/>
                        </a:p>
                      </a:txBody>
                      <a:tcPr/>
                    </a:tc>
                    <a:tc>
                      <a:txBody>
                        <a:bodyPr/>
                        <a:lstStyle/>
                        <a:p>
                          <a:pPr rtl="1"/>
                          <a:r>
                            <a:rPr lang="en-US" dirty="0" smtClean="0"/>
                            <a:t>345</a:t>
                          </a:r>
                          <a:endParaRPr lang="ar-IQ" dirty="0"/>
                        </a:p>
                      </a:txBody>
                      <a:tcPr/>
                    </a:tc>
                    <a:tc>
                      <a:txBody>
                        <a:bodyPr/>
                        <a:lstStyle/>
                        <a:p>
                          <a:pPr rtl="1"/>
                          <a:endParaRPr lang="ar-IQ" dirty="0"/>
                        </a:p>
                      </a:txBody>
                      <a:tcPr/>
                    </a:tc>
                    <a:tc>
                      <a:txBody>
                        <a:bodyPr/>
                        <a:lstStyle/>
                        <a:p>
                          <a:pPr rtl="1"/>
                          <a:r>
                            <a:rPr lang="en-US" dirty="0" smtClean="0"/>
                            <a:t>8395</a:t>
                          </a:r>
                          <a:endParaRPr lang="ar-IQ" dirty="0"/>
                        </a:p>
                      </a:txBody>
                      <a:tcPr/>
                    </a:tc>
                  </a:tr>
                </a:tbl>
              </a:graphicData>
            </a:graphic>
          </p:graphicFrame>
        </mc:Choice>
        <mc:Fallback>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xmlns:a14="http://schemas.microsoft.com/office/drawing/2010/main" val="2776078171"/>
                  </p:ext>
                </p:extLst>
              </p:nvPr>
            </p:nvGraphicFramePr>
            <p:xfrm>
              <a:off x="342900" y="3419872"/>
              <a:ext cx="5600700" cy="5173158"/>
            </p:xfrm>
            <a:graphic>
              <a:graphicData uri="http://schemas.openxmlformats.org/drawingml/2006/table">
                <a:tbl>
                  <a:tblPr rtl="1" firstRow="1" bandRow="1">
                    <a:tableStyleId>{5C22544A-7EE6-4342-B048-85BDC9FD1C3A}</a:tableStyleId>
                  </a:tblPr>
                  <a:tblGrid>
                    <a:gridCol w="933450"/>
                    <a:gridCol w="933450"/>
                    <a:gridCol w="933450"/>
                    <a:gridCol w="933450"/>
                    <a:gridCol w="933450"/>
                    <a:gridCol w="933450"/>
                  </a:tblGrid>
                  <a:tr h="914400">
                    <a:tc>
                      <a:txBody>
                        <a:bodyPr/>
                        <a:lstStyle/>
                        <a:p>
                          <a:pPr rtl="1"/>
                          <a:r>
                            <a:rPr lang="ar-IQ" dirty="0" smtClean="0"/>
                            <a:t>الفئة</a:t>
                          </a:r>
                        </a:p>
                        <a:p>
                          <a:pPr rtl="1"/>
                          <a:r>
                            <a:rPr lang="en-US" dirty="0" smtClean="0"/>
                            <a:t>n</a:t>
                          </a:r>
                          <a:endParaRPr lang="ar-IQ" dirty="0"/>
                        </a:p>
                      </a:txBody>
                      <a:tcPr/>
                    </a:tc>
                    <a:tc>
                      <a:txBody>
                        <a:bodyPr/>
                        <a:lstStyle/>
                        <a:p>
                          <a:pPr rtl="1"/>
                          <a:r>
                            <a:rPr lang="ar-IQ" dirty="0" smtClean="0"/>
                            <a:t>التكرار</a:t>
                          </a:r>
                        </a:p>
                        <a:p>
                          <a:pPr rtl="1"/>
                          <a:r>
                            <a:rPr lang="en-US" dirty="0" smtClean="0"/>
                            <a:t>f</a:t>
                          </a:r>
                        </a:p>
                        <a:p>
                          <a:pPr rtl="1"/>
                          <a:endParaRPr lang="ar-IQ" dirty="0" smtClean="0"/>
                        </a:p>
                      </a:txBody>
                      <a:tcPr/>
                    </a:tc>
                    <a:tc>
                      <a:txBody>
                        <a:bodyPr/>
                        <a:lstStyle/>
                        <a:p>
                          <a:pPr rtl="1"/>
                          <a:r>
                            <a:rPr lang="ar-IQ" dirty="0" smtClean="0"/>
                            <a:t>مركز الفئة</a:t>
                          </a:r>
                        </a:p>
                        <a:p>
                          <a:pPr rtl="1"/>
                          <a:r>
                            <a:rPr lang="en-US" dirty="0" smtClean="0"/>
                            <a:t>x</a:t>
                          </a:r>
                          <a:endParaRPr lang="ar-IQ" dirty="0"/>
                        </a:p>
                      </a:txBody>
                      <a:tcPr/>
                    </a:tc>
                    <a:tc>
                      <a:txBody>
                        <a:bodyPr/>
                        <a:lstStyle/>
                        <a:p>
                          <a:pPr rtl="1"/>
                          <a:r>
                            <a:rPr lang="en-US" dirty="0" smtClean="0"/>
                            <a:t>F x</a:t>
                          </a:r>
                          <a:endParaRPr lang="ar-IQ" dirty="0"/>
                        </a:p>
                      </a:txBody>
                      <a:tcPr/>
                    </a:tc>
                    <a:tc>
                      <a:txBody>
                        <a:bodyPr/>
                        <a:lstStyle/>
                        <a:p>
                          <a:endParaRPr lang="ar-IQ"/>
                        </a:p>
                      </a:txBody>
                      <a:tcPr>
                        <a:blipFill rotWithShape="1">
                          <a:blip r:embed="rId3"/>
                          <a:stretch>
                            <a:fillRect l="-400654" t="-4000" r="-100000" b="-466000"/>
                          </a:stretch>
                        </a:blipFill>
                      </a:tcPr>
                    </a:tc>
                    <a:tc>
                      <a:txBody>
                        <a:bodyPr/>
                        <a:lstStyle/>
                        <a:p>
                          <a:endParaRPr lang="ar-IQ"/>
                        </a:p>
                      </a:txBody>
                      <a:tcPr>
                        <a:blipFill rotWithShape="1">
                          <a:blip r:embed="rId3"/>
                          <a:stretch>
                            <a:fillRect l="-500654" t="-4000" b="-466000"/>
                          </a:stretch>
                        </a:blipFill>
                      </a:tcPr>
                    </a:tc>
                  </a:tr>
                  <a:tr h="709793">
                    <a:tc>
                      <a:txBody>
                        <a:bodyPr/>
                        <a:lstStyle/>
                        <a:p>
                          <a:pPr rtl="1"/>
                          <a:r>
                            <a:rPr lang="en-US" dirty="0" smtClean="0"/>
                            <a:t>14-10</a:t>
                          </a:r>
                          <a:endParaRPr lang="ar-IQ" dirty="0"/>
                        </a:p>
                      </a:txBody>
                      <a:tcPr/>
                    </a:tc>
                    <a:tc>
                      <a:txBody>
                        <a:bodyPr/>
                        <a:lstStyle/>
                        <a:p>
                          <a:pPr rtl="1"/>
                          <a:r>
                            <a:rPr lang="en-US" dirty="0" smtClean="0"/>
                            <a:t>1</a:t>
                          </a:r>
                          <a:endParaRPr lang="ar-IQ" dirty="0"/>
                        </a:p>
                      </a:txBody>
                      <a:tcPr/>
                    </a:tc>
                    <a:tc>
                      <a:txBody>
                        <a:bodyPr/>
                        <a:lstStyle/>
                        <a:p>
                          <a:pPr rtl="1"/>
                          <a:r>
                            <a:rPr lang="en-US" dirty="0" smtClean="0"/>
                            <a:t>12</a:t>
                          </a:r>
                          <a:endParaRPr lang="ar-IQ" dirty="0"/>
                        </a:p>
                      </a:txBody>
                      <a:tcPr/>
                    </a:tc>
                    <a:tc>
                      <a:txBody>
                        <a:bodyPr/>
                        <a:lstStyle/>
                        <a:p>
                          <a:pPr rtl="1"/>
                          <a:r>
                            <a:rPr lang="en-US" dirty="0" smtClean="0"/>
                            <a:t>12</a:t>
                          </a:r>
                          <a:endParaRPr lang="ar-IQ" dirty="0"/>
                        </a:p>
                      </a:txBody>
                      <a:tcPr/>
                    </a:tc>
                    <a:tc>
                      <a:txBody>
                        <a:bodyPr/>
                        <a:lstStyle/>
                        <a:p>
                          <a:pPr rtl="1"/>
                          <a:r>
                            <a:rPr lang="en-US" dirty="0" smtClean="0"/>
                            <a:t>144</a:t>
                          </a:r>
                          <a:endParaRPr lang="ar-IQ" dirty="0"/>
                        </a:p>
                      </a:txBody>
                      <a:tcPr/>
                    </a:tc>
                    <a:tc>
                      <a:txBody>
                        <a:bodyPr/>
                        <a:lstStyle/>
                        <a:p>
                          <a:pPr rtl="1"/>
                          <a:r>
                            <a:rPr lang="en-US" dirty="0" smtClean="0"/>
                            <a:t>144</a:t>
                          </a:r>
                          <a:endParaRPr lang="ar-IQ" dirty="0"/>
                        </a:p>
                      </a:txBody>
                      <a:tcPr/>
                    </a:tc>
                  </a:tr>
                  <a:tr h="709793">
                    <a:tc>
                      <a:txBody>
                        <a:bodyPr/>
                        <a:lstStyle/>
                        <a:p>
                          <a:pPr rtl="1"/>
                          <a:r>
                            <a:rPr lang="en-US" dirty="0" smtClean="0"/>
                            <a:t>19-15</a:t>
                          </a:r>
                          <a:endParaRPr lang="ar-IQ" dirty="0"/>
                        </a:p>
                      </a:txBody>
                      <a:tcPr/>
                    </a:tc>
                    <a:tc>
                      <a:txBody>
                        <a:bodyPr/>
                        <a:lstStyle/>
                        <a:p>
                          <a:pPr rtl="1"/>
                          <a:r>
                            <a:rPr lang="en-US" dirty="0" smtClean="0"/>
                            <a:t>3</a:t>
                          </a:r>
                          <a:endParaRPr lang="ar-IQ" dirty="0"/>
                        </a:p>
                      </a:txBody>
                      <a:tcPr/>
                    </a:tc>
                    <a:tc>
                      <a:txBody>
                        <a:bodyPr/>
                        <a:lstStyle/>
                        <a:p>
                          <a:pPr rtl="1"/>
                          <a:r>
                            <a:rPr lang="en-US" dirty="0" smtClean="0"/>
                            <a:t>17</a:t>
                          </a:r>
                          <a:endParaRPr lang="ar-IQ" dirty="0"/>
                        </a:p>
                      </a:txBody>
                      <a:tcPr/>
                    </a:tc>
                    <a:tc>
                      <a:txBody>
                        <a:bodyPr/>
                        <a:lstStyle/>
                        <a:p>
                          <a:pPr rtl="1"/>
                          <a:r>
                            <a:rPr lang="en-US" dirty="0" smtClean="0"/>
                            <a:t>51</a:t>
                          </a:r>
                          <a:endParaRPr lang="ar-IQ" dirty="0"/>
                        </a:p>
                      </a:txBody>
                      <a:tcPr/>
                    </a:tc>
                    <a:tc>
                      <a:txBody>
                        <a:bodyPr/>
                        <a:lstStyle/>
                        <a:p>
                          <a:pPr rtl="1"/>
                          <a:r>
                            <a:rPr lang="en-US" dirty="0" smtClean="0"/>
                            <a:t>289</a:t>
                          </a:r>
                          <a:endParaRPr lang="ar-IQ" dirty="0"/>
                        </a:p>
                      </a:txBody>
                      <a:tcPr/>
                    </a:tc>
                    <a:tc>
                      <a:txBody>
                        <a:bodyPr/>
                        <a:lstStyle/>
                        <a:p>
                          <a:pPr rtl="1"/>
                          <a:r>
                            <a:rPr lang="en-US" dirty="0" smtClean="0"/>
                            <a:t>867</a:t>
                          </a:r>
                          <a:endParaRPr lang="ar-IQ" dirty="0"/>
                        </a:p>
                      </a:txBody>
                      <a:tcPr/>
                    </a:tc>
                  </a:tr>
                  <a:tr h="709793">
                    <a:tc>
                      <a:txBody>
                        <a:bodyPr/>
                        <a:lstStyle/>
                        <a:p>
                          <a:pPr rtl="1"/>
                          <a:r>
                            <a:rPr lang="en-US" dirty="0" smtClean="0"/>
                            <a:t>24-20</a:t>
                          </a:r>
                          <a:endParaRPr lang="ar-IQ" dirty="0"/>
                        </a:p>
                      </a:txBody>
                      <a:tcPr/>
                    </a:tc>
                    <a:tc>
                      <a:txBody>
                        <a:bodyPr/>
                        <a:lstStyle/>
                        <a:p>
                          <a:pPr rtl="1"/>
                          <a:r>
                            <a:rPr lang="en-US" dirty="0" smtClean="0"/>
                            <a:t>5</a:t>
                          </a:r>
                          <a:endParaRPr lang="ar-IQ" dirty="0"/>
                        </a:p>
                      </a:txBody>
                      <a:tcPr/>
                    </a:tc>
                    <a:tc>
                      <a:txBody>
                        <a:bodyPr/>
                        <a:lstStyle/>
                        <a:p>
                          <a:pPr rtl="1"/>
                          <a:r>
                            <a:rPr lang="en-US" dirty="0" smtClean="0"/>
                            <a:t>22</a:t>
                          </a:r>
                          <a:endParaRPr lang="ar-IQ" dirty="0"/>
                        </a:p>
                      </a:txBody>
                      <a:tcPr/>
                    </a:tc>
                    <a:tc>
                      <a:txBody>
                        <a:bodyPr/>
                        <a:lstStyle/>
                        <a:p>
                          <a:pPr rtl="1"/>
                          <a:r>
                            <a:rPr lang="en-US" dirty="0" smtClean="0"/>
                            <a:t>110</a:t>
                          </a:r>
                          <a:endParaRPr lang="ar-IQ" dirty="0"/>
                        </a:p>
                      </a:txBody>
                      <a:tcPr/>
                    </a:tc>
                    <a:tc>
                      <a:txBody>
                        <a:bodyPr/>
                        <a:lstStyle/>
                        <a:p>
                          <a:pPr rtl="1"/>
                          <a:r>
                            <a:rPr lang="en-US" dirty="0" smtClean="0"/>
                            <a:t>484</a:t>
                          </a:r>
                          <a:endParaRPr lang="ar-IQ" dirty="0"/>
                        </a:p>
                      </a:txBody>
                      <a:tcPr/>
                    </a:tc>
                    <a:tc>
                      <a:txBody>
                        <a:bodyPr/>
                        <a:lstStyle/>
                        <a:p>
                          <a:pPr rtl="1"/>
                          <a:r>
                            <a:rPr lang="en-US" dirty="0" smtClean="0"/>
                            <a:t>2420</a:t>
                          </a:r>
                          <a:endParaRPr lang="ar-IQ" dirty="0"/>
                        </a:p>
                      </a:txBody>
                      <a:tcPr/>
                    </a:tc>
                  </a:tr>
                  <a:tr h="709793">
                    <a:tc>
                      <a:txBody>
                        <a:bodyPr/>
                        <a:lstStyle/>
                        <a:p>
                          <a:pPr rtl="1"/>
                          <a:r>
                            <a:rPr lang="en-US" dirty="0" smtClean="0"/>
                            <a:t>29-25</a:t>
                          </a:r>
                          <a:endParaRPr lang="ar-IQ" dirty="0"/>
                        </a:p>
                      </a:txBody>
                      <a:tcPr/>
                    </a:tc>
                    <a:tc>
                      <a:txBody>
                        <a:bodyPr/>
                        <a:lstStyle/>
                        <a:p>
                          <a:pPr rtl="1"/>
                          <a:r>
                            <a:rPr lang="en-US" dirty="0" smtClean="0"/>
                            <a:t>4</a:t>
                          </a:r>
                          <a:endParaRPr lang="ar-IQ" dirty="0"/>
                        </a:p>
                      </a:txBody>
                      <a:tcPr/>
                    </a:tc>
                    <a:tc>
                      <a:txBody>
                        <a:bodyPr/>
                        <a:lstStyle/>
                        <a:p>
                          <a:pPr rtl="1"/>
                          <a:r>
                            <a:rPr lang="en-US" dirty="0" smtClean="0"/>
                            <a:t>27</a:t>
                          </a:r>
                          <a:endParaRPr lang="ar-IQ" dirty="0"/>
                        </a:p>
                      </a:txBody>
                      <a:tcPr/>
                    </a:tc>
                    <a:tc>
                      <a:txBody>
                        <a:bodyPr/>
                        <a:lstStyle/>
                        <a:p>
                          <a:pPr rtl="1"/>
                          <a:r>
                            <a:rPr lang="en-US" dirty="0" smtClean="0"/>
                            <a:t>108</a:t>
                          </a:r>
                          <a:endParaRPr lang="ar-IQ" dirty="0"/>
                        </a:p>
                      </a:txBody>
                      <a:tcPr/>
                    </a:tc>
                    <a:tc>
                      <a:txBody>
                        <a:bodyPr/>
                        <a:lstStyle/>
                        <a:p>
                          <a:pPr rtl="1"/>
                          <a:r>
                            <a:rPr lang="en-US" dirty="0" smtClean="0"/>
                            <a:t>729</a:t>
                          </a:r>
                          <a:endParaRPr lang="ar-IQ" dirty="0"/>
                        </a:p>
                      </a:txBody>
                      <a:tcPr/>
                    </a:tc>
                    <a:tc>
                      <a:txBody>
                        <a:bodyPr/>
                        <a:lstStyle/>
                        <a:p>
                          <a:pPr rtl="1"/>
                          <a:r>
                            <a:rPr lang="en-US" dirty="0" smtClean="0"/>
                            <a:t>2916</a:t>
                          </a:r>
                          <a:endParaRPr lang="ar-IQ" dirty="0"/>
                        </a:p>
                      </a:txBody>
                      <a:tcPr/>
                    </a:tc>
                  </a:tr>
                  <a:tr h="709793">
                    <a:tc>
                      <a:txBody>
                        <a:bodyPr/>
                        <a:lstStyle/>
                        <a:p>
                          <a:pPr rtl="1"/>
                          <a:r>
                            <a:rPr lang="en-US" dirty="0" smtClean="0"/>
                            <a:t>34-30</a:t>
                          </a:r>
                          <a:endParaRPr lang="ar-IQ" dirty="0"/>
                        </a:p>
                      </a:txBody>
                      <a:tcPr/>
                    </a:tc>
                    <a:tc>
                      <a:txBody>
                        <a:bodyPr/>
                        <a:lstStyle/>
                        <a:p>
                          <a:pPr rtl="1"/>
                          <a:r>
                            <a:rPr lang="en-US" dirty="0" smtClean="0"/>
                            <a:t>2</a:t>
                          </a:r>
                          <a:endParaRPr lang="ar-IQ" dirty="0"/>
                        </a:p>
                      </a:txBody>
                      <a:tcPr/>
                    </a:tc>
                    <a:tc>
                      <a:txBody>
                        <a:bodyPr/>
                        <a:lstStyle/>
                        <a:p>
                          <a:pPr rtl="1"/>
                          <a:r>
                            <a:rPr lang="en-US" dirty="0" smtClean="0"/>
                            <a:t>32</a:t>
                          </a:r>
                          <a:endParaRPr lang="ar-IQ" dirty="0"/>
                        </a:p>
                      </a:txBody>
                      <a:tcPr/>
                    </a:tc>
                    <a:tc>
                      <a:txBody>
                        <a:bodyPr/>
                        <a:lstStyle/>
                        <a:p>
                          <a:pPr rtl="1"/>
                          <a:r>
                            <a:rPr lang="en-US" dirty="0" smtClean="0"/>
                            <a:t>64</a:t>
                          </a:r>
                          <a:endParaRPr lang="ar-IQ" dirty="0"/>
                        </a:p>
                      </a:txBody>
                      <a:tcPr/>
                    </a:tc>
                    <a:tc>
                      <a:txBody>
                        <a:bodyPr/>
                        <a:lstStyle/>
                        <a:p>
                          <a:pPr rtl="1"/>
                          <a:r>
                            <a:rPr lang="en-US" dirty="0" smtClean="0"/>
                            <a:t>1024</a:t>
                          </a:r>
                          <a:endParaRPr lang="ar-IQ" dirty="0"/>
                        </a:p>
                      </a:txBody>
                      <a:tcPr/>
                    </a:tc>
                    <a:tc>
                      <a:txBody>
                        <a:bodyPr/>
                        <a:lstStyle/>
                        <a:p>
                          <a:pPr rtl="1"/>
                          <a:r>
                            <a:rPr lang="en-US" dirty="0" smtClean="0"/>
                            <a:t>2048</a:t>
                          </a:r>
                          <a:endParaRPr lang="ar-IQ" dirty="0"/>
                        </a:p>
                      </a:txBody>
                      <a:tcPr/>
                    </a:tc>
                  </a:tr>
                  <a:tr h="709793">
                    <a:tc>
                      <a:txBody>
                        <a:bodyPr/>
                        <a:lstStyle/>
                        <a:p>
                          <a:pPr rtl="1"/>
                          <a:endParaRPr lang="ar-IQ" dirty="0"/>
                        </a:p>
                      </a:txBody>
                      <a:tcPr/>
                    </a:tc>
                    <a:tc>
                      <a:txBody>
                        <a:bodyPr/>
                        <a:lstStyle/>
                        <a:p>
                          <a:pPr rtl="1"/>
                          <a:r>
                            <a:rPr lang="en-US" dirty="0" smtClean="0"/>
                            <a:t>15</a:t>
                          </a:r>
                          <a:endParaRPr lang="ar-IQ" dirty="0"/>
                        </a:p>
                      </a:txBody>
                      <a:tcPr/>
                    </a:tc>
                    <a:tc>
                      <a:txBody>
                        <a:bodyPr/>
                        <a:lstStyle/>
                        <a:p>
                          <a:pPr rtl="1"/>
                          <a:endParaRPr lang="ar-IQ" dirty="0"/>
                        </a:p>
                      </a:txBody>
                      <a:tcPr/>
                    </a:tc>
                    <a:tc>
                      <a:txBody>
                        <a:bodyPr/>
                        <a:lstStyle/>
                        <a:p>
                          <a:pPr rtl="1"/>
                          <a:r>
                            <a:rPr lang="en-US" dirty="0" smtClean="0"/>
                            <a:t>345</a:t>
                          </a:r>
                          <a:endParaRPr lang="ar-IQ" dirty="0"/>
                        </a:p>
                      </a:txBody>
                      <a:tcPr/>
                    </a:tc>
                    <a:tc>
                      <a:txBody>
                        <a:bodyPr/>
                        <a:lstStyle/>
                        <a:p>
                          <a:pPr rtl="1"/>
                          <a:endParaRPr lang="ar-IQ" dirty="0"/>
                        </a:p>
                      </a:txBody>
                      <a:tcPr/>
                    </a:tc>
                    <a:tc>
                      <a:txBody>
                        <a:bodyPr/>
                        <a:lstStyle/>
                        <a:p>
                          <a:pPr rtl="1"/>
                          <a:r>
                            <a:rPr lang="en-US" dirty="0" smtClean="0"/>
                            <a:t>8395</a:t>
                          </a:r>
                          <a:endParaRPr lang="ar-IQ" dirty="0"/>
                        </a:p>
                      </a:txBody>
                      <a:tcPr/>
                    </a:tc>
                  </a:tr>
                </a:tbl>
              </a:graphicData>
            </a:graphic>
          </p:graphicFrame>
        </mc:Fallback>
      </mc:AlternateContent>
    </p:spTree>
    <p:extLst>
      <p:ext uri="{BB962C8B-B14F-4D97-AF65-F5344CB8AC3E}">
        <p14:creationId xmlns:p14="http://schemas.microsoft.com/office/powerpoint/2010/main" xmlns="" val="3220790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749432"/>
          </a:xfrm>
        </p:spPr>
        <p:txBody>
          <a:bodyPr/>
          <a:lstStyle/>
          <a:p>
            <a:pPr algn="r"/>
            <a:r>
              <a:rPr lang="ar-IQ" dirty="0" smtClean="0">
                <a:solidFill>
                  <a:schemeClr val="tx1"/>
                </a:solidFill>
              </a:rPr>
              <a:t>نطبق القانون</a:t>
            </a:r>
            <a:endParaRPr lang="ar-IQ"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187624"/>
                <a:ext cx="5600700" cy="7444312"/>
              </a:xfrm>
            </p:spPr>
            <p:txBody>
              <a:bodyPr/>
              <a:lstStyle/>
              <a:p>
                <a:pPr marL="0" indent="0" algn="l">
                  <a:buNone/>
                </a:pPr>
                <a14:m>
                  <m:oMath xmlns:m="http://schemas.openxmlformats.org/officeDocument/2006/math">
                    <m:f>
                      <m:fPr>
                        <m:ctrlPr>
                          <a:rPr lang="ar-IQ" b="1" i="1">
                            <a:latin typeface="Cambria Math"/>
                          </a:rPr>
                        </m:ctrlPr>
                      </m:fPr>
                      <m:num>
                        <m:nary>
                          <m:naryPr>
                            <m:chr m:val="∑"/>
                            <m:limLoc m:val="subSup"/>
                            <m:supHide m:val="on"/>
                            <m:ctrlPr>
                              <a:rPr lang="ar-IQ" b="1" i="1">
                                <a:latin typeface="Cambria Math"/>
                              </a:rPr>
                            </m:ctrlPr>
                          </m:naryPr>
                          <m:sub>
                            <m:r>
                              <m:rPr>
                                <m:brk m:alnAt="9"/>
                              </m:rPr>
                              <a:rPr lang="en-US" b="1" i="1">
                                <a:latin typeface="Cambria Math"/>
                              </a:rPr>
                              <m:t>𝒇</m:t>
                            </m:r>
                            <m:r>
                              <a:rPr lang="en-US" b="1" i="1">
                                <a:latin typeface="Cambria Math"/>
                              </a:rPr>
                              <m:t>𝒙</m:t>
                            </m:r>
                          </m:sub>
                          <m:sup/>
                          <m:e>
                            <m:r>
                              <a:rPr lang="ar-IQ" b="1" i="1">
                                <a:latin typeface="Cambria Math"/>
                              </a:rPr>
                              <m:t>𝟐</m:t>
                            </m:r>
                            <m:r>
                              <a:rPr lang="ar-IQ" b="1" i="1">
                                <a:latin typeface="Cambria Math"/>
                              </a:rPr>
                              <m:t>− </m:t>
                            </m:r>
                            <m:f>
                              <m:fPr>
                                <m:ctrlPr>
                                  <a:rPr lang="ar-IQ" b="1" i="1">
                                    <a:latin typeface="Cambria Math"/>
                                  </a:rPr>
                                </m:ctrlPr>
                              </m:fPr>
                              <m:num>
                                <m:r>
                                  <a:rPr lang="ar-IQ" b="1" i="1">
                                    <a:latin typeface="Cambria Math"/>
                                  </a:rPr>
                                  <m:t>(</m:t>
                                </m:r>
                                <m:nary>
                                  <m:naryPr>
                                    <m:chr m:val="∑"/>
                                    <m:limLoc m:val="subSup"/>
                                    <m:supHide m:val="on"/>
                                    <m:ctrlPr>
                                      <a:rPr lang="ar-IQ" b="1" i="1">
                                        <a:latin typeface="Cambria Math"/>
                                      </a:rPr>
                                    </m:ctrlPr>
                                  </m:naryPr>
                                  <m:sub>
                                    <m:r>
                                      <m:rPr>
                                        <m:brk m:alnAt="9"/>
                                      </m:rPr>
                                      <a:rPr lang="en-US" b="1" i="1">
                                        <a:latin typeface="Cambria Math"/>
                                      </a:rPr>
                                      <m:t>𝒇</m:t>
                                    </m:r>
                                    <m:r>
                                      <a:rPr lang="en-US" b="1" i="1">
                                        <a:latin typeface="Cambria Math"/>
                                      </a:rPr>
                                      <m:t>𝒙</m:t>
                                    </m:r>
                                    <m:r>
                                      <m:rPr>
                                        <m:brk m:alnAt="9"/>
                                      </m:rPr>
                                      <a:rPr lang="ar-IQ" b="1" i="1">
                                        <a:latin typeface="Cambria Math"/>
                                      </a:rPr>
                                      <m:t>)</m:t>
                                    </m:r>
                                  </m:sub>
                                  <m:sup/>
                                  <m:e>
                                    <m:r>
                                      <a:rPr lang="ar-IQ" b="1" i="1">
                                        <a:latin typeface="Cambria Math"/>
                                      </a:rPr>
                                      <m:t>𝟐</m:t>
                                    </m:r>
                                  </m:e>
                                </m:nary>
                              </m:num>
                              <m:den>
                                <m:r>
                                  <a:rPr lang="en-US" b="1" i="1">
                                    <a:latin typeface="Cambria Math"/>
                                  </a:rPr>
                                  <m:t>𝒏</m:t>
                                </m:r>
                              </m:den>
                            </m:f>
                          </m:e>
                        </m:nary>
                      </m:num>
                      <m:den>
                        <m:r>
                          <a:rPr lang="en-US" b="1" i="1">
                            <a:latin typeface="Cambria Math"/>
                          </a:rPr>
                          <m:t>𝒏</m:t>
                        </m:r>
                        <m:r>
                          <a:rPr lang="en-US" b="1" i="1">
                            <a:latin typeface="Cambria Math"/>
                          </a:rPr>
                          <m:t>−</m:t>
                        </m:r>
                        <m:r>
                          <a:rPr lang="en-US" b="1" i="1">
                            <a:latin typeface="Cambria Math"/>
                          </a:rPr>
                          <m:t>𝟏</m:t>
                        </m:r>
                      </m:den>
                    </m:f>
                  </m:oMath>
                </a14:m>
                <a:r>
                  <a:rPr lang="ar-IQ" b="1" dirty="0"/>
                  <a:t/>
                </a:r>
                <a14:m>
                  <m:oMath xmlns:m="http://schemas.openxmlformats.org/officeDocument/2006/math">
                    <m:sSup>
                      <m:sSupPr>
                        <m:ctrlPr>
                          <a:rPr lang="ar-IQ" b="1" i="1">
                            <a:latin typeface="Cambria Math"/>
                          </a:rPr>
                        </m:ctrlPr>
                      </m:sSupPr>
                      <m:e>
                        <m:r>
                          <a:rPr lang="en-US" b="1" i="1">
                            <a:latin typeface="Cambria Math"/>
                          </a:rPr>
                          <m:t>𝑺</m:t>
                        </m:r>
                      </m:e>
                      <m:sup>
                        <m:r>
                          <a:rPr lang="ar-IQ" b="1" i="1">
                            <a:latin typeface="Cambria Math"/>
                          </a:rPr>
                          <m:t>𝟐</m:t>
                        </m:r>
                      </m:sup>
                    </m:sSup>
                  </m:oMath>
                </a14:m>
                <a:r>
                  <a:rPr lang="ar-IQ" i="1" dirty="0" smtClean="0">
                    <a:latin typeface="Cambria Math"/>
                  </a:rPr>
                  <a:t>=</a:t>
                </a:r>
              </a:p>
              <a:p>
                <a:pPr marL="0" indent="0" algn="l">
                  <a:buNone/>
                </a:pPr>
                <a:endParaRPr lang="ar-IQ" i="1" dirty="0" smtClean="0">
                  <a:latin typeface="Cambria Math"/>
                </a:endParaRPr>
              </a:p>
              <a:p>
                <a:pPr marL="0" indent="0" algn="l">
                  <a:buNone/>
                </a:pPr>
                <a14:m>
                  <m:oMathPara xmlns:m="http://schemas.openxmlformats.org/officeDocument/2006/math">
                    <m:oMathParaPr>
                      <m:jc m:val="left"/>
                    </m:oMathParaPr>
                    <m:oMath xmlns:m="http://schemas.openxmlformats.org/officeDocument/2006/math">
                      <m:sSup>
                        <m:sSupPr>
                          <m:ctrlPr>
                            <a:rPr lang="ar-IQ" i="1" smtClean="0">
                              <a:latin typeface="Cambria Math"/>
                            </a:rPr>
                          </m:ctrlPr>
                        </m:sSupPr>
                        <m:e>
                          <m:r>
                            <a:rPr lang="en-US" b="0" i="1" smtClean="0">
                              <a:latin typeface="Cambria Math"/>
                            </a:rPr>
                            <m:t>𝑠</m:t>
                          </m:r>
                        </m:e>
                        <m:sup>
                          <m:r>
                            <a:rPr lang="ar-IQ" b="0" i="1" smtClean="0">
                              <a:latin typeface="Cambria Math"/>
                            </a:rPr>
                            <m:t>2</m:t>
                          </m:r>
                        </m:sup>
                      </m:sSup>
                      <m:r>
                        <a:rPr lang="ar-IQ" b="0" i="1" smtClean="0">
                          <a:latin typeface="Cambria Math"/>
                        </a:rPr>
                        <m:t>=</m:t>
                      </m:r>
                      <m:f>
                        <m:fPr>
                          <m:ctrlPr>
                            <a:rPr lang="ar-IQ" b="0" i="1" smtClean="0">
                              <a:latin typeface="Cambria Math"/>
                            </a:rPr>
                          </m:ctrlPr>
                        </m:fPr>
                        <m:num>
                          <m:box>
                            <m:boxPr>
                              <m:ctrlPr>
                                <a:rPr lang="ar-IQ" b="0" i="1" smtClean="0">
                                  <a:latin typeface="Cambria Math"/>
                                </a:rPr>
                              </m:ctrlPr>
                            </m:boxPr>
                            <m:e>
                              <m:argPr>
                                <m:argSz m:val="-1"/>
                              </m:argPr>
                              <m:f>
                                <m:fPr>
                                  <m:ctrlPr>
                                    <a:rPr lang="ar-IQ" b="0" i="1" smtClean="0">
                                      <a:latin typeface="Cambria Math"/>
                                    </a:rPr>
                                  </m:ctrlPr>
                                </m:fPr>
                                <m:num>
                                  <m:r>
                                    <a:rPr lang="ar-IQ" b="0" i="1" smtClean="0">
                                      <a:latin typeface="Cambria Math"/>
                                    </a:rPr>
                                    <m:t>345</m:t>
                                  </m:r>
                                  <m:r>
                                    <a:rPr lang="ar-IQ" b="0" i="1" smtClean="0">
                                      <a:latin typeface="Cambria Math"/>
                                      <a:ea typeface="Cambria Math"/>
                                    </a:rPr>
                                    <m:t>×</m:t>
                                  </m:r>
                                  <m:r>
                                    <a:rPr lang="ar-IQ" b="0" i="1" smtClean="0">
                                      <a:latin typeface="Cambria Math"/>
                                      <a:ea typeface="Cambria Math"/>
                                    </a:rPr>
                                    <m:t>345</m:t>
                                  </m:r>
                                </m:num>
                                <m:den>
                                  <m:r>
                                    <a:rPr lang="ar-IQ" b="0" i="1" smtClean="0">
                                      <a:latin typeface="Cambria Math"/>
                                    </a:rPr>
                                    <m:t>15</m:t>
                                  </m:r>
                                </m:den>
                              </m:f>
                            </m:e>
                          </m:box>
                          <m:r>
                            <a:rPr lang="ar-IQ" b="0" i="1" smtClean="0">
                              <a:latin typeface="Cambria Math"/>
                            </a:rPr>
                            <m:t>−</m:t>
                          </m:r>
                          <m:r>
                            <a:rPr lang="ar-IQ" b="0" i="1" smtClean="0">
                              <a:latin typeface="Cambria Math"/>
                            </a:rPr>
                            <m:t>8395</m:t>
                          </m:r>
                        </m:num>
                        <m:den>
                          <m:r>
                            <a:rPr lang="ar-IQ" b="0" i="1" smtClean="0">
                              <a:latin typeface="Cambria Math"/>
                            </a:rPr>
                            <m:t>14</m:t>
                          </m:r>
                        </m:den>
                      </m:f>
                    </m:oMath>
                  </m:oMathPara>
                </a14:m>
                <a:endParaRPr lang="ar-IQ" b="0" dirty="0" smtClean="0"/>
              </a:p>
              <a:p>
                <a:pPr marL="0" indent="0" algn="l">
                  <a:buNone/>
                </a:pPr>
                <a:endParaRPr lang="ar-IQ" b="0" dirty="0" smtClean="0"/>
              </a:p>
              <a:p>
                <a:pPr marL="0" indent="0" algn="l">
                  <a:buNone/>
                </a:pPr>
                <a:r>
                  <a:rPr lang="ar-IQ" dirty="0" smtClean="0"/>
                  <a:t/>
                </a:r>
                <a14:m>
                  <m:oMath xmlns:m="http://schemas.openxmlformats.org/officeDocument/2006/math">
                    <m:f>
                      <m:fPr>
                        <m:ctrlPr>
                          <a:rPr lang="ar-IQ" i="1" smtClean="0">
                            <a:latin typeface="Cambria Math"/>
                          </a:rPr>
                        </m:ctrlPr>
                      </m:fPr>
                      <m:num>
                        <m:r>
                          <a:rPr lang="ar-IQ" b="0" i="1" smtClean="0">
                            <a:latin typeface="Cambria Math"/>
                          </a:rPr>
                          <m:t>7935</m:t>
                        </m:r>
                        <m:r>
                          <a:rPr lang="ar-IQ" b="0" i="1" smtClean="0">
                            <a:latin typeface="Cambria Math"/>
                          </a:rPr>
                          <m:t>−</m:t>
                        </m:r>
                        <m:r>
                          <a:rPr lang="ar-IQ" b="0" i="1" smtClean="0">
                            <a:latin typeface="Cambria Math"/>
                          </a:rPr>
                          <m:t>8395</m:t>
                        </m:r>
                      </m:num>
                      <m:den>
                        <m:r>
                          <a:rPr lang="ar-IQ" b="0" i="1" smtClean="0">
                            <a:latin typeface="Cambria Math"/>
                          </a:rPr>
                          <m:t>14</m:t>
                        </m:r>
                      </m:den>
                    </m:f>
                  </m:oMath>
                </a14:m>
                <a:r>
                  <a:rPr lang="ar-IQ" dirty="0" smtClean="0"/>
                  <a:t> =</a:t>
                </a:r>
              </a:p>
              <a:p>
                <a:pPr marL="0" indent="0" algn="l">
                  <a:buNone/>
                </a:pPr>
                <a:endParaRPr lang="ar-IQ" dirty="0" smtClean="0"/>
              </a:p>
              <a:p>
                <a:pPr marL="0" indent="0" algn="l">
                  <a:buNone/>
                </a:pPr>
                <a:endParaRPr lang="ar-IQ" dirty="0" smtClean="0"/>
              </a:p>
              <a:p>
                <a:pPr marL="0" indent="0" algn="l">
                  <a:buNone/>
                </a:pPr>
                <a14:m>
                  <m:oMathPara xmlns:m="http://schemas.openxmlformats.org/officeDocument/2006/math">
                    <m:oMathParaPr>
                      <m:jc m:val="left"/>
                    </m:oMathParaPr>
                    <m:oMath xmlns:m="http://schemas.openxmlformats.org/officeDocument/2006/math">
                      <m:r>
                        <a:rPr lang="ar-IQ" b="0" i="1" smtClean="0">
                          <a:latin typeface="Cambria Math"/>
                        </a:rPr>
                        <m:t>=</m:t>
                      </m:r>
                      <m:f>
                        <m:fPr>
                          <m:ctrlPr>
                            <a:rPr lang="ar-IQ" i="1" smtClean="0">
                              <a:latin typeface="Cambria Math"/>
                            </a:rPr>
                          </m:ctrlPr>
                        </m:fPr>
                        <m:num>
                          <m:r>
                            <a:rPr lang="ar-IQ" b="0" i="1" smtClean="0">
                              <a:latin typeface="Cambria Math"/>
                            </a:rPr>
                            <m:t>460</m:t>
                          </m:r>
                        </m:num>
                        <m:den>
                          <m:r>
                            <a:rPr lang="ar-IQ" b="0" i="1" smtClean="0">
                              <a:latin typeface="Cambria Math"/>
                            </a:rPr>
                            <m:t>14</m:t>
                          </m:r>
                        </m:den>
                      </m:f>
                    </m:oMath>
                  </m:oMathPara>
                </a14:m>
                <a:endParaRPr lang="ar-IQ" dirty="0" smtClean="0"/>
              </a:p>
              <a:p>
                <a:pPr marL="0" indent="0" algn="l">
                  <a:buNone/>
                </a:pPr>
                <a:endParaRPr lang="ar-IQ" dirty="0"/>
              </a:p>
              <a:p>
                <a:pPr marL="0" indent="0" algn="l">
                  <a:buNone/>
                </a:pPr>
                <a:r>
                  <a:rPr lang="ar-IQ" dirty="0" smtClean="0"/>
                  <a:t/>
                </a:r>
                <a:r>
                  <a:rPr lang="en-US" dirty="0" smtClean="0"/>
                  <a:t>= 32.86</a:t>
                </a:r>
              </a:p>
              <a:p>
                <a:pPr marL="0" indent="0" algn="l">
                  <a:buNone/>
                </a:pPr>
                <a:endParaRPr lang="en-US" dirty="0"/>
              </a:p>
              <a:p>
                <a:pPr marL="0" indent="0">
                  <a:buNone/>
                </a:pPr>
                <a:r>
                  <a:rPr lang="ar-IQ" b="1" dirty="0"/>
                  <a:t>(المنيزل , غرايبه , 2009, </a:t>
                </a:r>
                <a:r>
                  <a:rPr lang="ar-IQ" b="1" dirty="0" smtClean="0"/>
                  <a:t>68).</a:t>
                </a:r>
                <a:endParaRPr lang="ar-IQ" b="1" dirty="0"/>
              </a:p>
              <a:p>
                <a:pPr marL="0" indent="0">
                  <a:buNone/>
                </a:pPr>
                <a:endParaRPr lang="ar-IQ" dirty="0" smtClean="0"/>
              </a:p>
              <a:p>
                <a:pPr marL="0" indent="0" algn="l">
                  <a:buNone/>
                </a:pPr>
                <a:endParaRPr lang="ar-IQ" dirty="0" smtClean="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187624"/>
                <a:ext cx="5600700" cy="7444312"/>
              </a:xfrm>
              <a:blipFill rotWithShape="1">
                <a:blip r:embed="rId2"/>
                <a:stretch>
                  <a:fillRect l="-1523" r="-1850"/>
                </a:stretch>
              </a:blipFill>
            </p:spPr>
            <p:txBody>
              <a:bodyPr/>
              <a:lstStyle/>
              <a:p>
                <a:r>
                  <a:rPr lang="ar-IQ">
                    <a:noFill/>
                  </a:rPr>
                  <a:t> </a:t>
                </a:r>
              </a:p>
            </p:txBody>
          </p:sp>
        </mc:Fallback>
      </mc:AlternateContent>
    </p:spTree>
    <p:extLst>
      <p:ext uri="{BB962C8B-B14F-4D97-AF65-F5344CB8AC3E}">
        <p14:creationId xmlns:p14="http://schemas.microsoft.com/office/powerpoint/2010/main" xmlns="" val="247330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b="1" dirty="0"/>
              <a:t>الانحراف المعياري </a:t>
            </a:r>
            <a:r>
              <a:rPr lang="en-US" b="1" dirty="0"/>
              <a:t>Deviation: Standard</a:t>
            </a:r>
            <a:r>
              <a:rPr lang="en-US" dirty="0"/>
              <a:t/>
            </a:r>
            <a:br>
              <a:rPr lang="en-US" dirty="0"/>
            </a:b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p:txBody>
              <a:bodyPr/>
              <a:lstStyle/>
              <a:p>
                <a:r>
                  <a:rPr lang="ar-IQ" b="1" dirty="0" smtClean="0"/>
                  <a:t>ويسمى في بعض الاحيان بالانحراف القياسي  (المشهداني , هرمز, 1989 , 2369).</a:t>
                </a:r>
              </a:p>
              <a:p>
                <a:r>
                  <a:rPr lang="ar-IQ" b="1" dirty="0" smtClean="0"/>
                  <a:t>ويعرف </a:t>
                </a:r>
                <a:r>
                  <a:rPr lang="ar-IQ" b="1" dirty="0"/>
                  <a:t>الانحراف المعياري بأنه الجذر التربيعي لمعدل مجموع مربعات انحرافات القيم عن متوسطها .اي ان الانحراف المعياري هو الجذر التربيعي  </a:t>
                </a:r>
                <a:r>
                  <a:rPr lang="ar-IQ" b="1" dirty="0" smtClean="0"/>
                  <a:t>للتباين (</a:t>
                </a:r>
                <a:r>
                  <a:rPr lang="ar-IQ" b="1" dirty="0"/>
                  <a:t>المنيزل , غرايبه , 2009, </a:t>
                </a:r>
                <a:r>
                  <a:rPr lang="ar-IQ" b="1" dirty="0" smtClean="0"/>
                  <a:t>69).</a:t>
                </a:r>
                <a:endParaRPr lang="ar-IQ" b="1" dirty="0"/>
              </a:p>
              <a:p>
                <a:endParaRPr lang="en-US" dirty="0"/>
              </a:p>
              <a:p>
                <a:r>
                  <a:rPr lang="ar-IQ" b="1" dirty="0" smtClean="0"/>
                  <a:t>قانون </a:t>
                </a:r>
                <a:r>
                  <a:rPr lang="ar-IQ" b="1" dirty="0"/>
                  <a:t>البيانات الغير مبوبة:</a:t>
                </a:r>
                <a:endParaRPr lang="en-US" dirty="0"/>
              </a:p>
              <a:p>
                <a:pPr marL="0" lvl="0" indent="0" algn="l">
                  <a:buNone/>
                </a:pPr>
                <a:r>
                  <a:rPr lang="en-US" b="1" dirty="0"/>
                  <a:t>S.d= </a:t>
                </a:r>
                <a14:m>
                  <m:oMath xmlns:m="http://schemas.openxmlformats.org/officeDocument/2006/math">
                    <m:rad>
                      <m:radPr>
                        <m:degHide m:val="on"/>
                        <m:ctrlPr>
                          <a:rPr lang="en-US" b="1" i="1">
                            <a:latin typeface="Cambria Math"/>
                          </a:rPr>
                        </m:ctrlPr>
                      </m:radPr>
                      <m:deg/>
                      <m:e>
                        <m:f>
                          <m:fPr>
                            <m:ctrlPr>
                              <a:rPr lang="en-US" b="1" i="1">
                                <a:latin typeface="Cambria Math"/>
                              </a:rPr>
                            </m:ctrlPr>
                          </m:fPr>
                          <m:num>
                            <m:nary>
                              <m:naryPr>
                                <m:chr m:val="∑"/>
                                <m:subHide m:val="on"/>
                                <m:supHide m:val="on"/>
                                <m:ctrlPr>
                                  <a:rPr lang="en-US" b="1" i="1">
                                    <a:latin typeface="Cambria Math"/>
                                  </a:rPr>
                                </m:ctrlPr>
                              </m:naryPr>
                              <m:sub/>
                              <m:sup/>
                              <m:e>
                                <m:r>
                                  <m:rPr>
                                    <m:nor/>
                                  </m:rPr>
                                  <a:rPr lang="en-US" b="1" dirty="0"/>
                                  <m:t>(</m:t>
                                </m:r>
                                <m:r>
                                  <a:rPr lang="en-US" b="1" i="1">
                                    <a:latin typeface="Cambria Math"/>
                                  </a:rPr>
                                  <m:t>𝒙</m:t>
                                </m:r>
                                <m:r>
                                  <a:rPr lang="en-US" b="1" i="1">
                                    <a:latin typeface="Cambria Math"/>
                                  </a:rPr>
                                  <m:t>−</m:t>
                                </m:r>
                                <m:r>
                                  <a:rPr lang="en-US" b="1">
                                    <a:latin typeface="Cambria Math"/>
                                  </a:rPr>
                                  <m:t> </m:t>
                                </m:r>
                                <m:acc>
                                  <m:accPr>
                                    <m:chr m:val="̅"/>
                                    <m:ctrlPr>
                                      <a:rPr lang="en-US" b="1" i="1">
                                        <a:latin typeface="Cambria Math"/>
                                      </a:rPr>
                                    </m:ctrlPr>
                                  </m:accPr>
                                  <m:e>
                                    <m:r>
                                      <a:rPr lang="en-US" b="1" i="1">
                                        <a:latin typeface="Cambria Math"/>
                                      </a:rPr>
                                      <m:t>𝒙</m:t>
                                    </m:r>
                                  </m:e>
                                </m:acc>
                                <m:sSup>
                                  <m:sSupPr>
                                    <m:ctrlPr>
                                      <a:rPr lang="en-US" b="1" i="1">
                                        <a:latin typeface="Cambria Math"/>
                                      </a:rPr>
                                    </m:ctrlPr>
                                  </m:sSupPr>
                                  <m:e>
                                    <m:r>
                                      <a:rPr lang="en-US" b="1" i="1">
                                        <a:latin typeface="Cambria Math"/>
                                      </a:rPr>
                                      <m:t>)</m:t>
                                    </m:r>
                                  </m:e>
                                  <m:sup>
                                    <m:r>
                                      <a:rPr lang="en-US" b="1" i="1">
                                        <a:latin typeface="Cambria Math"/>
                                      </a:rPr>
                                      <m:t>𝟐</m:t>
                                    </m:r>
                                  </m:sup>
                                </m:sSup>
                              </m:e>
                            </m:nary>
                          </m:num>
                          <m:den>
                            <m:r>
                              <a:rPr lang="en-US" b="1" i="1">
                                <a:latin typeface="Cambria Math"/>
                              </a:rPr>
                              <m:t>𝒏</m:t>
                            </m:r>
                            <m:r>
                              <a:rPr lang="en-US" b="1" i="1">
                                <a:latin typeface="Cambria Math"/>
                              </a:rPr>
                              <m:t>−</m:t>
                            </m:r>
                            <m:r>
                              <a:rPr lang="en-US" b="1" i="1">
                                <a:latin typeface="Cambria Math"/>
                              </a:rPr>
                              <m:t>𝟏</m:t>
                            </m:r>
                          </m:den>
                        </m:f>
                      </m:e>
                    </m:rad>
                  </m:oMath>
                </a14:m>
                <a:endParaRPr lang="en-US" b="1" dirty="0" smtClean="0"/>
              </a:p>
              <a:p>
                <a:r>
                  <a:rPr lang="ar-IQ" b="1" dirty="0" smtClean="0"/>
                  <a:t>قانون البيانات المبوبة:</a:t>
                </a:r>
              </a:p>
              <a:p>
                <a:pPr marL="0" indent="0" algn="l">
                  <a:buNone/>
                </a:pPr>
                <a:r>
                  <a:rPr lang="en-US" b="1" dirty="0" smtClean="0"/>
                  <a:t>s.d= </a:t>
                </a:r>
                <a14:m>
                  <m:oMath xmlns:m="http://schemas.openxmlformats.org/officeDocument/2006/math">
                    <m:rad>
                      <m:radPr>
                        <m:degHide m:val="on"/>
                        <m:ctrlPr>
                          <a:rPr lang="en-US" b="1" i="1" smtClean="0">
                            <a:latin typeface="Cambria Math"/>
                          </a:rPr>
                        </m:ctrlPr>
                      </m:radPr>
                      <m:deg/>
                      <m:e>
                        <m:f>
                          <m:fPr>
                            <m:ctrlPr>
                              <a:rPr lang="en-US" b="1" i="1" smtClean="0">
                                <a:latin typeface="Cambria Math"/>
                              </a:rPr>
                            </m:ctrlPr>
                          </m:fPr>
                          <m:num>
                            <m:r>
                              <m:rPr>
                                <m:nor/>
                              </m:rPr>
                              <a:rPr lang="en-US" dirty="0"/>
                              <m:t>n</m:t>
                            </m:r>
                            <m:nary>
                              <m:naryPr>
                                <m:chr m:val="∑"/>
                                <m:subHide m:val="on"/>
                                <m:supHide m:val="on"/>
                                <m:ctrlPr>
                                  <a:rPr lang="en-US" i="1">
                                    <a:latin typeface="Cambria Math"/>
                                  </a:rPr>
                                </m:ctrlPr>
                              </m:naryPr>
                              <m:sub/>
                              <m:sup/>
                              <m:e>
                                <m:r>
                                  <a:rPr lang="en-US" i="1">
                                    <a:latin typeface="Cambria Math"/>
                                  </a:rPr>
                                  <m:t>𝐹</m:t>
                                </m:r>
                              </m:e>
                            </m:nary>
                            <m:sSup>
                              <m:sSupPr>
                                <m:ctrlPr>
                                  <a:rPr lang="en-US" i="1">
                                    <a:latin typeface="Cambria Math"/>
                                  </a:rPr>
                                </m:ctrlPr>
                              </m:sSupPr>
                              <m:e>
                                <m:r>
                                  <a:rPr lang="en-US" i="1">
                                    <a:latin typeface="Cambria Math"/>
                                  </a:rPr>
                                  <m:t>𝑋</m:t>
                                </m:r>
                              </m:e>
                              <m:sup>
                                <m:r>
                                  <a:rPr lang="en-US" i="1">
                                    <a:latin typeface="Cambria Math"/>
                                  </a:rPr>
                                  <m:t>2</m:t>
                                </m:r>
                                <m:r>
                                  <a:rPr lang="en-US" i="1">
                                    <a:latin typeface="Cambria Math"/>
                                  </a:rPr>
                                  <m:t> </m:t>
                                </m:r>
                              </m:sup>
                            </m:sSup>
                            <m:r>
                              <m:rPr>
                                <m:nor/>
                              </m:rPr>
                              <a:rPr lang="en-US" dirty="0"/>
                              <m:t> −(</m:t>
                            </m:r>
                            <m:nary>
                              <m:naryPr>
                                <m:chr m:val="∑"/>
                                <m:subHide m:val="on"/>
                                <m:supHide m:val="on"/>
                                <m:ctrlPr>
                                  <a:rPr lang="en-US" i="1" dirty="0">
                                    <a:latin typeface="Cambria Math"/>
                                  </a:rPr>
                                </m:ctrlPr>
                              </m:naryPr>
                              <m:sub/>
                              <m:sup/>
                              <m:e>
                                <m:r>
                                  <a:rPr lang="en-US" i="1" dirty="0">
                                    <a:latin typeface="Cambria Math"/>
                                  </a:rPr>
                                  <m:t>𝐹𝑥</m:t>
                                </m:r>
                              </m:e>
                            </m:nary>
                            <m:sSup>
                              <m:sSupPr>
                                <m:ctrlPr>
                                  <a:rPr lang="en-US" i="1" dirty="0">
                                    <a:latin typeface="Cambria Math"/>
                                  </a:rPr>
                                </m:ctrlPr>
                              </m:sSupPr>
                              <m:e>
                                <m:r>
                                  <a:rPr lang="en-US" i="1" dirty="0">
                                    <a:latin typeface="Cambria Math"/>
                                  </a:rPr>
                                  <m:t>)</m:t>
                                </m:r>
                              </m:e>
                              <m:sup>
                                <m:r>
                                  <a:rPr lang="en-US" i="1" dirty="0">
                                    <a:latin typeface="Cambria Math"/>
                                  </a:rPr>
                                  <m:t>2</m:t>
                                </m:r>
                              </m:sup>
                            </m:sSup>
                            <m:r>
                              <m:rPr>
                                <m:nor/>
                              </m:rPr>
                              <a:rPr lang="ar-IQ" dirty="0"/>
                              <m:t> </m:t>
                            </m:r>
                          </m:num>
                          <m:den>
                            <m:nary>
                              <m:naryPr>
                                <m:chr m:val="∑"/>
                                <m:subHide m:val="on"/>
                                <m:supHide m:val="on"/>
                                <m:ctrlPr>
                                  <a:rPr lang="en-US" i="1">
                                    <a:latin typeface="Cambria Math"/>
                                  </a:rPr>
                                </m:ctrlPr>
                              </m:naryPr>
                              <m:sub/>
                              <m:sup/>
                              <m:e>
                                <m:r>
                                  <a:rPr lang="en-US" i="1">
                                    <a:latin typeface="Cambria Math"/>
                                  </a:rPr>
                                  <m:t>𝐹</m:t>
                                </m:r>
                              </m:e>
                            </m:nary>
                            <m:r>
                              <m:rPr>
                                <m:nor/>
                              </m:rPr>
                              <a:rPr lang="en-US" dirty="0"/>
                              <m:t>(</m:t>
                            </m:r>
                            <m:nary>
                              <m:naryPr>
                                <m:chr m:val="∑"/>
                                <m:subHide m:val="on"/>
                                <m:supHide m:val="on"/>
                                <m:ctrlPr>
                                  <a:rPr lang="en-US" i="1" dirty="0">
                                    <a:latin typeface="Cambria Math"/>
                                  </a:rPr>
                                </m:ctrlPr>
                              </m:naryPr>
                              <m:sub/>
                              <m:sup/>
                              <m:e>
                                <m:r>
                                  <a:rPr lang="en-US" i="1" dirty="0">
                                    <a:latin typeface="Cambria Math"/>
                                  </a:rPr>
                                  <m:t>𝐹</m:t>
                                </m:r>
                                <m:r>
                                  <a:rPr lang="en-US" i="1" dirty="0">
                                    <a:latin typeface="Cambria Math"/>
                                  </a:rPr>
                                  <m:t>−</m:t>
                                </m:r>
                                <m:r>
                                  <a:rPr lang="en-US" i="1" dirty="0">
                                    <a:latin typeface="Cambria Math"/>
                                  </a:rPr>
                                  <m:t>1</m:t>
                                </m:r>
                              </m:e>
                            </m:nary>
                            <m:r>
                              <a:rPr lang="en-US" i="1" dirty="0">
                                <a:latin typeface="Cambria Math"/>
                              </a:rPr>
                              <m:t>)</m:t>
                            </m:r>
                            <m:r>
                              <m:rPr>
                                <m:nor/>
                              </m:rPr>
                              <a:rPr lang="ar-IQ" dirty="0"/>
                              <m:t> </m:t>
                            </m:r>
                          </m:den>
                        </m:f>
                        <m:r>
                          <a:rPr lang="en-US" b="1" i="1" smtClean="0">
                            <a:latin typeface="Cambria Math"/>
                          </a:rPr>
                          <m:t>    </m:t>
                        </m:r>
                      </m:e>
                    </m:rad>
                  </m:oMath>
                </a14:m>
                <a:endParaRPr lang="en-US"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1">
                <a:blip r:embed="rId2"/>
                <a:stretch>
                  <a:fillRect l="-1523" t="-750" r="-653"/>
                </a:stretch>
              </a:blipFill>
            </p:spPr>
            <p:txBody>
              <a:bodyPr/>
              <a:lstStyle/>
              <a:p>
                <a:r>
                  <a:rPr lang="ar-IQ">
                    <a:noFill/>
                  </a:rPr>
                  <a:t> </a:t>
                </a:r>
              </a:p>
            </p:txBody>
          </p:sp>
        </mc:Fallback>
      </mc:AlternateContent>
    </p:spTree>
    <p:extLst>
      <p:ext uri="{BB962C8B-B14F-4D97-AF65-F5344CB8AC3E}">
        <p14:creationId xmlns:p14="http://schemas.microsoft.com/office/powerpoint/2010/main" xmlns="" val="1816061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253488"/>
          </a:xfrm>
        </p:spPr>
        <p:txBody>
          <a:bodyPr>
            <a:normAutofit fontScale="90000"/>
          </a:bodyPr>
          <a:lstStyle/>
          <a:p>
            <a:pPr lvl="0" algn="r"/>
            <a:r>
              <a:rPr lang="ar-IQ" sz="2800" b="1" cap="none" dirty="0">
                <a:solidFill>
                  <a:srgbClr val="000000"/>
                </a:solidFill>
                <a:latin typeface="Calibri" pitchFamily="34" charset="0"/>
                <a:ea typeface="Times New Roman" pitchFamily="18" charset="0"/>
                <a:cs typeface="Arial" pitchFamily="34" charset="0"/>
              </a:rPr>
              <a:t>مثال\ استخرج الانحراف المعياري لدرجات أفراد العينة:</a:t>
            </a:r>
            <a:r>
              <a:rPr lang="en-US" sz="1050" cap="none" dirty="0">
                <a:solidFill>
                  <a:schemeClr val="tx1"/>
                </a:solidFill>
                <a:latin typeface="Arial" pitchFamily="34" charset="0"/>
                <a:cs typeface="Arial" pitchFamily="34" charset="0"/>
              </a:rPr>
              <a:t/>
            </a:r>
            <a:br>
              <a:rPr lang="en-US" sz="1050" cap="none" dirty="0">
                <a:solidFill>
                  <a:schemeClr val="tx1"/>
                </a:solidFill>
                <a:latin typeface="Arial" pitchFamily="34" charset="0"/>
                <a:cs typeface="Arial" pitchFamily="34" charset="0"/>
              </a:rPr>
            </a:br>
            <a:endParaRPr lang="ar-IQ" sz="2800" dirty="0"/>
          </a:p>
        </p:txBody>
      </p:sp>
      <mc:AlternateContent xmlns:mc="http://schemas.openxmlformats.org/markup-compatibility/2006">
        <mc:Choice xmlns:a14="http://schemas.microsoft.com/office/drawing/2010/main" xmlns="" Requires="a14">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2742655427"/>
                  </p:ext>
                </p:extLst>
              </p:nvPr>
            </p:nvGraphicFramePr>
            <p:xfrm>
              <a:off x="332656" y="1475655"/>
              <a:ext cx="5904656" cy="7413152"/>
            </p:xfrm>
            <a:graphic>
              <a:graphicData uri="http://schemas.openxmlformats.org/drawingml/2006/table">
                <a:tbl>
                  <a:tblPr rtl="1" firstRow="1" firstCol="1" bandRow="1">
                    <a:tableStyleId>{D7AC3CCA-C797-4891-BE02-D94E43425B78}</a:tableStyleId>
                  </a:tblPr>
                  <a:tblGrid>
                    <a:gridCol w="1475817"/>
                    <a:gridCol w="1475817"/>
                    <a:gridCol w="1476511"/>
                    <a:gridCol w="1476511"/>
                  </a:tblGrid>
                  <a:tr h="729268">
                    <a:tc>
                      <a:txBody>
                        <a:bodyPr/>
                        <a:lstStyle/>
                        <a:p>
                          <a:pPr algn="l" rtl="1">
                            <a:lnSpc>
                              <a:spcPct val="150000"/>
                            </a:lnSpc>
                            <a:spcAft>
                              <a:spcPts val="2250"/>
                            </a:spcAft>
                          </a:pPr>
                          <a14:m>
                            <m:oMathPara xmlns:m="http://schemas.openxmlformats.org/officeDocument/2006/math">
                              <m:oMathParaPr>
                                <m:jc m:val="centerGroup"/>
                              </m:oMathParaPr>
                              <m:oMath xmlns:m="http://schemas.openxmlformats.org/officeDocument/2006/math">
                                <m:r>
                                  <a:rPr lang="en-US" sz="2800" i="1" dirty="0" smtClean="0">
                                    <a:effectLst/>
                                    <a:latin typeface="Cambria Math"/>
                                  </a:rPr>
                                  <m:t>(</m:t>
                                </m:r>
                                <m:r>
                                  <a:rPr lang="en-US" sz="2800">
                                    <a:effectLst/>
                                    <a:latin typeface="Cambria Math"/>
                                  </a:rPr>
                                  <m:t>𝐱</m:t>
                                </m:r>
                                <m:r>
                                  <a:rPr lang="en-US" sz="2800">
                                    <a:effectLst/>
                                    <a:latin typeface="Cambria Math"/>
                                  </a:rPr>
                                  <m:t>− </m:t>
                                </m:r>
                                <m:acc>
                                  <m:accPr>
                                    <m:chr m:val="̅"/>
                                    <m:ctrlPr>
                                      <a:rPr lang="en-US" sz="2800" i="1">
                                        <a:effectLst/>
                                        <a:latin typeface="Cambria Math"/>
                                      </a:rPr>
                                    </m:ctrlPr>
                                  </m:accPr>
                                  <m:e>
                                    <m:r>
                                      <a:rPr lang="en-US" sz="2800">
                                        <a:effectLst/>
                                        <a:latin typeface="Cambria Math"/>
                                      </a:rPr>
                                      <m:t>𝒙</m:t>
                                    </m:r>
                                  </m:e>
                                </m:acc>
                                <m:sSup>
                                  <m:sSupPr>
                                    <m:ctrlPr>
                                      <a:rPr lang="en-US" sz="2800" i="1">
                                        <a:effectLst/>
                                        <a:latin typeface="Cambria Math"/>
                                      </a:rPr>
                                    </m:ctrlPr>
                                  </m:sSupPr>
                                  <m:e>
                                    <m:r>
                                      <a:rPr lang="en-US" sz="2800">
                                        <a:effectLst/>
                                        <a:latin typeface="Cambria Math"/>
                                      </a:rPr>
                                      <m:t>)</m:t>
                                    </m:r>
                                  </m:e>
                                  <m:sup>
                                    <m:r>
                                      <a:rPr lang="en-US" sz="2800">
                                        <a:effectLst/>
                                        <a:latin typeface="Cambria Math"/>
                                      </a:rPr>
                                      <m:t>𝟐</m:t>
                                    </m:r>
                                  </m:sup>
                                </m:sSup>
                              </m:oMath>
                            </m:oMathPara>
                          </a14:m>
                          <a:endParaRPr lang="en-US" sz="1600" dirty="0">
                            <a:effectLst/>
                            <a:latin typeface="Calibri"/>
                            <a:ea typeface="Calibri"/>
                            <a:cs typeface="Arial"/>
                          </a:endParaRPr>
                        </a:p>
                      </a:txBody>
                      <a:tcPr marL="51435" marR="51435" marT="0" marB="0"/>
                    </a:tc>
                    <a:tc>
                      <a:txBody>
                        <a:bodyPr/>
                        <a:lstStyle/>
                        <a:p>
                          <a:pPr algn="l" rtl="1">
                            <a:lnSpc>
                              <a:spcPct val="150000"/>
                            </a:lnSpc>
                            <a:spcAft>
                              <a:spcPts val="2250"/>
                            </a:spcAft>
                          </a:pPr>
                          <a:r>
                            <a:rPr lang="en-US" sz="2800">
                              <a:effectLst/>
                            </a:rPr>
                            <a:t>(x-</a:t>
                          </a:r>
                          <a14:m>
                            <m:oMath xmlns:m="http://schemas.openxmlformats.org/officeDocument/2006/math">
                              <m:acc>
                                <m:accPr>
                                  <m:chr m:val="̅"/>
                                  <m:ctrlPr>
                                    <a:rPr lang="en-US" sz="2800" i="1">
                                      <a:effectLst/>
                                      <a:latin typeface="Cambria Math"/>
                                    </a:rPr>
                                  </m:ctrlPr>
                                </m:accPr>
                                <m:e>
                                  <m:r>
                                    <a:rPr lang="en-US" sz="2800">
                                      <a:effectLst/>
                                      <a:latin typeface="Cambria Math"/>
                                    </a:rPr>
                                    <m:t>𝒙</m:t>
                                  </m:r>
                                  <m:r>
                                    <a:rPr lang="en-US" sz="2800">
                                      <a:effectLst/>
                                      <a:latin typeface="Cambria Math"/>
                                    </a:rPr>
                                    <m:t> </m:t>
                                  </m:r>
                                </m:e>
                              </m:acc>
                            </m:oMath>
                          </a14:m>
                          <a:r>
                            <a:rPr lang="en-US" sz="2800">
                              <a:effectLst/>
                            </a:rPr>
                            <a:t>)</a:t>
                          </a:r>
                          <a:endParaRPr lang="en-US" sz="1600">
                            <a:effectLst/>
                            <a:latin typeface="Calibri"/>
                            <a:ea typeface="Calibri"/>
                            <a:cs typeface="Arial"/>
                          </a:endParaRPr>
                        </a:p>
                      </a:txBody>
                      <a:tcPr marL="51435" marR="51435" marT="0" marB="0"/>
                    </a:tc>
                    <a:tc>
                      <a:txBody>
                        <a:bodyPr/>
                        <a:lstStyle/>
                        <a:p>
                          <a:pPr algn="ctr" rtl="1">
                            <a:lnSpc>
                              <a:spcPct val="150000"/>
                            </a:lnSpc>
                            <a:spcAft>
                              <a:spcPts val="2250"/>
                            </a:spcAft>
                          </a:pPr>
                          <a:r>
                            <a:rPr lang="en-US" sz="2800">
                              <a:effectLst/>
                            </a:rPr>
                            <a:t>X</a:t>
                          </a:r>
                          <a:endParaRPr lang="en-US" sz="1600">
                            <a:effectLst/>
                            <a:latin typeface="Calibri"/>
                            <a:ea typeface="Calibri"/>
                            <a:cs typeface="Arial"/>
                          </a:endParaRPr>
                        </a:p>
                      </a:txBody>
                      <a:tcPr marL="51435" marR="51435" marT="0" marB="0"/>
                    </a:tc>
                    <a:tc>
                      <a:txBody>
                        <a:bodyPr/>
                        <a:lstStyle/>
                        <a:p>
                          <a:pPr algn="ctr" rtl="1">
                            <a:lnSpc>
                              <a:spcPct val="150000"/>
                            </a:lnSpc>
                            <a:spcAft>
                              <a:spcPts val="2250"/>
                            </a:spcAft>
                          </a:pPr>
                          <a:r>
                            <a:rPr lang="en-US" sz="2800" dirty="0">
                              <a:effectLst/>
                            </a:rPr>
                            <a:t>n</a:t>
                          </a:r>
                          <a:endParaRPr lang="en-US" sz="1600" dirty="0">
                            <a:effectLst/>
                            <a:latin typeface="Calibri"/>
                            <a:ea typeface="Calibri"/>
                            <a:cs typeface="Arial"/>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49</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-7</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a:effectLst/>
                              <a:latin typeface="Calibri" pitchFamily="34" charset="0"/>
                              <a:ea typeface="+mn-ea"/>
                              <a:cs typeface="Calibri" pitchFamily="34" charset="0"/>
                            </a:rPr>
                            <a:t>3</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1</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36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4</a:t>
                          </a:r>
                          <a:endParaRPr lang="en-US" sz="2800" b="1">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2</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16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mn-ea"/>
                              <a:cs typeface="Calibri" pitchFamily="34" charset="0"/>
                            </a:rPr>
                            <a:t>-4</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6</a:t>
                          </a:r>
                          <a:endParaRPr lang="en-US" sz="2800" b="1">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3</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1</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-1</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9</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4</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4</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12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a:effectLst/>
                              <a:latin typeface="Calibri" pitchFamily="34" charset="0"/>
                              <a:cs typeface="Calibri" pitchFamily="34" charset="0"/>
                            </a:rPr>
                            <a:t>5</a:t>
                          </a:r>
                          <a:endParaRPr lang="en-US" sz="2800" b="1" dirty="0">
                            <a:effectLst/>
                            <a:latin typeface="Calibri" pitchFamily="34" charset="0"/>
                            <a:ea typeface="Calibri"/>
                            <a:cs typeface="Calibri" pitchFamily="34" charset="0"/>
                          </a:endParaRPr>
                        </a:p>
                      </a:txBody>
                      <a:tcPr marL="51435" marR="51435" marT="0" marB="0"/>
                    </a:tc>
                  </a:tr>
                  <a:tr h="700597">
                    <a:tc>
                      <a:txBody>
                        <a:bodyPr/>
                        <a:lstStyle/>
                        <a:p>
                          <a:pPr algn="ctr" rtl="1">
                            <a:lnSpc>
                              <a:spcPct val="150000"/>
                            </a:lnSpc>
                            <a:spcAft>
                              <a:spcPts val="2250"/>
                            </a:spcAft>
                          </a:pPr>
                          <a:r>
                            <a:rPr lang="en-US" sz="2800" b="1" dirty="0" smtClean="0">
                              <a:effectLst/>
                              <a:latin typeface="Calibri" pitchFamily="34" charset="0"/>
                              <a:cs typeface="Calibri" pitchFamily="34" charset="0"/>
                            </a:rPr>
                            <a:t>36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ar-IQ" sz="2800" b="1" dirty="0">
                              <a:effectLst/>
                              <a:latin typeface="Calibri" pitchFamily="34" charset="0"/>
                            </a:rPr>
                            <a:t> </a:t>
                          </a: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r>
                  <a:tr h="700597">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100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20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7</a:t>
                          </a:r>
                          <a:endParaRPr lang="en-US" sz="2800" b="1" dirty="0">
                            <a:effectLst/>
                            <a:latin typeface="Calibri" pitchFamily="34" charset="0"/>
                            <a:ea typeface="Calibri"/>
                            <a:cs typeface="Calibri" pitchFamily="34" charset="0"/>
                          </a:endParaRPr>
                        </a:p>
                      </a:txBody>
                      <a:tcPr marL="51435" marR="51435" marT="0" marB="0"/>
                    </a:tc>
                  </a:tr>
                  <a:tr h="1461530">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242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0</a:t>
                          </a:r>
                          <a:endParaRPr lang="en-US" sz="2800" b="1" dirty="0">
                            <a:effectLst/>
                            <a:latin typeface="Calibri" pitchFamily="34" charset="0"/>
                            <a:ea typeface="Calibri"/>
                            <a:cs typeface="Calibri" pitchFamily="34"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50000"/>
                            </a:lnSpc>
                            <a:spcBef>
                              <a:spcPts val="0"/>
                            </a:spcBef>
                            <a:spcAft>
                              <a:spcPts val="2250"/>
                            </a:spcAft>
                            <a:buClrTx/>
                            <a:buSzTx/>
                            <a:buFontTx/>
                            <a:buNone/>
                            <a:tabLst/>
                            <a:defRPr/>
                          </a:pPr>
                          <a14:m>
                            <m:oMath xmlns:m="http://schemas.openxmlformats.org/officeDocument/2006/math">
                              <m:nary>
                                <m:naryPr>
                                  <m:chr m:val="∑"/>
                                  <m:limLoc m:val="undOvr"/>
                                  <m:subHide m:val="on"/>
                                  <m:supHide m:val="on"/>
                                  <m:ctrlPr>
                                    <a:rPr lang="en-US" sz="2800" b="1" i="1" smtClean="0">
                                      <a:effectLst/>
                                      <a:latin typeface="Cambria Math"/>
                                    </a:rPr>
                                  </m:ctrlPr>
                                </m:naryPr>
                                <m:sub/>
                                <m:sup/>
                                <m:e>
                                  <m:r>
                                    <a:rPr lang="en-US" sz="2800" b="1" i="1">
                                      <a:effectLst/>
                                      <a:latin typeface="Cambria Math"/>
                                    </a:rPr>
                                    <m:t>𝐱</m:t>
                                  </m:r>
                                  <m:r>
                                    <a:rPr lang="en-US" sz="2800" b="1">
                                      <a:effectLst/>
                                      <a:latin typeface="Cambria Math"/>
                                    </a:rPr>
                                    <m:t>=</m:t>
                                  </m:r>
                                </m:e>
                              </m:nary>
                            </m:oMath>
                          </a14:m>
                          <a:r>
                            <a:rPr lang="en-US" sz="2800" b="1" dirty="0" smtClean="0">
                              <a:effectLst/>
                              <a:latin typeface="Calibri" pitchFamily="34" charset="0"/>
                              <a:cs typeface="Calibri" pitchFamily="34" charset="0"/>
                            </a:rPr>
                            <a:t>70</a:t>
                          </a:r>
                          <a:endParaRPr lang="en-US" sz="2800" b="1" dirty="0">
                            <a:effectLst/>
                            <a:latin typeface="Calibri" pitchFamily="34" charset="0"/>
                            <a:ea typeface="Calibri"/>
                            <a:cs typeface="Calibri" pitchFamily="34" charset="0"/>
                          </a:endParaRPr>
                        </a:p>
                        <a:p>
                          <a:pPr algn="ctr" rtl="1">
                            <a:lnSpc>
                              <a:spcPct val="150000"/>
                            </a:lnSpc>
                            <a:spcAft>
                              <a:spcPts val="2250"/>
                            </a:spcAft>
                          </a:pPr>
                          <a:endParaRPr lang="en-US" sz="2800" b="1" dirty="0">
                            <a:effectLst/>
                            <a:latin typeface="Calibri" pitchFamily="34" charset="0"/>
                            <a:ea typeface="Calibri"/>
                            <a:cs typeface="Calibri" pitchFamily="34" charset="0"/>
                          </a:endParaRPr>
                        </a:p>
                      </a:txBody>
                      <a:tcPr marL="51435" marR="51435" marT="0" marB="0">
                        <a:lnL w="12700" cap="flat" cmpd="sng" algn="ctr">
                          <a:solidFill>
                            <a:schemeClr val="tx1"/>
                          </a:solidFill>
                          <a:prstDash val="solid"/>
                          <a:round/>
                          <a:headEnd type="none" w="med" len="med"/>
                          <a:tailEnd type="none" w="med" len="med"/>
                        </a:lnL>
                      </a:tcPr>
                    </a:tc>
                    <a:tc>
                      <a:txBody>
                        <a:bodyPr/>
                        <a:lstStyle/>
                        <a:p>
                          <a:pPr algn="r" rtl="1">
                            <a:lnSpc>
                              <a:spcPct val="150000"/>
                            </a:lnSpc>
                            <a:spcAft>
                              <a:spcPts val="2250"/>
                            </a:spcAft>
                          </a:pPr>
                          <a:endParaRPr lang="en-US" sz="2800" b="1" dirty="0">
                            <a:effectLst/>
                            <a:latin typeface="Calibri" pitchFamily="34" charset="0"/>
                            <a:ea typeface="Calibri"/>
                            <a:cs typeface="Calibri" pitchFamily="34" charset="0"/>
                          </a:endParaRPr>
                        </a:p>
                      </a:txBody>
                      <a:tcPr marL="51435" marR="51435" marT="0" marB="0"/>
                    </a:tc>
                  </a:tr>
                </a:tbl>
              </a:graphicData>
            </a:graphic>
          </p:graphicFrame>
        </mc:Choice>
        <mc:Fallback>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xmlns="" val="2742655427"/>
                  </p:ext>
                </p:extLst>
              </p:nvPr>
            </p:nvGraphicFramePr>
            <p:xfrm>
              <a:off x="332656" y="1475655"/>
              <a:ext cx="5904656" cy="7413152"/>
            </p:xfrm>
            <a:graphic>
              <a:graphicData uri="http://schemas.openxmlformats.org/drawingml/2006/table">
                <a:tbl>
                  <a:tblPr rtl="1" firstRow="1" firstCol="1" bandRow="1">
                    <a:tableStyleId>{D7AC3CCA-C797-4891-BE02-D94E43425B78}</a:tableStyleId>
                  </a:tblPr>
                  <a:tblGrid>
                    <a:gridCol w="1475817"/>
                    <a:gridCol w="1475817"/>
                    <a:gridCol w="1476511"/>
                    <a:gridCol w="1476511"/>
                  </a:tblGrid>
                  <a:tr h="946658">
                    <a:tc>
                      <a:txBody>
                        <a:bodyPr/>
                        <a:lstStyle/>
                        <a:p>
                          <a:endParaRPr lang="ar-IQ"/>
                        </a:p>
                      </a:txBody>
                      <a:tcPr marL="51435" marR="51435" marT="0" marB="0">
                        <a:blipFill rotWithShape="1">
                          <a:blip r:embed="rId2"/>
                          <a:stretch>
                            <a:fillRect l="-413" r="-300413" b="-685161"/>
                          </a:stretch>
                        </a:blipFill>
                      </a:tcPr>
                    </a:tc>
                    <a:tc>
                      <a:txBody>
                        <a:bodyPr/>
                        <a:lstStyle/>
                        <a:p>
                          <a:endParaRPr lang="ar-IQ"/>
                        </a:p>
                      </a:txBody>
                      <a:tcPr marL="51435" marR="51435" marT="0" marB="0">
                        <a:blipFill rotWithShape="1">
                          <a:blip r:embed="rId2"/>
                          <a:stretch>
                            <a:fillRect l="-100413" r="-200413" b="-685161"/>
                          </a:stretch>
                        </a:blipFill>
                      </a:tcPr>
                    </a:tc>
                    <a:tc>
                      <a:txBody>
                        <a:bodyPr/>
                        <a:lstStyle/>
                        <a:p>
                          <a:pPr algn="ctr" rtl="1">
                            <a:lnSpc>
                              <a:spcPct val="150000"/>
                            </a:lnSpc>
                            <a:spcAft>
                              <a:spcPts val="2250"/>
                            </a:spcAft>
                          </a:pPr>
                          <a:r>
                            <a:rPr lang="en-US" sz="2800">
                              <a:effectLst/>
                            </a:rPr>
                            <a:t>X</a:t>
                          </a:r>
                          <a:endParaRPr lang="en-US" sz="1600">
                            <a:effectLst/>
                            <a:latin typeface="Calibri"/>
                            <a:ea typeface="Calibri"/>
                            <a:cs typeface="Arial"/>
                          </a:endParaRPr>
                        </a:p>
                      </a:txBody>
                      <a:tcPr marL="51435" marR="51435" marT="0" marB="0"/>
                    </a:tc>
                    <a:tc>
                      <a:txBody>
                        <a:bodyPr/>
                        <a:lstStyle/>
                        <a:p>
                          <a:pPr algn="ctr" rtl="1">
                            <a:lnSpc>
                              <a:spcPct val="150000"/>
                            </a:lnSpc>
                            <a:spcAft>
                              <a:spcPts val="2250"/>
                            </a:spcAft>
                          </a:pPr>
                          <a:r>
                            <a:rPr lang="en-US" sz="2800" dirty="0">
                              <a:effectLst/>
                            </a:rPr>
                            <a:t>n</a:t>
                          </a:r>
                          <a:endParaRPr lang="en-US" sz="1600" dirty="0">
                            <a:effectLst/>
                            <a:latin typeface="Calibri"/>
                            <a:ea typeface="Calibri"/>
                            <a:cs typeface="Arial"/>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49</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-7</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a:effectLst/>
                              <a:latin typeface="Calibri" pitchFamily="34" charset="0"/>
                              <a:ea typeface="+mn-ea"/>
                              <a:cs typeface="Calibri" pitchFamily="34" charset="0"/>
                            </a:rPr>
                            <a:t>3</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1</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36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4</a:t>
                          </a:r>
                          <a:endParaRPr lang="en-US" sz="2800" b="1">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2</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16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mn-ea"/>
                              <a:cs typeface="Calibri" pitchFamily="34" charset="0"/>
                            </a:rPr>
                            <a:t>-4</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6</a:t>
                          </a:r>
                          <a:endParaRPr lang="en-US" sz="2800" b="1">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3</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1</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-1</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9</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a:effectLst/>
                              <a:latin typeface="Calibri" pitchFamily="34" charset="0"/>
                              <a:cs typeface="Calibri" pitchFamily="34" charset="0"/>
                            </a:rPr>
                            <a:t>4</a:t>
                          </a:r>
                          <a:endParaRPr lang="en-US" sz="2800" b="1">
                            <a:effectLst/>
                            <a:latin typeface="Calibri" pitchFamily="34" charset="0"/>
                            <a:ea typeface="Calibri"/>
                            <a:cs typeface="Calibri" pitchFamily="34" charset="0"/>
                          </a:endParaRPr>
                        </a:p>
                      </a:txBody>
                      <a:tcPr marL="51435" marR="51435" marT="0" marB="0"/>
                    </a:tc>
                  </a:tr>
                  <a:tr h="698608">
                    <a:tc>
                      <a:txBody>
                        <a:bodyPr/>
                        <a:lstStyle/>
                        <a:p>
                          <a:pPr algn="ctr" rtl="1">
                            <a:lnSpc>
                              <a:spcPct val="150000"/>
                            </a:lnSpc>
                            <a:spcAft>
                              <a:spcPts val="2250"/>
                            </a:spcAft>
                          </a:pPr>
                          <a:r>
                            <a:rPr lang="en-US" sz="2800" b="1" dirty="0" smtClean="0">
                              <a:effectLst/>
                              <a:latin typeface="Calibri" pitchFamily="34" charset="0"/>
                              <a:cs typeface="Calibri" pitchFamily="34" charset="0"/>
                            </a:rPr>
                            <a:t>4</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12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a:effectLst/>
                              <a:latin typeface="Calibri" pitchFamily="34" charset="0"/>
                              <a:cs typeface="Calibri" pitchFamily="34" charset="0"/>
                            </a:rPr>
                            <a:t>5</a:t>
                          </a:r>
                          <a:endParaRPr lang="en-US" sz="2800" b="1" dirty="0">
                            <a:effectLst/>
                            <a:latin typeface="Calibri" pitchFamily="34" charset="0"/>
                            <a:ea typeface="Calibri"/>
                            <a:cs typeface="Calibri" pitchFamily="34" charset="0"/>
                          </a:endParaRPr>
                        </a:p>
                      </a:txBody>
                      <a:tcPr marL="51435" marR="51435" marT="0" marB="0"/>
                    </a:tc>
                  </a:tr>
                  <a:tr h="700597">
                    <a:tc>
                      <a:txBody>
                        <a:bodyPr/>
                        <a:lstStyle/>
                        <a:p>
                          <a:pPr algn="ctr" rtl="1">
                            <a:lnSpc>
                              <a:spcPct val="150000"/>
                            </a:lnSpc>
                            <a:spcAft>
                              <a:spcPts val="2250"/>
                            </a:spcAft>
                          </a:pPr>
                          <a:r>
                            <a:rPr lang="en-US" sz="2800" b="1" dirty="0" smtClean="0">
                              <a:effectLst/>
                              <a:latin typeface="Calibri" pitchFamily="34" charset="0"/>
                              <a:cs typeface="Calibri" pitchFamily="34" charset="0"/>
                            </a:rPr>
                            <a:t>36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16</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ar-IQ" sz="2800" b="1" dirty="0">
                              <a:effectLst/>
                              <a:latin typeface="Calibri" pitchFamily="34" charset="0"/>
                            </a:rPr>
                            <a:t> </a:t>
                          </a:r>
                          <a:r>
                            <a:rPr lang="en-US" sz="2800" b="1" dirty="0" smtClean="0">
                              <a:effectLst/>
                              <a:latin typeface="Calibri" pitchFamily="34" charset="0"/>
                              <a:cs typeface="Calibri" pitchFamily="34" charset="0"/>
                            </a:rPr>
                            <a:t>6</a:t>
                          </a:r>
                          <a:endParaRPr lang="en-US" sz="2800" b="1" dirty="0">
                            <a:effectLst/>
                            <a:latin typeface="Calibri" pitchFamily="34" charset="0"/>
                            <a:ea typeface="Calibri"/>
                            <a:cs typeface="Calibri" pitchFamily="34" charset="0"/>
                          </a:endParaRPr>
                        </a:p>
                      </a:txBody>
                      <a:tcPr marL="51435" marR="51435" marT="0" marB="0"/>
                    </a:tc>
                  </a:tr>
                  <a:tr h="700597">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100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10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20</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7</a:t>
                          </a:r>
                          <a:endParaRPr lang="en-US" sz="2800" b="1" dirty="0">
                            <a:effectLst/>
                            <a:latin typeface="Calibri" pitchFamily="34" charset="0"/>
                            <a:ea typeface="Calibri"/>
                            <a:cs typeface="Calibri" pitchFamily="34" charset="0"/>
                          </a:endParaRPr>
                        </a:p>
                      </a:txBody>
                      <a:tcPr marL="51435" marR="51435" marT="0" marB="0"/>
                    </a:tc>
                  </a:tr>
                  <a:tr h="1572260">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242</a:t>
                          </a:r>
                          <a:endParaRPr lang="en-US" sz="2800" b="1" dirty="0">
                            <a:effectLst/>
                            <a:latin typeface="Calibri" pitchFamily="34" charset="0"/>
                            <a:ea typeface="Calibri"/>
                            <a:cs typeface="Calibri" pitchFamily="34" charset="0"/>
                          </a:endParaRPr>
                        </a:p>
                      </a:txBody>
                      <a:tcPr marL="51435" marR="51435" marT="0" marB="0"/>
                    </a:tc>
                    <a:tc>
                      <a:txBody>
                        <a:bodyPr/>
                        <a:lstStyle/>
                        <a:p>
                          <a:pPr algn="ctr" rtl="1">
                            <a:lnSpc>
                              <a:spcPct val="150000"/>
                            </a:lnSpc>
                            <a:spcAft>
                              <a:spcPts val="2250"/>
                            </a:spcAft>
                          </a:pPr>
                          <a:r>
                            <a:rPr lang="en-US" sz="2800" b="1" dirty="0" smtClean="0">
                              <a:effectLst/>
                              <a:latin typeface="Calibri" pitchFamily="34" charset="0"/>
                              <a:ea typeface="Calibri"/>
                              <a:cs typeface="Calibri" pitchFamily="34" charset="0"/>
                            </a:rPr>
                            <a:t>0</a:t>
                          </a:r>
                          <a:endParaRPr lang="en-US" sz="2800" b="1" dirty="0">
                            <a:effectLst/>
                            <a:latin typeface="Calibri" pitchFamily="34" charset="0"/>
                            <a:ea typeface="Calibri"/>
                            <a:cs typeface="Calibri" pitchFamily="34"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endParaRPr lang="ar-IQ"/>
                        </a:p>
                      </a:txBody>
                      <a:tcPr marL="51435" marR="51435" marT="0" marB="0">
                        <a:lnL w="12700" cap="flat" cmpd="sng" algn="ctr">
                          <a:solidFill>
                            <a:schemeClr val="tx1"/>
                          </a:solidFill>
                          <a:prstDash val="solid"/>
                          <a:round/>
                          <a:headEnd type="none" w="med" len="med"/>
                          <a:tailEnd type="none" w="med" len="med"/>
                        </a:lnL>
                        <a:blipFill rotWithShape="1">
                          <a:blip r:embed="rId2"/>
                          <a:stretch>
                            <a:fillRect l="-200413" t="-371318" r="-100413" b="-388"/>
                          </a:stretch>
                        </a:blipFill>
                      </a:tcPr>
                    </a:tc>
                    <a:tc>
                      <a:txBody>
                        <a:bodyPr/>
                        <a:lstStyle/>
                        <a:p>
                          <a:pPr algn="r" rtl="1">
                            <a:lnSpc>
                              <a:spcPct val="150000"/>
                            </a:lnSpc>
                            <a:spcAft>
                              <a:spcPts val="2250"/>
                            </a:spcAft>
                          </a:pPr>
                          <a:endParaRPr lang="en-US" sz="2800" b="1" dirty="0">
                            <a:effectLst/>
                            <a:latin typeface="Calibri" pitchFamily="34" charset="0"/>
                            <a:ea typeface="Calibri"/>
                            <a:cs typeface="Calibri" pitchFamily="34" charset="0"/>
                          </a:endParaRPr>
                        </a:p>
                      </a:txBody>
                      <a:tcPr marL="51435" marR="51435" marT="0" marB="0"/>
                    </a:tc>
                  </a:tr>
                </a:tbl>
              </a:graphicData>
            </a:graphic>
          </p:graphicFrame>
        </mc:Fallback>
      </mc:AlternateContent>
    </p:spTree>
    <p:extLst>
      <p:ext uri="{BB962C8B-B14F-4D97-AF65-F5344CB8AC3E}">
        <p14:creationId xmlns:p14="http://schemas.microsoft.com/office/powerpoint/2010/main" xmlns="" val="3881591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325496"/>
          </a:xfrm>
        </p:spPr>
        <p:txBody>
          <a:bodyPr>
            <a:normAutofit/>
          </a:bodyPr>
          <a:lstStyle/>
          <a:p>
            <a:pPr lvl="0" algn="r"/>
            <a:r>
              <a:rPr lang="ar-IQ" sz="2800" b="1" dirty="0" smtClean="0">
                <a:solidFill>
                  <a:schemeClr val="tx1"/>
                </a:solidFill>
              </a:rPr>
              <a:t> الحل \1- نستخرج </a:t>
            </a:r>
            <a:r>
              <a:rPr lang="ar-IQ" sz="2800" b="1" dirty="0">
                <a:solidFill>
                  <a:schemeClr val="tx1"/>
                </a:solidFill>
              </a:rPr>
              <a:t>الوسط الحسابي : </a:t>
            </a:r>
            <a:r>
              <a:rPr lang="en-US" sz="2800" b="1" dirty="0">
                <a:solidFill>
                  <a:schemeClr val="tx1"/>
                </a:solidFill>
              </a:rPr>
              <a:t/>
            </a:r>
            <a:br>
              <a:rPr lang="en-US" sz="2800" b="1" dirty="0">
                <a:solidFill>
                  <a:schemeClr val="tx1"/>
                </a:solidFill>
              </a:rPr>
            </a:br>
            <a:endParaRPr lang="ar-IQ" sz="2800"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211627"/>
                <a:ext cx="5600700" cy="7420309"/>
              </a:xfrm>
            </p:spPr>
            <p:txBody>
              <a:bodyPr>
                <a:noAutofit/>
              </a:bodyPr>
              <a:lstStyle/>
              <a:p>
                <a:pPr marL="0" indent="0" algn="l">
                  <a:buNone/>
                </a:pPr>
                <a14:m>
                  <m:oMath xmlns:m="http://schemas.openxmlformats.org/officeDocument/2006/math">
                    <m:acc>
                      <m:accPr>
                        <m:chr m:val="̅"/>
                        <m:ctrlPr>
                          <a:rPr lang="en-US" b="1" i="1" smtClean="0">
                            <a:latin typeface="Cambria Math"/>
                          </a:rPr>
                        </m:ctrlPr>
                      </m:accPr>
                      <m:e>
                        <m:r>
                          <a:rPr lang="en-US" b="1" i="1">
                            <a:latin typeface="Cambria Math"/>
                          </a:rPr>
                          <m:t>𝒙</m:t>
                        </m:r>
                        <m:r>
                          <a:rPr lang="en-US" b="1">
                            <a:latin typeface="Cambria Math"/>
                          </a:rPr>
                          <m:t> </m:t>
                        </m:r>
                      </m:e>
                    </m:acc>
                  </m:oMath>
                </a14:m>
                <a:r>
                  <a:rPr lang="en-US" b="1" dirty="0"/>
                  <a:t>= </a:t>
                </a:r>
                <a14:m>
                  <m:oMath xmlns:m="http://schemas.openxmlformats.org/officeDocument/2006/math">
                    <m:f>
                      <m:fPr>
                        <m:ctrlPr>
                          <a:rPr lang="en-US" b="1" i="1">
                            <a:latin typeface="Cambria Math"/>
                          </a:rPr>
                        </m:ctrlPr>
                      </m:fPr>
                      <m:num>
                        <m:nary>
                          <m:naryPr>
                            <m:chr m:val="∑"/>
                            <m:limLoc m:val="undOvr"/>
                            <m:subHide m:val="on"/>
                            <m:supHide m:val="on"/>
                            <m:ctrlPr>
                              <a:rPr lang="en-US" b="1" i="1">
                                <a:latin typeface="Cambria Math"/>
                              </a:rPr>
                            </m:ctrlPr>
                          </m:naryPr>
                          <m:sub/>
                          <m:sup/>
                          <m:e>
                            <m:r>
                              <a:rPr lang="en-US" b="1" i="1">
                                <a:latin typeface="Cambria Math"/>
                              </a:rPr>
                              <m:t>𝒙</m:t>
                            </m:r>
                          </m:e>
                        </m:nary>
                      </m:num>
                      <m:den>
                        <m:r>
                          <a:rPr lang="en-US" b="1" i="1">
                            <a:latin typeface="Cambria Math"/>
                          </a:rPr>
                          <m:t>𝒏</m:t>
                        </m:r>
                      </m:den>
                    </m:f>
                  </m:oMath>
                </a14:m>
                <a:r>
                  <a:rPr lang="en-US" b="1" dirty="0"/>
                  <a:t/>
                </a:r>
              </a:p>
              <a:p>
                <a:pPr marL="0" indent="0" algn="l">
                  <a:buNone/>
                </a:pPr>
                <a14:m>
                  <m:oMath xmlns:m="http://schemas.openxmlformats.org/officeDocument/2006/math">
                    <m:r>
                      <a:rPr lang="en-US" b="1">
                        <a:latin typeface="Cambria Math"/>
                      </a:rPr>
                      <m:t>=</m:t>
                    </m:r>
                    <m:f>
                      <m:fPr>
                        <m:ctrlPr>
                          <a:rPr lang="en-US" b="1" i="1">
                            <a:latin typeface="Cambria Math"/>
                          </a:rPr>
                        </m:ctrlPr>
                      </m:fPr>
                      <m:num>
                        <m:r>
                          <a:rPr lang="en-US" b="1" i="1" smtClean="0">
                            <a:latin typeface="Cambria Math"/>
                          </a:rPr>
                          <m:t>𝟕𝟎</m:t>
                        </m:r>
                      </m:num>
                      <m:den>
                        <m:r>
                          <a:rPr lang="en-US" b="1" i="1" smtClean="0">
                            <a:latin typeface="Cambria Math"/>
                          </a:rPr>
                          <m:t>𝟕</m:t>
                        </m:r>
                      </m:den>
                    </m:f>
                  </m:oMath>
                </a14:m>
                <a:r>
                  <a:rPr lang="en-US" b="1" dirty="0"/>
                  <a:t>  = </a:t>
                </a:r>
                <a:r>
                  <a:rPr lang="en-US" b="1" dirty="0" smtClean="0"/>
                  <a:t>10</a:t>
                </a:r>
                <a:endParaRPr lang="en-US" b="1" dirty="0"/>
              </a:p>
              <a:p>
                <a:pPr marL="0" indent="0">
                  <a:buNone/>
                </a:pPr>
                <a:r>
                  <a:rPr lang="ar-IQ" b="1" dirty="0"/>
                  <a:t>2- نجد الفرق بين الدرجات والوسط الحسابي (لكل درجة )</a:t>
                </a:r>
                <a:endParaRPr lang="en-US" b="1" dirty="0"/>
              </a:p>
              <a:p>
                <a:pPr marL="0" indent="0">
                  <a:buNone/>
                </a:pPr>
                <a:r>
                  <a:rPr lang="ar-IQ" b="1" dirty="0"/>
                  <a:t>الطالب </a:t>
                </a:r>
                <a:r>
                  <a:rPr lang="ar-IQ" b="1" dirty="0" smtClean="0"/>
                  <a:t>الاول   </a:t>
                </a:r>
                <a:r>
                  <a:rPr lang="en-US" b="1" dirty="0" smtClean="0"/>
                  <a:t>3-10=-7</a:t>
                </a:r>
                <a:r>
                  <a:rPr lang="ar-IQ" b="1" dirty="0" smtClean="0"/>
                  <a:t>     وهكذا </a:t>
                </a:r>
                <a:r>
                  <a:rPr lang="ar-IQ" b="1" dirty="0"/>
                  <a:t>لجميع الطلاب</a:t>
                </a:r>
                <a:endParaRPr lang="en-US" b="1" dirty="0"/>
              </a:p>
              <a:p>
                <a:pPr marL="0" lvl="0" indent="0">
                  <a:buNone/>
                </a:pPr>
                <a:r>
                  <a:rPr lang="ar-IQ" b="1" dirty="0" smtClean="0"/>
                  <a:t>3- </a:t>
                </a:r>
                <a:r>
                  <a:rPr lang="ar-IQ" b="1" dirty="0"/>
                  <a:t>نستخرج الجذر التربيعي ل </a:t>
                </a:r>
                <a:r>
                  <a:rPr lang="en-US" b="1" dirty="0"/>
                  <a:t>(x-</a:t>
                </a:r>
                <a14:m>
                  <m:oMath xmlns:m="http://schemas.openxmlformats.org/officeDocument/2006/math">
                    <m:acc>
                      <m:accPr>
                        <m:chr m:val="̅"/>
                        <m:ctrlPr>
                          <a:rPr lang="en-US" b="1" i="1">
                            <a:latin typeface="Cambria Math"/>
                          </a:rPr>
                        </m:ctrlPr>
                      </m:accPr>
                      <m:e>
                        <m:r>
                          <a:rPr lang="en-US" b="1" i="1">
                            <a:latin typeface="Cambria Math"/>
                          </a:rPr>
                          <m:t>𝒙</m:t>
                        </m:r>
                        <m:r>
                          <a:rPr lang="en-US" b="1" i="1">
                            <a:latin typeface="Cambria Math"/>
                          </a:rPr>
                          <m:t> </m:t>
                        </m:r>
                      </m:e>
                    </m:acc>
                  </m:oMath>
                </a14:m>
                <a:r>
                  <a:rPr lang="en-US" b="1" dirty="0"/>
                  <a:t>)</a:t>
                </a:r>
                <a:r>
                  <a:rPr lang="ar-IQ" b="1" dirty="0"/>
                  <a:t> ايضاً لكل فئة</a:t>
                </a:r>
                <a:endParaRPr lang="en-US" b="1" dirty="0"/>
              </a:p>
              <a:p>
                <a:pPr marL="0" indent="0" algn="l">
                  <a:buNone/>
                </a:pPr>
                <a:r>
                  <a:rPr lang="ar-IQ" b="1" dirty="0" smtClean="0"/>
                  <a:t/>
                </a:r>
                <a:r>
                  <a:rPr lang="en-US" b="1" i="1" dirty="0"/>
                  <a:t>49</a:t>
                </a:r>
                <a:r>
                  <a:rPr lang="ar-IQ" b="1" dirty="0" smtClean="0"/>
                  <a:t> =  </a:t>
                </a:r>
                <a14:m>
                  <m:oMath xmlns:m="http://schemas.openxmlformats.org/officeDocument/2006/math">
                    <m:rad>
                      <m:radPr>
                        <m:ctrlPr>
                          <a:rPr lang="en-US" b="1" i="1">
                            <a:latin typeface="Cambria Math"/>
                          </a:rPr>
                        </m:ctrlPr>
                      </m:radPr>
                      <m:deg>
                        <m:r>
                          <a:rPr lang="en-US" b="1" i="1">
                            <a:latin typeface="Cambria Math"/>
                          </a:rPr>
                          <m:t>𝟐</m:t>
                        </m:r>
                      </m:deg>
                      <m:e>
                        <m:r>
                          <a:rPr lang="en-US" b="1" i="1">
                            <a:latin typeface="Cambria Math"/>
                          </a:rPr>
                          <m:t>−</m:t>
                        </m:r>
                        <m:r>
                          <a:rPr lang="en-US" b="1" i="1" smtClean="0">
                            <a:latin typeface="Cambria Math"/>
                          </a:rPr>
                          <m:t>𝟕</m:t>
                        </m:r>
                      </m:e>
                    </m:rad>
                  </m:oMath>
                </a14:m>
                <a:endParaRPr lang="en-US" b="1" dirty="0"/>
              </a:p>
              <a:p>
                <a:pPr marL="0" lvl="0" indent="0">
                  <a:buNone/>
                </a:pPr>
                <a:r>
                  <a:rPr lang="ar-IQ" b="1" dirty="0" smtClean="0"/>
                  <a:t>4- </a:t>
                </a:r>
                <a:r>
                  <a:rPr lang="ar-IQ" b="1" dirty="0"/>
                  <a:t>نستخرج مجموع </a:t>
                </a:r>
                <a:r>
                  <a:rPr lang="en-US" b="1" dirty="0" smtClean="0"/>
                  <a:t>   242=(</a:t>
                </a:r>
                <a14:m>
                  <m:oMath xmlns:m="http://schemas.openxmlformats.org/officeDocument/2006/math">
                    <m:r>
                      <a:rPr lang="en-US" b="1" i="1">
                        <a:latin typeface="Cambria Math"/>
                      </a:rPr>
                      <m:t>𝒙</m:t>
                    </m:r>
                    <m:r>
                      <a:rPr lang="en-US" b="1" i="1">
                        <a:latin typeface="Cambria Math"/>
                      </a:rPr>
                      <m:t>−</m:t>
                    </m:r>
                    <m:r>
                      <a:rPr lang="en-US" b="1">
                        <a:latin typeface="Cambria Math"/>
                      </a:rPr>
                      <m:t> </m:t>
                    </m:r>
                    <m:acc>
                      <m:accPr>
                        <m:chr m:val="̅"/>
                        <m:ctrlPr>
                          <a:rPr lang="en-US" b="1" i="1">
                            <a:latin typeface="Cambria Math"/>
                          </a:rPr>
                        </m:ctrlPr>
                      </m:accPr>
                      <m:e>
                        <m:r>
                          <a:rPr lang="en-US" b="1" i="1">
                            <a:latin typeface="Cambria Math"/>
                          </a:rPr>
                          <m:t>𝒙</m:t>
                        </m:r>
                      </m:e>
                    </m:acc>
                    <m:sSup>
                      <m:sSupPr>
                        <m:ctrlPr>
                          <a:rPr lang="en-US" b="1" i="1">
                            <a:latin typeface="Cambria Math"/>
                          </a:rPr>
                        </m:ctrlPr>
                      </m:sSupPr>
                      <m:e>
                        <m:r>
                          <a:rPr lang="en-US" b="1" i="1">
                            <a:latin typeface="Cambria Math"/>
                          </a:rPr>
                          <m:t>)</m:t>
                        </m:r>
                      </m:e>
                      <m:sup>
                        <m:r>
                          <a:rPr lang="en-US" b="1" i="1">
                            <a:latin typeface="Cambria Math"/>
                          </a:rPr>
                          <m:t>𝟐</m:t>
                        </m:r>
                      </m:sup>
                    </m:sSup>
                  </m:oMath>
                </a14:m>
                <a:r>
                  <a:rPr lang="en-US" b="1" dirty="0" smtClean="0"/>
                  <a:t/>
                </a:r>
                <a:endParaRPr lang="en-US" b="1" dirty="0"/>
              </a:p>
              <a:p>
                <a:pPr marL="0" lvl="0" indent="0">
                  <a:buNone/>
                </a:pPr>
                <a:r>
                  <a:rPr lang="ar-IQ" b="1" dirty="0" smtClean="0"/>
                  <a:t>5- </a:t>
                </a:r>
                <a:r>
                  <a:rPr lang="ar-IQ" b="1" dirty="0"/>
                  <a:t>نطبق القانون  </a:t>
                </a:r>
                <a:endParaRPr lang="ar-IQ" b="1" dirty="0" smtClean="0"/>
              </a:p>
              <a:p>
                <a:pPr marL="0" lvl="0" indent="0" algn="l">
                  <a:buNone/>
                </a:pPr>
                <a:r>
                  <a:rPr lang="en-US" b="1" dirty="0" smtClean="0"/>
                  <a:t>S.d= </a:t>
                </a:r>
                <a14:m>
                  <m:oMath xmlns:m="http://schemas.openxmlformats.org/officeDocument/2006/math">
                    <m:rad>
                      <m:radPr>
                        <m:degHide m:val="on"/>
                        <m:ctrlPr>
                          <a:rPr lang="en-US" b="1" i="1" smtClean="0">
                            <a:latin typeface="Cambria Math"/>
                          </a:rPr>
                        </m:ctrlPr>
                      </m:radPr>
                      <m:deg/>
                      <m:e>
                        <m:f>
                          <m:fPr>
                            <m:ctrlPr>
                              <a:rPr lang="en-US" b="1" i="1" smtClean="0">
                                <a:latin typeface="Cambria Math"/>
                              </a:rPr>
                            </m:ctrlPr>
                          </m:fPr>
                          <m:num>
                            <m:nary>
                              <m:naryPr>
                                <m:chr m:val="∑"/>
                                <m:subHide m:val="on"/>
                                <m:supHide m:val="on"/>
                                <m:ctrlPr>
                                  <a:rPr lang="en-US" b="1" i="1" smtClean="0">
                                    <a:latin typeface="Cambria Math"/>
                                  </a:rPr>
                                </m:ctrlPr>
                              </m:naryPr>
                              <m:sub/>
                              <m:sup/>
                              <m:e>
                                <m:r>
                                  <m:rPr>
                                    <m:nor/>
                                  </m:rPr>
                                  <a:rPr lang="en-US" b="1" dirty="0"/>
                                  <m:t>(</m:t>
                                </m:r>
                                <m:r>
                                  <a:rPr lang="en-US" b="1" i="1">
                                    <a:latin typeface="Cambria Math"/>
                                  </a:rPr>
                                  <m:t>𝒙</m:t>
                                </m:r>
                                <m:r>
                                  <a:rPr lang="en-US" b="1" i="1">
                                    <a:latin typeface="Cambria Math"/>
                                  </a:rPr>
                                  <m:t>−</m:t>
                                </m:r>
                                <m:r>
                                  <a:rPr lang="en-US" b="1">
                                    <a:latin typeface="Cambria Math"/>
                                  </a:rPr>
                                  <m:t> </m:t>
                                </m:r>
                                <m:acc>
                                  <m:accPr>
                                    <m:chr m:val="̅"/>
                                    <m:ctrlPr>
                                      <a:rPr lang="en-US" b="1" i="1">
                                        <a:latin typeface="Cambria Math"/>
                                      </a:rPr>
                                    </m:ctrlPr>
                                  </m:accPr>
                                  <m:e>
                                    <m:r>
                                      <a:rPr lang="en-US" b="1" i="1">
                                        <a:latin typeface="Cambria Math"/>
                                      </a:rPr>
                                      <m:t>𝒙</m:t>
                                    </m:r>
                                  </m:e>
                                </m:acc>
                                <m:sSup>
                                  <m:sSupPr>
                                    <m:ctrlPr>
                                      <a:rPr lang="en-US" b="1" i="1">
                                        <a:latin typeface="Cambria Math"/>
                                      </a:rPr>
                                    </m:ctrlPr>
                                  </m:sSupPr>
                                  <m:e>
                                    <m:r>
                                      <a:rPr lang="en-US" b="1" i="1">
                                        <a:latin typeface="Cambria Math"/>
                                      </a:rPr>
                                      <m:t>)</m:t>
                                    </m:r>
                                  </m:e>
                                  <m:sup>
                                    <m:r>
                                      <a:rPr lang="en-US" b="1" i="1">
                                        <a:latin typeface="Cambria Math"/>
                                      </a:rPr>
                                      <m:t>𝟐</m:t>
                                    </m:r>
                                  </m:sup>
                                </m:sSup>
                              </m:e>
                            </m:nary>
                          </m:num>
                          <m:den>
                            <m:r>
                              <a:rPr lang="en-US" b="1" i="1" smtClean="0">
                                <a:latin typeface="Cambria Math"/>
                              </a:rPr>
                              <m:t>𝒏</m:t>
                            </m:r>
                            <m:r>
                              <a:rPr lang="en-US" b="1" i="1" smtClean="0">
                                <a:latin typeface="Cambria Math"/>
                              </a:rPr>
                              <m:t>−</m:t>
                            </m:r>
                            <m:r>
                              <a:rPr lang="en-US" b="1" i="1" smtClean="0">
                                <a:latin typeface="Cambria Math"/>
                              </a:rPr>
                              <m:t>𝟏</m:t>
                            </m:r>
                          </m:den>
                        </m:f>
                      </m:e>
                    </m:rad>
                  </m:oMath>
                </a14:m>
                <a:endParaRPr lang="en-US" b="1" dirty="0"/>
              </a:p>
              <a:p>
                <a:pPr marL="0" indent="0" algn="l">
                  <a:buNone/>
                </a:pPr>
                <a:r>
                  <a:rPr lang="en-US" b="1" dirty="0"/>
                  <a:t>=</a:t>
                </a:r>
                <a14:m>
                  <m:oMath xmlns:m="http://schemas.openxmlformats.org/officeDocument/2006/math">
                    <m:rad>
                      <m:radPr>
                        <m:degHide m:val="on"/>
                        <m:ctrlPr>
                          <a:rPr lang="en-US" b="1" i="1">
                            <a:latin typeface="Cambria Math"/>
                          </a:rPr>
                        </m:ctrlPr>
                      </m:radPr>
                      <m:deg/>
                      <m:e>
                        <m:f>
                          <m:fPr>
                            <m:ctrlPr>
                              <a:rPr lang="en-US" b="1" i="1">
                                <a:latin typeface="Cambria Math"/>
                              </a:rPr>
                            </m:ctrlPr>
                          </m:fPr>
                          <m:num>
                            <m:r>
                              <a:rPr lang="en-US" b="1" i="1" smtClean="0">
                                <a:latin typeface="Cambria Math"/>
                              </a:rPr>
                              <m:t>𝟐𝟒𝟐</m:t>
                            </m:r>
                          </m:num>
                          <m:den>
                            <m:r>
                              <a:rPr lang="en-US" b="1" i="1" smtClean="0">
                                <a:latin typeface="Cambria Math"/>
                              </a:rPr>
                              <m:t>𝟕</m:t>
                            </m:r>
                            <m:r>
                              <a:rPr lang="en-US" b="1" i="1">
                                <a:latin typeface="Cambria Math"/>
                              </a:rPr>
                              <m:t>−</m:t>
                            </m:r>
                            <m:r>
                              <a:rPr lang="en-US" b="1" i="1">
                                <a:latin typeface="Cambria Math"/>
                              </a:rPr>
                              <m:t>𝟏</m:t>
                            </m:r>
                          </m:den>
                        </m:f>
                      </m:e>
                    </m:rad>
                  </m:oMath>
                </a14:m>
                <a:r>
                  <a:rPr lang="en-US" b="1" dirty="0"/>
                  <a:t/>
                </a:r>
                <a:r>
                  <a:rPr lang="ar-IQ" b="1" dirty="0" smtClean="0"/>
                  <a:t/>
                </a:r>
                <a:endParaRPr lang="en-US" b="1" dirty="0"/>
              </a:p>
              <a:p>
                <a:pPr marL="0" indent="0" algn="l">
                  <a:buNone/>
                </a:pPr>
                <a:r>
                  <a:rPr lang="en-US" b="1" dirty="0"/>
                  <a:t>= </a:t>
                </a:r>
                <a14:m>
                  <m:oMath xmlns:m="http://schemas.openxmlformats.org/officeDocument/2006/math">
                    <m:rad>
                      <m:radPr>
                        <m:degHide m:val="on"/>
                        <m:ctrlPr>
                          <a:rPr lang="en-US" b="1" i="1">
                            <a:latin typeface="Cambria Math"/>
                          </a:rPr>
                        </m:ctrlPr>
                      </m:radPr>
                      <m:deg/>
                      <m:e>
                        <m:r>
                          <a:rPr lang="en-US" b="1" i="1" smtClean="0">
                            <a:latin typeface="Cambria Math"/>
                          </a:rPr>
                          <m:t>𝟒𝟎</m:t>
                        </m:r>
                        <m:r>
                          <a:rPr lang="en-US" b="1" i="1" smtClean="0">
                            <a:latin typeface="Cambria Math"/>
                          </a:rPr>
                          <m:t>.</m:t>
                        </m:r>
                        <m:r>
                          <a:rPr lang="en-US" b="1" i="1" smtClean="0">
                            <a:latin typeface="Cambria Math"/>
                          </a:rPr>
                          <m:t>𝟑</m:t>
                        </m:r>
                      </m:e>
                    </m:rad>
                  </m:oMath>
                </a14:m>
                <a:r>
                  <a:rPr lang="en-US" b="1" dirty="0"/>
                  <a:t/>
                </a:r>
              </a:p>
              <a:p>
                <a:pPr marL="0" indent="0" algn="l">
                  <a:buNone/>
                </a:pPr>
                <a:r>
                  <a:rPr lang="en-US" b="1" dirty="0" smtClean="0"/>
                  <a:t>= 6.35</a:t>
                </a:r>
                <a:endParaRPr lang="en-US" b="1" dirty="0"/>
              </a:p>
              <a:p>
                <a:pPr marL="0" indent="0">
                  <a:buNone/>
                </a:pPr>
                <a:r>
                  <a:rPr lang="en-US" b="1" dirty="0" smtClean="0"/>
                  <a:t>)</a:t>
                </a:r>
                <a:r>
                  <a:rPr lang="ar-IQ" b="1" dirty="0" smtClean="0"/>
                  <a:t> البياتي , 2008, 113 )</a:t>
                </a:r>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211627"/>
                <a:ext cx="5600700" cy="7420309"/>
              </a:xfrm>
              <a:blipFill rotWithShape="1">
                <a:blip r:embed="rId2"/>
                <a:stretch>
                  <a:fillRect l="-11099" r="-1850" b="-329"/>
                </a:stretch>
              </a:blipFill>
            </p:spPr>
            <p:txBody>
              <a:bodyPr/>
              <a:lstStyle/>
              <a:p>
                <a:r>
                  <a:rPr lang="ar-IQ">
                    <a:noFill/>
                  </a:rPr>
                  <a:t> </a:t>
                </a:r>
              </a:p>
            </p:txBody>
          </p:sp>
        </mc:Fallback>
      </mc:AlternateContent>
    </p:spTree>
    <p:extLst>
      <p:ext uri="{BB962C8B-B14F-4D97-AF65-F5344CB8AC3E}">
        <p14:creationId xmlns:p14="http://schemas.microsoft.com/office/powerpoint/2010/main" xmlns="" val="2857027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605416"/>
          </a:xfrm>
        </p:spPr>
        <p:txBody>
          <a:bodyPr/>
          <a:lstStyle/>
          <a:p>
            <a:pPr algn="r"/>
            <a:r>
              <a:rPr lang="ar-IQ" b="1" dirty="0" smtClean="0">
                <a:solidFill>
                  <a:schemeClr val="tx1"/>
                </a:solidFill>
              </a:rPr>
              <a:t>ملاحظات عن الانحراف المعياري</a:t>
            </a:r>
            <a:endParaRPr lang="ar-IQ" b="1" dirty="0">
              <a:solidFill>
                <a:schemeClr val="tx1"/>
              </a:solidFill>
            </a:endParaRPr>
          </a:p>
        </p:txBody>
      </p:sp>
      <p:sp>
        <p:nvSpPr>
          <p:cNvPr id="3" name="عنصر نائب للمحتوى 2"/>
          <p:cNvSpPr>
            <a:spLocks noGrp="1"/>
          </p:cNvSpPr>
          <p:nvPr>
            <p:ph sz="quarter" idx="1"/>
          </p:nvPr>
        </p:nvSpPr>
        <p:spPr>
          <a:xfrm>
            <a:off x="342900" y="1043608"/>
            <a:ext cx="5600700" cy="7588328"/>
          </a:xfrm>
        </p:spPr>
        <p:txBody>
          <a:bodyPr>
            <a:noAutofit/>
          </a:bodyPr>
          <a:lstStyle/>
          <a:p>
            <a:r>
              <a:rPr lang="ar-IQ" sz="2800" b="1" dirty="0" smtClean="0"/>
              <a:t>الانحراف المعياري حساس لبعد او قرب العلامات من المتوسط .</a:t>
            </a:r>
          </a:p>
          <a:p>
            <a:r>
              <a:rPr lang="ar-IQ" sz="2800" b="1" dirty="0" smtClean="0"/>
              <a:t>يأخذ بعين الاعتبار جميع القيم في حسابه وبالتالي يستخدم عند المقارنة بين المجموعات والعينات الاحصائية والاستنتاجات الاحصائية المتعلقة بالفرضيات.</a:t>
            </a:r>
          </a:p>
          <a:p>
            <a:r>
              <a:rPr lang="ar-IQ" sz="2800" b="1" dirty="0" smtClean="0"/>
              <a:t>يتأثر الانحراف المعياري بالقيم الشاذة او المتطرفة.</a:t>
            </a:r>
          </a:p>
          <a:p>
            <a:r>
              <a:rPr lang="ar-IQ" sz="2800" b="1" dirty="0" smtClean="0"/>
              <a:t>يصعب ايجاد الانحراف المعياري في حالة الفئات المفتوحة وذلك لعدم امكانية تحديد مراكز الفئات.</a:t>
            </a:r>
          </a:p>
          <a:p>
            <a:r>
              <a:rPr lang="ar-IQ" sz="2800" b="1" dirty="0" smtClean="0"/>
              <a:t>يتأثر الانحراف </a:t>
            </a:r>
            <a:r>
              <a:rPr lang="ar-IQ" sz="2800" b="1" dirty="0"/>
              <a:t>المعياري </a:t>
            </a:r>
            <a:r>
              <a:rPr lang="ar-IQ" sz="2800" b="1" dirty="0" smtClean="0"/>
              <a:t>بعمليتي الضرب والقسمة.</a:t>
            </a:r>
            <a:endParaRPr lang="ar-IQ" sz="2800" b="1" dirty="0"/>
          </a:p>
          <a:p>
            <a:r>
              <a:rPr lang="ar-IQ" sz="2800" b="1" dirty="0" smtClean="0"/>
              <a:t>(المنيزل, غرايبه,2009, 70).</a:t>
            </a:r>
          </a:p>
          <a:p>
            <a:endParaRPr lang="ar-IQ" sz="2800" b="1" dirty="0"/>
          </a:p>
        </p:txBody>
      </p:sp>
    </p:spTree>
    <p:extLst>
      <p:ext uri="{BB962C8B-B14F-4D97-AF65-F5344CB8AC3E}">
        <p14:creationId xmlns:p14="http://schemas.microsoft.com/office/powerpoint/2010/main" xmlns="" val="4165193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b="1" dirty="0" smtClean="0">
                <a:solidFill>
                  <a:schemeClr val="tx1"/>
                </a:solidFill>
              </a:rPr>
              <a:t>اهمية التباين والانحراف المعياري في الاحصاء التربوي</a:t>
            </a:r>
            <a:endParaRPr lang="ar-IQ" b="1" dirty="0">
              <a:solidFill>
                <a:schemeClr val="tx1"/>
              </a:solidFill>
            </a:endParaRPr>
          </a:p>
        </p:txBody>
      </p:sp>
      <p:sp>
        <p:nvSpPr>
          <p:cNvPr id="3" name="عنصر نائب للمحتوى 2"/>
          <p:cNvSpPr>
            <a:spLocks noGrp="1"/>
          </p:cNvSpPr>
          <p:nvPr>
            <p:ph sz="quarter" idx="1"/>
          </p:nvPr>
        </p:nvSpPr>
        <p:spPr>
          <a:xfrm>
            <a:off x="188640" y="2133600"/>
            <a:ext cx="5754960" cy="6498336"/>
          </a:xfrm>
        </p:spPr>
        <p:txBody>
          <a:bodyPr>
            <a:normAutofit/>
          </a:bodyPr>
          <a:lstStyle/>
          <a:p>
            <a:r>
              <a:rPr lang="ar-IQ" sz="2800" b="1" dirty="0" smtClean="0"/>
              <a:t>يمكن بواسطتهما التعرف على مدى تجانس وتشتت الدرجات في التوزيعات المختلفة, والمقارنة فيما بين تلك التوزيعات.</a:t>
            </a:r>
          </a:p>
          <a:p>
            <a:r>
              <a:rPr lang="ar-IQ" sz="2800" b="1" dirty="0" smtClean="0"/>
              <a:t>كلما انخفضت قيمة التباين او الانحراف المعياري واقتربت هذه القيمة من الصفر , كلما دل ذلك على وجود نوع من التجانس او التقارب  بين قيم  الدرجات.</a:t>
            </a:r>
          </a:p>
          <a:p>
            <a:r>
              <a:rPr lang="ar-IQ" sz="2800" b="1" dirty="0" smtClean="0"/>
              <a:t>للانحراف المعياري والتباين فوائد وخصائص اخرى كثيرة, تبدو واضحة في الاحصاء الاستدلالي في اختبار الفرضيات.</a:t>
            </a:r>
          </a:p>
          <a:p>
            <a:r>
              <a:rPr lang="ar-IQ" sz="2800" b="1" dirty="0" smtClean="0"/>
              <a:t>(البياتي , 2008 , ص123).</a:t>
            </a:r>
            <a:endParaRPr lang="ar-IQ" sz="2800" b="1" dirty="0"/>
          </a:p>
        </p:txBody>
      </p:sp>
    </p:spTree>
    <p:extLst>
      <p:ext uri="{BB962C8B-B14F-4D97-AF65-F5344CB8AC3E}">
        <p14:creationId xmlns:p14="http://schemas.microsoft.com/office/powerpoint/2010/main" xmlns="" val="4040003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965456"/>
          </a:xfrm>
        </p:spPr>
        <p:txBody>
          <a:bodyPr>
            <a:normAutofit/>
          </a:bodyPr>
          <a:lstStyle/>
          <a:p>
            <a:pPr algn="r"/>
            <a:r>
              <a:rPr lang="ar-IQ" sz="2800" b="1" dirty="0" smtClean="0">
                <a:solidFill>
                  <a:schemeClr val="tx1"/>
                </a:solidFill>
              </a:rPr>
              <a:t>الدرجات المعيارية </a:t>
            </a:r>
            <a:r>
              <a:rPr lang="en-US" sz="2800" b="1" dirty="0" smtClean="0">
                <a:solidFill>
                  <a:schemeClr val="tx1"/>
                </a:solidFill>
              </a:rPr>
              <a:t>standard score</a:t>
            </a:r>
            <a:endParaRPr lang="ar-IQ" sz="2800"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475656"/>
                <a:ext cx="5600700" cy="7156280"/>
              </a:xfrm>
            </p:spPr>
            <p:txBody>
              <a:bodyPr>
                <a:normAutofit/>
              </a:bodyPr>
              <a:lstStyle/>
              <a:p>
                <a:r>
                  <a:rPr lang="ar-IQ" b="1" dirty="0" smtClean="0"/>
                  <a:t>تستخدم الدرجات المعيارية في مقارنة مستوى اداء فرد معين بمستوى اداء المجموعة  التي ينتمي اليها بصفة عامة . وذلك عن طريق انحراف اية درجة عن متوسطه بمعنى مدى ارتفاع او انخفاض هذه الدرجة عن المتوسط .</a:t>
                </a:r>
              </a:p>
              <a:p>
                <a:r>
                  <a:rPr lang="ar-IQ" b="1" dirty="0" smtClean="0"/>
                  <a:t>وعليه , فان الدرجات المعيارية  تساوي :</a:t>
                </a:r>
              </a:p>
              <a:p>
                <a14:m>
                  <m:oMath xmlns:m="http://schemas.openxmlformats.org/officeDocument/2006/math">
                    <m:f>
                      <m:fPr>
                        <m:ctrlPr>
                          <a:rPr lang="ar-IQ" i="1" smtClean="0">
                            <a:latin typeface="Cambria Math"/>
                          </a:rPr>
                        </m:ctrlPr>
                      </m:fPr>
                      <m:num>
                        <m:r>
                          <a:rPr lang="ar-IQ" b="0" i="1" smtClean="0">
                            <a:latin typeface="Cambria Math"/>
                          </a:rPr>
                          <m:t>المتوسط</m:t>
                        </m:r>
                        <m:r>
                          <a:rPr lang="ar-IQ" b="0" i="1" smtClean="0">
                            <a:latin typeface="Cambria Math"/>
                          </a:rPr>
                          <m:t>−</m:t>
                        </m:r>
                        <m:r>
                          <a:rPr lang="ar-IQ" b="0" i="1" smtClean="0">
                            <a:latin typeface="Cambria Math"/>
                          </a:rPr>
                          <m:t>القيمة</m:t>
                        </m:r>
                      </m:num>
                      <m:den>
                        <m:r>
                          <a:rPr lang="ar-IQ" b="0" i="1" smtClean="0">
                            <a:latin typeface="Cambria Math"/>
                          </a:rPr>
                          <m:t>الانحراف</m:t>
                        </m:r>
                        <m:r>
                          <a:rPr lang="ar-IQ" b="0" i="1" smtClean="0">
                            <a:latin typeface="Cambria Math"/>
                          </a:rPr>
                          <m:t> </m:t>
                        </m:r>
                        <m:r>
                          <a:rPr lang="ar-IQ" b="0" i="1" smtClean="0">
                            <a:latin typeface="Cambria Math"/>
                          </a:rPr>
                          <m:t>المعياري</m:t>
                        </m:r>
                      </m:den>
                    </m:f>
                  </m:oMath>
                </a14:m>
                <a:endParaRPr lang="ar-IQ" dirty="0" smtClean="0"/>
              </a:p>
              <a:p>
                <a:r>
                  <a:rPr lang="ar-IQ" b="1" dirty="0" smtClean="0"/>
                  <a:t>مثال\ درجتي طالب في مادتي التاريخ والجغرافية كانت على النحو التالي:</a:t>
                </a:r>
              </a:p>
              <a:p>
                <a:endParaRPr lang="ar-IQ" b="1" dirty="0" smtClean="0"/>
              </a:p>
              <a:p>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475656"/>
                <a:ext cx="5600700" cy="7156280"/>
              </a:xfrm>
              <a:blipFill rotWithShape="1">
                <a:blip r:embed="rId2"/>
                <a:stretch>
                  <a:fillRect l="-1088" t="-681" r="-653"/>
                </a:stretch>
              </a:blipFill>
            </p:spPr>
            <p:txBody>
              <a:bodyPr/>
              <a:lstStyle/>
              <a:p>
                <a:r>
                  <a:rPr lang="ar-IQ">
                    <a:noFill/>
                  </a:rPr>
                  <a:t> </a:t>
                </a:r>
              </a:p>
            </p:txBody>
          </p:sp>
        </mc:Fallback>
      </mc:AlternateContent>
      <p:graphicFrame>
        <p:nvGraphicFramePr>
          <p:cNvPr id="4" name="جدول 3"/>
          <p:cNvGraphicFramePr>
            <a:graphicFrameLocks noGrp="1"/>
          </p:cNvGraphicFramePr>
          <p:nvPr>
            <p:extLst>
              <p:ext uri="{D42A27DB-BD31-4B8C-83A1-F6EECF244321}">
                <p14:modId xmlns:p14="http://schemas.microsoft.com/office/powerpoint/2010/main" xmlns="" val="908368342"/>
              </p:ext>
            </p:extLst>
          </p:nvPr>
        </p:nvGraphicFramePr>
        <p:xfrm>
          <a:off x="1124744" y="5868144"/>
          <a:ext cx="4572000" cy="2291080"/>
        </p:xfrm>
        <a:graphic>
          <a:graphicData uri="http://schemas.openxmlformats.org/drawingml/2006/table">
            <a:tbl>
              <a:tblPr rtl="1" firstRow="1" bandRow="1">
                <a:tableStyleId>{5C22544A-7EE6-4342-B048-85BDC9FD1C3A}</a:tableStyleId>
              </a:tblPr>
              <a:tblGrid>
                <a:gridCol w="1524000"/>
                <a:gridCol w="1524000"/>
                <a:gridCol w="1524000"/>
              </a:tblGrid>
              <a:tr h="370840">
                <a:tc>
                  <a:txBody>
                    <a:bodyPr/>
                    <a:lstStyle/>
                    <a:p>
                      <a:pPr rtl="1"/>
                      <a:r>
                        <a:rPr lang="ar-IQ" dirty="0" smtClean="0"/>
                        <a:t>البيان</a:t>
                      </a:r>
                      <a:endParaRPr lang="ar-IQ" dirty="0"/>
                    </a:p>
                  </a:txBody>
                  <a:tcPr/>
                </a:tc>
                <a:tc>
                  <a:txBody>
                    <a:bodyPr/>
                    <a:lstStyle/>
                    <a:p>
                      <a:pPr rtl="1"/>
                      <a:r>
                        <a:rPr lang="ar-IQ" dirty="0" smtClean="0"/>
                        <a:t>مادة التاريخ(1)</a:t>
                      </a:r>
                      <a:endParaRPr lang="ar-IQ" dirty="0"/>
                    </a:p>
                  </a:txBody>
                  <a:tcPr/>
                </a:tc>
                <a:tc>
                  <a:txBody>
                    <a:bodyPr/>
                    <a:lstStyle/>
                    <a:p>
                      <a:pPr rtl="1"/>
                      <a:r>
                        <a:rPr lang="ar-IQ" dirty="0" smtClean="0"/>
                        <a:t>مادة الجغرافية (2)</a:t>
                      </a:r>
                      <a:endParaRPr lang="ar-IQ" dirty="0"/>
                    </a:p>
                  </a:txBody>
                  <a:tcPr/>
                </a:tc>
              </a:tr>
              <a:tr h="370840">
                <a:tc>
                  <a:txBody>
                    <a:bodyPr/>
                    <a:lstStyle/>
                    <a:p>
                      <a:pPr rtl="1"/>
                      <a:r>
                        <a:rPr lang="ar-IQ" dirty="0" smtClean="0"/>
                        <a:t>درجة الطالب</a:t>
                      </a:r>
                      <a:endParaRPr lang="ar-IQ" dirty="0"/>
                    </a:p>
                  </a:txBody>
                  <a:tcPr/>
                </a:tc>
                <a:tc>
                  <a:txBody>
                    <a:bodyPr/>
                    <a:lstStyle/>
                    <a:p>
                      <a:pPr rtl="1"/>
                      <a:r>
                        <a:rPr lang="ar-IQ" dirty="0" smtClean="0"/>
                        <a:t>86</a:t>
                      </a:r>
                      <a:endParaRPr lang="ar-IQ" dirty="0"/>
                    </a:p>
                  </a:txBody>
                  <a:tcPr/>
                </a:tc>
                <a:tc>
                  <a:txBody>
                    <a:bodyPr/>
                    <a:lstStyle/>
                    <a:p>
                      <a:pPr rtl="1"/>
                      <a:r>
                        <a:rPr lang="ar-IQ" dirty="0" smtClean="0"/>
                        <a:t>64</a:t>
                      </a:r>
                      <a:endParaRPr lang="ar-IQ" dirty="0"/>
                    </a:p>
                  </a:txBody>
                  <a:tcPr/>
                </a:tc>
              </a:tr>
              <a:tr h="370840">
                <a:tc>
                  <a:txBody>
                    <a:bodyPr/>
                    <a:lstStyle/>
                    <a:p>
                      <a:pPr rtl="1"/>
                      <a:r>
                        <a:rPr lang="ar-IQ" dirty="0" smtClean="0"/>
                        <a:t>متوسط درجات الطلاب</a:t>
                      </a:r>
                      <a:endParaRPr lang="ar-IQ" dirty="0"/>
                    </a:p>
                  </a:txBody>
                  <a:tcPr/>
                </a:tc>
                <a:tc>
                  <a:txBody>
                    <a:bodyPr/>
                    <a:lstStyle/>
                    <a:p>
                      <a:pPr rtl="1"/>
                      <a:r>
                        <a:rPr lang="ar-IQ" dirty="0" smtClean="0"/>
                        <a:t>75</a:t>
                      </a:r>
                      <a:endParaRPr lang="ar-IQ" dirty="0"/>
                    </a:p>
                  </a:txBody>
                  <a:tcPr/>
                </a:tc>
                <a:tc>
                  <a:txBody>
                    <a:bodyPr/>
                    <a:lstStyle/>
                    <a:p>
                      <a:pPr rtl="1"/>
                      <a:r>
                        <a:rPr lang="ar-IQ" dirty="0" smtClean="0"/>
                        <a:t>58</a:t>
                      </a:r>
                      <a:endParaRPr lang="ar-IQ" dirty="0"/>
                    </a:p>
                  </a:txBody>
                  <a:tcPr/>
                </a:tc>
              </a:tr>
              <a:tr h="370840">
                <a:tc>
                  <a:txBody>
                    <a:bodyPr/>
                    <a:lstStyle/>
                    <a:p>
                      <a:pPr rtl="1"/>
                      <a:r>
                        <a:rPr lang="ar-IQ" dirty="0" smtClean="0"/>
                        <a:t>الانحراف المعياري</a:t>
                      </a:r>
                      <a:endParaRPr lang="ar-IQ" dirty="0"/>
                    </a:p>
                  </a:txBody>
                  <a:tcPr/>
                </a:tc>
                <a:tc>
                  <a:txBody>
                    <a:bodyPr/>
                    <a:lstStyle/>
                    <a:p>
                      <a:pPr rtl="1"/>
                      <a:r>
                        <a:rPr lang="ar-IQ" dirty="0" smtClean="0"/>
                        <a:t>10</a:t>
                      </a:r>
                      <a:endParaRPr lang="ar-IQ" dirty="0"/>
                    </a:p>
                  </a:txBody>
                  <a:tcPr/>
                </a:tc>
                <a:tc>
                  <a:txBody>
                    <a:bodyPr/>
                    <a:lstStyle/>
                    <a:p>
                      <a:pPr rtl="1"/>
                      <a:r>
                        <a:rPr lang="ar-IQ" dirty="0" smtClean="0"/>
                        <a:t>4</a:t>
                      </a:r>
                      <a:endParaRPr lang="ar-IQ" dirty="0"/>
                    </a:p>
                  </a:txBody>
                  <a:tcPr/>
                </a:tc>
              </a:tr>
            </a:tbl>
          </a:graphicData>
        </a:graphic>
      </p:graphicFrame>
    </p:spTree>
    <p:extLst>
      <p:ext uri="{BB962C8B-B14F-4D97-AF65-F5344CB8AC3E}">
        <p14:creationId xmlns:p14="http://schemas.microsoft.com/office/powerpoint/2010/main" xmlns="" val="3204447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253488"/>
          </a:xfrm>
        </p:spPr>
        <p:txBody>
          <a:bodyPr/>
          <a:lstStyle/>
          <a:p>
            <a:pPr algn="r"/>
            <a:r>
              <a:rPr lang="ar-IQ" b="1" dirty="0" smtClean="0">
                <a:solidFill>
                  <a:schemeClr val="tx1"/>
                </a:solidFill>
              </a:rPr>
              <a:t>ففي اي الموضوعين كان تحصيل الطالب افضل بالنسبة لمستوى صفه الدراسي؟</a:t>
            </a:r>
            <a:endParaRPr lang="ar-IQ"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32656" y="1835696"/>
                <a:ext cx="5600700" cy="7012264"/>
              </a:xfrm>
            </p:spPr>
            <p:txBody>
              <a:bodyPr>
                <a:normAutofit/>
              </a:bodyPr>
              <a:lstStyle/>
              <a:p>
                <a:pPr marL="0" indent="0">
                  <a:buNone/>
                </a:pPr>
                <a:r>
                  <a:rPr lang="ar-IQ" sz="2800" b="1" dirty="0" smtClean="0"/>
                  <a:t>الدرجة المعيارية لمادة التاريخ = </a:t>
                </a:r>
                <a14:m>
                  <m:oMath xmlns:m="http://schemas.openxmlformats.org/officeDocument/2006/math">
                    <m:f>
                      <m:fPr>
                        <m:ctrlPr>
                          <a:rPr lang="ar-IQ" sz="2800" b="1" i="1" smtClean="0">
                            <a:latin typeface="Cambria Math"/>
                          </a:rPr>
                        </m:ctrlPr>
                      </m:fPr>
                      <m:num>
                        <m:r>
                          <a:rPr lang="ar-IQ" sz="2800" b="1" i="1" smtClean="0">
                            <a:latin typeface="Cambria Math"/>
                          </a:rPr>
                          <m:t>𝟕𝟓</m:t>
                        </m:r>
                        <m:r>
                          <a:rPr lang="ar-IQ" sz="2800" b="1" i="1" smtClean="0">
                            <a:latin typeface="Cambria Math"/>
                          </a:rPr>
                          <m:t>−</m:t>
                        </m:r>
                        <m:r>
                          <a:rPr lang="ar-IQ" sz="2800" b="1" i="1" smtClean="0">
                            <a:latin typeface="Cambria Math"/>
                          </a:rPr>
                          <m:t>𝟖𝟔</m:t>
                        </m:r>
                      </m:num>
                      <m:den>
                        <m:r>
                          <a:rPr lang="ar-IQ" sz="2800" b="1" i="1" smtClean="0">
                            <a:latin typeface="Cambria Math"/>
                          </a:rPr>
                          <m:t>𝟏𝟎</m:t>
                        </m:r>
                      </m:den>
                    </m:f>
                  </m:oMath>
                </a14:m>
                <a:r>
                  <a:rPr lang="ar-IQ" sz="2800" b="1" dirty="0" smtClean="0"/>
                  <a:t>   = </a:t>
                </a:r>
                <a:r>
                  <a:rPr lang="en-US" sz="2800" b="1" dirty="0" smtClean="0"/>
                  <a:t>1.1</a:t>
                </a:r>
              </a:p>
              <a:p>
                <a:pPr marL="0" indent="0">
                  <a:buNone/>
                </a:pPr>
                <a:r>
                  <a:rPr lang="ar-IQ" sz="2800" b="1" dirty="0"/>
                  <a:t>الدرجة المعيارية لمادة </a:t>
                </a:r>
                <a:r>
                  <a:rPr lang="ar-IQ" sz="2800" b="1" dirty="0" smtClean="0"/>
                  <a:t>الجغرافية= </a:t>
                </a:r>
                <a14:m>
                  <m:oMath xmlns:m="http://schemas.openxmlformats.org/officeDocument/2006/math">
                    <m:f>
                      <m:fPr>
                        <m:ctrlPr>
                          <a:rPr lang="ar-IQ" sz="2800" b="1" i="1">
                            <a:latin typeface="Cambria Math"/>
                          </a:rPr>
                        </m:ctrlPr>
                      </m:fPr>
                      <m:num>
                        <m:r>
                          <a:rPr lang="ar-IQ" sz="2800" b="1" i="1" smtClean="0">
                            <a:latin typeface="Cambria Math"/>
                          </a:rPr>
                          <m:t>𝟓𝟖</m:t>
                        </m:r>
                        <m:r>
                          <a:rPr lang="ar-IQ" sz="2800" b="1" i="1">
                            <a:latin typeface="Cambria Math"/>
                          </a:rPr>
                          <m:t>−</m:t>
                        </m:r>
                        <m:r>
                          <a:rPr lang="ar-IQ" sz="2800" b="1" i="1" smtClean="0">
                            <a:latin typeface="Cambria Math"/>
                          </a:rPr>
                          <m:t>𝟔𝟒</m:t>
                        </m:r>
                      </m:num>
                      <m:den>
                        <m:r>
                          <a:rPr lang="ar-IQ" sz="2800" b="1" i="1" smtClean="0">
                            <a:latin typeface="Cambria Math"/>
                          </a:rPr>
                          <m:t>𝟒</m:t>
                        </m:r>
                      </m:den>
                    </m:f>
                  </m:oMath>
                </a14:m>
                <a:r>
                  <a:rPr lang="ar-IQ" sz="2800" b="1" dirty="0"/>
                  <a:t>   = </a:t>
                </a:r>
                <a:r>
                  <a:rPr lang="en-US" sz="2800" b="1" dirty="0" smtClean="0"/>
                  <a:t>1.5</a:t>
                </a:r>
              </a:p>
              <a:p>
                <a:pPr marL="0" indent="0">
                  <a:buNone/>
                </a:pPr>
                <a:r>
                  <a:rPr lang="ar-IQ" sz="2800" b="1" dirty="0" smtClean="0"/>
                  <a:t>وبما ان الدرجة المعيارية للموضوع الثاني (الجغرافية) اكبر من الدرجة المعيارية للموضوع الاول (التاريخ) , فان تحصيل الطالب في الموضوع الثاني افضل من تحصيله في الموضوع الاول بالرغم من ان درجاته في الموضوع الاول اكبر من درجاته في الموضوع الثاني.</a:t>
                </a:r>
              </a:p>
              <a:p>
                <a:pPr marL="0" indent="0">
                  <a:buNone/>
                </a:pPr>
                <a:endParaRPr lang="en-US" sz="2800" b="1" dirty="0"/>
              </a:p>
              <a:p>
                <a:pPr marL="0" indent="0">
                  <a:buNone/>
                </a:pPr>
                <a:endParaRPr lang="ar-IQ" sz="2800"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32656" y="1835696"/>
                <a:ext cx="5600700" cy="7012264"/>
              </a:xfrm>
              <a:blipFill rotWithShape="1">
                <a:blip r:embed="rId2"/>
                <a:stretch>
                  <a:fillRect l="-1634" r="-2397"/>
                </a:stretch>
              </a:blipFill>
            </p:spPr>
            <p:txBody>
              <a:bodyPr/>
              <a:lstStyle/>
              <a:p>
                <a:r>
                  <a:rPr lang="ar-IQ">
                    <a:noFill/>
                  </a:rPr>
                  <a:t> </a:t>
                </a:r>
              </a:p>
            </p:txBody>
          </p:sp>
        </mc:Fallback>
      </mc:AlternateContent>
    </p:spTree>
    <p:extLst>
      <p:ext uri="{BB962C8B-B14F-4D97-AF65-F5344CB8AC3E}">
        <p14:creationId xmlns:p14="http://schemas.microsoft.com/office/powerpoint/2010/main" xmlns="" val="81114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b="1" dirty="0" smtClean="0"/>
              <a:t/>
            </a:r>
            <a:br>
              <a:rPr lang="ar-IQ" b="1" dirty="0" smtClean="0"/>
            </a:br>
            <a:r>
              <a:rPr lang="ar-IQ" b="1" dirty="0" smtClean="0"/>
              <a:t>علم </a:t>
            </a:r>
            <a:r>
              <a:rPr lang="ar-IQ" b="1" dirty="0"/>
              <a:t>الاحصاء</a:t>
            </a:r>
            <a:r>
              <a:rPr lang="en-US" dirty="0"/>
              <a:t/>
            </a:r>
            <a:br>
              <a:rPr lang="en-US" dirty="0"/>
            </a:br>
            <a:endParaRPr lang="ar-IQ" dirty="0"/>
          </a:p>
        </p:txBody>
      </p:sp>
      <p:sp>
        <p:nvSpPr>
          <p:cNvPr id="3" name="عنصر نائب للمحتوى 2"/>
          <p:cNvSpPr>
            <a:spLocks noGrp="1"/>
          </p:cNvSpPr>
          <p:nvPr>
            <p:ph sz="quarter" idx="1"/>
          </p:nvPr>
        </p:nvSpPr>
        <p:spPr/>
        <p:txBody>
          <a:bodyPr>
            <a:normAutofit/>
          </a:bodyPr>
          <a:lstStyle/>
          <a:p>
            <a:r>
              <a:rPr lang="ar-SA" b="1" dirty="0"/>
              <a:t>يعرف علم الإحصاء على أنه أحد علوم الرياضيات الذي يعنى بجمع كافة المعلومات المتعلقة بموضوع معين، وتصنيفها، وعمل ملخصات وافية عنها، وتحليلها، وتمثيلها على الواقع العملي، بحيث يتم الوصول إلى استنتاجات تهم صانعي القرار في معالجة الأخطاء، وتصحيح المسار، أو اكتشاف مشكلات لم تكن موجودة، أو لم يكن من الممكن الحصول عليها دون إجراء هذه العمليات الإحصائية، وتستفيد من هذا العلم الرياضيّ العديد من القطاعات الهامة، وتعد مقاييس التشتت من أهم المفاهيم التي تتصل بهذا العلم</a:t>
            </a:r>
            <a:r>
              <a:rPr lang="ar-SA" b="1" dirty="0" smtClean="0"/>
              <a:t>.</a:t>
            </a:r>
            <a:endParaRPr lang="en-US" b="1" dirty="0" smtClean="0"/>
          </a:p>
          <a:p>
            <a:r>
              <a:rPr lang="en-US" dirty="0"/>
              <a:t>http://</a:t>
            </a:r>
            <a:r>
              <a:rPr lang="en-US" dirty="0" smtClean="0"/>
              <a:t>weziwezi.com)</a:t>
            </a:r>
            <a:r>
              <a:rPr lang="ar-IQ" dirty="0" smtClean="0"/>
              <a:t>)</a:t>
            </a:r>
            <a:endParaRPr lang="en-US" dirty="0"/>
          </a:p>
          <a:p>
            <a:endParaRPr lang="ar-IQ" dirty="0"/>
          </a:p>
        </p:txBody>
      </p:sp>
    </p:spTree>
    <p:extLst>
      <p:ext uri="{BB962C8B-B14F-4D97-AF65-F5344CB8AC3E}">
        <p14:creationId xmlns:p14="http://schemas.microsoft.com/office/powerpoint/2010/main" xmlns="" val="286175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181480"/>
          </a:xfrm>
        </p:spPr>
        <p:txBody>
          <a:bodyPr/>
          <a:lstStyle/>
          <a:p>
            <a:pPr algn="r"/>
            <a:r>
              <a:rPr lang="ar-IQ" b="1" dirty="0" smtClean="0">
                <a:solidFill>
                  <a:schemeClr val="tx1"/>
                </a:solidFill>
              </a:rPr>
              <a:t>خواص الدرجة المعيارية</a:t>
            </a:r>
            <a:endParaRPr lang="ar-IQ" b="1" dirty="0">
              <a:solidFill>
                <a:schemeClr val="tx1"/>
              </a:solidFill>
            </a:endParaRPr>
          </a:p>
        </p:txBody>
      </p:sp>
      <p:sp>
        <p:nvSpPr>
          <p:cNvPr id="3" name="عنصر نائب للمحتوى 2"/>
          <p:cNvSpPr>
            <a:spLocks noGrp="1"/>
          </p:cNvSpPr>
          <p:nvPr>
            <p:ph sz="quarter" idx="1"/>
          </p:nvPr>
        </p:nvSpPr>
        <p:spPr>
          <a:xfrm>
            <a:off x="342900" y="1763688"/>
            <a:ext cx="5600700" cy="6868248"/>
          </a:xfrm>
        </p:spPr>
        <p:txBody>
          <a:bodyPr/>
          <a:lstStyle/>
          <a:p>
            <a:r>
              <a:rPr lang="ar-IQ" b="1" dirty="0" smtClean="0"/>
              <a:t>مجموع الدرجات المعيارية يساوي صفراً.</a:t>
            </a:r>
          </a:p>
          <a:p>
            <a:r>
              <a:rPr lang="ar-IQ" b="1" dirty="0" smtClean="0"/>
              <a:t>متوسط توزيع الدرجات المعيارية يساوي صفراً.</a:t>
            </a:r>
          </a:p>
          <a:p>
            <a:r>
              <a:rPr lang="ar-IQ" b="1" dirty="0" smtClean="0"/>
              <a:t>الدرجات الخام التي تقل عن المتوسط تقابلها درجات المعيارية موجبة, وتنطبق هذه الخاصية ايضاً على انحرافات الدرجات عن المتوسط.</a:t>
            </a:r>
          </a:p>
          <a:p>
            <a:r>
              <a:rPr lang="ar-IQ" b="1" dirty="0" smtClean="0"/>
              <a:t>مجموع مربعات الدرجات المعيارية يساوي العدد الكلي للدرجات الخام.</a:t>
            </a:r>
          </a:p>
          <a:p>
            <a:r>
              <a:rPr lang="ar-IQ" b="1" dirty="0" smtClean="0"/>
              <a:t>الانحراف المعياري وتباين الدرجات المعيارية يساوي واحد صحيح.</a:t>
            </a:r>
          </a:p>
          <a:p>
            <a:r>
              <a:rPr lang="ar-IQ" b="1" dirty="0" smtClean="0"/>
              <a:t>اذا حسبنا الدرجات المعيارية من عينات عشوائية فان مدى هذه الدرجات يكون دالة لحجم العينة.(ملحم, 2006, 189).</a:t>
            </a:r>
            <a:endParaRPr lang="ar-IQ" b="1" dirty="0"/>
          </a:p>
        </p:txBody>
      </p:sp>
    </p:spTree>
    <p:extLst>
      <p:ext uri="{BB962C8B-B14F-4D97-AF65-F5344CB8AC3E}">
        <p14:creationId xmlns:p14="http://schemas.microsoft.com/office/powerpoint/2010/main" xmlns="" val="110466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325496"/>
          </a:xfrm>
        </p:spPr>
        <p:txBody>
          <a:bodyPr>
            <a:noAutofit/>
          </a:bodyPr>
          <a:lstStyle/>
          <a:p>
            <a:pPr algn="r"/>
            <a:r>
              <a:rPr lang="ar-IQ" sz="2800" b="1" dirty="0" smtClean="0">
                <a:solidFill>
                  <a:schemeClr val="tx1"/>
                </a:solidFill>
              </a:rPr>
              <a:t>معامل الاختلاف                                    </a:t>
            </a:r>
            <a:r>
              <a:rPr lang="en-US" sz="2800" b="1" dirty="0" smtClean="0">
                <a:solidFill>
                  <a:schemeClr val="tx1"/>
                </a:solidFill>
              </a:rPr>
              <a:t>the coefficient variation</a:t>
            </a:r>
            <a:br>
              <a:rPr lang="en-US" sz="2800" b="1" dirty="0" smtClean="0">
                <a:solidFill>
                  <a:schemeClr val="tx1"/>
                </a:solidFill>
              </a:rPr>
            </a:br>
            <a:r>
              <a:rPr lang="en-US" sz="2800" b="1" dirty="0" smtClean="0">
                <a:solidFill>
                  <a:schemeClr val="tx1"/>
                </a:solidFill>
              </a:rPr>
              <a:t> </a:t>
            </a:r>
            <a:endParaRPr lang="ar-IQ" sz="2800"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619672"/>
                <a:ext cx="5600700" cy="7012264"/>
              </a:xfrm>
            </p:spPr>
            <p:txBody>
              <a:bodyPr/>
              <a:lstStyle/>
              <a:p>
                <a:r>
                  <a:rPr lang="ar-IQ" b="1" dirty="0" smtClean="0"/>
                  <a:t>يعرف معامل الاختلاف بانه نسبة الانحراف المعياري الى الوسط الحسابي.</a:t>
                </a:r>
              </a:p>
              <a:p>
                <a:r>
                  <a:rPr lang="ar-IQ" b="1" dirty="0" smtClean="0"/>
                  <a:t>وبمعنى اخر انه الانحراف المعياري مقسوماً على الوسط الحسابي مضروباً في مائة.</a:t>
                </a:r>
              </a:p>
              <a:p>
                <a14:m>
                  <m:oMath xmlns:m="http://schemas.openxmlformats.org/officeDocument/2006/math">
                    <m:r>
                      <a:rPr lang="en-US" b="1" i="1" smtClean="0">
                        <a:latin typeface="Cambria Math"/>
                      </a:rPr>
                      <m:t>𝑪𝑽</m:t>
                    </m:r>
                    <m:r>
                      <a:rPr lang="en-US" b="1" i="1" smtClean="0">
                        <a:latin typeface="Cambria Math"/>
                      </a:rPr>
                      <m:t>= </m:t>
                    </m:r>
                    <m:f>
                      <m:fPr>
                        <m:ctrlPr>
                          <a:rPr lang="en-US" b="1" i="1" smtClean="0">
                            <a:latin typeface="Cambria Math"/>
                          </a:rPr>
                        </m:ctrlPr>
                      </m:fPr>
                      <m:num>
                        <m:r>
                          <a:rPr lang="en-US" b="1" i="1" smtClean="0">
                            <a:latin typeface="Cambria Math"/>
                          </a:rPr>
                          <m:t>𝑺</m:t>
                        </m:r>
                      </m:num>
                      <m:den>
                        <m:acc>
                          <m:accPr>
                            <m:chr m:val="̅"/>
                            <m:ctrlPr>
                              <a:rPr lang="en-US" b="1" i="1" smtClean="0">
                                <a:latin typeface="Cambria Math"/>
                              </a:rPr>
                            </m:ctrlPr>
                          </m:accPr>
                          <m:e>
                            <m:r>
                              <a:rPr lang="en-US" b="1" i="1" smtClean="0">
                                <a:latin typeface="Cambria Math"/>
                              </a:rPr>
                              <m:t>𝑿</m:t>
                            </m:r>
                          </m:e>
                        </m:acc>
                      </m:den>
                    </m:f>
                    <m:r>
                      <a:rPr lang="en-US" b="1" i="1" smtClean="0">
                        <a:latin typeface="Cambria Math"/>
                        <a:ea typeface="Cambria Math"/>
                      </a:rPr>
                      <m:t>×</m:t>
                    </m:r>
                    <m:r>
                      <a:rPr lang="en-US" b="1" i="1" smtClean="0">
                        <a:latin typeface="Cambria Math"/>
                        <a:ea typeface="Cambria Math"/>
                      </a:rPr>
                      <m:t>𝟏𝟎𝟎</m:t>
                    </m:r>
                    <m:r>
                      <a:rPr lang="en-US" b="1" i="1" smtClean="0">
                        <a:latin typeface="Cambria Math"/>
                        <a:ea typeface="Cambria Math"/>
                      </a:rPr>
                      <m:t>  </m:t>
                    </m:r>
                  </m:oMath>
                </a14:m>
                <a:endParaRPr lang="en-US" b="1" dirty="0" smtClean="0">
                  <a:ea typeface="Cambria Math"/>
                </a:endParaRPr>
              </a:p>
              <a:p>
                <a:r>
                  <a:rPr lang="ar-IQ" b="1" dirty="0" smtClean="0"/>
                  <a:t>مثال \ فيما يلي علامات مجموعتين من الافراد </a:t>
                </a:r>
              </a:p>
              <a:p>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619672"/>
                <a:ext cx="5600700" cy="7012264"/>
              </a:xfrm>
              <a:blipFill rotWithShape="1">
                <a:blip r:embed="rId2"/>
                <a:stretch>
                  <a:fillRect l="-871" t="-696" r="-653"/>
                </a:stretch>
              </a:blipFill>
            </p:spPr>
            <p:txBody>
              <a:bodyPr/>
              <a:lstStyle/>
              <a:p>
                <a:r>
                  <a:rPr lang="ar-IQ">
                    <a:noFill/>
                  </a:rPr>
                  <a:t> </a:t>
                </a:r>
              </a:p>
            </p:txBody>
          </p:sp>
        </mc:Fallback>
      </mc:AlternateContent>
      <p:graphicFrame>
        <p:nvGraphicFramePr>
          <p:cNvPr id="4" name="جدول 3"/>
          <p:cNvGraphicFramePr>
            <a:graphicFrameLocks noGrp="1"/>
          </p:cNvGraphicFramePr>
          <p:nvPr>
            <p:extLst>
              <p:ext uri="{D42A27DB-BD31-4B8C-83A1-F6EECF244321}">
                <p14:modId xmlns:p14="http://schemas.microsoft.com/office/powerpoint/2010/main" xmlns="" val="2436254646"/>
              </p:ext>
            </p:extLst>
          </p:nvPr>
        </p:nvGraphicFramePr>
        <p:xfrm>
          <a:off x="1052736" y="4499992"/>
          <a:ext cx="4572000" cy="2225040"/>
        </p:xfrm>
        <a:graphic>
          <a:graphicData uri="http://schemas.openxmlformats.org/drawingml/2006/table">
            <a:tbl>
              <a:tblPr rtl="1" firstRow="1" bandRow="1">
                <a:tableStyleId>{5C22544A-7EE6-4342-B048-85BDC9FD1C3A}</a:tableStyleId>
              </a:tblPr>
              <a:tblGrid>
                <a:gridCol w="2286000"/>
                <a:gridCol w="2286000"/>
              </a:tblGrid>
              <a:tr h="370840">
                <a:tc>
                  <a:txBody>
                    <a:bodyPr/>
                    <a:lstStyle/>
                    <a:p>
                      <a:pPr rtl="1"/>
                      <a:r>
                        <a:rPr lang="ar-IQ" dirty="0" smtClean="0"/>
                        <a:t>المجموعة الاولى</a:t>
                      </a:r>
                      <a:endParaRPr lang="ar-IQ" dirty="0"/>
                    </a:p>
                  </a:txBody>
                  <a:tcPr/>
                </a:tc>
                <a:tc>
                  <a:txBody>
                    <a:bodyPr/>
                    <a:lstStyle/>
                    <a:p>
                      <a:pPr rtl="1"/>
                      <a:r>
                        <a:rPr lang="ar-IQ" dirty="0" smtClean="0"/>
                        <a:t>المجموعة الثانية</a:t>
                      </a:r>
                      <a:endParaRPr lang="ar-IQ" dirty="0"/>
                    </a:p>
                  </a:txBody>
                  <a:tcPr/>
                </a:tc>
              </a:tr>
              <a:tr h="370840">
                <a:tc>
                  <a:txBody>
                    <a:bodyPr/>
                    <a:lstStyle/>
                    <a:p>
                      <a:pPr rtl="1"/>
                      <a:r>
                        <a:rPr lang="ar-IQ" dirty="0" smtClean="0"/>
                        <a:t>2</a:t>
                      </a:r>
                      <a:endParaRPr lang="ar-IQ" dirty="0"/>
                    </a:p>
                  </a:txBody>
                  <a:tcPr/>
                </a:tc>
                <a:tc>
                  <a:txBody>
                    <a:bodyPr/>
                    <a:lstStyle/>
                    <a:p>
                      <a:pPr rtl="1"/>
                      <a:r>
                        <a:rPr lang="ar-IQ" dirty="0" smtClean="0"/>
                        <a:t>2000</a:t>
                      </a:r>
                      <a:endParaRPr lang="ar-IQ" dirty="0"/>
                    </a:p>
                  </a:txBody>
                  <a:tcPr/>
                </a:tc>
              </a:tr>
              <a:tr h="370840">
                <a:tc>
                  <a:txBody>
                    <a:bodyPr/>
                    <a:lstStyle/>
                    <a:p>
                      <a:pPr rtl="1"/>
                      <a:r>
                        <a:rPr lang="ar-IQ" dirty="0" smtClean="0"/>
                        <a:t>2</a:t>
                      </a:r>
                      <a:endParaRPr lang="ar-IQ" dirty="0"/>
                    </a:p>
                  </a:txBody>
                  <a:tcPr/>
                </a:tc>
                <a:tc>
                  <a:txBody>
                    <a:bodyPr/>
                    <a:lstStyle/>
                    <a:p>
                      <a:pPr rtl="1"/>
                      <a:r>
                        <a:rPr lang="ar-IQ" dirty="0" smtClean="0"/>
                        <a:t>2000</a:t>
                      </a:r>
                      <a:endParaRPr lang="ar-IQ" dirty="0"/>
                    </a:p>
                  </a:txBody>
                  <a:tcPr/>
                </a:tc>
              </a:tr>
              <a:tr h="370840">
                <a:tc>
                  <a:txBody>
                    <a:bodyPr/>
                    <a:lstStyle/>
                    <a:p>
                      <a:pPr rtl="1"/>
                      <a:r>
                        <a:rPr lang="ar-IQ" dirty="0" smtClean="0"/>
                        <a:t>4</a:t>
                      </a:r>
                      <a:endParaRPr lang="ar-IQ" dirty="0"/>
                    </a:p>
                  </a:txBody>
                  <a:tcPr/>
                </a:tc>
                <a:tc>
                  <a:txBody>
                    <a:bodyPr/>
                    <a:lstStyle/>
                    <a:p>
                      <a:pPr rtl="1"/>
                      <a:r>
                        <a:rPr lang="ar-IQ" dirty="0" smtClean="0"/>
                        <a:t>4000</a:t>
                      </a:r>
                      <a:endParaRPr lang="ar-IQ" dirty="0"/>
                    </a:p>
                  </a:txBody>
                  <a:tcPr/>
                </a:tc>
              </a:tr>
              <a:tr h="370840">
                <a:tc>
                  <a:txBody>
                    <a:bodyPr/>
                    <a:lstStyle/>
                    <a:p>
                      <a:pPr rtl="1"/>
                      <a:r>
                        <a:rPr lang="ar-IQ" dirty="0" smtClean="0"/>
                        <a:t>5</a:t>
                      </a:r>
                      <a:endParaRPr lang="ar-IQ" dirty="0"/>
                    </a:p>
                  </a:txBody>
                  <a:tcPr/>
                </a:tc>
                <a:tc>
                  <a:txBody>
                    <a:bodyPr/>
                    <a:lstStyle/>
                    <a:p>
                      <a:pPr rtl="1"/>
                      <a:r>
                        <a:rPr lang="ar-IQ" dirty="0" smtClean="0"/>
                        <a:t>5000</a:t>
                      </a:r>
                      <a:endParaRPr lang="ar-IQ" dirty="0"/>
                    </a:p>
                  </a:txBody>
                  <a:tcPr/>
                </a:tc>
              </a:tr>
              <a:tr h="370840">
                <a:tc>
                  <a:txBody>
                    <a:bodyPr/>
                    <a:lstStyle/>
                    <a:p>
                      <a:pPr rtl="1"/>
                      <a:r>
                        <a:rPr lang="ar-IQ" dirty="0" smtClean="0"/>
                        <a:t>12</a:t>
                      </a:r>
                      <a:endParaRPr lang="ar-IQ" dirty="0"/>
                    </a:p>
                  </a:txBody>
                  <a:tcPr/>
                </a:tc>
                <a:tc>
                  <a:txBody>
                    <a:bodyPr/>
                    <a:lstStyle/>
                    <a:p>
                      <a:pPr rtl="1"/>
                      <a:r>
                        <a:rPr lang="ar-IQ" dirty="0" smtClean="0"/>
                        <a:t>12000</a:t>
                      </a:r>
                      <a:endParaRPr lang="ar-IQ" dirty="0"/>
                    </a:p>
                  </a:txBody>
                  <a:tcPr/>
                </a:tc>
              </a:tr>
            </a:tbl>
          </a:graphicData>
        </a:graphic>
      </p:graphicFrame>
    </p:spTree>
    <p:extLst>
      <p:ext uri="{BB962C8B-B14F-4D97-AF65-F5344CB8AC3E}">
        <p14:creationId xmlns:p14="http://schemas.microsoft.com/office/powerpoint/2010/main" xmlns="" val="3657206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800" b="1" dirty="0" smtClean="0">
                <a:solidFill>
                  <a:schemeClr val="tx1"/>
                </a:solidFill>
              </a:rPr>
              <a:t>ومن خلال حساب الوسط الحسابي والانحراف المعياري لكل منهما فان الوسط الحسابي للمجموعة الاولى يساوي(5).والانحراف </a:t>
            </a:r>
            <a:endParaRPr lang="ar-IQ" sz="2800" b="1" dirty="0">
              <a:solidFill>
                <a:schemeClr val="tx1"/>
              </a:solidFill>
            </a:endParaRPr>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835696"/>
                <a:ext cx="5600700" cy="6796240"/>
              </a:xfrm>
            </p:spPr>
            <p:txBody>
              <a:bodyPr>
                <a:normAutofit/>
              </a:bodyPr>
              <a:lstStyle/>
              <a:p>
                <a:pPr marL="0" indent="0">
                  <a:buNone/>
                </a:pPr>
                <a:r>
                  <a:rPr lang="ar-IQ" sz="2800" b="1" dirty="0" smtClean="0"/>
                  <a:t>المعياري( 4.123) والوسط الحسابي للمجموعة الثانية يساوي ( 5000 ) . والانحراف المعياري (4123.11 ) فهل نستطيع المقارنة بين المجموعتين على الانحراف المعياري؟</a:t>
                </a:r>
              </a:p>
              <a:p>
                <a:pPr marL="0" indent="0">
                  <a:buNone/>
                </a:pPr>
                <a:r>
                  <a:rPr lang="ar-IQ" sz="2800" b="1" dirty="0" smtClean="0"/>
                  <a:t>لا نستطيع المقارنة وبالتالي لابد من استخدام ما يسمى معامل الاختلاف </a:t>
                </a:r>
              </a:p>
              <a:p>
                <a:pPr marL="0" indent="0">
                  <a:buNone/>
                </a:pPr>
                <a:r>
                  <a:rPr lang="ar-IQ" b="1" dirty="0" smtClean="0"/>
                  <a:t>معامل الاختلاف للمجموعة الاولى =</a:t>
                </a:r>
                <a14:m>
                  <m:oMath xmlns:m="http://schemas.openxmlformats.org/officeDocument/2006/math">
                    <m:r>
                      <a:rPr lang="ar-IQ" b="1" i="1" smtClean="0">
                        <a:latin typeface="Cambria Math"/>
                        <a:ea typeface="Cambria Math"/>
                      </a:rPr>
                      <m:t>×</m:t>
                    </m:r>
                    <m:f>
                      <m:fPr>
                        <m:ctrlPr>
                          <a:rPr lang="ar-IQ" b="1" i="1" smtClean="0">
                            <a:latin typeface="Cambria Math"/>
                          </a:rPr>
                        </m:ctrlPr>
                      </m:fPr>
                      <m:num>
                        <m:r>
                          <a:rPr lang="en-US" b="1" i="1" smtClean="0">
                            <a:latin typeface="Cambria Math"/>
                          </a:rPr>
                          <m:t>𝟒</m:t>
                        </m:r>
                        <m:r>
                          <a:rPr lang="en-US" b="1" i="1" smtClean="0">
                            <a:latin typeface="Cambria Math"/>
                          </a:rPr>
                          <m:t>.</m:t>
                        </m:r>
                        <m:r>
                          <a:rPr lang="en-US" b="1" i="1" smtClean="0">
                            <a:latin typeface="Cambria Math"/>
                          </a:rPr>
                          <m:t>𝟏𝟐𝟑</m:t>
                        </m:r>
                      </m:num>
                      <m:den>
                        <m:r>
                          <a:rPr lang="ar-IQ" b="1" i="1" smtClean="0">
                            <a:latin typeface="Cambria Math"/>
                          </a:rPr>
                          <m:t>𝟓</m:t>
                        </m:r>
                      </m:den>
                    </m:f>
                    <m:r>
                      <a:rPr lang="ar-IQ" b="1" i="1" smtClean="0">
                        <a:latin typeface="Cambria Math"/>
                      </a:rPr>
                      <m:t>  </m:t>
                    </m:r>
                  </m:oMath>
                </a14:m>
                <a:r>
                  <a:rPr lang="ar-IQ" b="1" dirty="0" smtClean="0"/>
                  <a:t/>
                </a:r>
                <a:r>
                  <a:rPr lang="en-US" b="1" dirty="0" smtClean="0"/>
                  <a:t>100</a:t>
                </a:r>
                <a:r>
                  <a:rPr lang="ar-IQ" b="1" dirty="0" smtClean="0"/>
                  <a:t/>
                </a:r>
              </a:p>
              <a:p>
                <a:pPr marL="0" indent="0">
                  <a:buNone/>
                </a:pPr>
                <a:r>
                  <a:rPr lang="ar-IQ" b="1" dirty="0" smtClean="0"/>
                  <a:t>= </a:t>
                </a:r>
                <a:r>
                  <a:rPr lang="en-US" b="1" dirty="0" smtClean="0"/>
                  <a:t>82.46</a:t>
                </a:r>
              </a:p>
              <a:p>
                <a:pPr marL="0" indent="0">
                  <a:buNone/>
                </a:pPr>
                <a:r>
                  <a:rPr lang="ar-IQ" b="1" dirty="0" smtClean="0"/>
                  <a:t>معامل الاختلاف للمجموعة الثانية= </a:t>
                </a:r>
                <a14:m>
                  <m:oMath xmlns:m="http://schemas.openxmlformats.org/officeDocument/2006/math">
                    <m:r>
                      <a:rPr lang="ar-IQ" b="1" i="1" smtClean="0">
                        <a:latin typeface="Cambria Math"/>
                        <a:ea typeface="Cambria Math"/>
                      </a:rPr>
                      <m:t>×</m:t>
                    </m:r>
                    <m:f>
                      <m:fPr>
                        <m:ctrlPr>
                          <a:rPr lang="ar-IQ" b="1" i="1" smtClean="0">
                            <a:latin typeface="Cambria Math"/>
                          </a:rPr>
                        </m:ctrlPr>
                      </m:fPr>
                      <m:num>
                        <m:r>
                          <a:rPr lang="ar-IQ" b="1" i="1" smtClean="0">
                            <a:latin typeface="Cambria Math"/>
                          </a:rPr>
                          <m:t>𝟒𝟏𝟐𝟑</m:t>
                        </m:r>
                        <m:r>
                          <a:rPr lang="ar-IQ" b="1" i="1" smtClean="0">
                            <a:latin typeface="Cambria Math"/>
                          </a:rPr>
                          <m:t>.</m:t>
                        </m:r>
                        <m:r>
                          <a:rPr lang="en-US" b="1" i="1" smtClean="0">
                            <a:latin typeface="Cambria Math"/>
                          </a:rPr>
                          <m:t>𝟏𝟏</m:t>
                        </m:r>
                      </m:num>
                      <m:den>
                        <m:r>
                          <a:rPr lang="ar-IQ" b="1" i="1" smtClean="0">
                            <a:latin typeface="Cambria Math"/>
                          </a:rPr>
                          <m:t>𝟓𝟎𝟎𝟎</m:t>
                        </m:r>
                      </m:den>
                    </m:f>
                    <m:r>
                      <a:rPr lang="ar-IQ" b="1" i="1" smtClean="0">
                        <a:latin typeface="Cambria Math"/>
                      </a:rPr>
                      <m:t> </m:t>
                    </m:r>
                  </m:oMath>
                </a14:m>
                <a:r>
                  <a:rPr lang="ar-IQ" b="1" dirty="0" smtClean="0"/>
                  <a:t/>
                </a:r>
                <a:r>
                  <a:rPr lang="en-US" b="1" dirty="0" smtClean="0"/>
                  <a:t>100</a:t>
                </a:r>
              </a:p>
              <a:p>
                <a:pPr marL="0" indent="0">
                  <a:buNone/>
                </a:pPr>
                <a:r>
                  <a:rPr lang="en-US" b="1" dirty="0" smtClean="0"/>
                  <a:t> 82.46 = </a:t>
                </a:r>
              </a:p>
              <a:p>
                <a:pPr marL="0" indent="0">
                  <a:buNone/>
                </a:pPr>
                <a:r>
                  <a:rPr lang="ar-IQ" b="1" dirty="0" smtClean="0"/>
                  <a:t>بناء على النتيجة السابقة فإننا نستطيع القول بان معامل الاختلاف واحد بالنسبة للمجموعتين او ان التباين متساوي(المنيزل, غرايبه, 2009 ,71).</a:t>
                </a:r>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835696"/>
                <a:ext cx="5600700" cy="6796240"/>
              </a:xfrm>
              <a:blipFill rotWithShape="1">
                <a:blip r:embed="rId2"/>
                <a:stretch>
                  <a:fillRect l="-2067" t="-897" r="-2285"/>
                </a:stretch>
              </a:blipFill>
            </p:spPr>
            <p:txBody>
              <a:bodyPr/>
              <a:lstStyle/>
              <a:p>
                <a:r>
                  <a:rPr lang="ar-IQ">
                    <a:noFill/>
                  </a:rPr>
                  <a:t> </a:t>
                </a:r>
              </a:p>
            </p:txBody>
          </p:sp>
        </mc:Fallback>
      </mc:AlternateContent>
    </p:spTree>
    <p:extLst>
      <p:ext uri="{BB962C8B-B14F-4D97-AF65-F5344CB8AC3E}">
        <p14:creationId xmlns:p14="http://schemas.microsoft.com/office/powerpoint/2010/main" xmlns="" val="1538899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b="1" dirty="0" smtClean="0"/>
              <a:t>العزوم حول المتوسط</a:t>
            </a:r>
            <a:br>
              <a:rPr lang="ar-IQ" b="1" dirty="0" smtClean="0"/>
            </a:br>
            <a:r>
              <a:rPr lang="en-US" b="1" dirty="0" smtClean="0"/>
              <a:t>moments about the mean </a:t>
            </a:r>
            <a:endParaRPr lang="ar-IQ" b="1"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p:txBody>
              <a:bodyPr/>
              <a:lstStyle/>
              <a:p>
                <a:r>
                  <a:rPr lang="ar-IQ" dirty="0" smtClean="0"/>
                  <a:t>ان المتوسط والا</a:t>
                </a:r>
                <a:r>
                  <a:rPr lang="ar-IQ" dirty="0"/>
                  <a:t> نحراف المعياري </a:t>
                </a:r>
                <a:r>
                  <a:rPr lang="ar-IQ" dirty="0" smtClean="0"/>
                  <a:t>ترتبط جداً بعائلة من الاحصاء الوصفي تسمى العزوم ,ان العزوم الاربعة الاولى حول الوسط الحسابي هي كما يلي :</a:t>
                </a:r>
              </a:p>
              <a:p>
                <a14:m>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1</m:t>
                        </m:r>
                      </m:sub>
                    </m:sSub>
                    <m:r>
                      <a:rPr lang="en-US" b="0" i="1" smtClean="0">
                        <a:latin typeface="Cambria Math"/>
                      </a:rPr>
                      <m:t>=</m:t>
                    </m:r>
                    <m:f>
                      <m:fPr>
                        <m:ctrlPr>
                          <a:rPr lang="en-US" b="0" i="1" smtClean="0">
                            <a:latin typeface="Cambria Math"/>
                          </a:rPr>
                        </m:ctrlPr>
                      </m:fPr>
                      <m:num>
                        <m:nary>
                          <m:naryPr>
                            <m:chr m:val="∑"/>
                            <m:subHide m:val="on"/>
                            <m:supHide m:val="on"/>
                            <m:ctrlPr>
                              <a:rPr lang="en-US" b="0" i="1" smtClean="0">
                                <a:latin typeface="Cambria Math"/>
                              </a:rPr>
                            </m:ctrlPr>
                          </m:naryPr>
                          <m:sub/>
                          <m:sup/>
                          <m:e>
                            <m:d>
                              <m:dPr>
                                <m:ctrlPr>
                                  <a:rPr lang="en-US" b="0" i="1" smtClean="0">
                                    <a:latin typeface="Cambria Math"/>
                                  </a:rPr>
                                </m:ctrlPr>
                              </m:dPr>
                              <m:e>
                                <m:r>
                                  <a:rPr lang="en-US" b="0" i="1" smtClean="0">
                                    <a:latin typeface="Cambria Math"/>
                                  </a:rPr>
                                  <m:t>𝑥</m:t>
                                </m:r>
                                <m:r>
                                  <a:rPr lang="en-US" b="0" i="1" smtClean="0">
                                    <a:latin typeface="Cambria Math"/>
                                  </a:rPr>
                                  <m:t>−</m:t>
                                </m:r>
                                <m:acc>
                                  <m:accPr>
                                    <m:chr m:val="̅"/>
                                    <m:ctrlPr>
                                      <a:rPr lang="en-US" b="0" i="1" smtClean="0">
                                        <a:latin typeface="Cambria Math"/>
                                      </a:rPr>
                                    </m:ctrlPr>
                                  </m:accPr>
                                  <m:e>
                                    <m:r>
                                      <a:rPr lang="en-US" b="0" i="1" smtClean="0">
                                        <a:latin typeface="Cambria Math"/>
                                      </a:rPr>
                                      <m:t>𝑥</m:t>
                                    </m:r>
                                  </m:e>
                                </m:acc>
                                <m:r>
                                  <a:rPr lang="en-US" b="0" i="1" smtClean="0">
                                    <a:latin typeface="Cambria Math"/>
                                  </a:rPr>
                                  <m:t> </m:t>
                                </m:r>
                              </m:e>
                            </m:d>
                          </m:e>
                        </m:nary>
                      </m:num>
                      <m:den>
                        <m:r>
                          <a:rPr lang="en-US" b="0" i="1" smtClean="0">
                            <a:latin typeface="Cambria Math"/>
                          </a:rPr>
                          <m:t>𝑁</m:t>
                        </m:r>
                      </m:den>
                    </m:f>
                    <m:r>
                      <a:rPr lang="en-US" b="0" i="0" smtClean="0">
                        <a:latin typeface="Cambria Math"/>
                      </a:rPr>
                      <m:t>=</m:t>
                    </m:r>
                    <m:r>
                      <a:rPr lang="en-US" b="0" i="0" smtClean="0">
                        <a:latin typeface="Cambria Math"/>
                      </a:rPr>
                      <m:t>0</m:t>
                    </m:r>
                  </m:oMath>
                </a14:m>
                <a:endParaRPr lang="en-US" b="0" dirty="0" smtClean="0"/>
              </a:p>
              <a:p>
                <a14:m>
                  <m:oMath xmlns:m="http://schemas.openxmlformats.org/officeDocument/2006/math">
                    <m:sSub>
                      <m:sSubPr>
                        <m:ctrlPr>
                          <a:rPr lang="en-US" i="1" smtClean="0">
                            <a:latin typeface="Cambria Math"/>
                          </a:rPr>
                        </m:ctrlPr>
                      </m:sSubPr>
                      <m:e>
                        <m:r>
                          <a:rPr lang="en-US" b="0" i="1" smtClean="0">
                            <a:latin typeface="Cambria Math"/>
                          </a:rPr>
                          <m:t>𝑚</m:t>
                        </m:r>
                      </m:e>
                      <m:sub>
                        <m:r>
                          <a:rPr lang="en-US" b="0" i="1" smtClean="0">
                            <a:latin typeface="Cambria Math"/>
                          </a:rPr>
                          <m:t>2</m:t>
                        </m:r>
                      </m:sub>
                    </m:sSub>
                    <m:r>
                      <a:rPr lang="en-US" i="1">
                        <a:latin typeface="Cambria Math"/>
                      </a:rPr>
                      <m:t>=</m:t>
                    </m:r>
                    <m:f>
                      <m:fPr>
                        <m:ctrlPr>
                          <a:rPr lang="en-US" i="1">
                            <a:latin typeface="Cambria Math"/>
                          </a:rPr>
                        </m:ctrlPr>
                      </m:fPr>
                      <m:num>
                        <m:nary>
                          <m:naryPr>
                            <m:chr m:val="∑"/>
                            <m:subHide m:val="on"/>
                            <m:supHide m:val="on"/>
                            <m:ctrlPr>
                              <a:rPr lang="en-US" i="1" smtClean="0">
                                <a:latin typeface="Cambria Math"/>
                              </a:rPr>
                            </m:ctrlPr>
                          </m:naryPr>
                          <m:sub/>
                          <m:sup/>
                          <m:e>
                            <m:d>
                              <m:dPr>
                                <m:ctrlPr>
                                  <a:rPr lang="en-US" i="1">
                                    <a:latin typeface="Cambria Math"/>
                                  </a:rPr>
                                </m:ctrlPr>
                              </m:dPr>
                              <m:e>
                                <m:r>
                                  <a:rPr lang="en-US" i="1">
                                    <a:latin typeface="Cambria Math"/>
                                  </a:rPr>
                                  <m:t>𝑥</m:t>
                                </m:r>
                                <m:r>
                                  <a:rPr lang="en-US" i="1">
                                    <a:latin typeface="Cambria Math"/>
                                  </a:rPr>
                                  <m:t>−</m:t>
                                </m:r>
                                <m:acc>
                                  <m:accPr>
                                    <m:chr m:val="̅"/>
                                    <m:ctrlPr>
                                      <a:rPr lang="en-US" i="1">
                                        <a:latin typeface="Cambria Math"/>
                                      </a:rPr>
                                    </m:ctrlPr>
                                  </m:accPr>
                                  <m:e>
                                    <m:r>
                                      <a:rPr lang="en-US" i="1">
                                        <a:latin typeface="Cambria Math"/>
                                      </a:rPr>
                                      <m:t>𝑥</m:t>
                                    </m:r>
                                  </m:e>
                                </m:acc>
                                <m:r>
                                  <a:rPr lang="en-US" i="1">
                                    <a:latin typeface="Cambria Math"/>
                                  </a:rPr>
                                  <m:t> </m:t>
                                </m:r>
                              </m:e>
                            </m:d>
                            <m:r>
                              <a:rPr lang="en-US" i="1" smtClean="0">
                                <a:latin typeface="Cambria Math"/>
                              </a:rPr>
                              <m:t>²</m:t>
                            </m:r>
                          </m:e>
                        </m:nary>
                      </m:num>
                      <m:den>
                        <m:r>
                          <a:rPr lang="en-US" i="1">
                            <a:latin typeface="Cambria Math"/>
                          </a:rPr>
                          <m:t>𝑁</m:t>
                        </m:r>
                      </m:den>
                    </m:f>
                    <m:r>
                      <a:rPr lang="en-US">
                        <a:latin typeface="Cambria Math"/>
                      </a:rPr>
                      <m:t>=</m:t>
                    </m:r>
                    <m:f>
                      <m:fPr>
                        <m:ctrlPr>
                          <a:rPr lang="en-US" i="1" smtClean="0">
                            <a:latin typeface="Cambria Math"/>
                          </a:rPr>
                        </m:ctrlPr>
                      </m:fPr>
                      <m:num>
                        <m:r>
                          <a:rPr lang="en-US" b="0" i="1" smtClean="0">
                            <a:latin typeface="Cambria Math"/>
                          </a:rPr>
                          <m:t>𝑁</m:t>
                        </m:r>
                        <m:r>
                          <a:rPr lang="en-US" b="0" i="1" smtClean="0">
                            <a:latin typeface="Cambria Math"/>
                          </a:rPr>
                          <m:t>−</m:t>
                        </m:r>
                        <m:r>
                          <a:rPr lang="en-US" b="0" i="1" smtClean="0">
                            <a:latin typeface="Cambria Math"/>
                          </a:rPr>
                          <m:t>1</m:t>
                        </m:r>
                      </m:num>
                      <m:den>
                        <m:r>
                          <a:rPr lang="en-US" b="0" i="1" smtClean="0">
                            <a:latin typeface="Cambria Math"/>
                          </a:rPr>
                          <m:t>𝑁</m:t>
                        </m:r>
                      </m:den>
                    </m:f>
                    <m:r>
                      <a:rPr lang="en-US" b="0" i="1" smtClean="0">
                        <a:latin typeface="Cambria Math"/>
                      </a:rPr>
                      <m:t> </m:t>
                    </m:r>
                    <m:sSup>
                      <m:sSupPr>
                        <m:ctrlPr>
                          <a:rPr lang="en-US" b="0" i="1" smtClean="0">
                            <a:latin typeface="Cambria Math"/>
                          </a:rPr>
                        </m:ctrlPr>
                      </m:sSupPr>
                      <m:e>
                        <m:r>
                          <a:rPr lang="en-US" b="0" i="1" smtClean="0">
                            <a:latin typeface="Cambria Math"/>
                          </a:rPr>
                          <m:t>𝑆</m:t>
                        </m:r>
                      </m:e>
                      <m:sup>
                        <m:r>
                          <a:rPr lang="en-US" b="0" i="1" smtClean="0">
                            <a:latin typeface="Cambria Math"/>
                          </a:rPr>
                          <m:t>2</m:t>
                        </m:r>
                      </m:sup>
                    </m:sSup>
                  </m:oMath>
                </a14:m>
                <a:endParaRPr lang="en-US" dirty="0"/>
              </a:p>
              <a:p>
                <a14:m>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3</m:t>
                        </m:r>
                      </m:sub>
                    </m:sSub>
                    <m:r>
                      <a:rPr lang="en-US" i="1">
                        <a:latin typeface="Cambria Math"/>
                      </a:rPr>
                      <m:t>=</m:t>
                    </m:r>
                    <m:f>
                      <m:fPr>
                        <m:ctrlPr>
                          <a:rPr lang="en-US" i="1">
                            <a:latin typeface="Cambria Math"/>
                          </a:rPr>
                        </m:ctrlPr>
                      </m:fPr>
                      <m:num>
                        <m:nary>
                          <m:naryPr>
                            <m:chr m:val="∑"/>
                            <m:subHide m:val="on"/>
                            <m:supHide m:val="on"/>
                            <m:ctrlPr>
                              <a:rPr lang="en-US" i="1">
                                <a:latin typeface="Cambria Math"/>
                              </a:rPr>
                            </m:ctrlPr>
                          </m:naryPr>
                          <m:sub/>
                          <m:sup/>
                          <m:e>
                            <m:d>
                              <m:dPr>
                                <m:ctrlPr>
                                  <a:rPr lang="en-US" i="1">
                                    <a:latin typeface="Cambria Math"/>
                                  </a:rPr>
                                </m:ctrlPr>
                              </m:dPr>
                              <m:e>
                                <m:r>
                                  <a:rPr lang="en-US" i="1">
                                    <a:latin typeface="Cambria Math"/>
                                  </a:rPr>
                                  <m:t>𝑥</m:t>
                                </m:r>
                                <m:r>
                                  <a:rPr lang="en-US" i="1">
                                    <a:latin typeface="Cambria Math"/>
                                  </a:rPr>
                                  <m:t>−</m:t>
                                </m:r>
                                <m:acc>
                                  <m:accPr>
                                    <m:chr m:val="̅"/>
                                    <m:ctrlPr>
                                      <a:rPr lang="en-US" i="1">
                                        <a:latin typeface="Cambria Math"/>
                                      </a:rPr>
                                    </m:ctrlPr>
                                  </m:accPr>
                                  <m:e>
                                    <m:r>
                                      <a:rPr lang="en-US" i="1">
                                        <a:latin typeface="Cambria Math"/>
                                      </a:rPr>
                                      <m:t>𝑥</m:t>
                                    </m:r>
                                  </m:e>
                                </m:acc>
                                <m:r>
                                  <a:rPr lang="en-US" i="1">
                                    <a:latin typeface="Cambria Math"/>
                                  </a:rPr>
                                  <m:t> </m:t>
                                </m:r>
                              </m:e>
                            </m:d>
                            <m:r>
                              <a:rPr lang="en-US" i="1" smtClean="0">
                                <a:latin typeface="Cambria Math"/>
                              </a:rPr>
                              <m:t>³</m:t>
                            </m:r>
                          </m:e>
                        </m:nary>
                      </m:num>
                      <m:den>
                        <m:r>
                          <a:rPr lang="en-US" i="1">
                            <a:latin typeface="Cambria Math"/>
                          </a:rPr>
                          <m:t>𝑁</m:t>
                        </m:r>
                      </m:den>
                    </m:f>
                  </m:oMath>
                </a14:m>
                <a:endParaRPr lang="en-US" b="0" dirty="0" smtClean="0"/>
              </a:p>
              <a:p>
                <a14:m>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4</m:t>
                        </m:r>
                      </m:sub>
                    </m:sSub>
                    <m:r>
                      <a:rPr lang="en-US" i="1">
                        <a:latin typeface="Cambria Math"/>
                      </a:rPr>
                      <m:t>=</m:t>
                    </m:r>
                    <m:f>
                      <m:fPr>
                        <m:ctrlPr>
                          <a:rPr lang="en-US" i="1">
                            <a:latin typeface="Cambria Math"/>
                          </a:rPr>
                        </m:ctrlPr>
                      </m:fPr>
                      <m:num>
                        <m:nary>
                          <m:naryPr>
                            <m:chr m:val="∑"/>
                            <m:subHide m:val="on"/>
                            <m:supHide m:val="on"/>
                            <m:ctrlPr>
                              <a:rPr lang="en-US" i="1">
                                <a:latin typeface="Cambria Math"/>
                              </a:rPr>
                            </m:ctrlPr>
                          </m:naryPr>
                          <m:sub/>
                          <m:sup/>
                          <m:e>
                            <m:d>
                              <m:dPr>
                                <m:ctrlPr>
                                  <a:rPr lang="en-US" i="1">
                                    <a:latin typeface="Cambria Math"/>
                                  </a:rPr>
                                </m:ctrlPr>
                              </m:dPr>
                              <m:e>
                                <m:r>
                                  <a:rPr lang="en-US" i="1">
                                    <a:latin typeface="Cambria Math"/>
                                  </a:rPr>
                                  <m:t>𝑥</m:t>
                                </m:r>
                                <m:r>
                                  <a:rPr lang="en-US" i="1">
                                    <a:latin typeface="Cambria Math"/>
                                  </a:rPr>
                                  <m:t>−</m:t>
                                </m:r>
                                <m:acc>
                                  <m:accPr>
                                    <m:chr m:val="̅"/>
                                    <m:ctrlPr>
                                      <a:rPr lang="en-US" i="1">
                                        <a:latin typeface="Cambria Math"/>
                                      </a:rPr>
                                    </m:ctrlPr>
                                  </m:accPr>
                                  <m:e>
                                    <m:r>
                                      <a:rPr lang="en-US" i="1">
                                        <a:latin typeface="Cambria Math"/>
                                      </a:rPr>
                                      <m:t>𝑥</m:t>
                                    </m:r>
                                  </m:e>
                                </m:acc>
                                <m:r>
                                  <a:rPr lang="en-US" i="1">
                                    <a:latin typeface="Cambria Math"/>
                                  </a:rPr>
                                  <m:t> </m:t>
                                </m:r>
                              </m:e>
                            </m:d>
                            <m:r>
                              <a:rPr lang="en-US" i="1" smtClean="0">
                                <a:latin typeface="Cambria Math"/>
                              </a:rPr>
                              <m:t>⁴</m:t>
                            </m:r>
                          </m:e>
                        </m:nary>
                      </m:num>
                      <m:den>
                        <m:r>
                          <a:rPr lang="en-US" i="1">
                            <a:latin typeface="Cambria Math"/>
                          </a:rPr>
                          <m:t>𝑁</m:t>
                        </m:r>
                      </m:den>
                    </m:f>
                  </m:oMath>
                </a14:m>
                <a:endParaRPr lang="en-US" b="0" dirty="0" smtClean="0"/>
              </a:p>
              <a:p>
                <a:r>
                  <a:rPr lang="ar-IQ" dirty="0" smtClean="0"/>
                  <a:t>وبصورة عامة العزم (</a:t>
                </a:r>
                <a:r>
                  <a:rPr lang="en-US" dirty="0" smtClean="0"/>
                  <a:t>( r </a:t>
                </a:r>
                <a:r>
                  <a:rPr lang="ar-IQ" dirty="0" smtClean="0"/>
                  <a:t> الرائي حول المتوسط يعطى بما يلي:</a:t>
                </a:r>
              </a:p>
              <a:p>
                <a14:m>
                  <m:oMath xmlns:m="http://schemas.openxmlformats.org/officeDocument/2006/math">
                    <m:sSub>
                      <m:sSubPr>
                        <m:ctrlPr>
                          <a:rPr lang="en-US" i="1">
                            <a:latin typeface="Cambria Math"/>
                          </a:rPr>
                        </m:ctrlPr>
                      </m:sSubPr>
                      <m:e>
                        <m:r>
                          <a:rPr lang="en-US" i="1">
                            <a:latin typeface="Cambria Math"/>
                          </a:rPr>
                          <m:t>𝑚</m:t>
                        </m:r>
                      </m:e>
                      <m:sub>
                        <m:r>
                          <a:rPr lang="en-US" b="0" i="1" smtClean="0">
                            <a:latin typeface="Cambria Math"/>
                          </a:rPr>
                          <m:t>𝑟</m:t>
                        </m:r>
                      </m:sub>
                    </m:sSub>
                    <m:r>
                      <a:rPr lang="en-US" i="1">
                        <a:latin typeface="Cambria Math"/>
                      </a:rPr>
                      <m:t>=</m:t>
                    </m:r>
                    <m:f>
                      <m:fPr>
                        <m:ctrlPr>
                          <a:rPr lang="en-US" i="1">
                            <a:latin typeface="Cambria Math"/>
                          </a:rPr>
                        </m:ctrlPr>
                      </m:fPr>
                      <m:num>
                        <m:nary>
                          <m:naryPr>
                            <m:chr m:val="∑"/>
                            <m:subHide m:val="on"/>
                            <m:supHide m:val="on"/>
                            <m:ctrlPr>
                              <a:rPr lang="en-US" i="1">
                                <a:latin typeface="Cambria Math"/>
                              </a:rPr>
                            </m:ctrlPr>
                          </m:naryPr>
                          <m:sub/>
                          <m:sup/>
                          <m:e>
                            <m:d>
                              <m:dPr>
                                <m:ctrlPr>
                                  <a:rPr lang="en-US" i="1">
                                    <a:latin typeface="Cambria Math"/>
                                  </a:rPr>
                                </m:ctrlPr>
                              </m:dPr>
                              <m:e>
                                <m:r>
                                  <a:rPr lang="en-US" i="1">
                                    <a:latin typeface="Cambria Math"/>
                                  </a:rPr>
                                  <m:t>𝑥</m:t>
                                </m:r>
                                <m:r>
                                  <a:rPr lang="en-US" i="1">
                                    <a:latin typeface="Cambria Math"/>
                                  </a:rPr>
                                  <m:t>−</m:t>
                                </m:r>
                                <m:acc>
                                  <m:accPr>
                                    <m:chr m:val="̅"/>
                                    <m:ctrlPr>
                                      <a:rPr lang="en-US" i="1">
                                        <a:latin typeface="Cambria Math"/>
                                      </a:rPr>
                                    </m:ctrlPr>
                                  </m:accPr>
                                  <m:e>
                                    <m:r>
                                      <a:rPr lang="en-US" i="1">
                                        <a:latin typeface="Cambria Math"/>
                                      </a:rPr>
                                      <m:t>𝑥</m:t>
                                    </m:r>
                                  </m:e>
                                </m:acc>
                                <m:r>
                                  <a:rPr lang="en-US" i="1">
                                    <a:latin typeface="Cambria Math"/>
                                  </a:rPr>
                                  <m:t> </m:t>
                                </m:r>
                              </m:e>
                            </m:d>
                            <m:r>
                              <a:rPr lang="en-US" i="1" smtClean="0">
                                <a:latin typeface="Cambria Math"/>
                              </a:rPr>
                              <m:t>ʳ</m:t>
                            </m:r>
                          </m:e>
                        </m:nary>
                      </m:num>
                      <m:den>
                        <m:r>
                          <a:rPr lang="en-US" i="1">
                            <a:latin typeface="Cambria Math"/>
                          </a:rPr>
                          <m:t>𝑁</m:t>
                        </m:r>
                      </m:den>
                    </m:f>
                  </m:oMath>
                </a14:m>
                <a:endParaRPr lang="en-US" b="0" dirty="0" smtClean="0"/>
              </a:p>
              <a:p>
                <a:r>
                  <a:rPr lang="en-US" dirty="0" smtClean="0"/>
                  <a:t>)</a:t>
                </a:r>
                <a:r>
                  <a:rPr lang="ar-IQ" dirty="0" smtClean="0"/>
                  <a:t>جورج , هناء العكيلي,1991, 96). </a:t>
                </a:r>
                <a:endParaRPr lang="en-US" b="0" dirty="0" smtClean="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1">
                <a:blip r:embed="rId2"/>
                <a:stretch>
                  <a:fillRect t="-750" r="-653"/>
                </a:stretch>
              </a:blipFill>
            </p:spPr>
            <p:txBody>
              <a:bodyPr/>
              <a:lstStyle/>
              <a:p>
                <a:r>
                  <a:rPr lang="ar-IQ">
                    <a:noFill/>
                  </a:rPr>
                  <a:t> </a:t>
                </a:r>
              </a:p>
            </p:txBody>
          </p:sp>
        </mc:Fallback>
      </mc:AlternateContent>
    </p:spTree>
    <p:extLst>
      <p:ext uri="{BB962C8B-B14F-4D97-AF65-F5344CB8AC3E}">
        <p14:creationId xmlns:p14="http://schemas.microsoft.com/office/powerpoint/2010/main" xmlns="" val="634016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sz="3200" b="1" dirty="0" smtClean="0"/>
              <a:t>مقاييس الالتواء والتفرطح</a:t>
            </a:r>
            <a:br>
              <a:rPr lang="ar-IQ" sz="3200" b="1" dirty="0" smtClean="0"/>
            </a:br>
            <a:r>
              <a:rPr lang="en-US" sz="3200" b="1" dirty="0" smtClean="0"/>
              <a:t>measures of skew ness and kurtosis  </a:t>
            </a:r>
            <a:r>
              <a:rPr lang="ar-IQ" sz="3200" b="1" dirty="0" smtClean="0"/>
              <a:t> </a:t>
            </a:r>
            <a:endParaRPr lang="ar-IQ" sz="3200" b="1"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p:txBody>
              <a:bodyPr/>
              <a:lstStyle/>
              <a:p>
                <a:pPr marL="0" indent="0">
                  <a:buNone/>
                </a:pPr>
                <a:r>
                  <a:rPr lang="ar-IQ" sz="3200" b="1" dirty="0" smtClean="0"/>
                  <a:t>الالتواء</a:t>
                </a:r>
              </a:p>
              <a:p>
                <a:r>
                  <a:rPr lang="ar-IQ" sz="2800" b="1" dirty="0" smtClean="0"/>
                  <a:t>يعرف الالتواء على انه مقدار جنوح التوزيع نحو يمين خط التماثل او نحو يساره.</a:t>
                </a:r>
              </a:p>
              <a:p>
                <a:r>
                  <a:rPr lang="ar-IQ" sz="2800" b="1" dirty="0" smtClean="0"/>
                  <a:t>ويعرف انه مقدار اختلاف منحني التوزيع التكراري عن حالة التماثل .</a:t>
                </a:r>
              </a:p>
              <a:p>
                <a:r>
                  <a:rPr lang="ar-IQ" sz="2800" b="1" dirty="0" smtClean="0"/>
                  <a:t>ان الهدف من دراسة الالتواء هو تكوين فكرة عن شكل وهيئة منحني التوزيع التكراري واتجاه تكدس التكرارات.               (المشهداني ,هرمز ,1989 ,274 )</a:t>
                </a:r>
              </a:p>
              <a:p>
                <a:r>
                  <a:rPr lang="ar-IQ" sz="2800" b="1" dirty="0" smtClean="0"/>
                  <a:t>ان المقياس الشائع للالتواء يستفيد من العزم الثالث فيعرف  كما يلي:</a:t>
                </a:r>
              </a:p>
              <a:p>
                <a14:m>
                  <m:oMath xmlns:m="http://schemas.openxmlformats.org/officeDocument/2006/math">
                    <m:sSub>
                      <m:sSubPr>
                        <m:ctrlPr>
                          <a:rPr lang="en-US" sz="2800" b="1" i="1" smtClean="0">
                            <a:latin typeface="Cambria Math"/>
                          </a:rPr>
                        </m:ctrlPr>
                      </m:sSubPr>
                      <m:e>
                        <m:r>
                          <m:rPr>
                            <m:sty m:val="p"/>
                          </m:rPr>
                          <a:rPr lang="en-US" sz="2800" b="1" i="1">
                            <a:latin typeface="Cambria Math"/>
                          </a:rPr>
                          <m:t>g</m:t>
                        </m:r>
                      </m:e>
                      <m:sub>
                        <m:r>
                          <a:rPr lang="en-US" sz="2800" b="1" i="1" smtClean="0">
                            <a:latin typeface="Cambria Math"/>
                          </a:rPr>
                          <m:t>𝟏</m:t>
                        </m:r>
                        <m:r>
                          <a:rPr lang="en-US" sz="2800" b="1" i="1" smtClean="0">
                            <a:latin typeface="Cambria Math"/>
                          </a:rPr>
                          <m:t>=  </m:t>
                        </m:r>
                        <m:f>
                          <m:fPr>
                            <m:ctrlPr>
                              <a:rPr lang="en-US" sz="2800" b="1" i="1" smtClean="0">
                                <a:latin typeface="Cambria Math"/>
                              </a:rPr>
                            </m:ctrlPr>
                          </m:fPr>
                          <m:num>
                            <m:sSub>
                              <m:sSubPr>
                                <m:ctrlPr>
                                  <a:rPr lang="en-US" sz="2800" b="1" i="1" smtClean="0">
                                    <a:latin typeface="Cambria Math"/>
                                  </a:rPr>
                                </m:ctrlPr>
                              </m:sSubPr>
                              <m:e>
                                <m:r>
                                  <a:rPr lang="en-US" sz="2800" b="1" i="1" smtClean="0">
                                    <a:latin typeface="Cambria Math"/>
                                  </a:rPr>
                                  <m:t>𝒎</m:t>
                                </m:r>
                              </m:e>
                              <m:sub>
                                <m:r>
                                  <a:rPr lang="en-US" sz="2800" b="1" i="1" smtClean="0">
                                    <a:latin typeface="Cambria Math"/>
                                  </a:rPr>
                                  <m:t>𝟑</m:t>
                                </m:r>
                              </m:sub>
                            </m:sSub>
                          </m:num>
                          <m:den>
                            <m:sSub>
                              <m:sSubPr>
                                <m:ctrlPr>
                                  <a:rPr lang="en-US" sz="2800" b="1" i="1" smtClean="0">
                                    <a:latin typeface="Cambria Math"/>
                                  </a:rPr>
                                </m:ctrlPr>
                              </m:sSubPr>
                              <m:e>
                                <m:r>
                                  <a:rPr lang="en-US" sz="2800" b="1" i="1" smtClean="0">
                                    <a:latin typeface="Cambria Math"/>
                                  </a:rPr>
                                  <m:t>𝒎</m:t>
                                </m:r>
                              </m:e>
                              <m:sub>
                                <m:r>
                                  <a:rPr lang="en-US" sz="2800" b="1" i="1" smtClean="0">
                                    <a:latin typeface="Cambria Math"/>
                                  </a:rPr>
                                  <m:t>𝟐</m:t>
                                </m:r>
                                <m:r>
                                  <a:rPr lang="en-US" sz="2800" b="1" i="1" smtClean="0">
                                    <a:latin typeface="Cambria Math"/>
                                  </a:rPr>
                                  <m:t> </m:t>
                                </m:r>
                                <m:rad>
                                  <m:radPr>
                                    <m:degHide m:val="on"/>
                                    <m:ctrlPr>
                                      <a:rPr lang="en-US" sz="2800" b="1" i="1" smtClean="0">
                                        <a:latin typeface="Cambria Math"/>
                                      </a:rPr>
                                    </m:ctrlPr>
                                  </m:radPr>
                                  <m:deg/>
                                  <m:e>
                                    <m:sSub>
                                      <m:sSubPr>
                                        <m:ctrlPr>
                                          <a:rPr lang="en-US" sz="2800" b="1" i="1" smtClean="0">
                                            <a:latin typeface="Cambria Math"/>
                                          </a:rPr>
                                        </m:ctrlPr>
                                      </m:sSubPr>
                                      <m:e>
                                        <m:r>
                                          <a:rPr lang="en-US" sz="2800" b="1" i="1" smtClean="0">
                                            <a:latin typeface="Cambria Math"/>
                                          </a:rPr>
                                          <m:t>𝒎</m:t>
                                        </m:r>
                                      </m:e>
                                      <m:sub>
                                        <m:r>
                                          <a:rPr lang="en-US" sz="2800" b="1" i="1" smtClean="0">
                                            <a:latin typeface="Cambria Math"/>
                                          </a:rPr>
                                          <m:t>𝟐</m:t>
                                        </m:r>
                                      </m:sub>
                                    </m:sSub>
                                  </m:e>
                                </m:rad>
                              </m:sub>
                            </m:sSub>
                          </m:den>
                        </m:f>
                      </m:sub>
                    </m:sSub>
                  </m:oMath>
                </a14:m>
                <a:endParaRPr lang="ar-IQ" sz="2800" b="1" dirty="0" smtClean="0"/>
              </a:p>
              <a:p>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blipFill rotWithShape="1">
                <a:blip r:embed="rId2"/>
                <a:stretch>
                  <a:fillRect l="-1415" t="-1313" r="-2829"/>
                </a:stretch>
              </a:blipFill>
            </p:spPr>
            <p:txBody>
              <a:bodyPr/>
              <a:lstStyle/>
              <a:p>
                <a:r>
                  <a:rPr lang="ar-IQ">
                    <a:noFill/>
                  </a:rPr>
                  <a:t> </a:t>
                </a:r>
              </a:p>
            </p:txBody>
          </p:sp>
        </mc:Fallback>
      </mc:AlternateContent>
    </p:spTree>
    <p:extLst>
      <p:ext uri="{BB962C8B-B14F-4D97-AF65-F5344CB8AC3E}">
        <p14:creationId xmlns:p14="http://schemas.microsoft.com/office/powerpoint/2010/main" xmlns="" val="3232561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677424"/>
          </a:xfrm>
        </p:spPr>
        <p:txBody>
          <a:bodyPr/>
          <a:lstStyle/>
          <a:p>
            <a:r>
              <a:rPr lang="ar-IQ" dirty="0" smtClean="0"/>
              <a:t>   </a:t>
            </a: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1043608"/>
                <a:ext cx="5600700" cy="7588328"/>
              </a:xfrm>
            </p:spPr>
            <p:txBody>
              <a:bodyPr/>
              <a:lstStyle/>
              <a:p>
                <a:r>
                  <a:rPr lang="ar-IQ" b="1" dirty="0" smtClean="0"/>
                  <a:t>المنطلق الذي ينطوي على اساسه هذا الاحصاء يعتمد على الملاحظة , ان التوزيع يكون متماثلاً  فان مجموع الانحرافات فوق المتوسط  عند رفعها الاسس الثالث ستوازن مجموع الانحرافات الى ما تحت المتوسط عند رفعها الى الاس الثالث, لذا فانه في التوزيع المتماثل </a:t>
                </a:r>
                <a14:m>
                  <m:oMath xmlns:m="http://schemas.openxmlformats.org/officeDocument/2006/math">
                    <m:sSub>
                      <m:sSubPr>
                        <m:ctrlPr>
                          <a:rPr lang="ar-IQ" b="1" i="1" smtClean="0">
                            <a:latin typeface="Cambria Math"/>
                          </a:rPr>
                        </m:ctrlPr>
                      </m:sSubPr>
                      <m:e>
                        <m:r>
                          <a:rPr lang="en-US" b="1" i="1" smtClean="0">
                            <a:latin typeface="Cambria Math"/>
                          </a:rPr>
                          <m:t>𝒎</m:t>
                        </m:r>
                      </m:e>
                      <m:sub>
                        <m:r>
                          <a:rPr lang="en-US" b="1" i="1" smtClean="0">
                            <a:latin typeface="Cambria Math"/>
                          </a:rPr>
                          <m:t>𝟑</m:t>
                        </m:r>
                        <m:r>
                          <a:rPr lang="ar-IQ" b="1" i="1" smtClean="0">
                            <a:latin typeface="Cambria Math"/>
                          </a:rPr>
                          <m:t>=</m:t>
                        </m:r>
                        <m:r>
                          <a:rPr lang="ar-IQ" b="1" i="1" smtClean="0">
                            <a:latin typeface="Cambria Math"/>
                          </a:rPr>
                          <m:t>𝟎</m:t>
                        </m:r>
                        <m:r>
                          <a:rPr lang="ar-IQ" b="1" i="1" smtClean="0">
                            <a:latin typeface="Cambria Math"/>
                          </a:rPr>
                          <m:t> </m:t>
                        </m:r>
                      </m:sub>
                    </m:sSub>
                  </m:oMath>
                </a14:m>
                <a:r>
                  <a:rPr lang="ar-IQ" b="1" dirty="0" smtClean="0"/>
                  <a:t> و  </a:t>
                </a:r>
                <a14:m>
                  <m:oMath xmlns:m="http://schemas.openxmlformats.org/officeDocument/2006/math">
                    <m:sSub>
                      <m:sSubPr>
                        <m:ctrlPr>
                          <a:rPr lang="ar-IQ" b="1" i="1" smtClean="0">
                            <a:latin typeface="Cambria Math"/>
                          </a:rPr>
                        </m:ctrlPr>
                      </m:sSubPr>
                      <m:e>
                        <m:r>
                          <m:rPr>
                            <m:sty m:val="p"/>
                          </m:rPr>
                          <a:rPr lang="en-US" b="1" i="1" smtClean="0">
                            <a:latin typeface="Cambria Math"/>
                          </a:rPr>
                          <m:t>g</m:t>
                        </m:r>
                      </m:e>
                      <m:sub>
                        <m:r>
                          <a:rPr lang="ar-IQ" b="1" i="1" smtClean="0">
                            <a:latin typeface="Cambria Math"/>
                          </a:rPr>
                          <m:t>𝟏</m:t>
                        </m:r>
                      </m:sub>
                    </m:sSub>
                    <m:r>
                      <a:rPr lang="ar-IQ" b="1" i="1" smtClean="0">
                        <a:latin typeface="Cambria Math"/>
                      </a:rPr>
                      <m:t>=</m:t>
                    </m:r>
                    <m:r>
                      <a:rPr lang="ar-IQ" b="1" i="1" smtClean="0">
                        <a:latin typeface="Cambria Math"/>
                      </a:rPr>
                      <m:t>𝟎</m:t>
                    </m:r>
                    <m:r>
                      <a:rPr lang="ar-IQ" b="1" i="1" smtClean="0">
                        <a:latin typeface="Cambria Math"/>
                      </a:rPr>
                      <m:t> </m:t>
                    </m:r>
                  </m:oMath>
                </a14:m>
                <a:r>
                  <a:rPr lang="ar-IQ" b="1" dirty="0" smtClean="0"/>
                  <a:t> اما اذا كان التوزيع غير متماثل يكون مجموع الانحرافات فوق ودون المتوسط وعند رفعها الى الاس الثالث فسوف لا تتوازن, لذا عندما يكون  التوزيع غير متماثل تكون </a:t>
                </a:r>
                <a14:m>
                  <m:oMath xmlns:m="http://schemas.openxmlformats.org/officeDocument/2006/math">
                    <m:sSub>
                      <m:sSubPr>
                        <m:ctrlPr>
                          <a:rPr lang="ar-IQ" b="1" i="1" smtClean="0">
                            <a:latin typeface="Cambria Math"/>
                          </a:rPr>
                        </m:ctrlPr>
                      </m:sSubPr>
                      <m:e>
                        <m:r>
                          <a:rPr lang="en-US" b="1" i="1">
                            <a:latin typeface="Cambria Math"/>
                          </a:rPr>
                          <m:t>𝒎</m:t>
                        </m:r>
                      </m:e>
                      <m:sub>
                        <m:r>
                          <a:rPr lang="en-US" b="1" i="1">
                            <a:latin typeface="Cambria Math"/>
                          </a:rPr>
                          <m:t>𝟑</m:t>
                        </m:r>
                        <m:r>
                          <a:rPr lang="ar-IQ" b="1" i="1" smtClean="0">
                            <a:latin typeface="Cambria Math"/>
                            <a:ea typeface="Cambria Math"/>
                          </a:rPr>
                          <m:t>≠</m:t>
                        </m:r>
                        <m:r>
                          <a:rPr lang="ar-IQ" b="1" i="1">
                            <a:latin typeface="Cambria Math"/>
                          </a:rPr>
                          <m:t>𝟎</m:t>
                        </m:r>
                        <m:r>
                          <a:rPr lang="ar-IQ" b="1" i="1">
                            <a:latin typeface="Cambria Math"/>
                          </a:rPr>
                          <m:t> </m:t>
                        </m:r>
                      </m:sub>
                    </m:sSub>
                  </m:oMath>
                </a14:m>
                <a:r>
                  <a:rPr lang="ar-IQ" b="1" dirty="0" smtClean="0"/>
                  <a:t> و</a:t>
                </a:r>
                <a:r>
                  <a:rPr lang="ar-IQ" b="1" dirty="0"/>
                  <a:t/>
                </a:r>
                <a14:m>
                  <m:oMath xmlns:m="http://schemas.openxmlformats.org/officeDocument/2006/math">
                    <m:sSub>
                      <m:sSubPr>
                        <m:ctrlPr>
                          <a:rPr lang="ar-IQ" b="1" i="1">
                            <a:latin typeface="Cambria Math"/>
                          </a:rPr>
                        </m:ctrlPr>
                      </m:sSubPr>
                      <m:e>
                        <m:r>
                          <m:rPr>
                            <m:sty m:val="p"/>
                          </m:rPr>
                          <a:rPr lang="en-US" b="1" i="1">
                            <a:latin typeface="Cambria Math"/>
                          </a:rPr>
                          <m:t>g</m:t>
                        </m:r>
                      </m:e>
                      <m:sub>
                        <m:r>
                          <a:rPr lang="ar-IQ" b="1" i="1">
                            <a:latin typeface="Cambria Math"/>
                          </a:rPr>
                          <m:t>𝟏</m:t>
                        </m:r>
                      </m:sub>
                    </m:sSub>
                    <m:r>
                      <a:rPr lang="ar-IQ" b="1" i="1" smtClean="0">
                        <a:latin typeface="Cambria Math"/>
                        <a:ea typeface="Cambria Math"/>
                      </a:rPr>
                      <m:t>≠</m:t>
                    </m:r>
                    <m:r>
                      <a:rPr lang="en-US" b="1" i="0" smtClean="0">
                        <a:latin typeface="Cambria Math"/>
                      </a:rPr>
                      <m:t>𝟎</m:t>
                    </m:r>
                  </m:oMath>
                </a14:m>
                <a:r>
                  <a:rPr lang="ar-IQ" b="1" dirty="0" smtClean="0"/>
                  <a:t> .</a:t>
                </a:r>
              </a:p>
              <a:p>
                <a:r>
                  <a:rPr lang="ar-IQ" b="1" dirty="0" smtClean="0"/>
                  <a:t>مثال\ استخرج الالتواء لمجموعتين من الافراد أ ,ب</a:t>
                </a:r>
              </a:p>
              <a:p>
                <a:r>
                  <a:rPr lang="en-US" b="1" dirty="0" smtClean="0"/>
                  <a:t>A         6       8     10      12      14      </a:t>
                </a:r>
              </a:p>
              <a:p>
                <a:r>
                  <a:rPr lang="en-US" b="1" dirty="0" smtClean="0"/>
                  <a:t>B         6       8     10       11     15      </a:t>
                </a:r>
              </a:p>
              <a:p>
                <a:r>
                  <a:rPr lang="ar-IQ" b="1" dirty="0" smtClean="0"/>
                  <a:t>نعامل الدرجات بصيغة درجات الانحرافات عن المتوسط فتصبح :</a:t>
                </a:r>
              </a:p>
              <a:p>
                <a:r>
                  <a:rPr lang="en-US" b="1" dirty="0" smtClean="0"/>
                  <a:t> A     4    -2     0     +2     +4              </a:t>
                </a:r>
              </a:p>
              <a:p>
                <a:r>
                  <a:rPr lang="en-US" b="1" dirty="0" smtClean="0"/>
                  <a:t>  B     4    -2     0     +1     +5                                          </a:t>
                </a:r>
                <a:endParaRPr lang="ar-IQ" b="1"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1043608"/>
                <a:ext cx="5600700" cy="7588328"/>
              </a:xfrm>
              <a:blipFill rotWithShape="1">
                <a:blip r:embed="rId2"/>
                <a:stretch>
                  <a:fillRect l="-2285" t="-643" r="-653"/>
                </a:stretch>
              </a:blipFill>
            </p:spPr>
            <p:txBody>
              <a:bodyPr/>
              <a:lstStyle/>
              <a:p>
                <a:r>
                  <a:rPr lang="ar-IQ">
                    <a:noFill/>
                  </a:rPr>
                  <a:t> </a:t>
                </a:r>
              </a:p>
            </p:txBody>
          </p:sp>
        </mc:Fallback>
      </mc:AlternateContent>
    </p:spTree>
    <p:extLst>
      <p:ext uri="{BB962C8B-B14F-4D97-AF65-F5344CB8AC3E}">
        <p14:creationId xmlns:p14="http://schemas.microsoft.com/office/powerpoint/2010/main" xmlns="" val="993943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461400"/>
          </a:xfrm>
        </p:spPr>
        <p:txBody>
          <a:bodyPr>
            <a:normAutofit fontScale="90000"/>
          </a:bodyPr>
          <a:lstStyle/>
          <a:p>
            <a:r>
              <a:rPr lang="en-US" dirty="0" smtClean="0"/>
              <a:t> </a:t>
            </a:r>
            <a:endParaRPr lang="ar-IQ" dirty="0"/>
          </a:p>
        </p:txBody>
      </p:sp>
      <mc:AlternateContent xmlns:mc="http://schemas.openxmlformats.org/markup-compatibility/2006">
        <mc:Choice xmlns:a14="http://schemas.microsoft.com/office/drawing/2010/main" xmlns="" Requires="a14">
          <p:sp>
            <p:nvSpPr>
              <p:cNvPr id="3" name="عنصر نائب للمحتوى 2"/>
              <p:cNvSpPr>
                <a:spLocks noGrp="1"/>
              </p:cNvSpPr>
              <p:nvPr>
                <p:ph sz="quarter" idx="1"/>
              </p:nvPr>
            </p:nvSpPr>
            <p:spPr>
              <a:xfrm>
                <a:off x="342900" y="899592"/>
                <a:ext cx="5600700" cy="7732344"/>
              </a:xfrm>
            </p:spPr>
            <p:txBody>
              <a:bodyPr/>
              <a:lstStyle/>
              <a:p>
                <a:r>
                  <a:rPr lang="ar-IQ" dirty="0" smtClean="0"/>
                  <a:t>المجموعة أ هي مجموعة اعداد متماثلة والمجموعة ب غير متماثلة . هذه الانحرافات اذا رفعت للقوة ثلاثة تكون كما يلي :</a:t>
                </a:r>
              </a:p>
              <a:p>
                <a:r>
                  <a:rPr lang="en-US" dirty="0" smtClean="0"/>
                  <a:t>A       -64        -8      0     +8       +64    </a:t>
                </a:r>
              </a:p>
              <a:p>
                <a:r>
                  <a:rPr lang="en-US" dirty="0" smtClean="0"/>
                  <a:t>B       -64        -8      0      +1     +125   </a:t>
                </a:r>
              </a:p>
              <a:p>
                <a:r>
                  <a:rPr lang="ar-IQ" dirty="0" smtClean="0"/>
                  <a:t>للمجموعة أ :</a:t>
                </a:r>
                <a:r>
                  <a:rPr lang="en-US" dirty="0" smtClean="0"/>
                  <a:t/>
                </a:r>
                <a14:m>
                  <m:oMath xmlns:m="http://schemas.openxmlformats.org/officeDocument/2006/math">
                    <m:sSub>
                      <m:sSubPr>
                        <m:ctrlPr>
                          <a:rPr lang="ar-IQ" b="1" i="1">
                            <a:latin typeface="Cambria Math"/>
                          </a:rPr>
                        </m:ctrlPr>
                      </m:sSubPr>
                      <m:e>
                        <m:r>
                          <a:rPr lang="en-US" b="1" i="1">
                            <a:latin typeface="Cambria Math"/>
                          </a:rPr>
                          <m:t>𝒎</m:t>
                        </m:r>
                      </m:e>
                      <m:sub>
                        <m:r>
                          <a:rPr lang="en-US" b="1" i="1">
                            <a:latin typeface="Cambria Math"/>
                          </a:rPr>
                          <m:t>𝟑</m:t>
                        </m:r>
                        <m:r>
                          <a:rPr lang="ar-IQ" b="1" i="1">
                            <a:latin typeface="Cambria Math"/>
                          </a:rPr>
                          <m:t>=</m:t>
                        </m:r>
                        <m:r>
                          <a:rPr lang="ar-IQ" b="1" i="1">
                            <a:latin typeface="Cambria Math"/>
                          </a:rPr>
                          <m:t>𝟎</m:t>
                        </m:r>
                        <m:r>
                          <a:rPr lang="ar-IQ" b="1" i="1">
                            <a:latin typeface="Cambria Math"/>
                          </a:rPr>
                          <m:t> </m:t>
                        </m:r>
                      </m:sub>
                    </m:sSub>
                  </m:oMath>
                </a14:m>
                <a:r>
                  <a:rPr lang="ar-IQ" dirty="0" smtClean="0"/>
                  <a:t>و </a:t>
                </a:r>
                <a14:m>
                  <m:oMath xmlns:m="http://schemas.openxmlformats.org/officeDocument/2006/math">
                    <m:sSub>
                      <m:sSubPr>
                        <m:ctrlPr>
                          <a:rPr lang="ar-IQ" b="1" i="1">
                            <a:latin typeface="Cambria Math"/>
                          </a:rPr>
                        </m:ctrlPr>
                      </m:sSubPr>
                      <m:e>
                        <m:r>
                          <m:rPr>
                            <m:sty m:val="p"/>
                          </m:rPr>
                          <a:rPr lang="en-US" b="1" i="1">
                            <a:latin typeface="Cambria Math"/>
                          </a:rPr>
                          <m:t>g</m:t>
                        </m:r>
                      </m:e>
                      <m:sub>
                        <m:r>
                          <a:rPr lang="ar-IQ" b="1" i="1">
                            <a:latin typeface="Cambria Math"/>
                          </a:rPr>
                          <m:t>𝟏</m:t>
                        </m:r>
                      </m:sub>
                    </m:sSub>
                    <m:r>
                      <a:rPr lang="ar-IQ" b="1" i="1">
                        <a:latin typeface="Cambria Math"/>
                      </a:rPr>
                      <m:t>=</m:t>
                    </m:r>
                    <m:r>
                      <a:rPr lang="en-US" b="0" i="0" smtClean="0">
                        <a:latin typeface="Cambria Math"/>
                      </a:rPr>
                      <m:t>0</m:t>
                    </m:r>
                  </m:oMath>
                </a14:m>
                <a:r>
                  <a:rPr lang="ar-IQ" dirty="0" smtClean="0"/>
                  <a:t> وللمجموعة ب : </a:t>
                </a:r>
                <a14:m>
                  <m:oMath xmlns:m="http://schemas.openxmlformats.org/officeDocument/2006/math">
                    <m:sSub>
                      <m:sSubPr>
                        <m:ctrlPr>
                          <a:rPr lang="ar-IQ" b="1" i="1" smtClean="0">
                            <a:latin typeface="Cambria Math"/>
                          </a:rPr>
                        </m:ctrlPr>
                      </m:sSubPr>
                      <m:e>
                        <m:r>
                          <a:rPr lang="en-US" b="1" i="1">
                            <a:latin typeface="Cambria Math"/>
                          </a:rPr>
                          <m:t>𝒎</m:t>
                        </m:r>
                      </m:e>
                      <m:sub>
                        <m:r>
                          <a:rPr lang="en-US" b="1" i="1">
                            <a:latin typeface="Cambria Math"/>
                          </a:rPr>
                          <m:t>𝟑</m:t>
                        </m:r>
                        <m:r>
                          <a:rPr lang="ar-IQ" b="1" i="1">
                            <a:latin typeface="Cambria Math"/>
                          </a:rPr>
                          <m:t>=</m:t>
                        </m:r>
                        <m:r>
                          <a:rPr lang="ar-IQ" b="1" i="1" smtClean="0">
                            <a:latin typeface="Cambria Math"/>
                          </a:rPr>
                          <m:t>𝟏𝟎</m:t>
                        </m:r>
                        <m:r>
                          <a:rPr lang="ar-IQ" b="1" i="1" smtClean="0">
                            <a:latin typeface="Cambria Math"/>
                          </a:rPr>
                          <m:t>.</m:t>
                        </m:r>
                        <m:r>
                          <a:rPr lang="en-US" b="1" i="1" smtClean="0">
                            <a:latin typeface="Cambria Math"/>
                          </a:rPr>
                          <m:t>𝟖𝟎</m:t>
                        </m:r>
                        <m:r>
                          <a:rPr lang="ar-IQ" b="1" i="1">
                            <a:latin typeface="Cambria Math"/>
                          </a:rPr>
                          <m:t> </m:t>
                        </m:r>
                      </m:sub>
                    </m:sSub>
                  </m:oMath>
                </a14:m>
                <a:r>
                  <a:rPr lang="ar-IQ" dirty="0" smtClean="0"/>
                  <a:t> , </a:t>
                </a:r>
                <a14:m>
                  <m:oMath xmlns:m="http://schemas.openxmlformats.org/officeDocument/2006/math">
                    <m:sSub>
                      <m:sSubPr>
                        <m:ctrlPr>
                          <a:rPr lang="ar-IQ" b="1" i="1">
                            <a:latin typeface="Cambria Math"/>
                          </a:rPr>
                        </m:ctrlPr>
                      </m:sSubPr>
                      <m:e>
                        <m:r>
                          <a:rPr lang="en-US" b="1" i="1">
                            <a:latin typeface="Cambria Math"/>
                          </a:rPr>
                          <m:t>𝒎</m:t>
                        </m:r>
                      </m:e>
                      <m:sub>
                        <m:r>
                          <a:rPr lang="ar-IQ" b="1" i="1" smtClean="0">
                            <a:latin typeface="Cambria Math"/>
                          </a:rPr>
                          <m:t>𝟐</m:t>
                        </m:r>
                        <m:r>
                          <a:rPr lang="ar-IQ" b="1" i="1">
                            <a:latin typeface="Cambria Math"/>
                          </a:rPr>
                          <m:t>=</m:t>
                        </m:r>
                        <m:r>
                          <a:rPr lang="ar-IQ" b="1" i="1" smtClean="0">
                            <a:latin typeface="Cambria Math"/>
                          </a:rPr>
                          <m:t>𝟗</m:t>
                        </m:r>
                        <m:r>
                          <a:rPr lang="ar-IQ" b="1" i="1" smtClean="0">
                            <a:latin typeface="Cambria Math"/>
                          </a:rPr>
                          <m:t>.</m:t>
                        </m:r>
                        <m:r>
                          <a:rPr lang="ar-IQ" b="1" i="1" smtClean="0">
                            <a:latin typeface="Cambria Math"/>
                          </a:rPr>
                          <m:t>𝟐𝟎</m:t>
                        </m:r>
                      </m:sub>
                    </m:sSub>
                  </m:oMath>
                </a14:m>
                <a:r>
                  <a:rPr lang="ar-IQ" dirty="0" smtClean="0"/>
                  <a:t/>
                </a:r>
                <a14:m>
                  <m:oMath xmlns:m="http://schemas.openxmlformats.org/officeDocument/2006/math">
                    <m:sSub>
                      <m:sSubPr>
                        <m:ctrlPr>
                          <a:rPr lang="ar-IQ" b="1" i="1">
                            <a:latin typeface="Cambria Math"/>
                          </a:rPr>
                        </m:ctrlPr>
                      </m:sSubPr>
                      <m:e>
                        <m:r>
                          <m:rPr>
                            <m:sty m:val="p"/>
                          </m:rPr>
                          <a:rPr lang="en-US" b="1" i="1">
                            <a:latin typeface="Cambria Math"/>
                          </a:rPr>
                          <m:t>g</m:t>
                        </m:r>
                      </m:e>
                      <m:sub>
                        <m:r>
                          <a:rPr lang="ar-IQ" b="1" i="1">
                            <a:latin typeface="Cambria Math"/>
                          </a:rPr>
                          <m:t>𝟏</m:t>
                        </m:r>
                      </m:sub>
                    </m:sSub>
                  </m:oMath>
                </a14:m>
                <a:r>
                  <a:rPr lang="ar-IQ" dirty="0" smtClean="0"/>
                  <a:t>=</a:t>
                </a:r>
                <a:r>
                  <a:rPr lang="en-US" dirty="0" smtClean="0"/>
                  <a:t>.387</a:t>
                </a:r>
                <a:r>
                  <a:rPr lang="ar-IQ" dirty="0" smtClean="0"/>
                  <a:t> . المجموعة ب لها التواء موجب .</a:t>
                </a:r>
              </a:p>
              <a:p>
                <a:pPr marL="0" indent="0">
                  <a:buNone/>
                </a:pPr>
                <a:endParaRPr lang="ar-IQ" dirty="0" smtClean="0"/>
              </a:p>
              <a:p>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sz="quarter" idx="1"/>
              </p:nvPr>
            </p:nvSpPr>
            <p:spPr>
              <a:xfrm>
                <a:off x="342900" y="899592"/>
                <a:ext cx="5600700" cy="7732344"/>
              </a:xfrm>
              <a:blipFill rotWithShape="1">
                <a:blip r:embed="rId2"/>
                <a:stretch>
                  <a:fillRect l="-1741" t="-631" r="-653"/>
                </a:stretch>
              </a:blipFill>
            </p:spPr>
            <p:txBody>
              <a:bodyPr/>
              <a:lstStyle/>
              <a:p>
                <a:r>
                  <a:rPr lang="ar-IQ">
                    <a:noFill/>
                  </a:rPr>
                  <a:t> </a:t>
                </a:r>
              </a:p>
            </p:txBody>
          </p:sp>
        </mc:Fallback>
      </mc:AlternateContent>
      <p:sp>
        <p:nvSpPr>
          <p:cNvPr id="5" name="مستطيل 4"/>
          <p:cNvSpPr/>
          <p:nvPr/>
        </p:nvSpPr>
        <p:spPr>
          <a:xfrm>
            <a:off x="3068959" y="4202668"/>
            <a:ext cx="2927404" cy="369332"/>
          </a:xfrm>
          <a:prstGeom prst="rect">
            <a:avLst/>
          </a:prstGeom>
        </p:spPr>
        <p:txBody>
          <a:bodyPr wrap="none">
            <a:spAutoFit/>
          </a:bodyPr>
          <a:lstStyle/>
          <a:p>
            <a:r>
              <a:rPr lang="en-US" dirty="0"/>
              <a:t>)</a:t>
            </a:r>
            <a:r>
              <a:rPr lang="ar-IQ" dirty="0"/>
              <a:t>جورج , هناء العكيلي,1991, </a:t>
            </a:r>
            <a:r>
              <a:rPr lang="ar-IQ" dirty="0" smtClean="0"/>
              <a:t>98). </a:t>
            </a:r>
            <a:endParaRPr lang="en-US" dirty="0"/>
          </a:p>
        </p:txBody>
      </p:sp>
    </p:spTree>
    <p:extLst>
      <p:ext uri="{BB962C8B-B14F-4D97-AF65-F5344CB8AC3E}">
        <p14:creationId xmlns:p14="http://schemas.microsoft.com/office/powerpoint/2010/main" xmlns="" val="4073914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1397504"/>
          </a:xfrm>
        </p:spPr>
        <p:txBody>
          <a:bodyPr>
            <a:normAutofit fontScale="90000"/>
          </a:bodyPr>
          <a:lstStyle/>
          <a:p>
            <a:pPr algn="r"/>
            <a:r>
              <a:rPr lang="ar-SA" b="1" u="sng" dirty="0"/>
              <a:t>أولا: مقاييس الإلتواء </a:t>
            </a:r>
            <a:r>
              <a:rPr lang="en-US" b="1" u="sng" dirty="0"/>
              <a:t>  Skewdness Measures </a:t>
            </a:r>
            <a:r>
              <a:rPr lang="en-US" dirty="0"/>
              <a:t/>
            </a:r>
            <a:br>
              <a:rPr lang="en-US" dirty="0"/>
            </a:br>
            <a:endParaRPr lang="ar-IQ" dirty="0"/>
          </a:p>
        </p:txBody>
      </p:sp>
      <p:sp>
        <p:nvSpPr>
          <p:cNvPr id="3" name="عنصر نائب للمحتوى 2"/>
          <p:cNvSpPr>
            <a:spLocks noGrp="1"/>
          </p:cNvSpPr>
          <p:nvPr>
            <p:ph sz="quarter" idx="1"/>
          </p:nvPr>
        </p:nvSpPr>
        <p:spPr>
          <a:xfrm>
            <a:off x="342900" y="1331640"/>
            <a:ext cx="5600700" cy="7300296"/>
          </a:xfrm>
        </p:spPr>
        <p:txBody>
          <a:bodyPr>
            <a:normAutofit/>
          </a:bodyPr>
          <a:lstStyle/>
          <a:p>
            <a:r>
              <a:rPr lang="ar-SA" b="1" dirty="0"/>
              <a:t>عند دراسة أشكال منحنيات التوزيعات التكرارية المختلفة نجد أن منها </a:t>
            </a:r>
            <a:r>
              <a:rPr lang="ar-SA" b="1" dirty="0" smtClean="0"/>
              <a:t>ما</a:t>
            </a:r>
            <a:r>
              <a:rPr lang="en-US" b="1" dirty="0" smtClean="0"/>
              <a:t> </a:t>
            </a:r>
            <a:r>
              <a:rPr lang="ar-SA" b="1" dirty="0" smtClean="0"/>
              <a:t>هو </a:t>
            </a:r>
            <a:r>
              <a:rPr lang="ar-SA" b="1" dirty="0"/>
              <a:t>متماثل </a:t>
            </a:r>
            <a:r>
              <a:rPr lang="en-US" b="1" dirty="0" smtClean="0"/>
              <a:t>Symmetrical</a:t>
            </a:r>
            <a:r>
              <a:rPr lang="ar-SA" b="1" dirty="0" smtClean="0"/>
              <a:t> </a:t>
            </a:r>
            <a:r>
              <a:rPr lang="ar-SA" b="1" dirty="0"/>
              <a:t>ومنها الغير متماثل </a:t>
            </a:r>
            <a:r>
              <a:rPr lang="ar-SA" b="1" dirty="0" smtClean="0"/>
              <a:t>أي </a:t>
            </a:r>
            <a:r>
              <a:rPr lang="ar-SA" b="1" dirty="0"/>
              <a:t>يوجد به ما يسمى </a:t>
            </a:r>
            <a:r>
              <a:rPr lang="ar-SA" b="1" dirty="0" smtClean="0"/>
              <a:t>بالالتواء </a:t>
            </a:r>
            <a:r>
              <a:rPr lang="en-US" b="1" dirty="0"/>
              <a:t>Skewed </a:t>
            </a:r>
            <a:r>
              <a:rPr lang="ar-SA" b="1" dirty="0"/>
              <a:t> كما يتضح من أشكال منحنيات التوزيعات التالية: </a:t>
            </a:r>
            <a:r>
              <a:rPr lang="ar-IQ" b="1" dirty="0" smtClean="0"/>
              <a:t> </a:t>
            </a:r>
          </a:p>
          <a:p>
            <a:endParaRPr lang="ar-IQ" b="1" dirty="0"/>
          </a:p>
          <a:p>
            <a:endParaRPr lang="ar-IQ" b="1" dirty="0" smtClean="0"/>
          </a:p>
          <a:p>
            <a:endParaRPr lang="ar-IQ" b="1" dirty="0"/>
          </a:p>
          <a:p>
            <a:endParaRPr lang="ar-IQ" b="1" dirty="0" smtClean="0"/>
          </a:p>
          <a:p>
            <a:endParaRPr lang="ar-IQ" b="1" dirty="0"/>
          </a:p>
          <a:p>
            <a:endParaRPr lang="en-US" dirty="0"/>
          </a:p>
          <a:p>
            <a:r>
              <a:rPr lang="ar-SA" b="1" u="sng" dirty="0"/>
              <a:t>المنحنى المتماثل </a:t>
            </a:r>
            <a:r>
              <a:rPr lang="en-US" b="1" u="sng" dirty="0"/>
              <a:t>Symmetrical Curve </a:t>
            </a:r>
            <a:endParaRPr lang="en-US" dirty="0"/>
          </a:p>
          <a:p>
            <a:r>
              <a:rPr lang="ar-SA" b="1" dirty="0"/>
              <a:t>هو  المنحنى الذى  اذا  قسمناه إلى نصفين </a:t>
            </a:r>
            <a:r>
              <a:rPr lang="ar-SA" b="1" dirty="0" smtClean="0"/>
              <a:t>أنطبق </a:t>
            </a:r>
            <a:r>
              <a:rPr lang="ar-SA" b="1" dirty="0"/>
              <a:t>هذان النصفان على بعضهما البعض تماما </a:t>
            </a:r>
            <a:endParaRPr lang="en-US" b="1" dirty="0" smtClean="0"/>
          </a:p>
          <a:p>
            <a:r>
              <a:rPr lang="en-US" b="1" dirty="0">
                <a:hlinkClick r:id="rId2"/>
              </a:rPr>
              <a:t>https://vb.ckfu.org/attachments</a:t>
            </a:r>
            <a:r>
              <a:rPr lang="en-US" b="1" dirty="0"/>
              <a:t> </a:t>
            </a:r>
            <a:endParaRPr lang="ar-IQ" b="1" dirty="0"/>
          </a:p>
          <a:p>
            <a:pPr marL="0" indent="0">
              <a:buNone/>
            </a:pPr>
            <a:endParaRPr lang="ar-IQ" dirty="0"/>
          </a:p>
        </p:txBody>
      </p:sp>
      <p:pic>
        <p:nvPicPr>
          <p:cNvPr id="4" name="صورة 3" descr="ch08"/>
          <p:cNvPicPr/>
          <p:nvPr/>
        </p:nvPicPr>
        <p:blipFill>
          <a:blip r:embed="rId3" cstate="print">
            <a:lum contrast="45000"/>
            <a:extLst>
              <a:ext uri="{28A0092B-C50C-407E-A947-70E740481C1C}">
                <a14:useLocalDpi xmlns:a14="http://schemas.microsoft.com/office/drawing/2010/main" xmlns="" val="0"/>
              </a:ext>
            </a:extLst>
          </a:blip>
          <a:srcRect/>
          <a:stretch>
            <a:fillRect/>
          </a:stretch>
        </p:blipFill>
        <p:spPr bwMode="auto">
          <a:xfrm>
            <a:off x="1052736" y="3419872"/>
            <a:ext cx="4608512" cy="2016224"/>
          </a:xfrm>
          <a:prstGeom prst="rect">
            <a:avLst/>
          </a:prstGeom>
          <a:ln/>
        </p:spPr>
      </p:pic>
    </p:spTree>
    <p:extLst>
      <p:ext uri="{BB962C8B-B14F-4D97-AF65-F5344CB8AC3E}">
        <p14:creationId xmlns:p14="http://schemas.microsoft.com/office/powerpoint/2010/main" xmlns="" val="757990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533408"/>
          </a:xfrm>
        </p:spPr>
        <p:txBody>
          <a:bodyPr>
            <a:normAutofit fontScale="90000"/>
          </a:bodyPr>
          <a:lstStyle/>
          <a:p>
            <a:r>
              <a:rPr lang="ar-IQ" dirty="0" smtClean="0"/>
              <a:t> </a:t>
            </a:r>
            <a:endParaRPr lang="ar-IQ" dirty="0"/>
          </a:p>
        </p:txBody>
      </p:sp>
      <p:sp>
        <p:nvSpPr>
          <p:cNvPr id="3" name="عنصر نائب للمحتوى 2"/>
          <p:cNvSpPr>
            <a:spLocks noGrp="1"/>
          </p:cNvSpPr>
          <p:nvPr>
            <p:ph sz="quarter" idx="1"/>
          </p:nvPr>
        </p:nvSpPr>
        <p:spPr>
          <a:xfrm>
            <a:off x="342900" y="1043608"/>
            <a:ext cx="5600700" cy="7588328"/>
          </a:xfrm>
        </p:spPr>
        <p:txBody>
          <a:bodyPr>
            <a:normAutofit lnSpcReduction="10000"/>
          </a:bodyPr>
          <a:lstStyle/>
          <a:p>
            <a:r>
              <a:rPr lang="ar-SA" b="1" u="sng" dirty="0"/>
              <a:t>المنحنيات الملتوية </a:t>
            </a:r>
            <a:r>
              <a:rPr lang="en-US" b="1" u="sng" dirty="0"/>
              <a:t>Skewed </a:t>
            </a:r>
            <a:endParaRPr lang="en-US" dirty="0"/>
          </a:p>
          <a:p>
            <a:r>
              <a:rPr lang="ar-SA" b="1" dirty="0"/>
              <a:t>إن الكثير من التوزيعات الإحصائية تبتعد عن التماثل بتركز تكراراتها إما عند أصغر القيم فيصبح المنحنى ملتويا </a:t>
            </a:r>
            <a:r>
              <a:rPr lang="ar-SA" b="1" u="sng" dirty="0"/>
              <a:t>جهة اليمين</a:t>
            </a:r>
            <a:r>
              <a:rPr lang="ar-SA" b="1" dirty="0"/>
              <a:t> أو </a:t>
            </a:r>
            <a:r>
              <a:rPr lang="ar-SA" b="1" dirty="0" smtClean="0"/>
              <a:t>التواء </a:t>
            </a:r>
            <a:r>
              <a:rPr lang="ar-SA" b="1" u="sng" dirty="0"/>
              <a:t>موجب</a:t>
            </a:r>
            <a:r>
              <a:rPr lang="ar-SA" b="1" dirty="0"/>
              <a:t> كما يظهر </a:t>
            </a:r>
            <a:r>
              <a:rPr lang="ar-SA" b="1" dirty="0" smtClean="0"/>
              <a:t>في </a:t>
            </a:r>
            <a:r>
              <a:rPr lang="ar-SA" b="1" dirty="0"/>
              <a:t>الشكل التالي: </a:t>
            </a:r>
            <a:endParaRPr lang="en-US" b="1" dirty="0" smtClean="0"/>
          </a:p>
          <a:p>
            <a:endParaRPr lang="ar-IQ" b="1" dirty="0" smtClean="0"/>
          </a:p>
          <a:p>
            <a:endParaRPr lang="ar-IQ" b="1" dirty="0"/>
          </a:p>
          <a:p>
            <a:endParaRPr lang="ar-IQ" b="1" dirty="0" smtClean="0"/>
          </a:p>
          <a:p>
            <a:endParaRPr lang="ar-IQ" b="1" dirty="0"/>
          </a:p>
          <a:p>
            <a:r>
              <a:rPr lang="ar-SA" b="1" u="sng" dirty="0" smtClean="0"/>
              <a:t>أما في </a:t>
            </a:r>
            <a:r>
              <a:rPr lang="ar-SA" b="1" u="sng" dirty="0"/>
              <a:t>حالة تركز التكرارات عند </a:t>
            </a:r>
            <a:r>
              <a:rPr lang="ar-SA" b="1" u="sng" dirty="0" smtClean="0"/>
              <a:t>أكبر </a:t>
            </a:r>
            <a:r>
              <a:rPr lang="ar-SA" b="1" u="sng" dirty="0"/>
              <a:t>القيم</a:t>
            </a:r>
            <a:r>
              <a:rPr lang="ar-SA" b="1" dirty="0"/>
              <a:t> فيسمى المنحنى </a:t>
            </a:r>
            <a:r>
              <a:rPr lang="ar-SA" b="1" dirty="0" smtClean="0"/>
              <a:t>في </a:t>
            </a:r>
            <a:r>
              <a:rPr lang="ar-SA" b="1" dirty="0"/>
              <a:t>تلك الحالة منحنى ملتوي جهة </a:t>
            </a:r>
            <a:r>
              <a:rPr lang="ar-SA" b="1" u="sng" dirty="0"/>
              <a:t>اليسار ( إلتواء سالب )</a:t>
            </a:r>
            <a:r>
              <a:rPr lang="ar-SA" b="1" dirty="0"/>
              <a:t>  كما يظهر من الشكل </a:t>
            </a:r>
            <a:r>
              <a:rPr lang="ar-SA" b="1" dirty="0" smtClean="0"/>
              <a:t>التالي: </a:t>
            </a:r>
            <a:endParaRPr lang="ar-IQ" b="1" dirty="0" smtClean="0"/>
          </a:p>
          <a:p>
            <a:endParaRPr lang="en-US" dirty="0"/>
          </a:p>
          <a:p>
            <a:endParaRPr lang="en-US" dirty="0"/>
          </a:p>
          <a:p>
            <a:pPr marL="0" indent="0">
              <a:buNone/>
            </a:pPr>
            <a:endParaRPr lang="en-US" dirty="0" smtClean="0"/>
          </a:p>
          <a:p>
            <a:pPr marL="0" indent="0">
              <a:buNone/>
            </a:pPr>
            <a:endParaRPr lang="en-US" dirty="0"/>
          </a:p>
          <a:p>
            <a:pPr marL="0" indent="0">
              <a:buNone/>
            </a:pPr>
            <a:endParaRPr lang="en-US" dirty="0" smtClean="0"/>
          </a:p>
          <a:p>
            <a:r>
              <a:rPr lang="en-US" b="1" dirty="0">
                <a:hlinkClick r:id="rId2"/>
              </a:rPr>
              <a:t>https://vb.ckfu.org/attachments</a:t>
            </a:r>
            <a:r>
              <a:rPr lang="en-US" b="1" dirty="0"/>
              <a:t> </a:t>
            </a:r>
            <a:endParaRPr lang="ar-IQ" b="1" dirty="0"/>
          </a:p>
          <a:p>
            <a:pPr marL="0" indent="0">
              <a:buNone/>
            </a:pPr>
            <a:endParaRPr lang="ar-IQ" dirty="0"/>
          </a:p>
        </p:txBody>
      </p:sp>
      <p:pic>
        <p:nvPicPr>
          <p:cNvPr id="5" name="صورة 4" descr="ch08"/>
          <p:cNvPicPr/>
          <p:nvPr/>
        </p:nvPicPr>
        <p:blipFill>
          <a:blip r:embed="rId3" cstate="print">
            <a:lum contrast="45000"/>
          </a:blip>
          <a:srcRect/>
          <a:stretch>
            <a:fillRect/>
          </a:stretch>
        </p:blipFill>
        <p:spPr bwMode="auto">
          <a:xfrm>
            <a:off x="1149365" y="2915816"/>
            <a:ext cx="4457700" cy="1409700"/>
          </a:xfrm>
          <a:prstGeom prst="rect">
            <a:avLst/>
          </a:prstGeom>
          <a:ln/>
        </p:spPr>
      </p:pic>
      <p:pic>
        <p:nvPicPr>
          <p:cNvPr id="6" name="صورة 5" descr="ch08"/>
          <p:cNvPicPr/>
          <p:nvPr/>
        </p:nvPicPr>
        <p:blipFill>
          <a:blip r:embed="rId4" cstate="print">
            <a:lum contrast="45000"/>
          </a:blip>
          <a:srcRect/>
          <a:stretch>
            <a:fillRect/>
          </a:stretch>
        </p:blipFill>
        <p:spPr bwMode="auto">
          <a:xfrm>
            <a:off x="1083960" y="5940152"/>
            <a:ext cx="4588510" cy="1533525"/>
          </a:xfrm>
          <a:prstGeom prst="rect">
            <a:avLst/>
          </a:prstGeom>
          <a:ln/>
        </p:spPr>
      </p:pic>
    </p:spTree>
    <p:extLst>
      <p:ext uri="{BB962C8B-B14F-4D97-AF65-F5344CB8AC3E}">
        <p14:creationId xmlns:p14="http://schemas.microsoft.com/office/powerpoint/2010/main" xmlns="" val="3964644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317384"/>
          </a:xfrm>
        </p:spPr>
        <p:txBody>
          <a:bodyPr>
            <a:normAutofit fontScale="90000"/>
          </a:bodyPr>
          <a:lstStyle/>
          <a:p>
            <a:r>
              <a:rPr lang="ar-IQ" dirty="0" smtClean="0"/>
              <a:t> </a:t>
            </a:r>
            <a:endParaRPr lang="ar-IQ" dirty="0"/>
          </a:p>
        </p:txBody>
      </p:sp>
      <p:sp>
        <p:nvSpPr>
          <p:cNvPr id="3" name="عنصر نائب للمحتوى 2"/>
          <p:cNvSpPr>
            <a:spLocks noGrp="1"/>
          </p:cNvSpPr>
          <p:nvPr>
            <p:ph sz="quarter" idx="1"/>
          </p:nvPr>
        </p:nvSpPr>
        <p:spPr>
          <a:xfrm>
            <a:off x="342900" y="395536"/>
            <a:ext cx="5600700" cy="8236400"/>
          </a:xfrm>
        </p:spPr>
        <p:txBody>
          <a:bodyPr/>
          <a:lstStyle/>
          <a:p>
            <a:r>
              <a:rPr lang="ar-SA" b="1" dirty="0"/>
              <a:t>ويمكن قياس الإلتواء من خلال معامل </a:t>
            </a:r>
            <a:r>
              <a:rPr lang="ar-SA" b="1" u="sng" dirty="0"/>
              <a:t>الإلتواء </a:t>
            </a:r>
            <a:r>
              <a:rPr lang="en-US" b="1" u="sng" dirty="0"/>
              <a:t>SK</a:t>
            </a:r>
            <a:r>
              <a:rPr lang="ar-SA" b="1" dirty="0"/>
              <a:t> والذى  يفيدنا </a:t>
            </a:r>
            <a:r>
              <a:rPr lang="ar-IQ" b="1" dirty="0" smtClean="0"/>
              <a:t> </a:t>
            </a:r>
            <a:r>
              <a:rPr lang="ar-SA" b="1" dirty="0" smtClean="0"/>
              <a:t>في </a:t>
            </a:r>
            <a:r>
              <a:rPr lang="ar-SA" b="1" dirty="0"/>
              <a:t>الحكم على مدى تماثل أو </a:t>
            </a:r>
            <a:r>
              <a:rPr lang="ar-SA" b="1" dirty="0" smtClean="0"/>
              <a:t>التواء </a:t>
            </a:r>
            <a:r>
              <a:rPr lang="ar-SA" b="1" dirty="0"/>
              <a:t>التوزيع</a:t>
            </a:r>
            <a:endParaRPr lang="en-US" dirty="0"/>
          </a:p>
          <a:p>
            <a:r>
              <a:rPr lang="ar-SA" b="1" u="sng" dirty="0"/>
              <a:t>تتعدد مقاييس الإلتواء إلا أن من أهمها: </a:t>
            </a:r>
            <a:endParaRPr lang="en-US" dirty="0"/>
          </a:p>
          <a:p>
            <a:r>
              <a:rPr lang="ar-SA" b="1" dirty="0"/>
              <a:t>معامل الإلتواء لبيرسون والذى يكون </a:t>
            </a:r>
            <a:r>
              <a:rPr lang="ar-IQ" b="1" dirty="0" smtClean="0"/>
              <a:t> </a:t>
            </a:r>
            <a:r>
              <a:rPr lang="ar-SA" b="1" dirty="0" smtClean="0"/>
              <a:t>في </a:t>
            </a:r>
            <a:r>
              <a:rPr lang="ar-SA" b="1" dirty="0"/>
              <a:t>أحد الصورتين التاليتين: </a:t>
            </a:r>
            <a:endParaRPr lang="ar-IQ" b="1" dirty="0" smtClean="0"/>
          </a:p>
          <a:p>
            <a:endParaRPr lang="ar-IQ" dirty="0" smtClean="0"/>
          </a:p>
          <a:p>
            <a:pPr marL="0" indent="0">
              <a:buNone/>
            </a:pPr>
            <a:endParaRPr lang="ar-IQ" dirty="0" smtClean="0"/>
          </a:p>
          <a:p>
            <a:r>
              <a:rPr lang="ar-IQ" dirty="0" smtClean="0"/>
              <a:t>او  </a:t>
            </a:r>
          </a:p>
          <a:p>
            <a:endParaRPr lang="ar-IQ" dirty="0"/>
          </a:p>
          <a:p>
            <a:r>
              <a:rPr lang="ar-SA" b="1" dirty="0"/>
              <a:t>وحيث أنه لا يمكن حساب معامل الإلتواء لبيرسون </a:t>
            </a:r>
            <a:r>
              <a:rPr lang="ar-SA" b="1" dirty="0" smtClean="0"/>
              <a:t>في </a:t>
            </a:r>
            <a:r>
              <a:rPr lang="ar-SA" b="1" dirty="0"/>
              <a:t>حالة المنحنيات </a:t>
            </a:r>
            <a:r>
              <a:rPr lang="ar-SA" b="1" dirty="0" smtClean="0"/>
              <a:t>التي </a:t>
            </a:r>
            <a:r>
              <a:rPr lang="ar-SA" b="1" dirty="0"/>
              <a:t>تكون شديدة الإلتواء أو </a:t>
            </a:r>
            <a:r>
              <a:rPr lang="ar-SA" b="1" dirty="0" smtClean="0"/>
              <a:t>في </a:t>
            </a:r>
            <a:r>
              <a:rPr lang="ar-SA" b="1" dirty="0"/>
              <a:t>حالة التوزيعات التكرارية المفتوحة. </a:t>
            </a:r>
            <a:endParaRPr lang="en-US" dirty="0"/>
          </a:p>
          <a:p>
            <a:r>
              <a:rPr lang="ar-SA" b="1" u="sng" dirty="0"/>
              <a:t>لذلك يمكن الاعتماد على مقياس الإلتواء لباولى </a:t>
            </a:r>
            <a:r>
              <a:rPr lang="en-US" b="1" u="sng" dirty="0"/>
              <a:t>SkB</a:t>
            </a:r>
            <a:r>
              <a:rPr lang="ar-SA" b="1" u="sng" dirty="0"/>
              <a:t> الذى يعرف كما يلي: </a:t>
            </a:r>
            <a:endParaRPr lang="en-US" dirty="0"/>
          </a:p>
          <a:p>
            <a:endParaRPr lang="ar-IQ" dirty="0" smtClean="0"/>
          </a:p>
          <a:p>
            <a:endParaRPr lang="ar-IQ" dirty="0"/>
          </a:p>
          <a:p>
            <a:endParaRPr lang="ar-IQ" dirty="0" smtClean="0"/>
          </a:p>
          <a:p>
            <a:r>
              <a:rPr lang="en-US" b="1" dirty="0" smtClean="0">
                <a:hlinkClick r:id="rId3"/>
              </a:rPr>
              <a:t>https</a:t>
            </a:r>
            <a:r>
              <a:rPr lang="en-US" b="1" dirty="0">
                <a:hlinkClick r:id="rId3"/>
              </a:rPr>
              <a:t>://</a:t>
            </a:r>
            <a:r>
              <a:rPr lang="en-US" b="1" dirty="0" smtClean="0">
                <a:hlinkClick r:id="rId3"/>
              </a:rPr>
              <a:t>vb.ckfu.org/attachments</a:t>
            </a:r>
            <a:r>
              <a:rPr lang="en-US" b="1" dirty="0" smtClean="0"/>
              <a:t> </a:t>
            </a:r>
            <a:endParaRPr lang="ar-IQ" b="1" dirty="0"/>
          </a:p>
          <a:p>
            <a:endParaRPr lang="ar-IQ" dirty="0"/>
          </a:p>
        </p:txBody>
      </p:sp>
      <p:graphicFrame>
        <p:nvGraphicFramePr>
          <p:cNvPr id="4" name="كائن 3"/>
          <p:cNvGraphicFramePr>
            <a:graphicFrameLocks noChangeAspect="1"/>
          </p:cNvGraphicFramePr>
          <p:nvPr>
            <p:extLst>
              <p:ext uri="{D42A27DB-BD31-4B8C-83A1-F6EECF244321}">
                <p14:modId xmlns:p14="http://schemas.microsoft.com/office/powerpoint/2010/main" xmlns="" val="1440478519"/>
              </p:ext>
            </p:extLst>
          </p:nvPr>
        </p:nvGraphicFramePr>
        <p:xfrm>
          <a:off x="1052736" y="2555776"/>
          <a:ext cx="2088232" cy="936104"/>
        </p:xfrm>
        <a:graphic>
          <a:graphicData uri="http://schemas.openxmlformats.org/presentationml/2006/ole">
            <p:oleObj spid="_x0000_s1113" name="معادلة" r:id="rId4" imgW="939600" imgH="393480" progId="Equation.3">
              <p:embed/>
            </p:oleObj>
          </a:graphicData>
        </a:graphic>
      </p:graphicFrame>
      <p:graphicFrame>
        <p:nvGraphicFramePr>
          <p:cNvPr id="5" name="كائن 4"/>
          <p:cNvGraphicFramePr>
            <a:graphicFrameLocks noChangeAspect="1"/>
          </p:cNvGraphicFramePr>
          <p:nvPr>
            <p:extLst>
              <p:ext uri="{D42A27DB-BD31-4B8C-83A1-F6EECF244321}">
                <p14:modId xmlns:p14="http://schemas.microsoft.com/office/powerpoint/2010/main" xmlns="" val="973077021"/>
              </p:ext>
            </p:extLst>
          </p:nvPr>
        </p:nvGraphicFramePr>
        <p:xfrm>
          <a:off x="836712" y="3635896"/>
          <a:ext cx="2304256" cy="936104"/>
        </p:xfrm>
        <a:graphic>
          <a:graphicData uri="http://schemas.openxmlformats.org/presentationml/2006/ole">
            <p:oleObj spid="_x0000_s1114" name="معادلة" r:id="rId5" imgW="1155600" imgH="419040" progId="Equation.3">
              <p:embed/>
            </p:oleObj>
          </a:graphicData>
        </a:graphic>
      </p:graphicFrame>
      <p:graphicFrame>
        <p:nvGraphicFramePr>
          <p:cNvPr id="6" name="كائن 5"/>
          <p:cNvGraphicFramePr>
            <a:graphicFrameLocks noChangeAspect="1"/>
          </p:cNvGraphicFramePr>
          <p:nvPr>
            <p:extLst>
              <p:ext uri="{D42A27DB-BD31-4B8C-83A1-F6EECF244321}">
                <p14:modId xmlns:p14="http://schemas.microsoft.com/office/powerpoint/2010/main" xmlns="" val="553447698"/>
              </p:ext>
            </p:extLst>
          </p:nvPr>
        </p:nvGraphicFramePr>
        <p:xfrm>
          <a:off x="548680" y="6732240"/>
          <a:ext cx="3744416" cy="1440160"/>
        </p:xfrm>
        <a:graphic>
          <a:graphicData uri="http://schemas.openxmlformats.org/presentationml/2006/ole">
            <p:oleObj spid="_x0000_s1115" name="معادلة" r:id="rId6" imgW="1498320" imgH="444240" progId="Equation.3">
              <p:embed/>
            </p:oleObj>
          </a:graphicData>
        </a:graphic>
      </p:graphicFrame>
    </p:spTree>
    <p:extLst>
      <p:ext uri="{BB962C8B-B14F-4D97-AF65-F5344CB8AC3E}">
        <p14:creationId xmlns:p14="http://schemas.microsoft.com/office/powerpoint/2010/main" xmlns="" val="18612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6368" y="539552"/>
            <a:ext cx="5817197" cy="1626323"/>
          </a:xfrm>
        </p:spPr>
        <p:txBody>
          <a:bodyPr>
            <a:normAutofit fontScale="90000"/>
          </a:bodyPr>
          <a:lstStyle/>
          <a:p>
            <a:pPr algn="r"/>
            <a:r>
              <a:rPr lang="ar-IQ" sz="4400" b="1" dirty="0"/>
              <a:t>مفهوم التشتت والهدف من احتسابه:</a:t>
            </a:r>
            <a:r>
              <a:rPr lang="en-US" sz="4400" dirty="0"/>
              <a:t/>
            </a:r>
            <a:br>
              <a:rPr lang="en-US" sz="4400" dirty="0"/>
            </a:br>
            <a:endParaRPr lang="ar-IQ" sz="4400" dirty="0"/>
          </a:p>
        </p:txBody>
      </p:sp>
      <p:sp>
        <p:nvSpPr>
          <p:cNvPr id="3" name="عنصر نائب للمحتوى 2"/>
          <p:cNvSpPr>
            <a:spLocks noGrp="1"/>
          </p:cNvSpPr>
          <p:nvPr>
            <p:ph sz="quarter" idx="1"/>
          </p:nvPr>
        </p:nvSpPr>
        <p:spPr>
          <a:xfrm>
            <a:off x="524436" y="1787691"/>
            <a:ext cx="5809129" cy="6380527"/>
          </a:xfrm>
        </p:spPr>
        <p:txBody>
          <a:bodyPr>
            <a:normAutofit fontScale="92500" lnSpcReduction="10000"/>
          </a:bodyPr>
          <a:lstStyle/>
          <a:p>
            <a:r>
              <a:rPr lang="ar-IQ" b="1" dirty="0"/>
              <a:t>ورد ذكر مصطلح "التشتت "في الادبيات الاحصائية بكلمه " التبعثر " </a:t>
            </a:r>
            <a:r>
              <a:rPr lang="en-US" b="1" dirty="0"/>
              <a:t>Scatteredness) </a:t>
            </a:r>
            <a:r>
              <a:rPr lang="ar-IQ" b="1" dirty="0"/>
              <a:t>)  انتشار قيم مجموعه من المفردات.</a:t>
            </a:r>
            <a:endParaRPr lang="en-US" dirty="0"/>
          </a:p>
          <a:p>
            <a:pPr marL="0" indent="0">
              <a:buNone/>
            </a:pPr>
            <a:r>
              <a:rPr lang="ar-IQ" b="1" dirty="0"/>
              <a:t>يعرف التشتت هو تباعد أو انتشار قيم مجموعة من المفردات عن بعضها البعض، أو عن قيمة معينة ثابتة   (ك</a:t>
            </a:r>
            <a:r>
              <a:rPr lang="ar-IQ" b="1" dirty="0">
                <a:hlinkClick r:id="rId2"/>
              </a:rPr>
              <a:t>الوسط الحسابي</a:t>
            </a:r>
            <a:r>
              <a:rPr lang="ar-IQ" b="1" dirty="0"/>
              <a:t> مثلا)، و الهدف من دراسة التشتت هو تكوين فكرة عن مدى تجانس قيم مجموعة من المفردات، ويفيد التشتت في إجراء المقارنة بين قيم مجموعتين أو أكثر من البيانات عن ظاهرة معينة </a:t>
            </a:r>
            <a:r>
              <a:rPr lang="ar-SA" b="1" dirty="0"/>
              <a:t>(المشهداني,هرمز,1989, 229)</a:t>
            </a:r>
            <a:r>
              <a:rPr lang="ar-IQ" b="1" dirty="0"/>
              <a:t>.</a:t>
            </a:r>
            <a:endParaRPr lang="en-US" dirty="0"/>
          </a:p>
          <a:p>
            <a:pPr marL="0" indent="0">
              <a:buNone/>
            </a:pPr>
            <a:r>
              <a:rPr lang="ar-SA" b="1" dirty="0" smtClean="0"/>
              <a:t>تعرف </a:t>
            </a:r>
            <a:r>
              <a:rPr lang="ar-SA" b="1" dirty="0"/>
              <a:t>مقاييس التشتت ايضاً على أنها مجموعة من الدوال الإحصائية التي تستخدم في تحديد مقدار انحراف البيانات الإحصائية عن بعضها البعض، أو عن قيمتها الوسطية والتي تسمى بالوسط الحسابي للقيم، وتعد هذه المقاييس هامة في عملية صنع القرار، لأنها تعطي معلومات دقيقة عن مدى تجانس العينات الإحصائية، وتربط بين ما هو موجود، وبين ما كان متوقع الحدوث، كما تسهم هذه المقاييس الإحصائية في المقارنة بين عدة مجموعات من البيانات الإحصائية وفق النتائج التي تصدر عنها   </a:t>
            </a:r>
            <a:r>
              <a:rPr lang="ar-SA" b="1" dirty="0" smtClean="0"/>
              <a:t>.</a:t>
            </a:r>
            <a:endParaRPr lang="en-US" b="1" dirty="0" smtClean="0"/>
          </a:p>
          <a:p>
            <a:pPr marL="0" indent="0">
              <a:buNone/>
            </a:pPr>
            <a:r>
              <a:rPr lang="en-US" dirty="0"/>
              <a:t>http://</a:t>
            </a:r>
            <a:r>
              <a:rPr lang="en-US" dirty="0" smtClean="0"/>
              <a:t>weziwezi.com)</a:t>
            </a:r>
            <a:r>
              <a:rPr lang="ar-IQ" dirty="0" smtClean="0"/>
              <a:t>)</a:t>
            </a: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xmlns="" val="2074437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605416"/>
          </a:xfrm>
        </p:spPr>
        <p:txBody>
          <a:bodyPr/>
          <a:lstStyle/>
          <a:p>
            <a:r>
              <a:rPr lang="ar-IQ" dirty="0" smtClean="0"/>
              <a:t> </a:t>
            </a:r>
            <a:endParaRPr lang="ar-IQ" dirty="0"/>
          </a:p>
        </p:txBody>
      </p:sp>
      <p:sp>
        <p:nvSpPr>
          <p:cNvPr id="3" name="عنصر نائب للمحتوى 2"/>
          <p:cNvSpPr>
            <a:spLocks noGrp="1"/>
          </p:cNvSpPr>
          <p:nvPr>
            <p:ph sz="quarter" idx="1"/>
          </p:nvPr>
        </p:nvSpPr>
        <p:spPr>
          <a:xfrm>
            <a:off x="188640" y="395536"/>
            <a:ext cx="5944636" cy="8236400"/>
          </a:xfrm>
        </p:spPr>
        <p:txBody>
          <a:bodyPr>
            <a:normAutofit/>
          </a:bodyPr>
          <a:lstStyle/>
          <a:p>
            <a:endParaRPr lang="ar-IQ" dirty="0" smtClean="0"/>
          </a:p>
          <a:p>
            <a:endParaRPr lang="ar-IQ" dirty="0"/>
          </a:p>
          <a:p>
            <a:endParaRPr lang="ar-IQ" dirty="0" smtClean="0"/>
          </a:p>
          <a:p>
            <a:endParaRPr lang="ar-IQ" dirty="0"/>
          </a:p>
          <a:p>
            <a:endParaRPr lang="ar-IQ" dirty="0" smtClean="0"/>
          </a:p>
          <a:p>
            <a:endParaRPr lang="ar-IQ" dirty="0" smtClean="0"/>
          </a:p>
          <a:p>
            <a:endParaRPr lang="ar-IQ" dirty="0"/>
          </a:p>
          <a:p>
            <a:r>
              <a:rPr lang="ar-IQ" b="1" dirty="0" smtClean="0"/>
              <a:t>اذا كان معامل </a:t>
            </a:r>
            <a:r>
              <a:rPr lang="ar-SA" b="1" dirty="0" smtClean="0"/>
              <a:t>ال</a:t>
            </a:r>
            <a:r>
              <a:rPr lang="ar-IQ" b="1" dirty="0" smtClean="0"/>
              <a:t>ال</a:t>
            </a:r>
            <a:r>
              <a:rPr lang="ar-SA" b="1" dirty="0" smtClean="0"/>
              <a:t>تواء </a:t>
            </a:r>
            <a:r>
              <a:rPr lang="ar-SA" b="1" dirty="0"/>
              <a:t>موجب جهة اليمين </a:t>
            </a:r>
            <a:r>
              <a:rPr lang="ar-IQ" b="1" dirty="0"/>
              <a:t>و</a:t>
            </a:r>
            <a:r>
              <a:rPr lang="ar-IQ" b="1" dirty="0" smtClean="0"/>
              <a:t> </a:t>
            </a:r>
            <a:r>
              <a:rPr lang="ar-SA" b="1" dirty="0" smtClean="0"/>
              <a:t> </a:t>
            </a:r>
            <a:r>
              <a:rPr lang="ar-SA" b="1" dirty="0"/>
              <a:t>قيمة معامل الإلتواء صغيرة تقترب من الصفر </a:t>
            </a:r>
            <a:r>
              <a:rPr lang="ar-SA" b="1" dirty="0" smtClean="0"/>
              <a:t>يدل على </a:t>
            </a:r>
            <a:r>
              <a:rPr lang="ar-SA" b="1" dirty="0"/>
              <a:t>أن التوزيع قريب من التماثل</a:t>
            </a:r>
            <a:r>
              <a:rPr lang="ar-SA" b="1" dirty="0" smtClean="0"/>
              <a:t>.</a:t>
            </a:r>
            <a:endParaRPr lang="ar-IQ" b="1" dirty="0" smtClean="0"/>
          </a:p>
          <a:p>
            <a:r>
              <a:rPr lang="ar-SA" b="1" dirty="0" smtClean="0"/>
              <a:t>يفضل </a:t>
            </a:r>
            <a:r>
              <a:rPr lang="ar-SA" b="1" dirty="0"/>
              <a:t>استخدام معامل الإلتواء لبيرسون في أي من صيغتيه في حالة البيانات غير المبوبة وكذلك الجداول التكرارية المغلقة أما في حالة الجداول التكرارية المفتوحة فيفضل استخدام معامل الإلتواء لباولي. </a:t>
            </a:r>
            <a:endParaRPr lang="ar-IQ" b="1" dirty="0" smtClean="0"/>
          </a:p>
          <a:p>
            <a:endParaRPr lang="ar-IQ" b="1" dirty="0"/>
          </a:p>
          <a:p>
            <a:endParaRPr lang="ar-IQ" b="1" dirty="0" smtClean="0"/>
          </a:p>
          <a:p>
            <a:endParaRPr lang="ar-IQ" b="1" dirty="0"/>
          </a:p>
          <a:p>
            <a:pPr marL="0" indent="0">
              <a:buNone/>
            </a:pPr>
            <a:endParaRPr lang="en-US" b="1" dirty="0"/>
          </a:p>
          <a:p>
            <a:pPr marL="0" indent="0">
              <a:buNone/>
            </a:pPr>
            <a:r>
              <a:rPr lang="en-US" b="1" dirty="0">
                <a:hlinkClick r:id="rId2"/>
              </a:rPr>
              <a:t>https://vb.ckfu.org/attachments</a:t>
            </a:r>
            <a:r>
              <a:rPr lang="en-US" b="1" dirty="0"/>
              <a:t> </a:t>
            </a:r>
            <a:endParaRPr lang="ar-IQ" b="1" dirty="0"/>
          </a:p>
          <a:p>
            <a:pPr marL="0" indent="0">
              <a:buNone/>
            </a:pPr>
            <a:endParaRPr lang="ar-IQ" b="1" dirty="0"/>
          </a:p>
          <a:p>
            <a:pPr marL="0" indent="0">
              <a:buNone/>
            </a:pPr>
            <a:endParaRPr lang="ar-IQ" dirty="0" smtClean="0"/>
          </a:p>
          <a:p>
            <a:endParaRPr lang="ar-IQ" dirty="0"/>
          </a:p>
          <a:p>
            <a:pPr marL="0" indent="0">
              <a:buNone/>
            </a:pPr>
            <a:endParaRPr lang="ar-IQ"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08719" y="395536"/>
            <a:ext cx="5224557"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615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461400"/>
          </a:xfrm>
        </p:spPr>
        <p:txBody>
          <a:bodyPr>
            <a:normAutofit fontScale="90000"/>
          </a:bodyPr>
          <a:lstStyle/>
          <a:p>
            <a:pPr algn="r"/>
            <a:r>
              <a:rPr lang="ar-SA" b="1" u="sng" dirty="0"/>
              <a:t>التفلطح </a:t>
            </a:r>
            <a:r>
              <a:rPr lang="en-US" b="1" u="sng" dirty="0"/>
              <a:t> Kurtosis </a:t>
            </a:r>
            <a:endParaRPr lang="en-US" dirty="0"/>
          </a:p>
        </p:txBody>
      </p:sp>
      <p:sp>
        <p:nvSpPr>
          <p:cNvPr id="3" name="عنصر نائب للمحتوى 2"/>
          <p:cNvSpPr>
            <a:spLocks noGrp="1"/>
          </p:cNvSpPr>
          <p:nvPr>
            <p:ph sz="quarter" idx="1"/>
          </p:nvPr>
        </p:nvSpPr>
        <p:spPr>
          <a:xfrm>
            <a:off x="342900" y="1043608"/>
            <a:ext cx="5600700" cy="7588328"/>
          </a:xfrm>
        </p:spPr>
        <p:txBody>
          <a:bodyPr>
            <a:normAutofit/>
          </a:bodyPr>
          <a:lstStyle/>
          <a:p>
            <a:r>
              <a:rPr lang="ar-SA" b="1" dirty="0"/>
              <a:t>يقصد بالتفلطح مقدار التدبب ( الارتفاع </a:t>
            </a:r>
            <a:r>
              <a:rPr lang="en-US" b="1" dirty="0" smtClean="0"/>
              <a:t> </a:t>
            </a:r>
            <a:r>
              <a:rPr lang="ar-SA" b="1" dirty="0" smtClean="0"/>
              <a:t>أو</a:t>
            </a:r>
            <a:r>
              <a:rPr lang="ar-IQ" b="1" dirty="0" smtClean="0"/>
              <a:t> </a:t>
            </a:r>
            <a:r>
              <a:rPr lang="ar-SA" b="1" dirty="0" smtClean="0"/>
              <a:t>الانخفاض </a:t>
            </a:r>
            <a:r>
              <a:rPr lang="ar-SA" b="1" dirty="0"/>
              <a:t>) </a:t>
            </a:r>
            <a:r>
              <a:rPr lang="ar-SA" b="1" dirty="0" smtClean="0"/>
              <a:t>في </a:t>
            </a:r>
            <a:r>
              <a:rPr lang="ar-SA" b="1" dirty="0"/>
              <a:t>قمة المنحنى مقارنة بقمة منحنى التوزيع </a:t>
            </a:r>
            <a:r>
              <a:rPr lang="ar-SA" b="1" dirty="0" smtClean="0"/>
              <a:t>الطبيعي.</a:t>
            </a:r>
            <a:endParaRPr lang="en-US" dirty="0"/>
          </a:p>
          <a:p>
            <a:r>
              <a:rPr lang="ar-SA" b="1" dirty="0"/>
              <a:t>وتكون قيمة معامل التفلطح </a:t>
            </a:r>
            <a:r>
              <a:rPr lang="ar-SA" b="1" u="sng" dirty="0"/>
              <a:t>صفر</a:t>
            </a:r>
            <a:r>
              <a:rPr lang="ar-SA" b="1" dirty="0"/>
              <a:t> </a:t>
            </a:r>
            <a:r>
              <a:rPr lang="ar-SA" b="1" dirty="0" smtClean="0"/>
              <a:t>في </a:t>
            </a:r>
            <a:r>
              <a:rPr lang="ar-SA" b="1" dirty="0"/>
              <a:t>حالة التوزيع </a:t>
            </a:r>
            <a:r>
              <a:rPr lang="ar-SA" b="1" dirty="0" smtClean="0"/>
              <a:t>الطبيعي المعياري. </a:t>
            </a:r>
            <a:endParaRPr lang="en-US" dirty="0"/>
          </a:p>
          <a:p>
            <a:r>
              <a:rPr lang="ar-SA" b="1" dirty="0" smtClean="0"/>
              <a:t>ففي </a:t>
            </a:r>
            <a:r>
              <a:rPr lang="ar-SA" b="1" dirty="0"/>
              <a:t>حالة ما يكون معامل التفلطح للبيانات الاصلية  </a:t>
            </a:r>
            <a:r>
              <a:rPr lang="ar-SA" b="1" u="sng" dirty="0" smtClean="0"/>
              <a:t>أكبر </a:t>
            </a:r>
            <a:r>
              <a:rPr lang="ar-SA" b="1" u="sng" dirty="0"/>
              <a:t>من 3</a:t>
            </a:r>
            <a:r>
              <a:rPr lang="ar-SA" b="1" dirty="0"/>
              <a:t> يكون المنحنى مدبب لأعلى  كما بالشكل </a:t>
            </a:r>
            <a:r>
              <a:rPr lang="ar-SA" b="1" dirty="0" smtClean="0"/>
              <a:t>التالي</a:t>
            </a:r>
            <a:r>
              <a:rPr lang="ar-IQ" b="1" dirty="0" smtClean="0"/>
              <a:t>:</a:t>
            </a:r>
          </a:p>
          <a:p>
            <a:endParaRPr lang="ar-IQ" dirty="0" smtClean="0"/>
          </a:p>
          <a:p>
            <a:endParaRPr lang="ar-IQ" dirty="0"/>
          </a:p>
          <a:p>
            <a:pPr marL="0" indent="0">
              <a:buNone/>
            </a:pPr>
            <a:endParaRPr lang="ar-IQ" dirty="0"/>
          </a:p>
          <a:p>
            <a:r>
              <a:rPr lang="ar-SA" b="1" dirty="0"/>
              <a:t>أما </a:t>
            </a:r>
            <a:r>
              <a:rPr lang="ar-SA" b="1" dirty="0" smtClean="0"/>
              <a:t>في </a:t>
            </a:r>
            <a:r>
              <a:rPr lang="ar-SA" b="1" dirty="0"/>
              <a:t>حالة ما يكون معامل التفلطح للبيانات الأصلية </a:t>
            </a:r>
            <a:r>
              <a:rPr lang="ar-SA" b="1" u="sng" dirty="0"/>
              <a:t>أقل من 3</a:t>
            </a:r>
            <a:r>
              <a:rPr lang="ar-SA" b="1" dirty="0"/>
              <a:t> يعنى ذلك أن المنحنى مفلطح كما يتضح من الشكل التالي: </a:t>
            </a:r>
            <a:endParaRPr lang="en-US" dirty="0"/>
          </a:p>
          <a:p>
            <a:endParaRPr lang="ar-IQ" dirty="0"/>
          </a:p>
          <a:p>
            <a:endParaRPr lang="ar-IQ" dirty="0"/>
          </a:p>
          <a:p>
            <a:endParaRPr lang="en-US" dirty="0" smtClean="0"/>
          </a:p>
          <a:p>
            <a:pPr marL="0" indent="0">
              <a:buNone/>
            </a:pPr>
            <a:r>
              <a:rPr lang="en-US" b="1" dirty="0">
                <a:hlinkClick r:id="rId2"/>
              </a:rPr>
              <a:t>https://vb.ckfu.org/attachments</a:t>
            </a:r>
            <a:r>
              <a:rPr lang="en-US" b="1" dirty="0"/>
              <a:t> </a:t>
            </a:r>
            <a:endParaRPr lang="ar-IQ" b="1" dirty="0"/>
          </a:p>
          <a:p>
            <a:pPr marL="0" indent="0">
              <a:buNone/>
            </a:pPr>
            <a:endParaRPr lang="ar-IQ"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2513" y="4283968"/>
            <a:ext cx="4441825" cy="122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6216" y="6634816"/>
            <a:ext cx="4585618" cy="1152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377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533408"/>
          </a:xfrm>
        </p:spPr>
        <p:txBody>
          <a:bodyPr>
            <a:normAutofit fontScale="90000"/>
          </a:bodyPr>
          <a:lstStyle/>
          <a:p>
            <a:r>
              <a:rPr lang="ar-IQ" dirty="0" smtClean="0"/>
              <a:t> </a:t>
            </a:r>
            <a:endParaRPr lang="ar-IQ" dirty="0"/>
          </a:p>
        </p:txBody>
      </p:sp>
      <p:sp>
        <p:nvSpPr>
          <p:cNvPr id="3" name="عنصر نائب للمحتوى 2"/>
          <p:cNvSpPr>
            <a:spLocks noGrp="1"/>
          </p:cNvSpPr>
          <p:nvPr>
            <p:ph sz="quarter" idx="1"/>
          </p:nvPr>
        </p:nvSpPr>
        <p:spPr>
          <a:xfrm>
            <a:off x="342900" y="395536"/>
            <a:ext cx="5600700" cy="8236400"/>
          </a:xfrm>
        </p:spPr>
        <p:txBody>
          <a:bodyPr>
            <a:normAutofit lnSpcReduction="10000"/>
          </a:bodyPr>
          <a:lstStyle/>
          <a:p>
            <a:r>
              <a:rPr lang="ar-SA" b="1" dirty="0" smtClean="0"/>
              <a:t>أما في حالة ما يكون معامل </a:t>
            </a:r>
            <a:r>
              <a:rPr lang="ar-SA" b="1" u="sng" dirty="0" smtClean="0"/>
              <a:t>التفلطح يساوى ثلاثة</a:t>
            </a:r>
            <a:r>
              <a:rPr lang="ar-SA" b="1" dirty="0" smtClean="0"/>
              <a:t> يكون المنحنى متوسط التفلطح و يكون بالشكل التالي: </a:t>
            </a:r>
            <a:endParaRPr lang="ar-IQ" b="1" dirty="0" smtClean="0"/>
          </a:p>
          <a:p>
            <a:endParaRPr lang="ar-IQ" b="1" dirty="0"/>
          </a:p>
          <a:p>
            <a:endParaRPr lang="ar-IQ" b="1" dirty="0" smtClean="0"/>
          </a:p>
          <a:p>
            <a:endParaRPr lang="ar-IQ" b="1" dirty="0"/>
          </a:p>
          <a:p>
            <a:endParaRPr lang="ar-IQ" b="1" dirty="0" smtClean="0"/>
          </a:p>
          <a:p>
            <a:r>
              <a:rPr lang="ar-SA" b="1" dirty="0"/>
              <a:t>وحتى يتضح </a:t>
            </a:r>
            <a:r>
              <a:rPr lang="ar-SA" b="1" u="sng" dirty="0"/>
              <a:t>الفرق بين المنحنيات الثلاث</a:t>
            </a:r>
            <a:r>
              <a:rPr lang="ar-SA" b="1" dirty="0"/>
              <a:t> يمكن رسمها معا كما يلي: </a:t>
            </a:r>
            <a:endParaRPr lang="ar-IQ" b="1" dirty="0" smtClean="0"/>
          </a:p>
          <a:p>
            <a:endParaRPr lang="ar-IQ" b="1" dirty="0"/>
          </a:p>
          <a:p>
            <a:endParaRPr lang="ar-IQ" b="1" dirty="0" smtClean="0"/>
          </a:p>
          <a:p>
            <a:endParaRPr lang="ar-IQ" b="1" dirty="0"/>
          </a:p>
          <a:p>
            <a:endParaRPr lang="ar-IQ" b="1"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b="1" dirty="0">
                <a:hlinkClick r:id="rId2"/>
              </a:rPr>
              <a:t>https://vb.ckfu.org/attachments</a:t>
            </a:r>
            <a:r>
              <a:rPr lang="en-US" b="1" dirty="0"/>
              <a:t> </a:t>
            </a:r>
            <a:endParaRPr lang="ar-IQ" b="1" dirty="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1075" y="1403350"/>
            <a:ext cx="4549775" cy="1355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81075" y="3779838"/>
            <a:ext cx="46101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6250" y="5651500"/>
            <a:ext cx="5280025" cy="176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168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821440"/>
          </a:xfrm>
        </p:spPr>
        <p:txBody>
          <a:bodyPr/>
          <a:lstStyle/>
          <a:p>
            <a:r>
              <a:rPr lang="ar-IQ" dirty="0" smtClean="0"/>
              <a:t> </a:t>
            </a:r>
            <a:endParaRPr lang="ar-IQ" dirty="0"/>
          </a:p>
        </p:txBody>
      </p:sp>
      <p:sp>
        <p:nvSpPr>
          <p:cNvPr id="3" name="عنصر نائب للمحتوى 2"/>
          <p:cNvSpPr>
            <a:spLocks noGrp="1"/>
          </p:cNvSpPr>
          <p:nvPr>
            <p:ph sz="quarter" idx="1"/>
          </p:nvPr>
        </p:nvSpPr>
        <p:spPr>
          <a:xfrm>
            <a:off x="342900" y="827584"/>
            <a:ext cx="5600700" cy="7804352"/>
          </a:xfrm>
        </p:spPr>
        <p:txBody>
          <a:bodyPr/>
          <a:lstStyle/>
          <a:p>
            <a:r>
              <a:rPr lang="ar-IQ" b="1" dirty="0" smtClean="0"/>
              <a:t>اذا كانت </a:t>
            </a:r>
            <a:r>
              <a:rPr lang="ar-SA" b="1" u="sng" dirty="0" smtClean="0"/>
              <a:t>معامل </a:t>
            </a:r>
            <a:r>
              <a:rPr lang="ar-SA" b="1" u="sng" dirty="0"/>
              <a:t>التفلطح أقل من 3</a:t>
            </a:r>
            <a:r>
              <a:rPr lang="ar-SA" b="1" dirty="0"/>
              <a:t> </a:t>
            </a:r>
            <a:r>
              <a:rPr lang="ar-SA" b="1" dirty="0" smtClean="0"/>
              <a:t>يدل </a:t>
            </a:r>
            <a:r>
              <a:rPr lang="ar-SA" b="1" dirty="0"/>
              <a:t>على أن </a:t>
            </a:r>
            <a:r>
              <a:rPr lang="ar-SA" b="1" u="sng" dirty="0"/>
              <a:t>المنحنى مفلطح</a:t>
            </a:r>
            <a:r>
              <a:rPr lang="ar-SA" b="1" dirty="0"/>
              <a:t> </a:t>
            </a:r>
            <a:endParaRPr lang="en-US" dirty="0"/>
          </a:p>
          <a:p>
            <a:r>
              <a:rPr lang="ar-SA" b="1" dirty="0" smtClean="0"/>
              <a:t>أي </a:t>
            </a:r>
            <a:r>
              <a:rPr lang="ar-SA" b="1" dirty="0"/>
              <a:t>أن المشاهدات ( التكرارات ) موزعة على الفئات المختلفة </a:t>
            </a:r>
            <a:r>
              <a:rPr lang="ar-SA" b="1" dirty="0" smtClean="0"/>
              <a:t>ولا </a:t>
            </a:r>
            <a:r>
              <a:rPr lang="ar-SA" b="1" dirty="0"/>
              <a:t>يوجد تركز بدرجة كبيرة </a:t>
            </a:r>
            <a:r>
              <a:rPr lang="ar-SA" b="1" dirty="0" smtClean="0"/>
              <a:t>في </a:t>
            </a:r>
            <a:r>
              <a:rPr lang="ar-SA" b="1" dirty="0"/>
              <a:t>أحد الفئات على حساب </a:t>
            </a:r>
            <a:r>
              <a:rPr lang="ar-SA" b="1" dirty="0" smtClean="0"/>
              <a:t>باقي </a:t>
            </a:r>
            <a:r>
              <a:rPr lang="ar-SA" b="1" dirty="0"/>
              <a:t>الفئات الأخرى. </a:t>
            </a:r>
            <a:endParaRPr lang="en-US" b="1" dirty="0" smtClean="0"/>
          </a:p>
          <a:p>
            <a:r>
              <a:rPr lang="en-US" b="1" dirty="0">
                <a:hlinkClick r:id="rId2"/>
              </a:rPr>
              <a:t>https://vb.ckfu.org/attachments</a:t>
            </a:r>
            <a:r>
              <a:rPr lang="en-US" b="1" dirty="0"/>
              <a:t> </a:t>
            </a:r>
            <a:endParaRPr lang="ar-IQ" b="1" dirty="0"/>
          </a:p>
          <a:p>
            <a:endParaRPr lang="en-US" dirty="0"/>
          </a:p>
          <a:p>
            <a:endParaRPr lang="ar-IQ" dirty="0"/>
          </a:p>
        </p:txBody>
      </p:sp>
    </p:spTree>
    <p:extLst>
      <p:ext uri="{BB962C8B-B14F-4D97-AF65-F5344CB8AC3E}">
        <p14:creationId xmlns:p14="http://schemas.microsoft.com/office/powerpoint/2010/main" xmlns="" val="304205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8671" y="539552"/>
            <a:ext cx="5817197" cy="547429"/>
          </a:xfrm>
        </p:spPr>
        <p:txBody>
          <a:bodyPr>
            <a:normAutofit fontScale="90000"/>
          </a:bodyPr>
          <a:lstStyle/>
          <a:p>
            <a:r>
              <a:rPr lang="ar-IQ" dirty="0" smtClean="0">
                <a:solidFill>
                  <a:schemeClr val="bg1">
                    <a:lumMod val="75000"/>
                  </a:schemeClr>
                </a:solidFill>
              </a:rPr>
              <a:t>مقاييس التشتت</a:t>
            </a:r>
            <a:endParaRPr lang="ar-IQ" dirty="0">
              <a:solidFill>
                <a:schemeClr val="bg1">
                  <a:lumMod val="75000"/>
                </a:schemeClr>
              </a:solidFill>
            </a:endParaRPr>
          </a:p>
        </p:txBody>
      </p:sp>
      <p:sp>
        <p:nvSpPr>
          <p:cNvPr id="2" name="عنصر نائب للمحتوى 1"/>
          <p:cNvSpPr>
            <a:spLocks noGrp="1"/>
          </p:cNvSpPr>
          <p:nvPr>
            <p:ph sz="quarter" idx="1"/>
          </p:nvPr>
        </p:nvSpPr>
        <p:spPr>
          <a:xfrm>
            <a:off x="350659" y="1115617"/>
            <a:ext cx="5982906" cy="7052601"/>
          </a:xfrm>
        </p:spPr>
        <p:txBody>
          <a:bodyPr>
            <a:normAutofit lnSpcReduction="10000"/>
          </a:bodyPr>
          <a:lstStyle/>
          <a:p>
            <a:r>
              <a:rPr lang="ar-IQ" b="1" dirty="0"/>
              <a:t>التشتت هو إحدى أهم خصائص البيانات التي تعمل على تحديد مقدار تناغم وتجانس القيم مع بعضها البعض، أو مدى تباعدها وتبعثرها عن بعضها البعض، فإذا كانت البيانات مُتناغِمَة ومتقاربة من بعضها البعض حول نقطة معينة، فهذا يعني أنّها غير مُشتّتة بل متجانسة، أما إذا كانت البيانات متفرقة ومتباعدة عن بعضها البعض بحيث أنها لا تتجمع ضمن نقطة تركيز معينة، فهذا يعني أن هذه البيانات متشتتة</a:t>
            </a:r>
            <a:r>
              <a:rPr lang="ar-IQ" b="1" dirty="0" smtClean="0"/>
              <a:t>. </a:t>
            </a:r>
            <a:r>
              <a:rPr lang="ar-IQ" b="1" dirty="0"/>
              <a:t>أما بالنسبة لمقدار التشتت يكون كبيراً إذا كانت البيانات متفرقة بشكل كبير، أما إذا كانت بُعد البيانات عن بعضها البعض قليل ومحدود، فهذا يعني أن مقدار التشتت قليل، وبمعنى آخر كلما زاد بُعد البيانات عن بعضها البعض زاد التشتت وكلما قلَّ بعد البيانات عن بعضها البعض قلَّ التشتت</a:t>
            </a:r>
            <a:r>
              <a:rPr lang="ar-IQ" b="1" dirty="0" smtClean="0"/>
              <a:t>.</a:t>
            </a:r>
          </a:p>
          <a:p>
            <a:r>
              <a:rPr lang="ar-IQ" b="1" dirty="0" smtClean="0"/>
              <a:t>يعرف التشتت (</a:t>
            </a:r>
            <a:r>
              <a:rPr lang="en-US" b="1" dirty="0" smtClean="0"/>
              <a:t>Dispersion</a:t>
            </a:r>
            <a:r>
              <a:rPr lang="ar-IQ" b="1" dirty="0" smtClean="0"/>
              <a:t>) لأية مجموعة من القيم بالتباعد بين مفرداتها أو التفاوت أو الاختلاف بينهما . ويمكننا أن نتخذ مقدار التشتت قليلاً كان ام كبيراً كدليل على تجمع القيم وقربها او تفرقها وتباعدها عن بعضها البعض . وهكذا يكون لدينا مقياس لمقدار تجانس المجموعات الاحصائية (</a:t>
            </a:r>
            <a:r>
              <a:rPr lang="en-US" b="1" dirty="0" smtClean="0"/>
              <a:t>1990, 344</a:t>
            </a:r>
            <a:r>
              <a:rPr lang="ar-IQ" b="1" dirty="0" smtClean="0"/>
              <a:t>,</a:t>
            </a:r>
            <a:r>
              <a:rPr lang="en-US" b="1" dirty="0" smtClean="0"/>
              <a:t> Gay</a:t>
            </a:r>
            <a:r>
              <a:rPr lang="ar-IQ" b="1" dirty="0" smtClean="0"/>
              <a:t>).</a:t>
            </a:r>
            <a:endParaRPr lang="en-US" dirty="0"/>
          </a:p>
          <a:p>
            <a:endParaRPr lang="ar-IQ" dirty="0"/>
          </a:p>
        </p:txBody>
      </p:sp>
    </p:spTree>
    <p:extLst>
      <p:ext uri="{BB962C8B-B14F-4D97-AF65-F5344CB8AC3E}">
        <p14:creationId xmlns:p14="http://schemas.microsoft.com/office/powerpoint/2010/main" xmlns="" val="1256414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rmAutofit/>
          </a:bodyPr>
          <a:lstStyle/>
          <a:p>
            <a:pPr algn="r"/>
            <a:r>
              <a:rPr lang="en-US" b="1" dirty="0"/>
              <a:t> </a:t>
            </a:r>
            <a:r>
              <a:rPr lang="ar-IQ" b="1" dirty="0"/>
              <a:t>*من أهم مقاييس التشتت :</a:t>
            </a:r>
            <a:r>
              <a:rPr lang="en-US" dirty="0"/>
              <a:t/>
            </a:r>
            <a:br>
              <a:rPr lang="en-US" dirty="0"/>
            </a:br>
            <a:endParaRPr lang="ar-IQ" dirty="0"/>
          </a:p>
        </p:txBody>
      </p:sp>
      <p:sp>
        <p:nvSpPr>
          <p:cNvPr id="2" name="عنصر نائب للمحتوى 1"/>
          <p:cNvSpPr>
            <a:spLocks noGrp="1"/>
          </p:cNvSpPr>
          <p:nvPr>
            <p:ph sz="quarter" idx="1"/>
          </p:nvPr>
        </p:nvSpPr>
        <p:spPr/>
        <p:txBody>
          <a:bodyPr/>
          <a:lstStyle/>
          <a:p>
            <a:r>
              <a:rPr lang="ar-IQ" b="1" dirty="0" smtClean="0"/>
              <a:t> المدى.</a:t>
            </a:r>
            <a:endParaRPr lang="en-US" dirty="0"/>
          </a:p>
          <a:p>
            <a:r>
              <a:rPr lang="ar-IQ" b="1" dirty="0"/>
              <a:t> </a:t>
            </a:r>
            <a:r>
              <a:rPr lang="ar-IQ" b="1" dirty="0" smtClean="0"/>
              <a:t>الانحراف </a:t>
            </a:r>
            <a:r>
              <a:rPr lang="ar-IQ" b="1" dirty="0"/>
              <a:t>الربيعي. </a:t>
            </a:r>
            <a:endParaRPr lang="en-US" dirty="0"/>
          </a:p>
          <a:p>
            <a:r>
              <a:rPr lang="ar-IQ" b="1" dirty="0" smtClean="0"/>
              <a:t> </a:t>
            </a:r>
            <a:r>
              <a:rPr lang="ar-IQ" b="1" dirty="0"/>
              <a:t>الانحراف المتوسط. </a:t>
            </a:r>
            <a:endParaRPr lang="en-US" dirty="0"/>
          </a:p>
          <a:p>
            <a:r>
              <a:rPr lang="ar-IQ" b="1" dirty="0" smtClean="0"/>
              <a:t> </a:t>
            </a:r>
            <a:r>
              <a:rPr lang="ar-IQ" b="1" dirty="0"/>
              <a:t>التباين. </a:t>
            </a:r>
            <a:endParaRPr lang="en-US" dirty="0"/>
          </a:p>
          <a:p>
            <a:r>
              <a:rPr lang="ar-IQ" b="1" dirty="0" smtClean="0"/>
              <a:t> </a:t>
            </a:r>
            <a:r>
              <a:rPr lang="ar-IQ" b="1" dirty="0"/>
              <a:t>الانحراف المعياري.</a:t>
            </a:r>
            <a:endParaRPr lang="en-US" dirty="0"/>
          </a:p>
          <a:p>
            <a:pPr marL="0" indent="0">
              <a:buNone/>
            </a:pPr>
            <a:endParaRPr lang="ar-IQ" dirty="0"/>
          </a:p>
        </p:txBody>
      </p:sp>
    </p:spTree>
    <p:extLst>
      <p:ext uri="{BB962C8B-B14F-4D97-AF65-F5344CB8AC3E}">
        <p14:creationId xmlns:p14="http://schemas.microsoft.com/office/powerpoint/2010/main" xmlns="" val="208206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941453"/>
          </a:xfrm>
        </p:spPr>
        <p:txBody>
          <a:bodyPr>
            <a:normAutofit/>
          </a:bodyPr>
          <a:lstStyle/>
          <a:p>
            <a:pPr algn="r"/>
            <a:r>
              <a:rPr lang="ar-IQ" sz="4000" b="1" dirty="0" smtClean="0">
                <a:solidFill>
                  <a:schemeClr val="tx1"/>
                </a:solidFill>
                <a:latin typeface="Aharoni" pitchFamily="2" charset="-79"/>
              </a:rPr>
              <a:t>المدى: </a:t>
            </a:r>
            <a:r>
              <a:rPr lang="en-US" sz="4000" b="1" dirty="0" smtClean="0">
                <a:solidFill>
                  <a:schemeClr val="tx1"/>
                </a:solidFill>
              </a:rPr>
              <a:t>The Range</a:t>
            </a:r>
            <a:endParaRPr lang="ar-IQ" sz="4000" b="1" dirty="0">
              <a:solidFill>
                <a:schemeClr val="tx1"/>
              </a:solidFill>
              <a:latin typeface="Aharoni" pitchFamily="2" charset="-79"/>
            </a:endParaRPr>
          </a:p>
        </p:txBody>
      </p:sp>
      <p:sp>
        <p:nvSpPr>
          <p:cNvPr id="3" name="عنصر نائب للمحتوى 2"/>
          <p:cNvSpPr>
            <a:spLocks noGrp="1"/>
          </p:cNvSpPr>
          <p:nvPr>
            <p:ph sz="quarter" idx="1"/>
          </p:nvPr>
        </p:nvSpPr>
        <p:spPr>
          <a:xfrm>
            <a:off x="342900" y="1307637"/>
            <a:ext cx="5600700" cy="7324299"/>
          </a:xfrm>
        </p:spPr>
        <p:txBody>
          <a:bodyPr/>
          <a:lstStyle/>
          <a:p>
            <a:r>
              <a:rPr lang="ar-IQ" dirty="0" smtClean="0"/>
              <a:t>يعرف المدى في البيانات بانه الفرق بين اعلى قيمة واصغر قيمة زائد واحد دقة. فإذا كان المدى صغيراً نستنتج ان البيانات محصورة في مسافة قصيرة , واذا كان المدى كبيراً ,فان البيانات تقع ضمن مسافة طويلة.</a:t>
            </a:r>
          </a:p>
          <a:p>
            <a:r>
              <a:rPr lang="ar-IQ" dirty="0" smtClean="0"/>
              <a:t>ويعرف المدى في البيانات المجمعة  (التوزيع التكراري ) بأنه الفرق بين الحد الاعلى الفعلي للفئة العليا والحد الأدنى الفعلي للفئة الدنيا.</a:t>
            </a:r>
          </a:p>
          <a:p>
            <a:r>
              <a:rPr lang="ar-IQ" dirty="0" smtClean="0"/>
              <a:t>ويعتبر المدى من اسهل الطرق الاحصائية لقياس التشتت لكنها دقيقة واحياناً تكون مضللة . فقد يسبب وجود قيمة متطرفة في المجموعة زيادة كبيرة في طول المدى بالرغم من ان جميع قيمها متجمعة بالقرب من بعضها البعض ما عدا هذه القيمة الشاذة(ملحم ,2006, 179).</a:t>
            </a:r>
          </a:p>
          <a:p>
            <a:r>
              <a:rPr lang="ar-IQ" dirty="0" smtClean="0"/>
              <a:t>مثال:</a:t>
            </a:r>
          </a:p>
          <a:p>
            <a:r>
              <a:rPr lang="ar-IQ" dirty="0" smtClean="0"/>
              <a:t>انظر الى المجموعات التالية من القيم وقرر أي المجموعات الثلاث اكثر تجانساً فاذا كانت لديك مجموعتان من الافراد قدموا فحصاً في اختبار للذكاء وكانت درجاتهم على النحو التالي: </a:t>
            </a:r>
            <a:endParaRPr lang="ar-IQ" dirty="0"/>
          </a:p>
        </p:txBody>
      </p:sp>
    </p:spTree>
    <p:extLst>
      <p:ext uri="{BB962C8B-B14F-4D97-AF65-F5344CB8AC3E}">
        <p14:creationId xmlns:p14="http://schemas.microsoft.com/office/powerpoint/2010/main" xmlns="" val="274096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2400" b="1" dirty="0" smtClean="0">
                <a:solidFill>
                  <a:schemeClr val="tx1"/>
                </a:solidFill>
              </a:rPr>
              <a:t>- المجموعة الاولى (ذكور) :  صفر    25      50</a:t>
            </a:r>
            <a:br>
              <a:rPr lang="ar-IQ" sz="2400" b="1" dirty="0" smtClean="0">
                <a:solidFill>
                  <a:schemeClr val="tx1"/>
                </a:solidFill>
              </a:rPr>
            </a:br>
            <a:r>
              <a:rPr lang="ar-IQ" sz="2400" b="1" dirty="0" smtClean="0">
                <a:solidFill>
                  <a:schemeClr val="tx1"/>
                </a:solidFill>
              </a:rPr>
              <a:t>-المجموعة الثانية (اناث ) :  24.5   25    25.5</a:t>
            </a:r>
            <a:endParaRPr lang="ar-IQ" sz="2400" b="1" dirty="0">
              <a:solidFill>
                <a:schemeClr val="tx1"/>
              </a:solidFill>
            </a:endParaRPr>
          </a:p>
        </p:txBody>
      </p:sp>
      <p:sp>
        <p:nvSpPr>
          <p:cNvPr id="3" name="عنصر نائب للمحتوى 2"/>
          <p:cNvSpPr>
            <a:spLocks noGrp="1"/>
          </p:cNvSpPr>
          <p:nvPr>
            <p:ph sz="quarter" idx="1"/>
          </p:nvPr>
        </p:nvSpPr>
        <p:spPr>
          <a:xfrm>
            <a:off x="350658" y="1979712"/>
            <a:ext cx="5600700" cy="6652224"/>
          </a:xfrm>
        </p:spPr>
        <p:txBody>
          <a:bodyPr/>
          <a:lstStyle/>
          <a:p>
            <a:pPr marL="0" indent="0">
              <a:buNone/>
            </a:pPr>
            <a:endParaRPr lang="ar-IQ" dirty="0"/>
          </a:p>
          <a:p>
            <a:r>
              <a:rPr lang="ar-IQ" b="1" dirty="0" smtClean="0"/>
              <a:t>سوف تلاحظ ان قيم المجموعة الاولى اكثر انسجاماً من المجموعة الثانية , وان المجموعة الثانية اكثر تبايناً بالرغم من ان متوسط درجاتها واحد وهو   (25 ) .</a:t>
            </a:r>
          </a:p>
          <a:p>
            <a:r>
              <a:rPr lang="ar-IQ" b="1" dirty="0" smtClean="0"/>
              <a:t>لاحظ توزيع المجموعات التكرارية الثلاث في المنحنيات التكرارية</a:t>
            </a:r>
          </a:p>
          <a:p>
            <a:r>
              <a:rPr lang="ar-IQ" b="1" dirty="0" smtClean="0"/>
              <a:t>سوف تستنتج ان من عيوب المدى المطلق اهتمامه بالقيمتين المتطرفتين </a:t>
            </a:r>
          </a:p>
          <a:p>
            <a:pPr marL="0" indent="0">
              <a:buNone/>
            </a:pPr>
            <a:r>
              <a:rPr lang="ar-IQ" b="1" dirty="0" smtClean="0"/>
              <a:t>وان هاتين القيمتين قد تكونان منفصلتين عن باقي افراد المجموعة ولذلك , فان المدى المطلق ليعطي دلالة واضحة لمدى انتشار وتوزيع القيم . </a:t>
            </a:r>
          </a:p>
          <a:p>
            <a:pPr marL="0" indent="0">
              <a:buNone/>
            </a:pPr>
            <a:r>
              <a:rPr lang="ar-IQ" dirty="0" smtClean="0"/>
              <a:t>(ملحم </a:t>
            </a:r>
            <a:r>
              <a:rPr lang="ar-IQ" dirty="0"/>
              <a:t>,</a:t>
            </a:r>
            <a:r>
              <a:rPr lang="ar-IQ" dirty="0" smtClean="0"/>
              <a:t>2006, 180).</a:t>
            </a:r>
            <a:endParaRPr lang="ar-IQ" dirty="0"/>
          </a:p>
        </p:txBody>
      </p:sp>
    </p:spTree>
    <p:extLst>
      <p:ext uri="{BB962C8B-B14F-4D97-AF65-F5344CB8AC3E}">
        <p14:creationId xmlns:p14="http://schemas.microsoft.com/office/powerpoint/2010/main" xmlns="" val="4155718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5600700" cy="653421"/>
          </a:xfrm>
        </p:spPr>
        <p:txBody>
          <a:bodyPr>
            <a:normAutofit/>
          </a:bodyPr>
          <a:lstStyle/>
          <a:p>
            <a:endParaRPr lang="ar-IQ" dirty="0"/>
          </a:p>
        </p:txBody>
      </p:sp>
      <p:graphicFrame>
        <p:nvGraphicFramePr>
          <p:cNvPr id="5" name="جدول 4"/>
          <p:cNvGraphicFramePr>
            <a:graphicFrameLocks noGrp="1"/>
          </p:cNvGraphicFramePr>
          <p:nvPr>
            <p:extLst>
              <p:ext uri="{D42A27DB-BD31-4B8C-83A1-F6EECF244321}">
                <p14:modId xmlns:p14="http://schemas.microsoft.com/office/powerpoint/2010/main" xmlns="" val="1630644670"/>
              </p:ext>
            </p:extLst>
          </p:nvPr>
        </p:nvGraphicFramePr>
        <p:xfrm>
          <a:off x="332655" y="347531"/>
          <a:ext cx="5634627" cy="686475"/>
        </p:xfrm>
        <a:graphic>
          <a:graphicData uri="http://schemas.openxmlformats.org/drawingml/2006/table">
            <a:tbl>
              <a:tblPr rtl="1" firstRow="1" bandRow="1">
                <a:tableStyleId>{5C22544A-7EE6-4342-B048-85BDC9FD1C3A}</a:tableStyleId>
              </a:tblPr>
              <a:tblGrid>
                <a:gridCol w="1878209"/>
                <a:gridCol w="1878209"/>
                <a:gridCol w="1878209"/>
              </a:tblGrid>
              <a:tr h="686475">
                <a:tc>
                  <a:txBody>
                    <a:bodyPr/>
                    <a:lstStyle/>
                    <a:p>
                      <a:pPr rtl="1"/>
                      <a:r>
                        <a:rPr lang="ar-IQ" sz="2400" dirty="0" smtClean="0"/>
                        <a:t>المجموعة الاولى</a:t>
                      </a:r>
                      <a:endParaRPr lang="ar-IQ" sz="2400" dirty="0"/>
                    </a:p>
                  </a:txBody>
                  <a:tcPr marL="68580" marR="68580" marT="60960" marB="60960"/>
                </a:tc>
                <a:tc>
                  <a:txBody>
                    <a:bodyPr/>
                    <a:lstStyle/>
                    <a:p>
                      <a:pPr rtl="1"/>
                      <a:r>
                        <a:rPr lang="ar-IQ" sz="2400" dirty="0" smtClean="0"/>
                        <a:t>المجموعة الثانية </a:t>
                      </a:r>
                      <a:endParaRPr lang="ar-IQ" sz="2400" dirty="0"/>
                    </a:p>
                  </a:txBody>
                  <a:tcPr marL="68580" marR="68580" marT="60960" marB="60960"/>
                </a:tc>
                <a:tc>
                  <a:txBody>
                    <a:bodyPr/>
                    <a:lstStyle/>
                    <a:p>
                      <a:pPr rtl="1"/>
                      <a:r>
                        <a:rPr lang="ar-IQ" sz="2400" dirty="0" smtClean="0"/>
                        <a:t>المجوعة الثالثة </a:t>
                      </a:r>
                      <a:endParaRPr lang="ar-IQ" sz="2400" dirty="0"/>
                    </a:p>
                  </a:txBody>
                  <a:tcPr marL="68580" marR="68580" marT="60960" marB="60960"/>
                </a:tc>
              </a:tr>
            </a:tbl>
          </a:graphicData>
        </a:graphic>
      </p:graphicFrame>
      <p:graphicFrame>
        <p:nvGraphicFramePr>
          <p:cNvPr id="7" name="عنصر نائب للمحتوى 6"/>
          <p:cNvGraphicFramePr>
            <a:graphicFrameLocks noGrp="1"/>
          </p:cNvGraphicFramePr>
          <p:nvPr>
            <p:ph sz="quarter" idx="1"/>
            <p:extLst>
              <p:ext uri="{D42A27DB-BD31-4B8C-83A1-F6EECF244321}">
                <p14:modId xmlns:p14="http://schemas.microsoft.com/office/powerpoint/2010/main" xmlns="" val="1883718891"/>
              </p:ext>
            </p:extLst>
          </p:nvPr>
        </p:nvGraphicFramePr>
        <p:xfrm>
          <a:off x="332658" y="1115616"/>
          <a:ext cx="5610942" cy="7200804"/>
        </p:xfrm>
        <a:graphic>
          <a:graphicData uri="http://schemas.openxmlformats.org/drawingml/2006/table">
            <a:tbl>
              <a:tblPr rtl="1" firstRow="1" bandRow="1">
                <a:tableStyleId>{5C22544A-7EE6-4342-B048-85BDC9FD1C3A}</a:tableStyleId>
              </a:tblPr>
              <a:tblGrid>
                <a:gridCol w="935157"/>
                <a:gridCol w="935157"/>
                <a:gridCol w="935157"/>
                <a:gridCol w="935157"/>
                <a:gridCol w="935157"/>
                <a:gridCol w="935157"/>
              </a:tblGrid>
              <a:tr h="600067">
                <a:tc>
                  <a:txBody>
                    <a:bodyPr/>
                    <a:lstStyle/>
                    <a:p>
                      <a:pPr rtl="1"/>
                      <a:r>
                        <a:rPr lang="ar-IQ" sz="2400" dirty="0" smtClean="0"/>
                        <a:t>الفئة</a:t>
                      </a:r>
                      <a:endParaRPr lang="ar-IQ" sz="2400" dirty="0"/>
                    </a:p>
                  </a:txBody>
                  <a:tcPr marL="68580" marR="68580" marT="60960" marB="60960"/>
                </a:tc>
                <a:tc>
                  <a:txBody>
                    <a:bodyPr/>
                    <a:lstStyle/>
                    <a:p>
                      <a:pPr rtl="1"/>
                      <a:r>
                        <a:rPr lang="ar-IQ" sz="2400" dirty="0" smtClean="0"/>
                        <a:t>التكرار</a:t>
                      </a:r>
                      <a:endParaRPr lang="ar-IQ" sz="2400" dirty="0"/>
                    </a:p>
                  </a:txBody>
                  <a:tcPr marL="68580" marR="68580" marT="60960" marB="60960"/>
                </a:tc>
                <a:tc>
                  <a:txBody>
                    <a:bodyPr/>
                    <a:lstStyle/>
                    <a:p>
                      <a:pPr rtl="1"/>
                      <a:r>
                        <a:rPr lang="ar-IQ" sz="2400" dirty="0" smtClean="0"/>
                        <a:t>الفئة</a:t>
                      </a:r>
                      <a:endParaRPr lang="ar-IQ" sz="2400" dirty="0"/>
                    </a:p>
                  </a:txBody>
                  <a:tcPr marL="68580" marR="68580" marT="60960" marB="60960"/>
                </a:tc>
                <a:tc>
                  <a:txBody>
                    <a:bodyPr/>
                    <a:lstStyle/>
                    <a:p>
                      <a:pPr rtl="1"/>
                      <a:r>
                        <a:rPr lang="ar-IQ" sz="2400" dirty="0" smtClean="0"/>
                        <a:t>التكرار</a:t>
                      </a:r>
                      <a:endParaRPr lang="ar-IQ" sz="2400" dirty="0"/>
                    </a:p>
                  </a:txBody>
                  <a:tcPr marL="68580" marR="68580" marT="60960" marB="60960"/>
                </a:tc>
                <a:tc>
                  <a:txBody>
                    <a:bodyPr/>
                    <a:lstStyle/>
                    <a:p>
                      <a:pPr rtl="1"/>
                      <a:r>
                        <a:rPr lang="ar-IQ" sz="2400" dirty="0" smtClean="0"/>
                        <a:t>الفئة</a:t>
                      </a:r>
                      <a:endParaRPr lang="ar-IQ" sz="2400" dirty="0"/>
                    </a:p>
                  </a:txBody>
                  <a:tcPr marL="68580" marR="68580" marT="60960" marB="60960"/>
                </a:tc>
                <a:tc>
                  <a:txBody>
                    <a:bodyPr/>
                    <a:lstStyle/>
                    <a:p>
                      <a:pPr rtl="1"/>
                      <a:r>
                        <a:rPr lang="ar-IQ" sz="2400" dirty="0" smtClean="0"/>
                        <a:t>التكرار</a:t>
                      </a:r>
                      <a:endParaRPr lang="ar-IQ" sz="2400" dirty="0"/>
                    </a:p>
                  </a:txBody>
                  <a:tcPr marL="68580" marR="68580" marT="60960" marB="60960"/>
                </a:tc>
              </a:tr>
              <a:tr h="600067">
                <a:tc>
                  <a:txBody>
                    <a:bodyPr/>
                    <a:lstStyle/>
                    <a:p>
                      <a:pPr rtl="1"/>
                      <a:r>
                        <a:rPr lang="ar-IQ" sz="2400" dirty="0" smtClean="0"/>
                        <a:t>5-</a:t>
                      </a:r>
                      <a:endParaRPr lang="ar-IQ" sz="2400" dirty="0"/>
                    </a:p>
                  </a:txBody>
                  <a:tcPr marL="68580" marR="68580" marT="60960" marB="60960"/>
                </a:tc>
                <a:tc>
                  <a:txBody>
                    <a:bodyPr/>
                    <a:lstStyle/>
                    <a:p>
                      <a:pPr rtl="1"/>
                      <a:r>
                        <a:rPr lang="ar-IQ" sz="2400" dirty="0" smtClean="0"/>
                        <a:t>1</a:t>
                      </a:r>
                      <a:endParaRPr lang="ar-IQ" sz="2400" dirty="0"/>
                    </a:p>
                  </a:txBody>
                  <a:tcPr marL="68580" marR="68580" marT="60960" marB="60960"/>
                </a:tc>
                <a:tc>
                  <a:txBody>
                    <a:bodyPr/>
                    <a:lstStyle/>
                    <a:p>
                      <a:pPr rtl="1"/>
                      <a:r>
                        <a:rPr lang="ar-IQ" sz="2400" dirty="0" smtClean="0"/>
                        <a:t>5-</a:t>
                      </a:r>
                      <a:endParaRPr lang="ar-IQ" sz="2400" dirty="0"/>
                    </a:p>
                  </a:txBody>
                  <a:tcPr marL="68580" marR="68580" marT="60960" marB="60960"/>
                </a:tc>
                <a:tc>
                  <a:txBody>
                    <a:bodyPr/>
                    <a:lstStyle/>
                    <a:p>
                      <a:pPr rtl="1"/>
                      <a:r>
                        <a:rPr lang="ar-IQ" sz="2400" dirty="0" smtClean="0"/>
                        <a:t>3</a:t>
                      </a:r>
                      <a:endParaRPr lang="ar-IQ" sz="2400" dirty="0"/>
                    </a:p>
                  </a:txBody>
                  <a:tcPr marL="68580" marR="68580" marT="60960" marB="60960"/>
                </a:tc>
                <a:tc>
                  <a:txBody>
                    <a:bodyPr/>
                    <a:lstStyle/>
                    <a:p>
                      <a:pPr rtl="1"/>
                      <a:r>
                        <a:rPr lang="ar-IQ" sz="2400" dirty="0" smtClean="0"/>
                        <a:t>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15-</a:t>
                      </a:r>
                      <a:endParaRPr lang="ar-IQ" sz="2400" dirty="0"/>
                    </a:p>
                  </a:txBody>
                  <a:tcPr marL="68580" marR="68580" marT="60960" marB="60960"/>
                </a:tc>
                <a:tc>
                  <a:txBody>
                    <a:bodyPr/>
                    <a:lstStyle/>
                    <a:p>
                      <a:pPr rtl="1"/>
                      <a:r>
                        <a:rPr lang="ar-IQ" sz="2400" dirty="0" smtClean="0"/>
                        <a:t>-</a:t>
                      </a:r>
                      <a:endParaRPr lang="ar-IQ" sz="2400" dirty="0"/>
                    </a:p>
                  </a:txBody>
                  <a:tcPr marL="68580" marR="68580" marT="60960" marB="60960"/>
                </a:tc>
                <a:tc>
                  <a:txBody>
                    <a:bodyPr/>
                    <a:lstStyle/>
                    <a:p>
                      <a:pPr rtl="1"/>
                      <a:r>
                        <a:rPr lang="ar-IQ" sz="2400" dirty="0" smtClean="0"/>
                        <a:t>15-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c>
                  <a:txBody>
                    <a:bodyPr/>
                    <a:lstStyle/>
                    <a:p>
                      <a:pPr rtl="1"/>
                      <a:r>
                        <a:rPr lang="ar-IQ" sz="2400" dirty="0" smtClean="0"/>
                        <a:t>15-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25-</a:t>
                      </a:r>
                      <a:endParaRPr lang="ar-IQ" sz="2400" dirty="0"/>
                    </a:p>
                  </a:txBody>
                  <a:tcPr marL="68580" marR="68580" marT="60960" marB="60960"/>
                </a:tc>
                <a:tc>
                  <a:txBody>
                    <a:bodyPr/>
                    <a:lstStyle/>
                    <a:p>
                      <a:pPr rtl="1"/>
                      <a:r>
                        <a:rPr lang="ar-IQ" sz="2400" dirty="0" smtClean="0"/>
                        <a:t>-</a:t>
                      </a:r>
                      <a:endParaRPr lang="ar-IQ" sz="2400" dirty="0"/>
                    </a:p>
                  </a:txBody>
                  <a:tcPr marL="68580" marR="68580" marT="60960" marB="60960"/>
                </a:tc>
                <a:tc>
                  <a:txBody>
                    <a:bodyPr/>
                    <a:lstStyle/>
                    <a:p>
                      <a:pPr rtl="1"/>
                      <a:r>
                        <a:rPr lang="ar-IQ" sz="2400" dirty="0" smtClean="0"/>
                        <a:t>25-</a:t>
                      </a:r>
                      <a:endParaRPr lang="ar-IQ" sz="2400" dirty="0"/>
                    </a:p>
                  </a:txBody>
                  <a:tcPr marL="68580" marR="68580" marT="60960" marB="60960"/>
                </a:tc>
                <a:tc>
                  <a:txBody>
                    <a:bodyPr/>
                    <a:lstStyle/>
                    <a:p>
                      <a:pPr rtl="1"/>
                      <a:r>
                        <a:rPr lang="ar-IQ" sz="2400" dirty="0" smtClean="0"/>
                        <a:t>15</a:t>
                      </a:r>
                      <a:endParaRPr lang="ar-IQ" sz="2400" dirty="0"/>
                    </a:p>
                  </a:txBody>
                  <a:tcPr marL="68580" marR="68580" marT="60960" marB="60960"/>
                </a:tc>
                <a:tc>
                  <a:txBody>
                    <a:bodyPr/>
                    <a:lstStyle/>
                    <a:p>
                      <a:pPr rtl="1"/>
                      <a:r>
                        <a:rPr lang="ar-IQ" sz="2400" dirty="0" smtClean="0"/>
                        <a:t>25-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35-</a:t>
                      </a:r>
                      <a:endParaRPr lang="ar-IQ" sz="2400" dirty="0"/>
                    </a:p>
                  </a:txBody>
                  <a:tcPr marL="68580" marR="68580" marT="60960" marB="60960"/>
                </a:tc>
                <a:tc>
                  <a:txBody>
                    <a:bodyPr/>
                    <a:lstStyle/>
                    <a:p>
                      <a:pPr rtl="1"/>
                      <a:r>
                        <a:rPr lang="ar-IQ" sz="2400" dirty="0" smtClean="0"/>
                        <a:t>35</a:t>
                      </a:r>
                      <a:endParaRPr lang="ar-IQ" sz="2400" dirty="0"/>
                    </a:p>
                  </a:txBody>
                  <a:tcPr marL="68580" marR="68580" marT="60960" marB="60960"/>
                </a:tc>
                <a:tc>
                  <a:txBody>
                    <a:bodyPr/>
                    <a:lstStyle/>
                    <a:p>
                      <a:pPr rtl="1"/>
                      <a:r>
                        <a:rPr lang="ar-IQ" sz="2400" dirty="0" smtClean="0"/>
                        <a:t>35-</a:t>
                      </a:r>
                      <a:endParaRPr lang="ar-IQ" sz="2400" dirty="0"/>
                    </a:p>
                  </a:txBody>
                  <a:tcPr marL="68580" marR="68580" marT="60960" marB="60960"/>
                </a:tc>
                <a:tc>
                  <a:txBody>
                    <a:bodyPr/>
                    <a:lstStyle/>
                    <a:p>
                      <a:pPr rtl="1"/>
                      <a:r>
                        <a:rPr lang="ar-IQ" sz="2400" dirty="0" smtClean="0"/>
                        <a:t>18</a:t>
                      </a:r>
                      <a:endParaRPr lang="ar-IQ" sz="2400" dirty="0"/>
                    </a:p>
                  </a:txBody>
                  <a:tcPr marL="68580" marR="68580" marT="60960" marB="60960"/>
                </a:tc>
                <a:tc>
                  <a:txBody>
                    <a:bodyPr/>
                    <a:lstStyle/>
                    <a:p>
                      <a:pPr rtl="1"/>
                      <a:r>
                        <a:rPr lang="ar-IQ" sz="2400" dirty="0" smtClean="0"/>
                        <a:t>35-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45-</a:t>
                      </a:r>
                      <a:endParaRPr lang="ar-IQ" sz="2400" dirty="0"/>
                    </a:p>
                  </a:txBody>
                  <a:tcPr marL="68580" marR="68580" marT="60960" marB="60960"/>
                </a:tc>
                <a:tc>
                  <a:txBody>
                    <a:bodyPr/>
                    <a:lstStyle/>
                    <a:p>
                      <a:pPr rtl="1"/>
                      <a:r>
                        <a:rPr lang="ar-IQ" sz="2400" dirty="0" smtClean="0"/>
                        <a:t>40</a:t>
                      </a:r>
                      <a:endParaRPr lang="ar-IQ" sz="2400" dirty="0"/>
                    </a:p>
                  </a:txBody>
                  <a:tcPr marL="68580" marR="68580" marT="60960" marB="60960"/>
                </a:tc>
                <a:tc>
                  <a:txBody>
                    <a:bodyPr/>
                    <a:lstStyle/>
                    <a:p>
                      <a:pPr rtl="1"/>
                      <a:r>
                        <a:rPr lang="ar-IQ" sz="2400" dirty="0" smtClean="0"/>
                        <a:t>45-</a:t>
                      </a:r>
                      <a:endParaRPr lang="ar-IQ" sz="2400" dirty="0"/>
                    </a:p>
                  </a:txBody>
                  <a:tcPr marL="68580" marR="68580" marT="60960" marB="60960"/>
                </a:tc>
                <a:tc>
                  <a:txBody>
                    <a:bodyPr/>
                    <a:lstStyle/>
                    <a:p>
                      <a:pPr rtl="1"/>
                      <a:r>
                        <a:rPr lang="ar-IQ" sz="2400" dirty="0" smtClean="0"/>
                        <a:t>20</a:t>
                      </a:r>
                      <a:endParaRPr lang="ar-IQ" sz="2400" dirty="0"/>
                    </a:p>
                  </a:txBody>
                  <a:tcPr marL="68580" marR="68580" marT="60960" marB="60960"/>
                </a:tc>
                <a:tc>
                  <a:txBody>
                    <a:bodyPr/>
                    <a:lstStyle/>
                    <a:p>
                      <a:pPr rtl="1"/>
                      <a:r>
                        <a:rPr lang="ar-IQ" sz="2400" dirty="0" smtClean="0"/>
                        <a:t>45-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55-</a:t>
                      </a:r>
                      <a:endParaRPr lang="ar-IQ" sz="2400" dirty="0"/>
                    </a:p>
                  </a:txBody>
                  <a:tcPr marL="68580" marR="68580" marT="60960" marB="60960"/>
                </a:tc>
                <a:tc>
                  <a:txBody>
                    <a:bodyPr/>
                    <a:lstStyle/>
                    <a:p>
                      <a:pPr rtl="1"/>
                      <a:r>
                        <a:rPr lang="ar-IQ" sz="2400" dirty="0" smtClean="0"/>
                        <a:t>15</a:t>
                      </a:r>
                      <a:endParaRPr lang="ar-IQ" sz="2400" dirty="0"/>
                    </a:p>
                  </a:txBody>
                  <a:tcPr marL="68580" marR="68580" marT="60960" marB="60960"/>
                </a:tc>
                <a:tc>
                  <a:txBody>
                    <a:bodyPr/>
                    <a:lstStyle/>
                    <a:p>
                      <a:pPr rtl="1"/>
                      <a:r>
                        <a:rPr lang="ar-IQ" sz="2400" dirty="0" smtClean="0"/>
                        <a:t>55-</a:t>
                      </a:r>
                      <a:endParaRPr lang="ar-IQ" sz="2400" dirty="0"/>
                    </a:p>
                  </a:txBody>
                  <a:tcPr marL="68580" marR="68580" marT="60960" marB="60960"/>
                </a:tc>
                <a:tc>
                  <a:txBody>
                    <a:bodyPr/>
                    <a:lstStyle/>
                    <a:p>
                      <a:pPr rtl="1"/>
                      <a:r>
                        <a:rPr lang="ar-IQ" sz="2400" dirty="0" smtClean="0"/>
                        <a:t>5</a:t>
                      </a:r>
                      <a:endParaRPr lang="ar-IQ" sz="2400" dirty="0"/>
                    </a:p>
                  </a:txBody>
                  <a:tcPr marL="68580" marR="68580" marT="60960" marB="60960"/>
                </a:tc>
                <a:tc>
                  <a:txBody>
                    <a:bodyPr/>
                    <a:lstStyle/>
                    <a:p>
                      <a:pPr rtl="1"/>
                      <a:r>
                        <a:rPr lang="ar-IQ" sz="2400" dirty="0" smtClean="0"/>
                        <a:t>55-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65-</a:t>
                      </a:r>
                      <a:endParaRPr lang="ar-IQ" sz="2400" dirty="0"/>
                    </a:p>
                  </a:txBody>
                  <a:tcPr marL="68580" marR="68580" marT="60960" marB="60960"/>
                </a:tc>
                <a:tc>
                  <a:txBody>
                    <a:bodyPr/>
                    <a:lstStyle/>
                    <a:p>
                      <a:pPr rtl="1"/>
                      <a:r>
                        <a:rPr lang="ar-IQ" sz="2400" dirty="0" smtClean="0"/>
                        <a:t>8</a:t>
                      </a:r>
                      <a:endParaRPr lang="ar-IQ" sz="2400" dirty="0"/>
                    </a:p>
                  </a:txBody>
                  <a:tcPr marL="68580" marR="68580" marT="60960" marB="60960"/>
                </a:tc>
                <a:tc>
                  <a:txBody>
                    <a:bodyPr/>
                    <a:lstStyle/>
                    <a:p>
                      <a:pPr rtl="1"/>
                      <a:r>
                        <a:rPr lang="ar-IQ" sz="2400" dirty="0" smtClean="0"/>
                        <a:t>65-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c>
                  <a:txBody>
                    <a:bodyPr/>
                    <a:lstStyle/>
                    <a:p>
                      <a:pPr rtl="1"/>
                      <a:r>
                        <a:rPr lang="ar-IQ" sz="2400" dirty="0" smtClean="0"/>
                        <a:t>65-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75-</a:t>
                      </a:r>
                      <a:endParaRPr lang="ar-IQ" sz="2400" dirty="0"/>
                    </a:p>
                  </a:txBody>
                  <a:tcPr marL="68580" marR="68580" marT="60960" marB="60960"/>
                </a:tc>
                <a:tc>
                  <a:txBody>
                    <a:bodyPr/>
                    <a:lstStyle/>
                    <a:p>
                      <a:pPr rtl="1"/>
                      <a:r>
                        <a:rPr lang="ar-IQ" sz="2400" dirty="0" smtClean="0"/>
                        <a:t>-</a:t>
                      </a:r>
                      <a:endParaRPr lang="ar-IQ" sz="2400" dirty="0"/>
                    </a:p>
                  </a:txBody>
                  <a:tcPr marL="68580" marR="68580" marT="60960" marB="60960"/>
                </a:tc>
                <a:tc>
                  <a:txBody>
                    <a:bodyPr/>
                    <a:lstStyle/>
                    <a:p>
                      <a:pPr rtl="1"/>
                      <a:r>
                        <a:rPr lang="ar-IQ" sz="2400" dirty="0" smtClean="0"/>
                        <a:t>75-</a:t>
                      </a:r>
                      <a:endParaRPr lang="ar-IQ" sz="2400" dirty="0"/>
                    </a:p>
                  </a:txBody>
                  <a:tcPr marL="68580" marR="68580" marT="60960" marB="60960"/>
                </a:tc>
                <a:tc>
                  <a:txBody>
                    <a:bodyPr/>
                    <a:lstStyle/>
                    <a:p>
                      <a:pPr rtl="1"/>
                      <a:r>
                        <a:rPr lang="ar-IQ" sz="2400" dirty="0" smtClean="0"/>
                        <a:t>8</a:t>
                      </a:r>
                      <a:endParaRPr lang="ar-IQ" sz="2400" dirty="0"/>
                    </a:p>
                  </a:txBody>
                  <a:tcPr marL="68580" marR="68580" marT="60960" marB="60960"/>
                </a:tc>
                <a:tc>
                  <a:txBody>
                    <a:bodyPr/>
                    <a:lstStyle/>
                    <a:p>
                      <a:pPr rtl="1"/>
                      <a:r>
                        <a:rPr lang="ar-IQ" sz="2400" dirty="0" smtClean="0"/>
                        <a:t>75-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85-</a:t>
                      </a:r>
                      <a:endParaRPr lang="ar-IQ" sz="2400" dirty="0"/>
                    </a:p>
                  </a:txBody>
                  <a:tcPr marL="68580" marR="68580" marT="60960" marB="60960"/>
                </a:tc>
                <a:tc>
                  <a:txBody>
                    <a:bodyPr/>
                    <a:lstStyle/>
                    <a:p>
                      <a:pPr rtl="1"/>
                      <a:r>
                        <a:rPr lang="ar-IQ" sz="2400" dirty="0" smtClean="0"/>
                        <a:t>-</a:t>
                      </a:r>
                      <a:endParaRPr lang="ar-IQ" sz="2400" dirty="0"/>
                    </a:p>
                  </a:txBody>
                  <a:tcPr marL="68580" marR="68580" marT="60960" marB="60960"/>
                </a:tc>
                <a:tc>
                  <a:txBody>
                    <a:bodyPr/>
                    <a:lstStyle/>
                    <a:p>
                      <a:pPr rtl="1"/>
                      <a:r>
                        <a:rPr lang="ar-IQ" sz="2400" dirty="0" smtClean="0"/>
                        <a:t>85-</a:t>
                      </a:r>
                      <a:endParaRPr lang="ar-IQ" sz="2400" dirty="0"/>
                    </a:p>
                  </a:txBody>
                  <a:tcPr marL="68580" marR="68580" marT="60960" marB="60960"/>
                </a:tc>
                <a:tc>
                  <a:txBody>
                    <a:bodyPr/>
                    <a:lstStyle/>
                    <a:p>
                      <a:pPr rtl="1"/>
                      <a:r>
                        <a:rPr lang="ar-IQ" sz="2400" dirty="0" smtClean="0"/>
                        <a:t>5</a:t>
                      </a:r>
                      <a:endParaRPr lang="ar-IQ" sz="2400" dirty="0"/>
                    </a:p>
                  </a:txBody>
                  <a:tcPr marL="68580" marR="68580" marT="60960" marB="60960"/>
                </a:tc>
                <a:tc>
                  <a:txBody>
                    <a:bodyPr/>
                    <a:lstStyle/>
                    <a:p>
                      <a:pPr rtl="1"/>
                      <a:r>
                        <a:rPr lang="ar-IQ" sz="2400" dirty="0" smtClean="0"/>
                        <a:t>85-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400" dirty="0" smtClean="0"/>
                        <a:t>95-</a:t>
                      </a:r>
                      <a:endParaRPr lang="ar-IQ" sz="2400" dirty="0"/>
                    </a:p>
                  </a:txBody>
                  <a:tcPr marL="68580" marR="68580" marT="60960" marB="60960"/>
                </a:tc>
                <a:tc>
                  <a:txBody>
                    <a:bodyPr/>
                    <a:lstStyle/>
                    <a:p>
                      <a:pPr rtl="1"/>
                      <a:r>
                        <a:rPr lang="ar-IQ" sz="2400" dirty="0" smtClean="0"/>
                        <a:t>-</a:t>
                      </a:r>
                      <a:endParaRPr lang="ar-IQ" sz="2400" dirty="0"/>
                    </a:p>
                  </a:txBody>
                  <a:tcPr marL="68580" marR="68580" marT="60960" marB="60960"/>
                </a:tc>
                <a:tc>
                  <a:txBody>
                    <a:bodyPr/>
                    <a:lstStyle/>
                    <a:p>
                      <a:pPr rtl="1"/>
                      <a:r>
                        <a:rPr lang="ar-IQ" sz="2400" dirty="0" smtClean="0"/>
                        <a:t>95-</a:t>
                      </a:r>
                      <a:endParaRPr lang="ar-IQ" sz="2400" dirty="0"/>
                    </a:p>
                  </a:txBody>
                  <a:tcPr marL="68580" marR="68580" marT="60960" marB="60960"/>
                </a:tc>
                <a:tc>
                  <a:txBody>
                    <a:bodyPr/>
                    <a:lstStyle/>
                    <a:p>
                      <a:pPr rtl="1"/>
                      <a:r>
                        <a:rPr lang="ar-IQ" sz="2400" dirty="0" smtClean="0"/>
                        <a:t>6</a:t>
                      </a:r>
                      <a:endParaRPr lang="ar-IQ" sz="2400" dirty="0"/>
                    </a:p>
                  </a:txBody>
                  <a:tcPr marL="68580" marR="68580" marT="60960" marB="60960"/>
                </a:tc>
                <a:tc>
                  <a:txBody>
                    <a:bodyPr/>
                    <a:lstStyle/>
                    <a:p>
                      <a:pPr rtl="1"/>
                      <a:r>
                        <a:rPr lang="ar-IQ" sz="2400" dirty="0" smtClean="0"/>
                        <a:t>95-</a:t>
                      </a:r>
                      <a:endParaRPr lang="ar-IQ" sz="2400" dirty="0"/>
                    </a:p>
                  </a:txBody>
                  <a:tcPr marL="68580" marR="68580" marT="60960" marB="60960"/>
                </a:tc>
                <a:tc>
                  <a:txBody>
                    <a:bodyPr/>
                    <a:lstStyle/>
                    <a:p>
                      <a:pPr rtl="1"/>
                      <a:r>
                        <a:rPr lang="ar-IQ" sz="2400" dirty="0" smtClean="0"/>
                        <a:t>10</a:t>
                      </a:r>
                      <a:endParaRPr lang="ar-IQ" sz="2400" dirty="0"/>
                    </a:p>
                  </a:txBody>
                  <a:tcPr marL="68580" marR="68580" marT="60960" marB="60960"/>
                </a:tc>
              </a:tr>
              <a:tr h="600067">
                <a:tc>
                  <a:txBody>
                    <a:bodyPr/>
                    <a:lstStyle/>
                    <a:p>
                      <a:pPr rtl="1"/>
                      <a:r>
                        <a:rPr lang="ar-IQ" sz="2000" dirty="0" smtClean="0"/>
                        <a:t>المجموع</a:t>
                      </a:r>
                      <a:endParaRPr lang="ar-IQ" sz="2400" dirty="0"/>
                    </a:p>
                  </a:txBody>
                  <a:tcPr marL="68580" marR="68580" marT="60960" marB="60960"/>
                </a:tc>
                <a:tc>
                  <a:txBody>
                    <a:bodyPr/>
                    <a:lstStyle/>
                    <a:p>
                      <a:pPr rtl="1"/>
                      <a:r>
                        <a:rPr lang="ar-IQ" sz="2400" dirty="0" smtClean="0"/>
                        <a:t>100</a:t>
                      </a:r>
                      <a:endParaRPr lang="ar-IQ" sz="2400" dirty="0"/>
                    </a:p>
                  </a:txBody>
                  <a:tcPr marL="68580" marR="68580" marT="60960" marB="60960"/>
                </a:tc>
                <a:tc>
                  <a:txBody>
                    <a:bodyPr/>
                    <a:lstStyle/>
                    <a:p>
                      <a:pPr rtl="1"/>
                      <a:r>
                        <a:rPr lang="ar-IQ" sz="2000" dirty="0" smtClean="0"/>
                        <a:t>المجموع</a:t>
                      </a:r>
                      <a:endParaRPr lang="ar-IQ" sz="2400" dirty="0"/>
                    </a:p>
                  </a:txBody>
                  <a:tcPr marL="68580" marR="68580" marT="60960" marB="60960"/>
                </a:tc>
                <a:tc>
                  <a:txBody>
                    <a:bodyPr/>
                    <a:lstStyle/>
                    <a:p>
                      <a:pPr rtl="1"/>
                      <a:r>
                        <a:rPr lang="ar-IQ" sz="2400" dirty="0" smtClean="0"/>
                        <a:t>100</a:t>
                      </a:r>
                      <a:endParaRPr lang="ar-IQ" sz="2400" dirty="0"/>
                    </a:p>
                  </a:txBody>
                  <a:tcPr marL="68580" marR="68580" marT="60960" marB="60960"/>
                </a:tc>
                <a:tc>
                  <a:txBody>
                    <a:bodyPr/>
                    <a:lstStyle/>
                    <a:p>
                      <a:pPr rtl="1"/>
                      <a:r>
                        <a:rPr lang="ar-IQ" sz="2000" dirty="0" smtClean="0"/>
                        <a:t>المجموع</a:t>
                      </a:r>
                      <a:endParaRPr lang="ar-IQ" sz="2400" dirty="0"/>
                    </a:p>
                  </a:txBody>
                  <a:tcPr marL="68580" marR="68580" marT="60960" marB="60960"/>
                </a:tc>
                <a:tc>
                  <a:txBody>
                    <a:bodyPr/>
                    <a:lstStyle/>
                    <a:p>
                      <a:pPr rtl="1"/>
                      <a:r>
                        <a:rPr lang="ar-IQ" sz="2400" dirty="0" smtClean="0"/>
                        <a:t>100</a:t>
                      </a:r>
                      <a:endParaRPr lang="ar-IQ" sz="2400" dirty="0"/>
                    </a:p>
                  </a:txBody>
                  <a:tcPr marL="68580" marR="68580" marT="60960" marB="60960"/>
                </a:tc>
              </a:tr>
            </a:tbl>
          </a:graphicData>
        </a:graphic>
      </p:graphicFrame>
    </p:spTree>
    <p:extLst>
      <p:ext uri="{BB962C8B-B14F-4D97-AF65-F5344CB8AC3E}">
        <p14:creationId xmlns:p14="http://schemas.microsoft.com/office/powerpoint/2010/main" xmlns="" val="2948468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1375</TotalTime>
  <Words>1738</Words>
  <Application>Microsoft Office PowerPoint</Application>
  <PresentationFormat>عرض على الشاشة (3:4)‏</PresentationFormat>
  <Paragraphs>399</Paragraphs>
  <Slides>43</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43</vt:i4>
      </vt:variant>
    </vt:vector>
  </HeadingPairs>
  <TitlesOfParts>
    <vt:vector size="45" baseType="lpstr">
      <vt:lpstr>مشربية</vt:lpstr>
      <vt:lpstr>معادلة</vt:lpstr>
      <vt:lpstr> الاحصاء التربوي</vt:lpstr>
      <vt:lpstr>مقاييس التشتت</vt:lpstr>
      <vt:lpstr> علم الاحصاء </vt:lpstr>
      <vt:lpstr>مفهوم التشتت والهدف من احتسابه: </vt:lpstr>
      <vt:lpstr>مقاييس التشتت</vt:lpstr>
      <vt:lpstr> *من أهم مقاييس التشتت : </vt:lpstr>
      <vt:lpstr>المدى: The Range</vt:lpstr>
      <vt:lpstr>- المجموعة الاولى (ذكور) :  صفر    25      50 -المجموعة الثانية (اناث ) :  24.5   25    25.5</vt:lpstr>
      <vt:lpstr>الشريحة 9</vt:lpstr>
      <vt:lpstr>المدى:Range </vt:lpstr>
      <vt:lpstr>*يعتبر المدى اقل مقاييس التشتت دقة لأسباب كثيرة منها: </vt:lpstr>
      <vt:lpstr>نصف المدى الربيعي semi inter quartile </vt:lpstr>
      <vt:lpstr>نصف المدى الربيعي</vt:lpstr>
      <vt:lpstr>نصف المدى الربيعي</vt:lpstr>
      <vt:lpstr>الانحراف المتوسط The mean deviation</vt:lpstr>
      <vt:lpstr>الانحراف المتوسط</vt:lpstr>
      <vt:lpstr> </vt:lpstr>
      <vt:lpstr>مميزات الانحراف المتوسط</vt:lpstr>
      <vt:lpstr>التباين Variance</vt:lpstr>
      <vt:lpstr>مثال \ احسب التباين للقيم التالية:</vt:lpstr>
      <vt:lpstr> </vt:lpstr>
      <vt:lpstr>نطبق القانون</vt:lpstr>
      <vt:lpstr>الانحراف المعياري Deviation: Standard </vt:lpstr>
      <vt:lpstr>مثال\ استخرج الانحراف المعياري لدرجات أفراد العينة: </vt:lpstr>
      <vt:lpstr> الحل \1- نستخرج الوسط الحسابي :  </vt:lpstr>
      <vt:lpstr>ملاحظات عن الانحراف المعياري</vt:lpstr>
      <vt:lpstr>اهمية التباين والانحراف المعياري في الاحصاء التربوي</vt:lpstr>
      <vt:lpstr>الدرجات المعيارية standard score</vt:lpstr>
      <vt:lpstr>ففي اي الموضوعين كان تحصيل الطالب افضل بالنسبة لمستوى صفه الدراسي؟</vt:lpstr>
      <vt:lpstr>خواص الدرجة المعيارية</vt:lpstr>
      <vt:lpstr>معامل الاختلاف                                    the coefficient variation  </vt:lpstr>
      <vt:lpstr>ومن خلال حساب الوسط الحسابي والانحراف المعياري لكل منهما فان الوسط الحسابي للمجموعة الاولى يساوي(5).والانحراف </vt:lpstr>
      <vt:lpstr>العزوم حول المتوسط moments about the mean </vt:lpstr>
      <vt:lpstr>مقاييس الالتواء والتفرطح measures of skew ness and kurtosis   </vt:lpstr>
      <vt:lpstr>   </vt:lpstr>
      <vt:lpstr> </vt:lpstr>
      <vt:lpstr>أولا: مقاييس الإلتواء   Skewdness Measures  </vt:lpstr>
      <vt:lpstr> </vt:lpstr>
      <vt:lpstr> </vt:lpstr>
      <vt:lpstr> </vt:lpstr>
      <vt:lpstr>التفلطح  Kurtosis </vt:lpstr>
      <vt:lpstr> </vt:lpstr>
      <vt:lpstr> </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Areedo</cp:lastModifiedBy>
  <cp:revision>174</cp:revision>
  <cp:lastPrinted>2018-10-26T13:17:05Z</cp:lastPrinted>
  <dcterms:created xsi:type="dcterms:W3CDTF">2018-10-18T10:58:24Z</dcterms:created>
  <dcterms:modified xsi:type="dcterms:W3CDTF">2018-12-28T15:27:12Z</dcterms:modified>
</cp:coreProperties>
</file>