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10" d="100"/>
          <a:sy n="110" d="100"/>
        </p:scale>
        <p:origin x="-132" y="19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60C3DC-DF18-42D9-98FF-E7FEFBD46898}" type="datetimeFigureOut">
              <a:rPr lang="ar-IQ" smtClean="0"/>
              <a:pPr/>
              <a:t>09/05/1440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71A075B-DC77-4241-8ECC-D008DE9B78F3}" type="slidenum">
              <a:rPr lang="ar-IQ" smtClean="0"/>
              <a:pPr/>
              <a:t>‹#›</a:t>
            </a:fld>
            <a:endParaRPr lang="ar-IQ"/>
          </a:p>
        </p:txBody>
      </p:sp>
    </p:spTree>
    <p:extLst>
      <p:ext uri="{BB962C8B-B14F-4D97-AF65-F5344CB8AC3E}">
        <p14:creationId xmlns:p14="http://schemas.microsoft.com/office/powerpoint/2010/main" val="27265770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271A075B-DC77-4241-8ECC-D008DE9B78F3}" type="slidenum">
              <a:rPr lang="ar-IQ" smtClean="0"/>
              <a:pPr/>
              <a:t>3</a:t>
            </a:fld>
            <a:endParaRPr lang="ar-IQ"/>
          </a:p>
        </p:txBody>
      </p:sp>
    </p:spTree>
    <p:extLst>
      <p:ext uri="{BB962C8B-B14F-4D97-AF65-F5344CB8AC3E}">
        <p14:creationId xmlns:p14="http://schemas.microsoft.com/office/powerpoint/2010/main" val="426243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159478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128156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348532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346534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401825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19157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313527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140729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350387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365570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079502E-F7DE-4A6B-9483-798E4EA65EE1}" type="datetimeFigureOut">
              <a:rPr lang="ar-IQ" smtClean="0"/>
              <a:pPr/>
              <a:t>09/05/1440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8751C4B-2D5C-48AE-8853-EA55232DBD4C}" type="slidenum">
              <a:rPr lang="ar-IQ" smtClean="0"/>
              <a:pPr/>
              <a:t>‹#›</a:t>
            </a:fld>
            <a:endParaRPr lang="ar-IQ"/>
          </a:p>
        </p:txBody>
      </p:sp>
    </p:spTree>
    <p:extLst>
      <p:ext uri="{BB962C8B-B14F-4D97-AF65-F5344CB8AC3E}">
        <p14:creationId xmlns:p14="http://schemas.microsoft.com/office/powerpoint/2010/main" val="143479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079502E-F7DE-4A6B-9483-798E4EA65EE1}" type="datetimeFigureOut">
              <a:rPr lang="ar-IQ" smtClean="0"/>
              <a:pPr/>
              <a:t>09/05/1440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751C4B-2D5C-48AE-8853-EA55232DBD4C}" type="slidenum">
              <a:rPr lang="ar-IQ" smtClean="0"/>
              <a:pPr/>
              <a:t>‹#›</a:t>
            </a:fld>
            <a:endParaRPr lang="ar-IQ"/>
          </a:p>
        </p:txBody>
      </p:sp>
    </p:spTree>
    <p:extLst>
      <p:ext uri="{BB962C8B-B14F-4D97-AF65-F5344CB8AC3E}">
        <p14:creationId xmlns:p14="http://schemas.microsoft.com/office/powerpoint/2010/main" val="14258381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1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emf"/><Relationship Id="rId4" Type="http://schemas.openxmlformats.org/officeDocument/2006/relationships/image" Target="../media/image56.emf"/></Relationships>
</file>

<file path=ppt/slides/_rels/slide1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7.xml"/><Relationship Id="rId7" Type="http://schemas.openxmlformats.org/officeDocument/2006/relationships/image" Target="../media/image17.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34.e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685541"/>
      </p:ext>
    </p:extLst>
  </p:cSld>
  <p:clrMapOvr>
    <a:masterClrMapping/>
  </p:clrMapOvr>
  <mc:AlternateContent xmlns:mc="http://schemas.openxmlformats.org/markup-compatibility/2006" xmlns:p14="http://schemas.microsoft.com/office/powerpoint/2010/main">
    <mc:Choice Requires="p14">
      <p:transition spd="slow" p14:dur="1100" advClick="0" advTm="4000">
        <p14:switch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anim calcmode="lin" valueType="num">
                                      <p:cBhvr>
                                        <p:cTn id="8" dur="5000" fill="hold"/>
                                        <p:tgtEl>
                                          <p:spTgt spid="1026"/>
                                        </p:tgtEl>
                                        <p:attrNameLst>
                                          <p:attrName>ppt_x</p:attrName>
                                        </p:attrNameLst>
                                      </p:cBhvr>
                                      <p:tavLst>
                                        <p:tav tm="0">
                                          <p:val>
                                            <p:strVal val="#ppt_x"/>
                                          </p:val>
                                        </p:tav>
                                        <p:tav tm="100000">
                                          <p:val>
                                            <p:strVal val="#ppt_x"/>
                                          </p:val>
                                        </p:tav>
                                      </p:tavLst>
                                    </p:anim>
                                    <p:anim calcmode="lin" valueType="num">
                                      <p:cBhvr>
                                        <p:cTn id="9" dur="5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6"/>
            <a:ext cx="36004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76872"/>
            <a:ext cx="21602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3" y="2780929"/>
            <a:ext cx="3762003" cy="375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72784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10242"/>
                                        </p:tgtEl>
                                        <p:attrNameLst>
                                          <p:attrName>ppt_w</p:attrName>
                                        </p:attrNameLst>
                                      </p:cBhvr>
                                      <p:tavLst>
                                        <p:tav tm="0">
                                          <p:val>
                                            <p:strVal val="#ppt_w*.05"/>
                                          </p:val>
                                        </p:tav>
                                        <p:tav tm="100000">
                                          <p:val>
                                            <p:strVal val="#ppt_w"/>
                                          </p:val>
                                        </p:tav>
                                      </p:tavLst>
                                    </p:anim>
                                    <p:anim calcmode="lin" valueType="num">
                                      <p:cBhvr>
                                        <p:cTn id="10" dur="3000" fill="hold"/>
                                        <p:tgtEl>
                                          <p:spTgt spid="1024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1024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fade">
                                      <p:cBhvr>
                                        <p:cTn id="19" dur="3000"/>
                                        <p:tgtEl>
                                          <p:spTgt spid="10243"/>
                                        </p:tgtEl>
                                      </p:cBhvr>
                                    </p:animEffect>
                                    <p:anim calcmode="lin" valueType="num">
                                      <p:cBhvr>
                                        <p:cTn id="20" dur="3000" fill="hold"/>
                                        <p:tgtEl>
                                          <p:spTgt spid="10243"/>
                                        </p:tgtEl>
                                        <p:attrNameLst>
                                          <p:attrName>style.rotation</p:attrName>
                                        </p:attrNameLst>
                                      </p:cBhvr>
                                      <p:tavLst>
                                        <p:tav tm="0">
                                          <p:val>
                                            <p:fltVal val="720"/>
                                          </p:val>
                                        </p:tav>
                                        <p:tav tm="100000">
                                          <p:val>
                                            <p:fltVal val="0"/>
                                          </p:val>
                                        </p:tav>
                                      </p:tavLst>
                                    </p:anim>
                                    <p:anim calcmode="lin" valueType="num">
                                      <p:cBhvr>
                                        <p:cTn id="21" dur="3000" fill="hold"/>
                                        <p:tgtEl>
                                          <p:spTgt spid="10243"/>
                                        </p:tgtEl>
                                        <p:attrNameLst>
                                          <p:attrName>ppt_h</p:attrName>
                                        </p:attrNameLst>
                                      </p:cBhvr>
                                      <p:tavLst>
                                        <p:tav tm="0">
                                          <p:val>
                                            <p:fltVal val="0"/>
                                          </p:val>
                                        </p:tav>
                                        <p:tav tm="100000">
                                          <p:val>
                                            <p:strVal val="#ppt_h"/>
                                          </p:val>
                                        </p:tav>
                                      </p:tavLst>
                                    </p:anim>
                                    <p:anim calcmode="lin" valueType="num">
                                      <p:cBhvr>
                                        <p:cTn id="22" dur="3000" fill="hold"/>
                                        <p:tgtEl>
                                          <p:spTgt spid="10243"/>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8" presetClass="entr"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anim calcmode="lin" valueType="num">
                                      <p:cBhvr>
                                        <p:cTn id="27" dur="15000" fill="hold"/>
                                        <p:tgtEl>
                                          <p:spTgt spid="10244"/>
                                        </p:tgtEl>
                                        <p:attrNameLst>
                                          <p:attrName>ppt_x</p:attrName>
                                        </p:attrNameLst>
                                      </p:cBhvr>
                                      <p:tavLst>
                                        <p:tav tm="0">
                                          <p:val>
                                            <p:strVal val="#ppt_x"/>
                                          </p:val>
                                        </p:tav>
                                        <p:tav tm="100000">
                                          <p:val>
                                            <p:strVal val="#ppt_x"/>
                                          </p:val>
                                        </p:tav>
                                      </p:tavLst>
                                    </p:anim>
                                    <p:anim calcmode="lin" valueType="num">
                                      <p:cBhvr>
                                        <p:cTn id="28" dur="15000" fill="hold"/>
                                        <p:tgtEl>
                                          <p:spTgt spid="1024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60649"/>
            <a:ext cx="18002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908720"/>
            <a:ext cx="396044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686" y="4149081"/>
            <a:ext cx="2524563" cy="235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212694"/>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0" fill="hold"/>
                                        <p:tgtEl>
                                          <p:spTgt spid="11266"/>
                                        </p:tgtEl>
                                        <p:attrNameLst>
                                          <p:attrName>ppt_w</p:attrName>
                                        </p:attrNameLst>
                                      </p:cBhvr>
                                      <p:tavLst>
                                        <p:tav tm="0" fmla="#ppt_w*sin(2.5*pi*$)">
                                          <p:val>
                                            <p:fltVal val="0"/>
                                          </p:val>
                                        </p:tav>
                                        <p:tav tm="100000">
                                          <p:val>
                                            <p:fltVal val="1"/>
                                          </p:val>
                                        </p:tav>
                                      </p:tavLst>
                                    </p:anim>
                                    <p:anim calcmode="lin" valueType="num">
                                      <p:cBhvr>
                                        <p:cTn id="8" dur="5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2400" decel="100000"/>
                                        <p:tgtEl>
                                          <p:spTgt spid="11267"/>
                                        </p:tgtEl>
                                      </p:cBhvr>
                                    </p:animEffect>
                                    <p:anim calcmode="lin" valueType="num">
                                      <p:cBhvr>
                                        <p:cTn id="14" dur="2400" decel="100000" fill="hold"/>
                                        <p:tgtEl>
                                          <p:spTgt spid="11267"/>
                                        </p:tgtEl>
                                        <p:attrNameLst>
                                          <p:attrName>style.rotation</p:attrName>
                                        </p:attrNameLst>
                                      </p:cBhvr>
                                      <p:tavLst>
                                        <p:tav tm="0">
                                          <p:val>
                                            <p:fltVal val="-90"/>
                                          </p:val>
                                        </p:tav>
                                        <p:tav tm="100000">
                                          <p:val>
                                            <p:fltVal val="0"/>
                                          </p:val>
                                        </p:tav>
                                      </p:tavLst>
                                    </p:anim>
                                    <p:anim calcmode="lin" valueType="num">
                                      <p:cBhvr>
                                        <p:cTn id="15" dur="2400" decel="100000" fill="hold"/>
                                        <p:tgtEl>
                                          <p:spTgt spid="11267"/>
                                        </p:tgtEl>
                                        <p:attrNameLst>
                                          <p:attrName>ppt_x</p:attrName>
                                        </p:attrNameLst>
                                      </p:cBhvr>
                                      <p:tavLst>
                                        <p:tav tm="0">
                                          <p:val>
                                            <p:strVal val="#ppt_x+0.4"/>
                                          </p:val>
                                        </p:tav>
                                        <p:tav tm="100000">
                                          <p:val>
                                            <p:strVal val="#ppt_x-0.05"/>
                                          </p:val>
                                        </p:tav>
                                      </p:tavLst>
                                    </p:anim>
                                    <p:anim calcmode="lin" valueType="num">
                                      <p:cBhvr>
                                        <p:cTn id="16" dur="2400" decel="100000" fill="hold"/>
                                        <p:tgtEl>
                                          <p:spTgt spid="11267"/>
                                        </p:tgtEl>
                                        <p:attrNameLst>
                                          <p:attrName>ppt_y</p:attrName>
                                        </p:attrNameLst>
                                      </p:cBhvr>
                                      <p:tavLst>
                                        <p:tav tm="0">
                                          <p:val>
                                            <p:strVal val="#ppt_y-0.4"/>
                                          </p:val>
                                        </p:tav>
                                        <p:tav tm="100000">
                                          <p:val>
                                            <p:strVal val="#ppt_y+0.1"/>
                                          </p:val>
                                        </p:tav>
                                      </p:tavLst>
                                    </p:anim>
                                    <p:anim calcmode="lin" valueType="num">
                                      <p:cBhvr>
                                        <p:cTn id="17" dur="600" accel="100000" fill="hold">
                                          <p:stCondLst>
                                            <p:cond delay="2400"/>
                                          </p:stCondLst>
                                        </p:cTn>
                                        <p:tgtEl>
                                          <p:spTgt spid="11267"/>
                                        </p:tgtEl>
                                        <p:attrNameLst>
                                          <p:attrName>ppt_x</p:attrName>
                                        </p:attrNameLst>
                                      </p:cBhvr>
                                      <p:tavLst>
                                        <p:tav tm="0">
                                          <p:val>
                                            <p:strVal val="#ppt_x-0.05"/>
                                          </p:val>
                                        </p:tav>
                                        <p:tav tm="100000">
                                          <p:val>
                                            <p:strVal val="#ppt_x"/>
                                          </p:val>
                                        </p:tav>
                                      </p:tavLst>
                                    </p:anim>
                                    <p:anim calcmode="lin" valueType="num">
                                      <p:cBhvr>
                                        <p:cTn id="18" dur="600" accel="100000" fill="hold">
                                          <p:stCondLst>
                                            <p:cond delay="2400"/>
                                          </p:stCondLst>
                                        </p:cTn>
                                        <p:tgtEl>
                                          <p:spTgt spid="11267"/>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animEffect transition="in" filter="fade">
                                      <p:cBhvr>
                                        <p:cTn id="23" dur="3000"/>
                                        <p:tgtEl>
                                          <p:spTgt spid="11268"/>
                                        </p:tgtEl>
                                      </p:cBhvr>
                                    </p:animEffect>
                                    <p:anim calcmode="lin" valueType="num">
                                      <p:cBhvr>
                                        <p:cTn id="24" dur="3000" fill="hold"/>
                                        <p:tgtEl>
                                          <p:spTgt spid="11268"/>
                                        </p:tgtEl>
                                        <p:attrNameLst>
                                          <p:attrName>ppt_x</p:attrName>
                                        </p:attrNameLst>
                                      </p:cBhvr>
                                      <p:tavLst>
                                        <p:tav tm="0">
                                          <p:val>
                                            <p:strVal val="#ppt_x"/>
                                          </p:val>
                                        </p:tav>
                                        <p:tav tm="100000">
                                          <p:val>
                                            <p:strVal val="#ppt_x"/>
                                          </p:val>
                                        </p:tav>
                                      </p:tavLst>
                                    </p:anim>
                                    <p:anim calcmode="lin" valueType="num">
                                      <p:cBhvr>
                                        <p:cTn id="25" dur="3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82" y="476672"/>
            <a:ext cx="16287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81" y="1411263"/>
            <a:ext cx="32670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033910"/>
            <a:ext cx="3050307" cy="309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056" y="5085185"/>
            <a:ext cx="792088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Ribbon 1"/>
          <p:cNvSpPr/>
          <p:nvPr/>
        </p:nvSpPr>
        <p:spPr>
          <a:xfrm>
            <a:off x="2771800" y="4162613"/>
            <a:ext cx="3456384" cy="306324"/>
          </a:xfrm>
          <a:prstGeom prst="ribb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Transitions Tab</a:t>
            </a:r>
            <a:endParaRPr lang="ar-IQ" dirty="0"/>
          </a:p>
        </p:txBody>
      </p:sp>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938" y="6048376"/>
            <a:ext cx="4857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704485"/>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fltVal val="0"/>
                                          </p:val>
                                        </p:tav>
                                        <p:tav tm="100000">
                                          <p:val>
                                            <p:strVal val="#ppt_w"/>
                                          </p:val>
                                        </p:tav>
                                      </p:tavLst>
                                    </p:anim>
                                    <p:anim calcmode="lin" valueType="num">
                                      <p:cBhvr>
                                        <p:cTn id="8" dur="2000" fill="hold"/>
                                        <p:tgtEl>
                                          <p:spTgt spid="12290"/>
                                        </p:tgtEl>
                                        <p:attrNameLst>
                                          <p:attrName>ppt_h</p:attrName>
                                        </p:attrNameLst>
                                      </p:cBhvr>
                                      <p:tavLst>
                                        <p:tav tm="0">
                                          <p:val>
                                            <p:fltVal val="0"/>
                                          </p:val>
                                        </p:tav>
                                        <p:tav tm="100000">
                                          <p:val>
                                            <p:strVal val="#ppt_h"/>
                                          </p:val>
                                        </p:tav>
                                      </p:tavLst>
                                    </p:anim>
                                    <p:animEffect transition="in" filter="fade">
                                      <p:cBhvr>
                                        <p:cTn id="9" dur="2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2000" fill="hold"/>
                                        <p:tgtEl>
                                          <p:spTgt spid="12291"/>
                                        </p:tgtEl>
                                        <p:attrNameLst>
                                          <p:attrName>ppt_w</p:attrName>
                                        </p:attrNameLst>
                                      </p:cBhvr>
                                      <p:tavLst>
                                        <p:tav tm="0">
                                          <p:val>
                                            <p:fltVal val="0"/>
                                          </p:val>
                                        </p:tav>
                                        <p:tav tm="100000">
                                          <p:val>
                                            <p:strVal val="#ppt_w"/>
                                          </p:val>
                                        </p:tav>
                                      </p:tavLst>
                                    </p:anim>
                                    <p:anim calcmode="lin" valueType="num">
                                      <p:cBhvr>
                                        <p:cTn id="15" dur="2000" fill="hold"/>
                                        <p:tgtEl>
                                          <p:spTgt spid="12291"/>
                                        </p:tgtEl>
                                        <p:attrNameLst>
                                          <p:attrName>ppt_h</p:attrName>
                                        </p:attrNameLst>
                                      </p:cBhvr>
                                      <p:tavLst>
                                        <p:tav tm="0">
                                          <p:val>
                                            <p:fltVal val="0"/>
                                          </p:val>
                                        </p:tav>
                                        <p:tav tm="100000">
                                          <p:val>
                                            <p:strVal val="#ppt_h"/>
                                          </p:val>
                                        </p:tav>
                                      </p:tavLst>
                                    </p:anim>
                                    <p:anim calcmode="lin" valueType="num">
                                      <p:cBhvr>
                                        <p:cTn id="16" dur="2000" fill="hold"/>
                                        <p:tgtEl>
                                          <p:spTgt spid="12291"/>
                                        </p:tgtEl>
                                        <p:attrNameLst>
                                          <p:attrName>style.rotation</p:attrName>
                                        </p:attrNameLst>
                                      </p:cBhvr>
                                      <p:tavLst>
                                        <p:tav tm="0">
                                          <p:val>
                                            <p:fltVal val="360"/>
                                          </p:val>
                                        </p:tav>
                                        <p:tav tm="100000">
                                          <p:val>
                                            <p:fltVal val="0"/>
                                          </p:val>
                                        </p:tav>
                                      </p:tavLst>
                                    </p:anim>
                                    <p:animEffect transition="in" filter="fade">
                                      <p:cBhvr>
                                        <p:cTn id="17" dur="2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arn(inVertical)">
                                      <p:cBhvr>
                                        <p:cTn id="22" dur="20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3"/>
                                        </p:tgtEl>
                                        <p:attrNameLst>
                                          <p:attrName>style.visibility</p:attrName>
                                        </p:attrNameLst>
                                      </p:cBhvr>
                                      <p:to>
                                        <p:strVal val="visible"/>
                                      </p:to>
                                    </p:set>
                                    <p:animEffect transition="in" filter="fade">
                                      <p:cBhvr>
                                        <p:cTn id="32" dur="3000"/>
                                        <p:tgtEl>
                                          <p:spTgt spid="12293"/>
                                        </p:tgtEl>
                                      </p:cBhvr>
                                    </p:animEffect>
                                    <p:anim calcmode="lin" valueType="num">
                                      <p:cBhvr>
                                        <p:cTn id="33" dur="3000" fill="hold"/>
                                        <p:tgtEl>
                                          <p:spTgt spid="12293"/>
                                        </p:tgtEl>
                                        <p:attrNameLst>
                                          <p:attrName>ppt_x</p:attrName>
                                        </p:attrNameLst>
                                      </p:cBhvr>
                                      <p:tavLst>
                                        <p:tav tm="0">
                                          <p:val>
                                            <p:strVal val="#ppt_x"/>
                                          </p:val>
                                        </p:tav>
                                        <p:tav tm="100000">
                                          <p:val>
                                            <p:strVal val="#ppt_x"/>
                                          </p:val>
                                        </p:tav>
                                      </p:tavLst>
                                    </p:anim>
                                    <p:anim calcmode="lin" valueType="num">
                                      <p:cBhvr>
                                        <p:cTn id="34" dur="3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294"/>
                                        </p:tgtEl>
                                        <p:attrNameLst>
                                          <p:attrName>style.visibility</p:attrName>
                                        </p:attrNameLst>
                                      </p:cBhvr>
                                      <p:to>
                                        <p:strVal val="visible"/>
                                      </p:to>
                                    </p:set>
                                    <p:animEffect transition="in" filter="fade">
                                      <p:cBhvr>
                                        <p:cTn id="39" dur="2000"/>
                                        <p:tgtEl>
                                          <p:spTgt spid="12294"/>
                                        </p:tgtEl>
                                      </p:cBhvr>
                                    </p:animEffect>
                                    <p:anim calcmode="lin" valueType="num">
                                      <p:cBhvr>
                                        <p:cTn id="40" dur="2000" fill="hold"/>
                                        <p:tgtEl>
                                          <p:spTgt spid="12294"/>
                                        </p:tgtEl>
                                        <p:attrNameLst>
                                          <p:attrName>ppt_x</p:attrName>
                                        </p:attrNameLst>
                                      </p:cBhvr>
                                      <p:tavLst>
                                        <p:tav tm="0">
                                          <p:val>
                                            <p:strVal val="#ppt_x"/>
                                          </p:val>
                                        </p:tav>
                                        <p:tav tm="100000">
                                          <p:val>
                                            <p:strVal val="#ppt_x"/>
                                          </p:val>
                                        </p:tav>
                                      </p:tavLst>
                                    </p:anim>
                                    <p:anim calcmode="lin" valueType="num">
                                      <p:cBhvr>
                                        <p:cTn id="41" dur="2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4" y="1340768"/>
            <a:ext cx="86010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5" y="2228850"/>
            <a:ext cx="4857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4" y="4365104"/>
            <a:ext cx="86010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Ribbon 1"/>
          <p:cNvSpPr/>
          <p:nvPr/>
        </p:nvSpPr>
        <p:spPr>
          <a:xfrm>
            <a:off x="2807804" y="84741"/>
            <a:ext cx="3528392" cy="391931"/>
          </a:xfrm>
          <a:prstGeom prst="ribbon2">
            <a:avLst>
              <a:gd name="adj1" fmla="val 21322"/>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Animations Tab</a:t>
            </a:r>
            <a:endParaRPr lang="ar-IQ" dirty="0"/>
          </a:p>
        </p:txBody>
      </p:sp>
    </p:spTree>
    <p:extLst>
      <p:ext uri="{BB962C8B-B14F-4D97-AF65-F5344CB8AC3E}">
        <p14:creationId xmlns:p14="http://schemas.microsoft.com/office/powerpoint/2010/main" val="873532220"/>
      </p:ext>
    </p:extLst>
  </p:cSld>
  <p:clrMapOvr>
    <a:masterClrMapping/>
  </p:clrMapOvr>
  <mc:AlternateContent xmlns:mc="http://schemas.openxmlformats.org/markup-compatibility/2006" xmlns:p14="http://schemas.microsoft.com/office/powerpoint/2010/main">
    <mc:Choice Requires="p14">
      <p:transition spd="slow" p14:dur="1600" advClick="0" advTm="10000">
        <p:blinds dir="vert"/>
      </p:transition>
    </mc:Choice>
    <mc:Fallback xmlns="">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0" fill="hold"/>
                                        <p:tgtEl>
                                          <p:spTgt spid="13314"/>
                                        </p:tgtEl>
                                        <p:attrNameLst>
                                          <p:attrName>ppt_w</p:attrName>
                                        </p:attrNameLst>
                                      </p:cBhvr>
                                      <p:tavLst>
                                        <p:tav tm="0" fmla="#ppt_w*sin(2.5*pi*$)">
                                          <p:val>
                                            <p:fltVal val="0"/>
                                          </p:val>
                                        </p:tav>
                                        <p:tav tm="100000">
                                          <p:val>
                                            <p:fltVal val="1"/>
                                          </p:val>
                                        </p:tav>
                                      </p:tavLst>
                                    </p:anim>
                                    <p:anim calcmode="lin" valueType="num">
                                      <p:cBhvr>
                                        <p:cTn id="13" dur="5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2000"/>
                                        <p:tgtEl>
                                          <p:spTgt spid="13315"/>
                                        </p:tgtEl>
                                      </p:cBhvr>
                                    </p:animEffect>
                                    <p:anim calcmode="lin" valueType="num">
                                      <p:cBhvr>
                                        <p:cTn id="19" dur="2000" fill="hold"/>
                                        <p:tgtEl>
                                          <p:spTgt spid="13315"/>
                                        </p:tgtEl>
                                        <p:attrNameLst>
                                          <p:attrName>ppt_x</p:attrName>
                                        </p:attrNameLst>
                                      </p:cBhvr>
                                      <p:tavLst>
                                        <p:tav tm="0">
                                          <p:val>
                                            <p:strVal val="#ppt_x"/>
                                          </p:val>
                                        </p:tav>
                                        <p:tav tm="100000">
                                          <p:val>
                                            <p:strVal val="#ppt_x"/>
                                          </p:val>
                                        </p:tav>
                                      </p:tavLst>
                                    </p:anim>
                                    <p:anim calcmode="lin" valueType="num">
                                      <p:cBhvr>
                                        <p:cTn id="20" dur="2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Scale>
                                      <p:cBhvr>
                                        <p:cTn id="25" dur="3000" decel="50000" fill="hold">
                                          <p:stCondLst>
                                            <p:cond delay="0"/>
                                          </p:stCondLst>
                                        </p:cTn>
                                        <p:tgtEl>
                                          <p:spTgt spid="133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3000" decel="50000" fill="hold">
                                          <p:stCondLst>
                                            <p:cond delay="0"/>
                                          </p:stCondLst>
                                        </p:cTn>
                                        <p:tgtEl>
                                          <p:spTgt spid="13316"/>
                                        </p:tgtEl>
                                        <p:attrNameLst>
                                          <p:attrName>ppt_x</p:attrName>
                                          <p:attrName>ppt_y</p:attrName>
                                        </p:attrNameLst>
                                      </p:cBhvr>
                                    </p:animMotion>
                                    <p:animEffect transition="in" filter="fade">
                                      <p:cBhvr>
                                        <p:cTn id="27"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4853"/>
            <a:ext cx="5400601" cy="208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523" y="3187523"/>
            <a:ext cx="2781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536" y="5229200"/>
            <a:ext cx="18192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495037"/>
      </p:ext>
    </p:extLst>
  </p:cSld>
  <p:clrMapOvr>
    <a:masterClrMapping/>
  </p:clrMapOvr>
  <p:transition spd="slow" advClick="0" advTm="10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p:cTn id="12" dur="2000" fill="hold"/>
                                        <p:tgtEl>
                                          <p:spTgt spid="14339"/>
                                        </p:tgtEl>
                                        <p:attrNameLst>
                                          <p:attrName>ppt_w</p:attrName>
                                        </p:attrNameLst>
                                      </p:cBhvr>
                                      <p:tavLst>
                                        <p:tav tm="0">
                                          <p:val>
                                            <p:fltVal val="0"/>
                                          </p:val>
                                        </p:tav>
                                        <p:tav tm="100000">
                                          <p:val>
                                            <p:strVal val="#ppt_w"/>
                                          </p:val>
                                        </p:tav>
                                      </p:tavLst>
                                    </p:anim>
                                    <p:anim calcmode="lin" valueType="num">
                                      <p:cBhvr>
                                        <p:cTn id="13" dur="2000" fill="hold"/>
                                        <p:tgtEl>
                                          <p:spTgt spid="14339"/>
                                        </p:tgtEl>
                                        <p:attrNameLst>
                                          <p:attrName>ppt_h</p:attrName>
                                        </p:attrNameLst>
                                      </p:cBhvr>
                                      <p:tavLst>
                                        <p:tav tm="0">
                                          <p:val>
                                            <p:fltVal val="0"/>
                                          </p:val>
                                        </p:tav>
                                        <p:tav tm="100000">
                                          <p:val>
                                            <p:strVal val="#ppt_h"/>
                                          </p:val>
                                        </p:tav>
                                      </p:tavLst>
                                    </p:anim>
                                    <p:anim calcmode="lin" valueType="num">
                                      <p:cBhvr>
                                        <p:cTn id="14" dur="2000" fill="hold"/>
                                        <p:tgtEl>
                                          <p:spTgt spid="14339"/>
                                        </p:tgtEl>
                                        <p:attrNameLst>
                                          <p:attrName>style.rotation</p:attrName>
                                        </p:attrNameLst>
                                      </p:cBhvr>
                                      <p:tavLst>
                                        <p:tav tm="0">
                                          <p:val>
                                            <p:fltVal val="360"/>
                                          </p:val>
                                        </p:tav>
                                        <p:tav tm="100000">
                                          <p:val>
                                            <p:fltVal val="0"/>
                                          </p:val>
                                        </p:tav>
                                      </p:tavLst>
                                    </p:anim>
                                    <p:animEffect transition="in" filter="fade">
                                      <p:cBhvr>
                                        <p:cTn id="15" dur="2000"/>
                                        <p:tgtEl>
                                          <p:spTgt spid="1433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4340"/>
                                        </p:tgtEl>
                                        <p:attrNameLst>
                                          <p:attrName>style.visibility</p:attrName>
                                        </p:attrNameLst>
                                      </p:cBhvr>
                                      <p:to>
                                        <p:strVal val="visible"/>
                                      </p:to>
                                    </p:set>
                                    <p:animEffect transition="in" filter="fade">
                                      <p:cBhvr>
                                        <p:cTn id="20" dur="2000"/>
                                        <p:tgtEl>
                                          <p:spTgt spid="14340"/>
                                        </p:tgtEl>
                                      </p:cBhvr>
                                    </p:animEffect>
                                    <p:anim calcmode="lin" valueType="num">
                                      <p:cBhvr>
                                        <p:cTn id="21" dur="2000" fill="hold"/>
                                        <p:tgtEl>
                                          <p:spTgt spid="14340"/>
                                        </p:tgtEl>
                                        <p:attrNameLst>
                                          <p:attrName>ppt_w</p:attrName>
                                        </p:attrNameLst>
                                      </p:cBhvr>
                                      <p:tavLst>
                                        <p:tav tm="0" fmla="#ppt_w*sin(2.5*pi*$)">
                                          <p:val>
                                            <p:fltVal val="0"/>
                                          </p:val>
                                        </p:tav>
                                        <p:tav tm="100000">
                                          <p:val>
                                            <p:fltVal val="1"/>
                                          </p:val>
                                        </p:tav>
                                      </p:tavLst>
                                    </p:anim>
                                    <p:anim calcmode="lin" valueType="num">
                                      <p:cBhvr>
                                        <p:cTn id="22" dur="2000" fill="hold"/>
                                        <p:tgtEl>
                                          <p:spTgt spid="14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9"/>
            <a:ext cx="12954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4" y="2165350"/>
            <a:ext cx="20859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9" y="1581184"/>
            <a:ext cx="925835" cy="87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464" y="4941169"/>
            <a:ext cx="25050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828588"/>
      </p:ext>
    </p:extLst>
  </p:cSld>
  <p:clrMapOvr>
    <a:masterClrMapping/>
  </p:clrMapOvr>
  <mc:AlternateContent xmlns:mc="http://schemas.openxmlformats.org/markup-compatibility/2006" xmlns:p14="http://schemas.microsoft.com/office/powerpoint/2010/main">
    <mc:Choice Requires="p14">
      <p:transition spd="slow" p14:dur="1200" advClick="0" advTm="10000">
        <p14:flip dir="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3000" fill="hold"/>
                                        <p:tgtEl>
                                          <p:spTgt spid="15362"/>
                                        </p:tgtEl>
                                        <p:attrNameLst>
                                          <p:attrName>ppt_x</p:attrName>
                                        </p:attrNameLst>
                                      </p:cBhvr>
                                      <p:tavLst>
                                        <p:tav tm="0">
                                          <p:val>
                                            <p:strVal val="#ppt_x"/>
                                          </p:val>
                                        </p:tav>
                                        <p:tav tm="100000">
                                          <p:val>
                                            <p:strVal val="#ppt_x"/>
                                          </p:val>
                                        </p:tav>
                                      </p:tavLst>
                                    </p:anim>
                                    <p:anim calcmode="lin" valueType="num">
                                      <p:cBhvr additive="base">
                                        <p:cTn id="8" dur="30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3000" fill="hold"/>
                                        <p:tgtEl>
                                          <p:spTgt spid="15364"/>
                                        </p:tgtEl>
                                        <p:attrNameLst>
                                          <p:attrName>ppt_x</p:attrName>
                                        </p:attrNameLst>
                                      </p:cBhvr>
                                      <p:tavLst>
                                        <p:tav tm="0">
                                          <p:val>
                                            <p:strVal val="#ppt_x"/>
                                          </p:val>
                                        </p:tav>
                                        <p:tav tm="100000">
                                          <p:val>
                                            <p:strVal val="#ppt_x"/>
                                          </p:val>
                                        </p:tav>
                                      </p:tavLst>
                                    </p:anim>
                                    <p:anim calcmode="lin" valueType="num">
                                      <p:cBhvr additive="base">
                                        <p:cTn id="14" dur="30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fade">
                                      <p:cBhvr>
                                        <p:cTn id="19" dur="3000"/>
                                        <p:tgtEl>
                                          <p:spTgt spid="15363"/>
                                        </p:tgtEl>
                                      </p:cBhvr>
                                    </p:animEffect>
                                    <p:anim calcmode="lin" valueType="num">
                                      <p:cBhvr>
                                        <p:cTn id="20" dur="3000" fill="hold"/>
                                        <p:tgtEl>
                                          <p:spTgt spid="15363"/>
                                        </p:tgtEl>
                                        <p:attrNameLst>
                                          <p:attrName>style.rotation</p:attrName>
                                        </p:attrNameLst>
                                      </p:cBhvr>
                                      <p:tavLst>
                                        <p:tav tm="0">
                                          <p:val>
                                            <p:fltVal val="720"/>
                                          </p:val>
                                        </p:tav>
                                        <p:tav tm="100000">
                                          <p:val>
                                            <p:fltVal val="0"/>
                                          </p:val>
                                        </p:tav>
                                      </p:tavLst>
                                    </p:anim>
                                    <p:anim calcmode="lin" valueType="num">
                                      <p:cBhvr>
                                        <p:cTn id="21" dur="3000" fill="hold"/>
                                        <p:tgtEl>
                                          <p:spTgt spid="15363"/>
                                        </p:tgtEl>
                                        <p:attrNameLst>
                                          <p:attrName>ppt_h</p:attrName>
                                        </p:attrNameLst>
                                      </p:cBhvr>
                                      <p:tavLst>
                                        <p:tav tm="0">
                                          <p:val>
                                            <p:fltVal val="0"/>
                                          </p:val>
                                        </p:tav>
                                        <p:tav tm="100000">
                                          <p:val>
                                            <p:strVal val="#ppt_h"/>
                                          </p:val>
                                        </p:tav>
                                      </p:tavLst>
                                    </p:anim>
                                    <p:anim calcmode="lin" valueType="num">
                                      <p:cBhvr>
                                        <p:cTn id="22" dur="3000" fill="hold"/>
                                        <p:tgtEl>
                                          <p:spTgt spid="15363"/>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72" y="1211086"/>
            <a:ext cx="8601075" cy="89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4" y="3432175"/>
            <a:ext cx="83343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Ribbon 1"/>
          <p:cNvSpPr/>
          <p:nvPr/>
        </p:nvSpPr>
        <p:spPr>
          <a:xfrm>
            <a:off x="3275856" y="2618620"/>
            <a:ext cx="2736304" cy="306324"/>
          </a:xfrm>
          <a:prstGeom prst="ribb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Review Tab</a:t>
            </a:r>
            <a:endParaRPr lang="ar-IQ" dirty="0"/>
          </a:p>
        </p:txBody>
      </p:sp>
      <p:sp>
        <p:nvSpPr>
          <p:cNvPr id="3" name="Up Ribbon 2"/>
          <p:cNvSpPr/>
          <p:nvPr/>
        </p:nvSpPr>
        <p:spPr>
          <a:xfrm>
            <a:off x="3397160" y="4611000"/>
            <a:ext cx="2664296" cy="330168"/>
          </a:xfrm>
          <a:prstGeom prst="ribbon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View Tab</a:t>
            </a:r>
            <a:endParaRPr lang="ar-IQ" dirty="0"/>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 y="5229200"/>
            <a:ext cx="91344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Ribbon 4"/>
          <p:cNvSpPr/>
          <p:nvPr/>
        </p:nvSpPr>
        <p:spPr>
          <a:xfrm>
            <a:off x="2843808" y="98340"/>
            <a:ext cx="3456384" cy="306324"/>
          </a:xfrm>
          <a:prstGeom prst="ribbon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Slide Show Tab</a:t>
            </a:r>
            <a:endParaRPr lang="ar-IQ" dirty="0"/>
          </a:p>
        </p:txBody>
      </p:sp>
    </p:spTree>
    <p:extLst>
      <p:ext uri="{BB962C8B-B14F-4D97-AF65-F5344CB8AC3E}">
        <p14:creationId xmlns:p14="http://schemas.microsoft.com/office/powerpoint/2010/main" val="3343573605"/>
      </p:ext>
    </p:extLst>
  </p:cSld>
  <p:clrMapOvr>
    <a:masterClrMapping/>
  </p:clrMapOvr>
  <mc:AlternateContent xmlns:mc="http://schemas.openxmlformats.org/markup-compatibility/2006" xmlns:p14="http://schemas.microsoft.com/office/powerpoint/2010/main">
    <mc:Choice Requires="p14">
      <p:transition spd="slow" p14:dur="1600" advClick="0" advTm="10000">
        <p:blinds dir="vert"/>
      </p:transition>
    </mc:Choice>
    <mc:Fallback xmlns="">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3000"/>
                                        <p:tgtEl>
                                          <p:spTgt spid="16386"/>
                                        </p:tgtEl>
                                      </p:cBhvr>
                                    </p:animEffect>
                                    <p:anim calcmode="lin" valueType="num">
                                      <p:cBhvr>
                                        <p:cTn id="13" dur="3000" fill="hold"/>
                                        <p:tgtEl>
                                          <p:spTgt spid="16386"/>
                                        </p:tgtEl>
                                        <p:attrNameLst>
                                          <p:attrName>style.rotation</p:attrName>
                                        </p:attrNameLst>
                                      </p:cBhvr>
                                      <p:tavLst>
                                        <p:tav tm="0">
                                          <p:val>
                                            <p:fltVal val="720"/>
                                          </p:val>
                                        </p:tav>
                                        <p:tav tm="100000">
                                          <p:val>
                                            <p:fltVal val="0"/>
                                          </p:val>
                                        </p:tav>
                                      </p:tavLst>
                                    </p:anim>
                                    <p:anim calcmode="lin" valueType="num">
                                      <p:cBhvr>
                                        <p:cTn id="14" dur="3000" fill="hold"/>
                                        <p:tgtEl>
                                          <p:spTgt spid="16386"/>
                                        </p:tgtEl>
                                        <p:attrNameLst>
                                          <p:attrName>ppt_h</p:attrName>
                                        </p:attrNameLst>
                                      </p:cBhvr>
                                      <p:tavLst>
                                        <p:tav tm="0">
                                          <p:val>
                                            <p:fltVal val="0"/>
                                          </p:val>
                                        </p:tav>
                                        <p:tav tm="100000">
                                          <p:val>
                                            <p:strVal val="#ppt_h"/>
                                          </p:val>
                                        </p:tav>
                                      </p:tavLst>
                                    </p:anim>
                                    <p:anim calcmode="lin" valueType="num">
                                      <p:cBhvr>
                                        <p:cTn id="15" dur="3000" fill="hold"/>
                                        <p:tgtEl>
                                          <p:spTgt spid="16386"/>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3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6387"/>
                                        </p:tgtEl>
                                        <p:attrNameLst>
                                          <p:attrName>style.visibility</p:attrName>
                                        </p:attrNameLst>
                                      </p:cBhvr>
                                      <p:to>
                                        <p:strVal val="visible"/>
                                      </p:to>
                                    </p:set>
                                    <p:anim calcmode="lin" valueType="num">
                                      <p:cBhvr>
                                        <p:cTn id="25" dur="5000" fill="hold"/>
                                        <p:tgtEl>
                                          <p:spTgt spid="16387"/>
                                        </p:tgtEl>
                                        <p:attrNameLst>
                                          <p:attrName>ppt_w</p:attrName>
                                        </p:attrNameLst>
                                      </p:cBhvr>
                                      <p:tavLst>
                                        <p:tav tm="0" fmla="#ppt_w*sin(2.5*pi*$)">
                                          <p:val>
                                            <p:fltVal val="0"/>
                                          </p:val>
                                        </p:tav>
                                        <p:tav tm="100000">
                                          <p:val>
                                            <p:fltVal val="1"/>
                                          </p:val>
                                        </p:tav>
                                      </p:tavLst>
                                    </p:anim>
                                    <p:anim calcmode="lin" valueType="num">
                                      <p:cBhvr>
                                        <p:cTn id="26" dur="5000" fill="hold"/>
                                        <p:tgtEl>
                                          <p:spTgt spid="1638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3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6388"/>
                                        </p:tgtEl>
                                        <p:attrNameLst>
                                          <p:attrName>style.visibility</p:attrName>
                                        </p:attrNameLst>
                                      </p:cBhvr>
                                      <p:to>
                                        <p:strVal val="visible"/>
                                      </p:to>
                                    </p:set>
                                    <p:anim calcmode="lin" valueType="num">
                                      <p:cBhvr>
                                        <p:cTn id="36" dur="3000" fill="hold"/>
                                        <p:tgtEl>
                                          <p:spTgt spid="16388"/>
                                        </p:tgtEl>
                                        <p:attrNameLst>
                                          <p:attrName>ppt_w</p:attrName>
                                        </p:attrNameLst>
                                      </p:cBhvr>
                                      <p:tavLst>
                                        <p:tav tm="0">
                                          <p:val>
                                            <p:fltVal val="0"/>
                                          </p:val>
                                        </p:tav>
                                        <p:tav tm="100000">
                                          <p:val>
                                            <p:strVal val="#ppt_w"/>
                                          </p:val>
                                        </p:tav>
                                      </p:tavLst>
                                    </p:anim>
                                    <p:anim calcmode="lin" valueType="num">
                                      <p:cBhvr>
                                        <p:cTn id="37" dur="3000" fill="hold"/>
                                        <p:tgtEl>
                                          <p:spTgt spid="16388"/>
                                        </p:tgtEl>
                                        <p:attrNameLst>
                                          <p:attrName>ppt_h</p:attrName>
                                        </p:attrNameLst>
                                      </p:cBhvr>
                                      <p:tavLst>
                                        <p:tav tm="0">
                                          <p:val>
                                            <p:fltVal val="0"/>
                                          </p:val>
                                        </p:tav>
                                        <p:tav tm="100000">
                                          <p:val>
                                            <p:strVal val="#ppt_h"/>
                                          </p:val>
                                        </p:tav>
                                      </p:tavLst>
                                    </p:anim>
                                    <p:anim calcmode="lin" valueType="num">
                                      <p:cBhvr>
                                        <p:cTn id="38" dur="3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39" dur="3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5400">
              <a:srgbClr val="FFFF00"/>
            </a:gs>
            <a:gs pos="65850">
              <a:schemeClr val="accent5">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117" y="2780929"/>
            <a:ext cx="6264696"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Ribbon 1"/>
          <p:cNvSpPr/>
          <p:nvPr/>
        </p:nvSpPr>
        <p:spPr>
          <a:xfrm>
            <a:off x="2699792" y="87455"/>
            <a:ext cx="4032448" cy="605241"/>
          </a:xfrm>
          <a:prstGeom prst="ribbon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latin typeface="Times New Roman"/>
              </a:rPr>
              <a:t>Microsoft PowerPoint 2010</a:t>
            </a:r>
            <a:endParaRPr lang="ar-IQ" dirty="0">
              <a:solidFill>
                <a:schemeClr val="tx1"/>
              </a:solidFill>
            </a:endParaRPr>
          </a:p>
        </p:txBody>
      </p:sp>
      <p:sp>
        <p:nvSpPr>
          <p:cNvPr id="3" name="Up Ribbon 2"/>
          <p:cNvSpPr/>
          <p:nvPr/>
        </p:nvSpPr>
        <p:spPr>
          <a:xfrm>
            <a:off x="3138973" y="1823667"/>
            <a:ext cx="3214597" cy="638081"/>
          </a:xfrm>
          <a:prstGeom prst="ribbon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Program Interface</a:t>
            </a:r>
            <a:endParaRPr lang="ar-IQ" dirty="0"/>
          </a:p>
        </p:txBody>
      </p:sp>
      <p:sp>
        <p:nvSpPr>
          <p:cNvPr id="4" name="TextBox 3"/>
          <p:cNvSpPr txBox="1"/>
          <p:nvPr/>
        </p:nvSpPr>
        <p:spPr>
          <a:xfrm>
            <a:off x="683570" y="814574"/>
            <a:ext cx="7049244" cy="769441"/>
          </a:xfrm>
          <a:prstGeom prst="rect">
            <a:avLst/>
          </a:prstGeom>
          <a:noFill/>
        </p:spPr>
        <p:txBody>
          <a:bodyPr wrap="square" rtlCol="1">
            <a:spAutoFit/>
          </a:bodyPr>
          <a:lstStyle/>
          <a:p>
            <a:r>
              <a:rPr lang="ar-IQ" sz="1600" b="1" dirty="0" smtClean="0"/>
              <a:t>لست هنا بصدد مقارنه بين </a:t>
            </a:r>
            <a:r>
              <a:rPr lang="en-US" sz="1400" b="1" dirty="0" smtClean="0"/>
              <a:t>Microsoft PowerPoint 2010</a:t>
            </a:r>
            <a:r>
              <a:rPr lang="ar-IQ" sz="1400" b="1" dirty="0" smtClean="0"/>
              <a:t> والنسخ من الاصدارات المختلفة من شركة </a:t>
            </a:r>
            <a:r>
              <a:rPr lang="en-US" sz="1400" b="1" dirty="0" smtClean="0"/>
              <a:t>Microsoft Office</a:t>
            </a:r>
            <a:r>
              <a:rPr lang="ar-IQ" sz="1400" b="1" dirty="0" smtClean="0"/>
              <a:t> لهذا المنتج ولكنني بصدد شرح واجهاته باللغة الانجليزية وامكانياته حتى يتيح للمتدرب استعماله بسهولة ويسر فشرحي هنا هو للتبسيط وليس للدعم.</a:t>
            </a:r>
            <a:endParaRPr lang="ar-IQ" sz="1400" b="1" dirty="0"/>
          </a:p>
        </p:txBody>
      </p:sp>
    </p:spTree>
    <p:extLst>
      <p:ext uri="{BB962C8B-B14F-4D97-AF65-F5344CB8AC3E}">
        <p14:creationId xmlns:p14="http://schemas.microsoft.com/office/powerpoint/2010/main" val="4137278194"/>
      </p:ext>
    </p:extLst>
  </p:cSld>
  <p:clrMapOvr>
    <a:masterClrMapping/>
  </p:clrMapOvr>
  <mc:AlternateContent xmlns:mc="http://schemas.openxmlformats.org/markup-compatibility/2006" xmlns:p14="http://schemas.microsoft.com/office/powerpoint/2010/main">
    <mc:Choice Requires="p14">
      <p:transition spd="slow" p14:dur="800" advClick="0" advTm="7000">
        <p:circle/>
      </p:transition>
    </mc:Choice>
    <mc:Fallback xmlns="">
      <p:transition spd="slow" advClick="0"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style.rotation</p:attrName>
                                        </p:attrNameLst>
                                      </p:cBhvr>
                                      <p:tavLst>
                                        <p:tav tm="0">
                                          <p:val>
                                            <p:fltVal val="90"/>
                                          </p:val>
                                        </p:tav>
                                        <p:tav tm="100000">
                                          <p:val>
                                            <p:fltVal val="0"/>
                                          </p:val>
                                        </p:tav>
                                      </p:tavLst>
                                    </p:anim>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3000" fill="hold"/>
                                        <p:tgtEl>
                                          <p:spTgt spid="2050"/>
                                        </p:tgtEl>
                                        <p:attrNameLst>
                                          <p:attrName>ppt_w</p:attrName>
                                        </p:attrNameLst>
                                      </p:cBhvr>
                                      <p:tavLst>
                                        <p:tav tm="0">
                                          <p:val>
                                            <p:fltVal val="0"/>
                                          </p:val>
                                        </p:tav>
                                        <p:tav tm="100000">
                                          <p:val>
                                            <p:strVal val="#ppt_w"/>
                                          </p:val>
                                        </p:tav>
                                      </p:tavLst>
                                    </p:anim>
                                    <p:anim calcmode="lin" valueType="num">
                                      <p:cBhvr>
                                        <p:cTn id="26" dur="3000" fill="hold"/>
                                        <p:tgtEl>
                                          <p:spTgt spid="2050"/>
                                        </p:tgtEl>
                                        <p:attrNameLst>
                                          <p:attrName>ppt_h</p:attrName>
                                        </p:attrNameLst>
                                      </p:cBhvr>
                                      <p:tavLst>
                                        <p:tav tm="0">
                                          <p:val>
                                            <p:fltVal val="0"/>
                                          </p:val>
                                        </p:tav>
                                        <p:tav tm="100000">
                                          <p:val>
                                            <p:strVal val="#ppt_h"/>
                                          </p:val>
                                        </p:tav>
                                      </p:tavLst>
                                    </p:anim>
                                    <p:anim calcmode="lin" valueType="num">
                                      <p:cBhvr>
                                        <p:cTn id="27" dur="3000" fill="hold"/>
                                        <p:tgtEl>
                                          <p:spTgt spid="2050"/>
                                        </p:tgtEl>
                                        <p:attrNameLst>
                                          <p:attrName>style.rotation</p:attrName>
                                        </p:attrNameLst>
                                      </p:cBhvr>
                                      <p:tavLst>
                                        <p:tav tm="0">
                                          <p:val>
                                            <p:fltVal val="90"/>
                                          </p:val>
                                        </p:tav>
                                        <p:tav tm="100000">
                                          <p:val>
                                            <p:fltVal val="0"/>
                                          </p:val>
                                        </p:tav>
                                      </p:tavLst>
                                    </p:anim>
                                    <p:animEffect transition="in" filter="fade">
                                      <p:cBhvr>
                                        <p:cTn id="28"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3745">
              <a:schemeClr val="bg1"/>
            </a:gs>
            <a:gs pos="25400">
              <a:srgbClr val="FFFF00"/>
            </a:gs>
            <a:gs pos="65850">
              <a:schemeClr val="accent5">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676116"/>
            <a:ext cx="819125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557096"/>
            <a:ext cx="846768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58" y="5919421"/>
            <a:ext cx="14382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Ribbon 1"/>
          <p:cNvSpPr/>
          <p:nvPr/>
        </p:nvSpPr>
        <p:spPr>
          <a:xfrm>
            <a:off x="3347864" y="188641"/>
            <a:ext cx="2376264" cy="288032"/>
          </a:xfrm>
          <a:prstGeom prst="ribbon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Tab bar</a:t>
            </a:r>
            <a:endParaRPr lang="ar-IQ" dirty="0"/>
          </a:p>
        </p:txBody>
      </p:sp>
      <p:sp>
        <p:nvSpPr>
          <p:cNvPr id="3" name="Up Ribbon 2"/>
          <p:cNvSpPr/>
          <p:nvPr/>
        </p:nvSpPr>
        <p:spPr>
          <a:xfrm>
            <a:off x="3311297" y="2925375"/>
            <a:ext cx="2736304" cy="306324"/>
          </a:xfrm>
          <a:prstGeom prst="ribbon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Group Bar</a:t>
            </a:r>
            <a:endParaRPr lang="ar-IQ" dirty="0"/>
          </a:p>
        </p:txBody>
      </p:sp>
      <p:sp>
        <p:nvSpPr>
          <p:cNvPr id="6" name="TextBox 5"/>
          <p:cNvSpPr txBox="1"/>
          <p:nvPr/>
        </p:nvSpPr>
        <p:spPr>
          <a:xfrm>
            <a:off x="0" y="1465288"/>
            <a:ext cx="9036496" cy="1200329"/>
          </a:xfrm>
          <a:prstGeom prst="rect">
            <a:avLst/>
          </a:prstGeom>
          <a:noFill/>
        </p:spPr>
        <p:txBody>
          <a:bodyPr wrap="square" rtlCol="1">
            <a:spAutoFit/>
          </a:bodyPr>
          <a:lstStyle/>
          <a:p>
            <a:pPr lvl="0"/>
            <a:r>
              <a:rPr lang="ar-IQ" dirty="0" smtClean="0"/>
              <a:t>ونجد ان شريط التبويب هذا مرتبط ارتباطا كاملا بشريط المجموعات</a:t>
            </a:r>
            <a:r>
              <a:rPr lang="ar-IQ" dirty="0">
                <a:solidFill>
                  <a:prstClr val="black"/>
                </a:solidFill>
              </a:rPr>
              <a:t>(</a:t>
            </a:r>
            <a:r>
              <a:rPr lang="en-US" dirty="0">
                <a:solidFill>
                  <a:prstClr val="black"/>
                </a:solidFill>
              </a:rPr>
              <a:t> (</a:t>
            </a:r>
            <a:r>
              <a:rPr lang="en-US" b="1" dirty="0">
                <a:solidFill>
                  <a:srgbClr val="0D0D0D"/>
                </a:solidFill>
                <a:latin typeface="Times New Roman"/>
              </a:rPr>
              <a:t>Group Bar</a:t>
            </a:r>
            <a:endParaRPr lang="ar-IQ" dirty="0">
              <a:solidFill>
                <a:prstClr val="black"/>
              </a:solidFill>
            </a:endParaRPr>
          </a:p>
          <a:p>
            <a:r>
              <a:rPr lang="ar-IQ" dirty="0" smtClean="0"/>
              <a:t> ومن البديهي ان تختلف المجموعات عند اختيار شريط التبويب كما يوجد به زر</a:t>
            </a:r>
            <a:r>
              <a:rPr lang="en-US" dirty="0">
                <a:solidFill>
                  <a:prstClr val="black"/>
                </a:solidFill>
              </a:rPr>
              <a:t> Help </a:t>
            </a:r>
            <a:r>
              <a:rPr lang="ar-IQ" dirty="0" smtClean="0"/>
              <a:t>هو </a:t>
            </a:r>
            <a:r>
              <a:rPr lang="ar-IQ" dirty="0" smtClean="0"/>
              <a:t>للمساعدة </a:t>
            </a:r>
            <a:r>
              <a:rPr lang="ar-IQ" dirty="0" smtClean="0"/>
              <a:t>والتوضيح للمستخدم لبعض مكونات البرنامج ويوجد ايضا علامة     والتي تتمكن من خلالها اظهار او اخفاء المجوعات كما يمكن تغيير مكونات شريط التبويب من خلال </a:t>
            </a:r>
            <a:r>
              <a:rPr lang="ar-IQ" dirty="0" smtClean="0"/>
              <a:t>القائمة </a:t>
            </a:r>
            <a:r>
              <a:rPr lang="ar-IQ" dirty="0" smtClean="0"/>
              <a:t>كما سبق ووضحنا ومن التبويبات </a:t>
            </a:r>
            <a:r>
              <a:rPr lang="ar-IQ" dirty="0" smtClean="0"/>
              <a:t>المدرجة </a:t>
            </a:r>
            <a:r>
              <a:rPr lang="ar-IQ" dirty="0" smtClean="0"/>
              <a:t>والتي سوف نتعرف عليها لاحقا. </a:t>
            </a:r>
            <a:endParaRPr lang="ar-IQ" dirty="0"/>
          </a:p>
        </p:txBody>
      </p:sp>
      <p:sp>
        <p:nvSpPr>
          <p:cNvPr id="4" name="Down Ribbon 3"/>
          <p:cNvSpPr/>
          <p:nvPr/>
        </p:nvSpPr>
        <p:spPr>
          <a:xfrm>
            <a:off x="3329581" y="4122405"/>
            <a:ext cx="2699737" cy="395288"/>
          </a:xfrm>
          <a:prstGeom prst="ribbon">
            <a:avLst>
              <a:gd name="adj1" fmla="val 33333"/>
              <a:gd name="adj2" fmla="val 500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D0D0D"/>
                </a:solidFill>
                <a:latin typeface="Times New Roman"/>
              </a:rPr>
              <a:t>Home Tab</a:t>
            </a:r>
            <a:endParaRPr lang="ar-IQ" dirty="0"/>
          </a:p>
        </p:txBody>
      </p:sp>
      <p:sp>
        <p:nvSpPr>
          <p:cNvPr id="5" name="Down Arrow 4"/>
          <p:cNvSpPr/>
          <p:nvPr/>
        </p:nvSpPr>
        <p:spPr>
          <a:xfrm>
            <a:off x="8106842" y="433838"/>
            <a:ext cx="242316" cy="484558"/>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Chevron 6"/>
          <p:cNvSpPr/>
          <p:nvPr/>
        </p:nvSpPr>
        <p:spPr>
          <a:xfrm rot="16200000">
            <a:off x="5524441" y="2176725"/>
            <a:ext cx="298745" cy="189739"/>
          </a:xfrm>
          <a:prstGeom prst="chevr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 </a:t>
            </a:r>
            <a:endParaRPr lang="ar-IQ" dirty="0">
              <a:solidFill>
                <a:schemeClr val="tx1"/>
              </a:solidFill>
            </a:endParaRPr>
          </a:p>
        </p:txBody>
      </p:sp>
      <p:sp>
        <p:nvSpPr>
          <p:cNvPr id="9" name="TextBox 8"/>
          <p:cNvSpPr txBox="1"/>
          <p:nvPr/>
        </p:nvSpPr>
        <p:spPr>
          <a:xfrm>
            <a:off x="1344239" y="3192668"/>
            <a:ext cx="7489313" cy="923330"/>
          </a:xfrm>
          <a:prstGeom prst="rect">
            <a:avLst/>
          </a:prstGeom>
          <a:noFill/>
        </p:spPr>
        <p:txBody>
          <a:bodyPr wrap="square" rtlCol="1">
            <a:spAutoFit/>
          </a:bodyPr>
          <a:lstStyle/>
          <a:p>
            <a:r>
              <a:rPr lang="ar-IQ" dirty="0" smtClean="0"/>
              <a:t>وقد علمنا ان شريط المجموعات هذا قد يتغير بتغير مسمى شريط التبويب </a:t>
            </a:r>
            <a:r>
              <a:rPr lang="en-US" dirty="0"/>
              <a:t>Tab </a:t>
            </a:r>
            <a:r>
              <a:rPr lang="en-US" dirty="0" smtClean="0"/>
              <a:t>Bar)</a:t>
            </a:r>
            <a:r>
              <a:rPr lang="ar-IQ" dirty="0" smtClean="0"/>
              <a:t> )ومنها وبعض المجموعات الاخرى التي تظهر حسب طبيعة العمل على الشريحة والتي سوف يتم سردها وشرح مكوناتها</a:t>
            </a:r>
            <a:endParaRPr lang="ar-IQ" dirty="0"/>
          </a:p>
        </p:txBody>
      </p:sp>
      <p:sp>
        <p:nvSpPr>
          <p:cNvPr id="8" name="TextBox 7"/>
          <p:cNvSpPr txBox="1"/>
          <p:nvPr/>
        </p:nvSpPr>
        <p:spPr>
          <a:xfrm>
            <a:off x="89361" y="5273090"/>
            <a:ext cx="2016224" cy="646331"/>
          </a:xfrm>
          <a:prstGeom prst="rect">
            <a:avLst/>
          </a:prstGeom>
          <a:noFill/>
        </p:spPr>
        <p:txBody>
          <a:bodyPr wrap="square" rtlCol="1">
            <a:spAutoFit/>
          </a:bodyPr>
          <a:lstStyle/>
          <a:p>
            <a:r>
              <a:rPr lang="en-US" dirty="0"/>
              <a:t>1. Clipboard Group</a:t>
            </a:r>
            <a:endParaRPr lang="ar-IQ" dirty="0"/>
          </a:p>
        </p:txBody>
      </p:sp>
      <p:sp>
        <p:nvSpPr>
          <p:cNvPr id="10" name="TextBox 9"/>
          <p:cNvSpPr txBox="1"/>
          <p:nvPr/>
        </p:nvSpPr>
        <p:spPr>
          <a:xfrm>
            <a:off x="2267745" y="5457756"/>
            <a:ext cx="6553208" cy="923330"/>
          </a:xfrm>
          <a:prstGeom prst="rect">
            <a:avLst/>
          </a:prstGeom>
          <a:noFill/>
        </p:spPr>
        <p:txBody>
          <a:bodyPr wrap="square" rtlCol="1">
            <a:spAutoFit/>
          </a:bodyPr>
          <a:lstStyle/>
          <a:p>
            <a:r>
              <a:rPr lang="ar-IQ" dirty="0" smtClean="0"/>
              <a:t>الحافظة </a:t>
            </a:r>
            <a:r>
              <a:rPr lang="en-US" dirty="0" smtClean="0"/>
              <a:t>Clipboard</a:t>
            </a:r>
            <a:r>
              <a:rPr lang="ar-IQ" dirty="0" smtClean="0"/>
              <a:t> </a:t>
            </a:r>
          </a:p>
          <a:p>
            <a:r>
              <a:rPr lang="ar-IQ" dirty="0" smtClean="0"/>
              <a:t>وبها يتم التعامل مع العناصر </a:t>
            </a:r>
            <a:r>
              <a:rPr lang="ar-IQ" dirty="0" err="1" smtClean="0"/>
              <a:t>المدرجه</a:t>
            </a:r>
            <a:r>
              <a:rPr lang="ar-IQ" dirty="0" smtClean="0"/>
              <a:t> بالشريحة من حيث القص </a:t>
            </a:r>
            <a:r>
              <a:rPr lang="en-US" dirty="0" smtClean="0"/>
              <a:t>Cut</a:t>
            </a:r>
            <a:r>
              <a:rPr lang="ar-IQ" dirty="0" smtClean="0"/>
              <a:t>واللصق </a:t>
            </a:r>
            <a:r>
              <a:rPr lang="en-US" dirty="0" smtClean="0"/>
              <a:t>past</a:t>
            </a:r>
            <a:r>
              <a:rPr lang="ar-IQ" dirty="0" smtClean="0"/>
              <a:t>والنسخ</a:t>
            </a:r>
            <a:r>
              <a:rPr lang="en-US" dirty="0" smtClean="0"/>
              <a:t>Copy </a:t>
            </a:r>
            <a:r>
              <a:rPr lang="ar-IQ" dirty="0" smtClean="0"/>
              <a:t>وفرشاة توحيد التنسيق </a:t>
            </a:r>
            <a:r>
              <a:rPr lang="en-US" dirty="0" smtClean="0"/>
              <a:t>Format painter</a:t>
            </a:r>
            <a:endParaRPr lang="ar-IQ" dirty="0"/>
          </a:p>
        </p:txBody>
      </p:sp>
    </p:spTree>
    <p:extLst>
      <p:ext uri="{BB962C8B-B14F-4D97-AF65-F5344CB8AC3E}">
        <p14:creationId xmlns:p14="http://schemas.microsoft.com/office/powerpoint/2010/main" val="4213837748"/>
      </p:ext>
    </p:extLst>
  </p:cSld>
  <p:clrMapOvr>
    <a:masterClrMapping/>
  </p:clrMapOvr>
  <p:transition spd="slow" advClick="0" advTm="14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1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ppt_x"/>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000" fill="hold"/>
                                        <p:tgtEl>
                                          <p:spTgt spid="7"/>
                                        </p:tgtEl>
                                        <p:attrNameLst>
                                          <p:attrName>ppt_x</p:attrName>
                                        </p:attrNameLst>
                                      </p:cBhvr>
                                      <p:tavLst>
                                        <p:tav tm="0">
                                          <p:val>
                                            <p:strVal val="#ppt_x"/>
                                          </p:val>
                                        </p:tav>
                                        <p:tav tm="100000">
                                          <p:val>
                                            <p:strVal val="#ppt_x"/>
                                          </p:val>
                                        </p:tav>
                                      </p:tavLst>
                                    </p:anim>
                                    <p:anim calcmode="lin" valueType="num">
                                      <p:cBhvr additive="base">
                                        <p:cTn id="3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anim calcmode="lin" valueType="num">
                                      <p:cBhvr>
                                        <p:cTn id="42" dur="2000" fill="hold"/>
                                        <p:tgtEl>
                                          <p:spTgt spid="9"/>
                                        </p:tgtEl>
                                        <p:attrNameLst>
                                          <p:attrName>ppt_w</p:attrName>
                                        </p:attrNameLst>
                                      </p:cBhvr>
                                      <p:tavLst>
                                        <p:tav tm="0" fmla="#ppt_w*sin(2.5*pi*$)">
                                          <p:val>
                                            <p:fltVal val="0"/>
                                          </p:val>
                                        </p:tav>
                                        <p:tav tm="100000">
                                          <p:val>
                                            <p:fltVal val="1"/>
                                          </p:val>
                                        </p:tav>
                                      </p:tavLst>
                                    </p:anim>
                                    <p:anim calcmode="lin" valueType="num">
                                      <p:cBhvr>
                                        <p:cTn id="43"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2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Effect transition="in" filter="wipe(down)">
                                      <p:cBhvr>
                                        <p:cTn id="53" dur="2000"/>
                                        <p:tgtEl>
                                          <p:spTgt spid="3075"/>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ircle(in)">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76"/>
                                        </p:tgtEl>
                                        <p:attrNameLst>
                                          <p:attrName>style.visibility</p:attrName>
                                        </p:attrNameLst>
                                      </p:cBhvr>
                                      <p:to>
                                        <p:strVal val="visible"/>
                                      </p:to>
                                    </p:set>
                                    <p:animEffect transition="in" filter="fade">
                                      <p:cBhvr>
                                        <p:cTn id="63" dur="2000"/>
                                        <p:tgtEl>
                                          <p:spTgt spid="3076"/>
                                        </p:tgtEl>
                                      </p:cBhvr>
                                    </p:animEffect>
                                    <p:anim calcmode="lin" valueType="num">
                                      <p:cBhvr>
                                        <p:cTn id="64" dur="2000" fill="hold"/>
                                        <p:tgtEl>
                                          <p:spTgt spid="3076"/>
                                        </p:tgtEl>
                                        <p:attrNameLst>
                                          <p:attrName>ppt_x</p:attrName>
                                        </p:attrNameLst>
                                      </p:cBhvr>
                                      <p:tavLst>
                                        <p:tav tm="0">
                                          <p:val>
                                            <p:strVal val="#ppt_x"/>
                                          </p:val>
                                        </p:tav>
                                        <p:tav tm="100000">
                                          <p:val>
                                            <p:strVal val="#ppt_x"/>
                                          </p:val>
                                        </p:tav>
                                      </p:tavLst>
                                    </p:anim>
                                    <p:anim calcmode="lin" valueType="num">
                                      <p:cBhvr>
                                        <p:cTn id="65" dur="2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5"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000"/>
                                        <p:tgtEl>
                                          <p:spTgt spid="10"/>
                                        </p:tgtEl>
                                      </p:cBhvr>
                                    </p:animEffect>
                                    <p:anim calcmode="lin" valueType="num">
                                      <p:cBhvr>
                                        <p:cTn id="71" dur="2000" fill="hold"/>
                                        <p:tgtEl>
                                          <p:spTgt spid="10"/>
                                        </p:tgtEl>
                                        <p:attrNameLst>
                                          <p:attrName>style.rotation</p:attrName>
                                        </p:attrNameLst>
                                      </p:cBhvr>
                                      <p:tavLst>
                                        <p:tav tm="0">
                                          <p:val>
                                            <p:fltVal val="720"/>
                                          </p:val>
                                        </p:tav>
                                        <p:tav tm="100000">
                                          <p:val>
                                            <p:fltVal val="0"/>
                                          </p:val>
                                        </p:tav>
                                      </p:tavLst>
                                    </p:anim>
                                    <p:anim calcmode="lin" valueType="num">
                                      <p:cBhvr>
                                        <p:cTn id="72" dur="2000" fill="hold"/>
                                        <p:tgtEl>
                                          <p:spTgt spid="10"/>
                                        </p:tgtEl>
                                        <p:attrNameLst>
                                          <p:attrName>ppt_h</p:attrName>
                                        </p:attrNameLst>
                                      </p:cBhvr>
                                      <p:tavLst>
                                        <p:tav tm="0">
                                          <p:val>
                                            <p:fltVal val="0"/>
                                          </p:val>
                                        </p:tav>
                                        <p:tav tm="100000">
                                          <p:val>
                                            <p:strVal val="#ppt_h"/>
                                          </p:val>
                                        </p:tav>
                                      </p:tavLst>
                                    </p:anim>
                                    <p:anim calcmode="lin" valueType="num">
                                      <p:cBhvr>
                                        <p:cTn id="73"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4" grpId="0" animBg="1"/>
      <p:bldP spid="5" grpId="0" animBg="1"/>
      <p:bldP spid="7" grpId="0" animBg="1"/>
      <p:bldP spid="9"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410">
              <a:srgbClr val="FF0000"/>
            </a:gs>
            <a:gs pos="77500">
              <a:srgbClr val="00B0F0"/>
            </a:gs>
            <a:gs pos="36249">
              <a:schemeClr val="accent2">
                <a:lumMod val="60000"/>
                <a:lumOff val="40000"/>
              </a:schemeClr>
            </a:gs>
            <a:gs pos="83745">
              <a:schemeClr val="bg1"/>
            </a:gs>
            <a:gs pos="25400">
              <a:srgbClr val="FFFF00"/>
            </a:gs>
            <a:gs pos="65850">
              <a:schemeClr val="accent5">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045" y="2143668"/>
            <a:ext cx="3824383" cy="123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55" y="996759"/>
            <a:ext cx="800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045" y="3870341"/>
            <a:ext cx="3824384" cy="134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88" y="5656115"/>
            <a:ext cx="13620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555" y="219999"/>
            <a:ext cx="1728192" cy="646331"/>
          </a:xfrm>
          <a:prstGeom prst="rect">
            <a:avLst/>
          </a:prstGeom>
          <a:noFill/>
        </p:spPr>
        <p:txBody>
          <a:bodyPr wrap="square" rtlCol="1">
            <a:spAutoFit/>
          </a:bodyPr>
          <a:lstStyle/>
          <a:p>
            <a:r>
              <a:rPr lang="en-US" dirty="0"/>
              <a:t>2</a:t>
            </a:r>
            <a:r>
              <a:rPr lang="en-US" dirty="0" smtClean="0"/>
              <a:t>. </a:t>
            </a:r>
            <a:r>
              <a:rPr lang="en-US" dirty="0"/>
              <a:t>Editing Group</a:t>
            </a:r>
            <a:endParaRPr lang="ar-IQ" dirty="0"/>
          </a:p>
        </p:txBody>
      </p:sp>
      <p:sp>
        <p:nvSpPr>
          <p:cNvPr id="3" name="TextBox 2"/>
          <p:cNvSpPr txBox="1"/>
          <p:nvPr/>
        </p:nvSpPr>
        <p:spPr>
          <a:xfrm>
            <a:off x="1946748" y="589330"/>
            <a:ext cx="6770425" cy="923330"/>
          </a:xfrm>
          <a:prstGeom prst="rect">
            <a:avLst/>
          </a:prstGeom>
          <a:noFill/>
        </p:spPr>
        <p:txBody>
          <a:bodyPr wrap="square" rtlCol="1">
            <a:spAutoFit/>
          </a:bodyPr>
          <a:lstStyle/>
          <a:p>
            <a:r>
              <a:rPr lang="ar-IQ" dirty="0" smtClean="0"/>
              <a:t>مجموعة التحرير </a:t>
            </a:r>
          </a:p>
          <a:p>
            <a:r>
              <a:rPr lang="ar-IQ" dirty="0" smtClean="0"/>
              <a:t>هي مجموعة تساعدنا على البحث عن كلمة في الشريحة او استبدال كلمة مكررة في اكثر من مكان بالشريحة او تحديد الكائنات المدرجه راجع كتاب وورد </a:t>
            </a:r>
            <a:r>
              <a:rPr lang="en-US" dirty="0" smtClean="0"/>
              <a:t>2010</a:t>
            </a:r>
            <a:r>
              <a:rPr lang="ar-IQ" dirty="0" smtClean="0"/>
              <a:t>ستجد الشرح مفصلا </a:t>
            </a:r>
            <a:endParaRPr lang="ar-IQ" dirty="0"/>
          </a:p>
        </p:txBody>
      </p:sp>
      <p:sp>
        <p:nvSpPr>
          <p:cNvPr id="5" name="TextBox 4"/>
          <p:cNvSpPr txBox="1"/>
          <p:nvPr/>
        </p:nvSpPr>
        <p:spPr>
          <a:xfrm>
            <a:off x="4572001" y="1796860"/>
            <a:ext cx="4032449" cy="369332"/>
          </a:xfrm>
          <a:prstGeom prst="rect">
            <a:avLst/>
          </a:prstGeom>
          <a:noFill/>
        </p:spPr>
        <p:txBody>
          <a:bodyPr wrap="square" rtlCol="1">
            <a:spAutoFit/>
          </a:bodyPr>
          <a:lstStyle/>
          <a:p>
            <a:r>
              <a:rPr lang="en-US" dirty="0" smtClean="0"/>
              <a:t>1</a:t>
            </a:r>
            <a:r>
              <a:rPr lang="ar-IQ" dirty="0" smtClean="0"/>
              <a:t>-البحث عن كلمة او جملة خلال المستند </a:t>
            </a:r>
            <a:r>
              <a:rPr lang="en-US" dirty="0" smtClean="0"/>
              <a:t>Find</a:t>
            </a:r>
            <a:endParaRPr lang="ar-IQ" dirty="0"/>
          </a:p>
        </p:txBody>
      </p:sp>
      <p:sp>
        <p:nvSpPr>
          <p:cNvPr id="6" name="TextBox 5"/>
          <p:cNvSpPr txBox="1"/>
          <p:nvPr/>
        </p:nvSpPr>
        <p:spPr>
          <a:xfrm>
            <a:off x="2846045" y="3501009"/>
            <a:ext cx="5729347" cy="369332"/>
          </a:xfrm>
          <a:prstGeom prst="rect">
            <a:avLst/>
          </a:prstGeom>
          <a:noFill/>
        </p:spPr>
        <p:txBody>
          <a:bodyPr wrap="square" rtlCol="1">
            <a:spAutoFit/>
          </a:bodyPr>
          <a:lstStyle/>
          <a:p>
            <a:r>
              <a:rPr lang="en-US" dirty="0" smtClean="0"/>
              <a:t>2</a:t>
            </a:r>
            <a:r>
              <a:rPr lang="ar-IQ" dirty="0" smtClean="0"/>
              <a:t>-الاستبدال وهو البحث عن كلمة واستبدالها في المستند </a:t>
            </a:r>
            <a:r>
              <a:rPr lang="ar-IQ" dirty="0" err="1" smtClean="0"/>
              <a:t>باكمله</a:t>
            </a:r>
            <a:r>
              <a:rPr lang="ar-IQ" dirty="0" smtClean="0"/>
              <a:t> </a:t>
            </a:r>
            <a:r>
              <a:rPr lang="en-US" dirty="0" smtClean="0"/>
              <a:t>Replace</a:t>
            </a:r>
            <a:endParaRPr lang="ar-IQ" dirty="0"/>
          </a:p>
        </p:txBody>
      </p:sp>
      <p:sp>
        <p:nvSpPr>
          <p:cNvPr id="7" name="TextBox 6"/>
          <p:cNvSpPr txBox="1"/>
          <p:nvPr/>
        </p:nvSpPr>
        <p:spPr>
          <a:xfrm>
            <a:off x="2128055" y="5246063"/>
            <a:ext cx="6468947" cy="1477328"/>
          </a:xfrm>
          <a:prstGeom prst="rect">
            <a:avLst/>
          </a:prstGeom>
          <a:noFill/>
        </p:spPr>
        <p:txBody>
          <a:bodyPr wrap="square" rtlCol="1">
            <a:spAutoFit/>
          </a:bodyPr>
          <a:lstStyle/>
          <a:p>
            <a:r>
              <a:rPr lang="en-US" dirty="0" smtClean="0"/>
              <a:t>3</a:t>
            </a:r>
            <a:r>
              <a:rPr lang="ar-IQ" dirty="0" smtClean="0"/>
              <a:t>-تحديد ومنها يمكن اجراء تحديد لأي جزء في المستند لاجراء اي عملية مطلوبة </a:t>
            </a:r>
            <a:r>
              <a:rPr lang="ar-IQ" dirty="0" smtClean="0"/>
              <a:t>عليه </a:t>
            </a:r>
            <a:r>
              <a:rPr lang="en-US" dirty="0" smtClean="0"/>
              <a:t>  select</a:t>
            </a:r>
            <a:r>
              <a:rPr lang="ar-IQ" dirty="0" smtClean="0"/>
              <a:t>ويمكن الاختيار بين</a:t>
            </a:r>
          </a:p>
          <a:p>
            <a:r>
              <a:rPr lang="en-US" dirty="0" smtClean="0"/>
              <a:t>1</a:t>
            </a:r>
            <a:r>
              <a:rPr lang="ar-IQ" dirty="0" smtClean="0"/>
              <a:t>-تحديد الكل</a:t>
            </a:r>
          </a:p>
          <a:p>
            <a:r>
              <a:rPr lang="en-US" dirty="0" smtClean="0"/>
              <a:t>2</a:t>
            </a:r>
            <a:r>
              <a:rPr lang="ar-IQ" dirty="0" smtClean="0"/>
              <a:t>-تحديد الكائنات</a:t>
            </a:r>
          </a:p>
          <a:p>
            <a:r>
              <a:rPr lang="en-US" dirty="0" smtClean="0"/>
              <a:t>3</a:t>
            </a:r>
            <a:r>
              <a:rPr lang="ar-IQ" dirty="0" smtClean="0"/>
              <a:t>-تحديد النص ذي التنسيق المشابه</a:t>
            </a:r>
            <a:endParaRPr lang="ar-IQ" dirty="0"/>
          </a:p>
        </p:txBody>
      </p:sp>
    </p:spTree>
    <p:extLst>
      <p:ext uri="{BB962C8B-B14F-4D97-AF65-F5344CB8AC3E}">
        <p14:creationId xmlns:p14="http://schemas.microsoft.com/office/powerpoint/2010/main" val="690416776"/>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anim calcmode="lin" valueType="num">
                                      <p:cBhvr>
                                        <p:cTn id="19" dur="3000" fill="hold"/>
                                        <p:tgtEl>
                                          <p:spTgt spid="3"/>
                                        </p:tgtEl>
                                        <p:attrNameLst>
                                          <p:attrName>style.rotation</p:attrName>
                                        </p:attrNameLst>
                                      </p:cBhvr>
                                      <p:tavLst>
                                        <p:tav tm="0">
                                          <p:val>
                                            <p:fltVal val="90"/>
                                          </p:val>
                                        </p:tav>
                                        <p:tav tm="100000">
                                          <p:val>
                                            <p:fltVal val="0"/>
                                          </p:val>
                                        </p:tav>
                                      </p:tavLst>
                                    </p:anim>
                                    <p:animEffect transition="in" filter="fade">
                                      <p:cBhvr>
                                        <p:cTn id="20" dur="3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fade">
                                      <p:cBhvr>
                                        <p:cTn id="43" dur="2000"/>
                                        <p:tgtEl>
                                          <p:spTgt spid="4098"/>
                                        </p:tgtEl>
                                      </p:cBhvr>
                                    </p:animEffect>
                                    <p:anim calcmode="lin" valueType="num">
                                      <p:cBhvr>
                                        <p:cTn id="44" dur="2000" fill="hold"/>
                                        <p:tgtEl>
                                          <p:spTgt spid="4098"/>
                                        </p:tgtEl>
                                        <p:attrNameLst>
                                          <p:attrName>ppt_w</p:attrName>
                                        </p:attrNameLst>
                                      </p:cBhvr>
                                      <p:tavLst>
                                        <p:tav tm="0" fmla="#ppt_w*sin(2.5*pi*$)">
                                          <p:val>
                                            <p:fltVal val="0"/>
                                          </p:val>
                                        </p:tav>
                                        <p:tav tm="100000">
                                          <p:val>
                                            <p:fltVal val="1"/>
                                          </p:val>
                                        </p:tav>
                                      </p:tavLst>
                                    </p:anim>
                                    <p:anim calcmode="lin" valueType="num">
                                      <p:cBhvr>
                                        <p:cTn id="45"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4100"/>
                                        </p:tgtEl>
                                        <p:attrNameLst>
                                          <p:attrName>style.visibility</p:attrName>
                                        </p:attrNameLst>
                                      </p:cBhvr>
                                      <p:to>
                                        <p:strVal val="visible"/>
                                      </p:to>
                                    </p:set>
                                    <p:animEffect transition="in" filter="fade">
                                      <p:cBhvr>
                                        <p:cTn id="68" dur="2000"/>
                                        <p:tgtEl>
                                          <p:spTgt spid="4100"/>
                                        </p:tgtEl>
                                      </p:cBhvr>
                                    </p:animEffect>
                                    <p:anim calcmode="lin" valueType="num">
                                      <p:cBhvr>
                                        <p:cTn id="69" dur="2000" fill="hold"/>
                                        <p:tgtEl>
                                          <p:spTgt spid="4100"/>
                                        </p:tgtEl>
                                        <p:attrNameLst>
                                          <p:attrName>ppt_w</p:attrName>
                                        </p:attrNameLst>
                                      </p:cBhvr>
                                      <p:tavLst>
                                        <p:tav tm="0" fmla="#ppt_w*sin(2.5*pi*$)">
                                          <p:val>
                                            <p:fltVal val="0"/>
                                          </p:val>
                                        </p:tav>
                                        <p:tav tm="100000">
                                          <p:val>
                                            <p:fltVal val="1"/>
                                          </p:val>
                                        </p:tav>
                                      </p:tavLst>
                                    </p:anim>
                                    <p:anim calcmode="lin" valueType="num">
                                      <p:cBhvr>
                                        <p:cTn id="70"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80">
                                          <p:stCondLst>
                                            <p:cond delay="0"/>
                                          </p:stCondLst>
                                        </p:cTn>
                                        <p:tgtEl>
                                          <p:spTgt spid="7"/>
                                        </p:tgtEl>
                                      </p:cBhvr>
                                    </p:animEffect>
                                    <p:anim calcmode="lin" valueType="num">
                                      <p:cBhvr>
                                        <p:cTn id="7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1" dur="26">
                                          <p:stCondLst>
                                            <p:cond delay="650"/>
                                          </p:stCondLst>
                                        </p:cTn>
                                        <p:tgtEl>
                                          <p:spTgt spid="7"/>
                                        </p:tgtEl>
                                      </p:cBhvr>
                                      <p:to x="100000" y="60000"/>
                                    </p:animScale>
                                    <p:animScale>
                                      <p:cBhvr>
                                        <p:cTn id="82" dur="166" decel="50000">
                                          <p:stCondLst>
                                            <p:cond delay="676"/>
                                          </p:stCondLst>
                                        </p:cTn>
                                        <p:tgtEl>
                                          <p:spTgt spid="7"/>
                                        </p:tgtEl>
                                      </p:cBhvr>
                                      <p:to x="100000" y="100000"/>
                                    </p:animScale>
                                    <p:animScale>
                                      <p:cBhvr>
                                        <p:cTn id="83" dur="26">
                                          <p:stCondLst>
                                            <p:cond delay="1312"/>
                                          </p:stCondLst>
                                        </p:cTn>
                                        <p:tgtEl>
                                          <p:spTgt spid="7"/>
                                        </p:tgtEl>
                                      </p:cBhvr>
                                      <p:to x="100000" y="80000"/>
                                    </p:animScale>
                                    <p:animScale>
                                      <p:cBhvr>
                                        <p:cTn id="84" dur="166" decel="50000">
                                          <p:stCondLst>
                                            <p:cond delay="1338"/>
                                          </p:stCondLst>
                                        </p:cTn>
                                        <p:tgtEl>
                                          <p:spTgt spid="7"/>
                                        </p:tgtEl>
                                      </p:cBhvr>
                                      <p:to x="100000" y="100000"/>
                                    </p:animScale>
                                    <p:animScale>
                                      <p:cBhvr>
                                        <p:cTn id="85" dur="26">
                                          <p:stCondLst>
                                            <p:cond delay="1642"/>
                                          </p:stCondLst>
                                        </p:cTn>
                                        <p:tgtEl>
                                          <p:spTgt spid="7"/>
                                        </p:tgtEl>
                                      </p:cBhvr>
                                      <p:to x="100000" y="90000"/>
                                    </p:animScale>
                                    <p:animScale>
                                      <p:cBhvr>
                                        <p:cTn id="86" dur="166" decel="50000">
                                          <p:stCondLst>
                                            <p:cond delay="1668"/>
                                          </p:stCondLst>
                                        </p:cTn>
                                        <p:tgtEl>
                                          <p:spTgt spid="7"/>
                                        </p:tgtEl>
                                      </p:cBhvr>
                                      <p:to x="100000" y="100000"/>
                                    </p:animScale>
                                    <p:animScale>
                                      <p:cBhvr>
                                        <p:cTn id="87" dur="26">
                                          <p:stCondLst>
                                            <p:cond delay="1808"/>
                                          </p:stCondLst>
                                        </p:cTn>
                                        <p:tgtEl>
                                          <p:spTgt spid="7"/>
                                        </p:tgtEl>
                                      </p:cBhvr>
                                      <p:to x="100000" y="95000"/>
                                    </p:animScale>
                                    <p:animScale>
                                      <p:cBhvr>
                                        <p:cTn id="88" dur="166" decel="50000">
                                          <p:stCondLst>
                                            <p:cond delay="1834"/>
                                          </p:stCondLst>
                                        </p:cTn>
                                        <p:tgtEl>
                                          <p:spTgt spid="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101"/>
                                        </p:tgtEl>
                                        <p:attrNameLst>
                                          <p:attrName>style.visibility</p:attrName>
                                        </p:attrNameLst>
                                      </p:cBhvr>
                                      <p:to>
                                        <p:strVal val="visible"/>
                                      </p:to>
                                    </p:set>
                                    <p:animEffect transition="in" filter="wipe(down)">
                                      <p:cBhvr>
                                        <p:cTn id="9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0410">
              <a:srgbClr val="FF0000"/>
            </a:gs>
            <a:gs pos="77500">
              <a:srgbClr val="00B0F0"/>
            </a:gs>
            <a:gs pos="36249">
              <a:schemeClr val="accent2">
                <a:lumMod val="60000"/>
                <a:lumOff val="40000"/>
              </a:schemeClr>
            </a:gs>
            <a:gs pos="83745">
              <a:schemeClr val="bg1"/>
            </a:gs>
            <a:gs pos="25400">
              <a:srgbClr val="FFFF00"/>
            </a:gs>
            <a:gs pos="65850">
              <a:schemeClr val="accent5">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324" y="1438127"/>
            <a:ext cx="727280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Ribbon 1"/>
          <p:cNvSpPr/>
          <p:nvPr/>
        </p:nvSpPr>
        <p:spPr>
          <a:xfrm>
            <a:off x="3275856" y="93463"/>
            <a:ext cx="2664296" cy="306324"/>
          </a:xfrm>
          <a:prstGeom prst="ribbon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latin typeface="Times New Roman"/>
              </a:rPr>
              <a:t>Insert Tab</a:t>
            </a:r>
            <a:endParaRPr lang="ar-IQ" dirty="0">
              <a:solidFill>
                <a:srgbClr val="FF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5156388"/>
            <a:ext cx="1314491" cy="112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47709"/>
            <a:ext cx="1068608" cy="6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247709"/>
            <a:ext cx="2362139" cy="103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550420"/>
            <a:ext cx="7560840" cy="646331"/>
          </a:xfrm>
          <a:prstGeom prst="rect">
            <a:avLst/>
          </a:prstGeom>
          <a:noFill/>
        </p:spPr>
        <p:txBody>
          <a:bodyPr wrap="square" rtlCol="1">
            <a:spAutoFit/>
          </a:bodyPr>
          <a:lstStyle/>
          <a:p>
            <a:r>
              <a:rPr lang="ar-IQ" dirty="0" smtClean="0"/>
              <a:t>ستجد هنا كل ما قد تحتاج الى وضعه في الشريحة من الجداول والصور والرسومات التخطيطيه والمخططات ومربعات النصوص الى الاصوات والارتباط التشعبيه والرؤوس والتذييلات</a:t>
            </a:r>
            <a:endParaRPr lang="ar-IQ" dirty="0"/>
          </a:p>
        </p:txBody>
      </p:sp>
      <p:sp>
        <p:nvSpPr>
          <p:cNvPr id="5" name="TextBox 4"/>
          <p:cNvSpPr txBox="1"/>
          <p:nvPr/>
        </p:nvSpPr>
        <p:spPr>
          <a:xfrm>
            <a:off x="316464" y="2204865"/>
            <a:ext cx="1663248" cy="646331"/>
          </a:xfrm>
          <a:prstGeom prst="rect">
            <a:avLst/>
          </a:prstGeom>
          <a:noFill/>
        </p:spPr>
        <p:txBody>
          <a:bodyPr wrap="square" rtlCol="1">
            <a:spAutoFit/>
          </a:bodyPr>
          <a:lstStyle/>
          <a:p>
            <a:r>
              <a:rPr lang="en-US" dirty="0"/>
              <a:t>1. Tables Group</a:t>
            </a:r>
            <a:endParaRPr lang="ar-IQ" dirty="0"/>
          </a:p>
        </p:txBody>
      </p:sp>
      <p:sp>
        <p:nvSpPr>
          <p:cNvPr id="6" name="TextBox 5"/>
          <p:cNvSpPr txBox="1"/>
          <p:nvPr/>
        </p:nvSpPr>
        <p:spPr>
          <a:xfrm>
            <a:off x="1331640" y="2348880"/>
            <a:ext cx="7564177" cy="2585323"/>
          </a:xfrm>
          <a:prstGeom prst="rect">
            <a:avLst/>
          </a:prstGeom>
          <a:noFill/>
        </p:spPr>
        <p:txBody>
          <a:bodyPr wrap="square" rtlCol="1">
            <a:spAutoFit/>
          </a:bodyPr>
          <a:lstStyle/>
          <a:p>
            <a:r>
              <a:rPr lang="ar-IQ" dirty="0" smtClean="0"/>
              <a:t>اولا مجموعة جدول </a:t>
            </a:r>
          </a:p>
          <a:p>
            <a:r>
              <a:rPr lang="ar-IQ" dirty="0" smtClean="0"/>
              <a:t>وهي لادراج او رسمه في الشريحة ويمكن ذلك من خلال عدة طرق وهي</a:t>
            </a:r>
          </a:p>
          <a:p>
            <a:r>
              <a:rPr lang="en-US" dirty="0" smtClean="0"/>
              <a:t>1</a:t>
            </a:r>
            <a:r>
              <a:rPr lang="ar-IQ" dirty="0" smtClean="0"/>
              <a:t>- ادراج جدول عن طريق تحديد عدد الاعمدة والصفوف بالماوس من خلال الشكل التالي ليرسم تلقائيا في الشريحة </a:t>
            </a:r>
          </a:p>
          <a:p>
            <a:r>
              <a:rPr lang="en-US" dirty="0" smtClean="0"/>
              <a:t>2</a:t>
            </a:r>
            <a:r>
              <a:rPr lang="ar-IQ" dirty="0" smtClean="0"/>
              <a:t>- ادراج جدول عن طريق كتابه عدد الاعمدة والصفوف المراد اظهارها من خلال نافذة خاصة </a:t>
            </a:r>
          </a:p>
          <a:p>
            <a:r>
              <a:rPr lang="en-US" dirty="0" smtClean="0"/>
              <a:t>3</a:t>
            </a:r>
            <a:r>
              <a:rPr lang="ar-IQ" dirty="0" smtClean="0"/>
              <a:t>-رسم جدول من خلال ظهار قلم (اداة الرسم) يتم التعامل معه عند النقر على الفارة واستمرار الرسم داخل الشريحة للوصول لشكل الجدول المراد</a:t>
            </a:r>
          </a:p>
          <a:p>
            <a:r>
              <a:rPr lang="en-US" dirty="0" smtClean="0"/>
              <a:t>4</a:t>
            </a:r>
            <a:r>
              <a:rPr lang="ar-IQ" dirty="0" smtClean="0"/>
              <a:t>- جدول بيانات اكسل وهو جدول مرتبط ببياناته ببرنامج مايكروسوفت اكسل ويمكن من خلاله ادراج خلايا مبرمجة لنواتج معينة (راجع كتاب اكسل </a:t>
            </a:r>
            <a:r>
              <a:rPr lang="en-US" dirty="0" smtClean="0"/>
              <a:t>2010</a:t>
            </a:r>
            <a:r>
              <a:rPr lang="ar-IQ" dirty="0" smtClean="0"/>
              <a:t>)</a:t>
            </a:r>
            <a:endParaRPr lang="ar-IQ" dirty="0"/>
          </a:p>
        </p:txBody>
      </p:sp>
    </p:spTree>
    <p:extLst>
      <p:ext uri="{BB962C8B-B14F-4D97-AF65-F5344CB8AC3E}">
        <p14:creationId xmlns:p14="http://schemas.microsoft.com/office/powerpoint/2010/main" val="3493867743"/>
      </p:ext>
    </p:extLst>
  </p:cSld>
  <p:clrMapOvr>
    <a:masterClrMapping/>
  </p:clrMapOvr>
  <p:transition advClick="0" advTm="10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2000" fill="hold"/>
                                        <p:tgtEl>
                                          <p:spTgt spid="5122"/>
                                        </p:tgtEl>
                                        <p:attrNameLst>
                                          <p:attrName>ppt_x</p:attrName>
                                        </p:attrNameLst>
                                      </p:cBhvr>
                                      <p:tavLst>
                                        <p:tav tm="0">
                                          <p:val>
                                            <p:strVal val="#ppt_x"/>
                                          </p:val>
                                        </p:tav>
                                        <p:tav tm="100000">
                                          <p:val>
                                            <p:strVal val="#ppt_x"/>
                                          </p:val>
                                        </p:tav>
                                      </p:tavLst>
                                    </p:anim>
                                    <p:anim calcmode="lin" valueType="num">
                                      <p:cBhvr additive="base">
                                        <p:cTn id="18" dur="2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by="(-#ppt_w*2)" calcmode="lin" valueType="num">
                                      <p:cBhvr rctx="PPT">
                                        <p:cTn id="41" dur="500" autoRev="1" fill="hold">
                                          <p:stCondLst>
                                            <p:cond delay="0"/>
                                          </p:stCondLst>
                                        </p:cTn>
                                        <p:tgtEl>
                                          <p:spTgt spid="6"/>
                                        </p:tgtEl>
                                        <p:attrNameLst>
                                          <p:attrName>ppt_w</p:attrName>
                                        </p:attrNameLst>
                                      </p:cBhvr>
                                    </p:anim>
                                    <p:anim by="(#ppt_w*0.50)" calcmode="lin" valueType="num">
                                      <p:cBhvr>
                                        <p:cTn id="42" dur="500" decel="50000" autoRev="1" fill="hold">
                                          <p:stCondLst>
                                            <p:cond delay="0"/>
                                          </p:stCondLst>
                                        </p:cTn>
                                        <p:tgtEl>
                                          <p:spTgt spid="6"/>
                                        </p:tgtEl>
                                        <p:attrNameLst>
                                          <p:attrName>ppt_x</p:attrName>
                                        </p:attrNameLst>
                                      </p:cBhvr>
                                    </p:anim>
                                    <p:anim from="(-#ppt_h/2)" to="(#ppt_y)" calcmode="lin" valueType="num">
                                      <p:cBhvr>
                                        <p:cTn id="43" dur="1000" fill="hold">
                                          <p:stCondLst>
                                            <p:cond delay="0"/>
                                          </p:stCondLst>
                                        </p:cTn>
                                        <p:tgtEl>
                                          <p:spTgt spid="6"/>
                                        </p:tgtEl>
                                        <p:attrNameLst>
                                          <p:attrName>ppt_y</p:attrName>
                                        </p:attrNameLst>
                                      </p:cBhvr>
                                    </p:anim>
                                    <p:animRot by="21600000">
                                      <p:cBhvr>
                                        <p:cTn id="44" dur="1000" fill="hold">
                                          <p:stCondLst>
                                            <p:cond delay="0"/>
                                          </p:stCondLst>
                                        </p:cTn>
                                        <p:tgtEl>
                                          <p:spTgt spid="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3"/>
                                        </p:tgtEl>
                                        <p:attrNameLst>
                                          <p:attrName>style.visibility</p:attrName>
                                        </p:attrNameLst>
                                      </p:cBhvr>
                                      <p:to>
                                        <p:strVal val="visible"/>
                                      </p:to>
                                    </p:set>
                                    <p:anim calcmode="lin" valueType="num">
                                      <p:cBhvr additive="base">
                                        <p:cTn id="49" dur="2000" fill="hold"/>
                                        <p:tgtEl>
                                          <p:spTgt spid="5123"/>
                                        </p:tgtEl>
                                        <p:attrNameLst>
                                          <p:attrName>ppt_x</p:attrName>
                                        </p:attrNameLst>
                                      </p:cBhvr>
                                      <p:tavLst>
                                        <p:tav tm="0">
                                          <p:val>
                                            <p:strVal val="#ppt_x"/>
                                          </p:val>
                                        </p:tav>
                                        <p:tav tm="100000">
                                          <p:val>
                                            <p:strVal val="#ppt_x"/>
                                          </p:val>
                                        </p:tav>
                                      </p:tavLst>
                                    </p:anim>
                                    <p:anim calcmode="lin" valueType="num">
                                      <p:cBhvr additive="base">
                                        <p:cTn id="50" dur="20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animEffect transition="in" filter="barn(inVertical)">
                                      <p:cBhvr>
                                        <p:cTn id="55" dur="2000"/>
                                        <p:tgtEl>
                                          <p:spTgt spid="512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5126"/>
                                        </p:tgtEl>
                                        <p:attrNameLst>
                                          <p:attrName>style.visibility</p:attrName>
                                        </p:attrNameLst>
                                      </p:cBhvr>
                                      <p:to>
                                        <p:strVal val="visible"/>
                                      </p:to>
                                    </p:set>
                                    <p:animEffect transition="in" filter="wheel(1)">
                                      <p:cBhvr>
                                        <p:cTn id="60"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575774"/>
            <a:ext cx="8204399"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1062560"/>
            <a:ext cx="1190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082" y="3645025"/>
            <a:ext cx="23907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5" y="5442764"/>
            <a:ext cx="5112569"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18087" y="5435064"/>
            <a:ext cx="1938859" cy="122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Ribbon 1"/>
          <p:cNvSpPr/>
          <p:nvPr/>
        </p:nvSpPr>
        <p:spPr>
          <a:xfrm>
            <a:off x="3275856" y="86896"/>
            <a:ext cx="3240360" cy="317769"/>
          </a:xfrm>
          <a:prstGeom prst="ribb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1"/>
                </a:solidFill>
              </a:rPr>
              <a:t>التعامل مع الجدول</a:t>
            </a:r>
            <a:endParaRPr lang="ar-IQ" b="1" dirty="0">
              <a:solidFill>
                <a:schemeClr val="tx1"/>
              </a:solidFill>
            </a:endParaRPr>
          </a:p>
        </p:txBody>
      </p:sp>
      <p:sp>
        <p:nvSpPr>
          <p:cNvPr id="3" name="TextBox 2"/>
          <p:cNvSpPr txBox="1"/>
          <p:nvPr/>
        </p:nvSpPr>
        <p:spPr>
          <a:xfrm>
            <a:off x="2123728" y="511008"/>
            <a:ext cx="6624736" cy="646331"/>
          </a:xfrm>
          <a:prstGeom prst="rect">
            <a:avLst/>
          </a:prstGeom>
          <a:noFill/>
        </p:spPr>
        <p:txBody>
          <a:bodyPr wrap="square" rtlCol="1">
            <a:spAutoFit/>
          </a:bodyPr>
          <a:lstStyle/>
          <a:p>
            <a:r>
              <a:rPr lang="ar-IQ" dirty="0" smtClean="0"/>
              <a:t>عند التعامل مع الجدول فقط ظهر لنا شريط ادوات الجدول ومنه يوجد تبويب تصميم </a:t>
            </a:r>
            <a:r>
              <a:rPr lang="en-US" dirty="0" smtClean="0"/>
              <a:t>Design</a:t>
            </a:r>
            <a:r>
              <a:rPr lang="ar-IQ" dirty="0" smtClean="0"/>
              <a:t>وتبويب تخطيط </a:t>
            </a:r>
            <a:r>
              <a:rPr lang="en-US" dirty="0" smtClean="0"/>
              <a:t>Layout</a:t>
            </a:r>
            <a:endParaRPr lang="ar-IQ" dirty="0"/>
          </a:p>
        </p:txBody>
      </p:sp>
      <p:sp>
        <p:nvSpPr>
          <p:cNvPr id="4" name="TextBox 3"/>
          <p:cNvSpPr txBox="1"/>
          <p:nvPr/>
        </p:nvSpPr>
        <p:spPr>
          <a:xfrm>
            <a:off x="4751612" y="1178371"/>
            <a:ext cx="3934651" cy="369332"/>
          </a:xfrm>
          <a:prstGeom prst="rect">
            <a:avLst/>
          </a:prstGeom>
          <a:noFill/>
        </p:spPr>
        <p:txBody>
          <a:bodyPr wrap="square" rtlCol="1">
            <a:spAutoFit/>
          </a:bodyPr>
          <a:lstStyle/>
          <a:p>
            <a:r>
              <a:rPr lang="ar-IQ" dirty="0" smtClean="0"/>
              <a:t>اولا تبويب تصميم </a:t>
            </a:r>
            <a:r>
              <a:rPr lang="en-US" dirty="0" smtClean="0"/>
              <a:t>Design</a:t>
            </a:r>
            <a:r>
              <a:rPr lang="ar-IQ" dirty="0" smtClean="0"/>
              <a:t>من ادوات الجدول</a:t>
            </a:r>
            <a:endParaRPr lang="ar-IQ" dirty="0"/>
          </a:p>
        </p:txBody>
      </p:sp>
      <p:sp>
        <p:nvSpPr>
          <p:cNvPr id="5" name="TextBox 4"/>
          <p:cNvSpPr txBox="1"/>
          <p:nvPr/>
        </p:nvSpPr>
        <p:spPr>
          <a:xfrm>
            <a:off x="3437073" y="2375874"/>
            <a:ext cx="5436801" cy="1523494"/>
          </a:xfrm>
          <a:prstGeom prst="rect">
            <a:avLst/>
          </a:prstGeom>
          <a:noFill/>
        </p:spPr>
        <p:txBody>
          <a:bodyPr wrap="square" rtlCol="1">
            <a:spAutoFit/>
          </a:bodyPr>
          <a:lstStyle/>
          <a:p>
            <a:r>
              <a:rPr lang="en-US" dirty="0" smtClean="0"/>
              <a:t>1</a:t>
            </a:r>
            <a:r>
              <a:rPr lang="ar-IQ" dirty="0" smtClean="0"/>
              <a:t>-مجموعة خيارات انماط الجدول </a:t>
            </a:r>
            <a:r>
              <a:rPr lang="en-US" dirty="0"/>
              <a:t>Table Style Options Group</a:t>
            </a:r>
            <a:r>
              <a:rPr lang="ar-IQ" dirty="0" smtClean="0"/>
              <a:t> ومنها يمكن ادراج تحديد اي اجزاء الجدول المراد ادراجها في التصميم ثم نقم باختيارها من خلال مجموعة خيارات انماط الجدول ليتم ادراج نمط تصميمي تلقائي لها ولكن يتوقف الشكل العام لتصميم الجدول على حسب شكل التصميم المختار من مجموعة انماط الجدول</a:t>
            </a:r>
            <a:endParaRPr lang="ar-IQ" dirty="0"/>
          </a:p>
        </p:txBody>
      </p:sp>
      <p:sp>
        <p:nvSpPr>
          <p:cNvPr id="6" name="TextBox 5"/>
          <p:cNvSpPr txBox="1"/>
          <p:nvPr/>
        </p:nvSpPr>
        <p:spPr>
          <a:xfrm>
            <a:off x="5268762" y="4536181"/>
            <a:ext cx="3605111" cy="369332"/>
          </a:xfrm>
          <a:prstGeom prst="rect">
            <a:avLst/>
          </a:prstGeom>
          <a:noFill/>
        </p:spPr>
        <p:txBody>
          <a:bodyPr wrap="square" rtlCol="1">
            <a:spAutoFit/>
          </a:bodyPr>
          <a:lstStyle/>
          <a:p>
            <a:r>
              <a:rPr lang="en-US" dirty="0" smtClean="0"/>
              <a:t>2</a:t>
            </a:r>
            <a:r>
              <a:rPr lang="ar-IQ" dirty="0" smtClean="0"/>
              <a:t>-انماط الجدول </a:t>
            </a:r>
            <a:r>
              <a:rPr lang="en-US" dirty="0"/>
              <a:t>Table Style Group</a:t>
            </a:r>
            <a:endParaRPr lang="ar-IQ" dirty="0"/>
          </a:p>
        </p:txBody>
      </p:sp>
      <p:pic>
        <p:nvPicPr>
          <p:cNvPr id="7" name="ابوذيات.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9240446"/>
      </p:ext>
    </p:extLst>
  </p:cSld>
  <p:clrMapOvr>
    <a:masterClrMapping/>
  </p:clrMapOvr>
  <p:transition spd="slow" advClick="0"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 calcmode="lin" valueType="num">
                                      <p:cBhvr additive="base">
                                        <p:cTn id="30" dur="2000" fill="hold"/>
                                        <p:tgtEl>
                                          <p:spTgt spid="6147"/>
                                        </p:tgtEl>
                                        <p:attrNameLst>
                                          <p:attrName>ppt_x</p:attrName>
                                        </p:attrNameLst>
                                      </p:cBhvr>
                                      <p:tavLst>
                                        <p:tav tm="0">
                                          <p:val>
                                            <p:strVal val="#ppt_x"/>
                                          </p:val>
                                        </p:tav>
                                        <p:tav tm="100000">
                                          <p:val>
                                            <p:strVal val="#ppt_x"/>
                                          </p:val>
                                        </p:tav>
                                      </p:tavLst>
                                    </p:anim>
                                    <p:anim calcmode="lin" valueType="num">
                                      <p:cBhvr additive="base">
                                        <p:cTn id="31" dur="20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46"/>
                                        </p:tgtEl>
                                        <p:attrNameLst>
                                          <p:attrName>style.visibility</p:attrName>
                                        </p:attrNameLst>
                                      </p:cBhvr>
                                      <p:to>
                                        <p:strVal val="visible"/>
                                      </p:to>
                                    </p:set>
                                    <p:anim calcmode="lin" valueType="num">
                                      <p:cBhvr additive="base">
                                        <p:cTn id="36" dur="2000" fill="hold"/>
                                        <p:tgtEl>
                                          <p:spTgt spid="6146"/>
                                        </p:tgtEl>
                                        <p:attrNameLst>
                                          <p:attrName>ppt_x</p:attrName>
                                        </p:attrNameLst>
                                      </p:cBhvr>
                                      <p:tavLst>
                                        <p:tav tm="0">
                                          <p:val>
                                            <p:strVal val="#ppt_x"/>
                                          </p:val>
                                        </p:tav>
                                        <p:tav tm="100000">
                                          <p:val>
                                            <p:strVal val="#ppt_x"/>
                                          </p:val>
                                        </p:tav>
                                      </p:tavLst>
                                    </p:anim>
                                    <p:anim calcmode="lin" valueType="num">
                                      <p:cBhvr additive="base">
                                        <p:cTn id="37" dur="20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2000" fill="hold"/>
                                        <p:tgtEl>
                                          <p:spTgt spid="4"/>
                                        </p:tgtEl>
                                        <p:attrNameLst>
                                          <p:attrName>ppt_x</p:attrName>
                                        </p:attrNameLst>
                                      </p:cBhvr>
                                      <p:tavLst>
                                        <p:tav tm="0">
                                          <p:val>
                                            <p:strVal val="#ppt_x"/>
                                          </p:val>
                                        </p:tav>
                                        <p:tav tm="100000">
                                          <p:val>
                                            <p:strVal val="#ppt_x"/>
                                          </p:val>
                                        </p:tav>
                                      </p:tavLst>
                                    </p:anim>
                                    <p:anim calcmode="lin" valueType="num">
                                      <p:cBhvr additive="base">
                                        <p:cTn id="4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ox(in)">
                                      <p:cBhvr>
                                        <p:cTn id="53" dur="2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149"/>
                                        </p:tgtEl>
                                        <p:attrNameLst>
                                          <p:attrName>style.visibility</p:attrName>
                                        </p:attrNameLst>
                                      </p:cBhvr>
                                      <p:to>
                                        <p:strVal val="visible"/>
                                      </p:to>
                                    </p:set>
                                    <p:animEffect transition="in" filter="wipe(down)">
                                      <p:cBhvr>
                                        <p:cTn id="58" dur="2000"/>
                                        <p:tgtEl>
                                          <p:spTgt spid="61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50"/>
                                        </p:tgtEl>
                                        <p:attrNameLst>
                                          <p:attrName>style.visibility</p:attrName>
                                        </p:attrNameLst>
                                      </p:cBhvr>
                                      <p:to>
                                        <p:strVal val="visible"/>
                                      </p:to>
                                    </p:set>
                                    <p:animEffect transition="in" filter="wipe(down)">
                                      <p:cBhvr>
                                        <p:cTn id="63"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0">
                <p:cTn id="64" fill="hold" display="0">
                  <p:stCondLst>
                    <p:cond delay="indefinite"/>
                  </p:stCondLst>
                  <p:endCondLst>
                    <p:cond evt="onStopAudio" delay="0">
                      <p:tgtEl>
                        <p:sldTgt/>
                      </p:tgtEl>
                    </p:cond>
                  </p:endCondLst>
                </p:cTn>
                <p:tgtEl>
                  <p:spTgt spid="7"/>
                </p:tgtEl>
              </p:cMediaNode>
            </p:audio>
            <p:seq concurrent="1" nextAc="seek">
              <p:cTn id="65" restart="whenNotActive" fill="hold" evtFilter="cancelBubble" nodeType="interactiveSeq">
                <p:stCondLst>
                  <p:cond evt="onClick" delay="0">
                    <p:tgtEl>
                      <p:spTgt spid="6146"/>
                    </p:tgtEl>
                  </p:cond>
                </p:stCondLst>
                <p:endSync evt="end" delay="0">
                  <p:rtn val="all"/>
                </p:endSync>
                <p:childTnLst>
                  <p:par>
                    <p:cTn id="66" fill="hold">
                      <p:stCondLst>
                        <p:cond delay="0"/>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6148"/>
                                        </p:tgtEl>
                                        <p:attrNameLst>
                                          <p:attrName>style.visibility</p:attrName>
                                        </p:attrNameLst>
                                      </p:cBhvr>
                                      <p:to>
                                        <p:strVal val="visible"/>
                                      </p:to>
                                    </p:set>
                                    <p:animEffect transition="in" filter="wheel(1)">
                                      <p:cBhvr>
                                        <p:cTn id="70" dur="2000"/>
                                        <p:tgtEl>
                                          <p:spTgt spid="6148"/>
                                        </p:tgtEl>
                                      </p:cBhvr>
                                    </p:animEffect>
                                  </p:childTnLst>
                                </p:cTn>
                              </p:par>
                            </p:childTnLst>
                          </p:cTn>
                        </p:par>
                      </p:childTnLst>
                    </p:cTn>
                  </p:par>
                </p:childTnLst>
              </p:cTn>
              <p:nextCondLst>
                <p:cond evt="onClick" delay="0">
                  <p:tgtEl>
                    <p:spTgt spid="6146"/>
                  </p:tgtEl>
                </p:cond>
              </p:nextCondLst>
            </p:seq>
          </p:childTnLst>
        </p:cTn>
      </p:par>
    </p:tnLst>
    <p:bldLst>
      <p:bldP spid="2" grpId="0" animBg="1"/>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60649"/>
            <a:ext cx="40324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6" y="2885981"/>
            <a:ext cx="9620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93" y="3753096"/>
            <a:ext cx="2389435" cy="201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889" y="3732530"/>
            <a:ext cx="22002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4620818"/>
            <a:ext cx="4464496" cy="63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402" y="5810283"/>
            <a:ext cx="2837079" cy="104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37893" y="260648"/>
            <a:ext cx="4354587" cy="1477328"/>
          </a:xfrm>
          <a:prstGeom prst="rect">
            <a:avLst/>
          </a:prstGeom>
          <a:noFill/>
        </p:spPr>
        <p:txBody>
          <a:bodyPr wrap="square" rtlCol="1">
            <a:spAutoFit/>
          </a:bodyPr>
          <a:lstStyle/>
          <a:p>
            <a:r>
              <a:rPr lang="ar-IQ" dirty="0" smtClean="0"/>
              <a:t>3- كائن </a:t>
            </a:r>
            <a:r>
              <a:rPr lang="en-US" dirty="0" smtClean="0"/>
              <a:t>Object</a:t>
            </a:r>
            <a:r>
              <a:rPr lang="ar-IQ" dirty="0" smtClean="0"/>
              <a:t>ومنها يمكن اضافة كائن الى الشريحة والكائن عبارة عن ملف مرتبط ببرنامج ما او صوره او مستند اخر او تشغيل برنامج معين او اظهار ملف معين او فتح برنامج معين بصفحة فارغة عند النقر على الكائن المدرج بالشريحة</a:t>
            </a:r>
            <a:endParaRPr lang="ar-IQ" dirty="0"/>
          </a:p>
        </p:txBody>
      </p:sp>
      <p:sp>
        <p:nvSpPr>
          <p:cNvPr id="3" name="TextBox 2"/>
          <p:cNvSpPr txBox="1"/>
          <p:nvPr/>
        </p:nvSpPr>
        <p:spPr>
          <a:xfrm>
            <a:off x="467547" y="2420889"/>
            <a:ext cx="2016224" cy="369332"/>
          </a:xfrm>
          <a:prstGeom prst="rect">
            <a:avLst/>
          </a:prstGeom>
          <a:noFill/>
        </p:spPr>
        <p:txBody>
          <a:bodyPr wrap="square" rtlCol="1">
            <a:spAutoFit/>
          </a:bodyPr>
          <a:lstStyle/>
          <a:p>
            <a:r>
              <a:rPr lang="en-US" b="1" dirty="0">
                <a:solidFill>
                  <a:srgbClr val="0D0D0D"/>
                </a:solidFill>
                <a:latin typeface="Times New Roman"/>
              </a:rPr>
              <a:t>2</a:t>
            </a:r>
            <a:r>
              <a:rPr lang="en-US" b="1" dirty="0" smtClean="0">
                <a:solidFill>
                  <a:srgbClr val="0D0D0D"/>
                </a:solidFill>
                <a:latin typeface="Times New Roman"/>
              </a:rPr>
              <a:t>. </a:t>
            </a:r>
            <a:r>
              <a:rPr lang="en-US" b="1" dirty="0">
                <a:solidFill>
                  <a:srgbClr val="0D0D0D"/>
                </a:solidFill>
                <a:latin typeface="Times New Roman"/>
              </a:rPr>
              <a:t>Symbols Group</a:t>
            </a:r>
            <a:endParaRPr lang="ar-IQ" dirty="0"/>
          </a:p>
        </p:txBody>
      </p:sp>
      <p:sp>
        <p:nvSpPr>
          <p:cNvPr id="4" name="TextBox 3"/>
          <p:cNvSpPr txBox="1"/>
          <p:nvPr/>
        </p:nvSpPr>
        <p:spPr>
          <a:xfrm>
            <a:off x="2699792" y="2218277"/>
            <a:ext cx="6089387" cy="1477328"/>
          </a:xfrm>
          <a:prstGeom prst="rect">
            <a:avLst/>
          </a:prstGeom>
          <a:noFill/>
        </p:spPr>
        <p:txBody>
          <a:bodyPr wrap="square" rtlCol="1">
            <a:spAutoFit/>
          </a:bodyPr>
          <a:lstStyle/>
          <a:p>
            <a:r>
              <a:rPr lang="ar-IQ" dirty="0" smtClean="0"/>
              <a:t>مجموعة رموز ومنها يتم اضافة التالي</a:t>
            </a:r>
          </a:p>
          <a:p>
            <a:r>
              <a:rPr lang="en-US" dirty="0" smtClean="0"/>
              <a:t>1</a:t>
            </a:r>
            <a:r>
              <a:rPr lang="ar-IQ" dirty="0" smtClean="0"/>
              <a:t>-المعادلة </a:t>
            </a:r>
            <a:r>
              <a:rPr lang="en-US" dirty="0"/>
              <a:t>Equation </a:t>
            </a:r>
            <a:r>
              <a:rPr lang="en-US" dirty="0" smtClean="0"/>
              <a:t>)</a:t>
            </a:r>
            <a:r>
              <a:rPr lang="ar-IQ" dirty="0" smtClean="0"/>
              <a:t>)</a:t>
            </a:r>
          </a:p>
          <a:p>
            <a:r>
              <a:rPr lang="ar-IQ" dirty="0" smtClean="0"/>
              <a:t>وفيها يتم ادراج معادلة رياضية عامة او انشاء معادلة خاصة بالضغط على ادراج معادلة خاصة فيظهر التالي في المستند وهو المكان المخصص لكتابة المعادلة المطلوب انشائها فيه</a:t>
            </a:r>
            <a:endParaRPr lang="ar-IQ" dirty="0"/>
          </a:p>
        </p:txBody>
      </p:sp>
      <p:sp>
        <p:nvSpPr>
          <p:cNvPr id="5" name="TextBox 4"/>
          <p:cNvSpPr txBox="1"/>
          <p:nvPr/>
        </p:nvSpPr>
        <p:spPr>
          <a:xfrm>
            <a:off x="3779914" y="5268068"/>
            <a:ext cx="5193999" cy="1477328"/>
          </a:xfrm>
          <a:prstGeom prst="rect">
            <a:avLst/>
          </a:prstGeom>
          <a:noFill/>
        </p:spPr>
        <p:txBody>
          <a:bodyPr wrap="square" rtlCol="1">
            <a:spAutoFit/>
          </a:bodyPr>
          <a:lstStyle/>
          <a:p>
            <a:r>
              <a:rPr lang="ar-IQ" dirty="0" smtClean="0"/>
              <a:t>رموز (</a:t>
            </a:r>
            <a:r>
              <a:rPr lang="en-US" dirty="0" smtClean="0"/>
              <a:t>Symbols</a:t>
            </a:r>
            <a:r>
              <a:rPr lang="ar-IQ" dirty="0" smtClean="0"/>
              <a:t>)</a:t>
            </a:r>
          </a:p>
          <a:p>
            <a:r>
              <a:rPr lang="ar-IQ" dirty="0" smtClean="0"/>
              <a:t>وتستخدم في ادراج رموز غير موجودة في لوحة المفاتيح مثل رموز العلامات التجارية او رموز علامات النشر او رموز اخرى يمكن استخدامها كعلامات للفقرات ويمكن الحصول عليها بالنقر على مزيد من الرموز </a:t>
            </a:r>
            <a:endParaRPr lang="ar-IQ" dirty="0"/>
          </a:p>
        </p:txBody>
      </p:sp>
      <mc:AlternateContent xmlns:mc="http://schemas.openxmlformats.org/markup-compatibility/2006" xmlns:a14="http://schemas.microsoft.com/office/drawing/2010/main">
        <mc:Choice Requires="a14">
          <p:sp>
            <p:nvSpPr>
              <p:cNvPr id="6" name="TextBox 5"/>
              <p:cNvSpPr txBox="1"/>
              <p:nvPr/>
            </p:nvSpPr>
            <p:spPr>
              <a:xfrm>
                <a:off x="2960237" y="3695605"/>
                <a:ext cx="2701679" cy="68512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𝑥</m:t>
                      </m:r>
                      <m:r>
                        <a:rPr lang="en-US" i="1" smtClean="0">
                          <a:latin typeface="Cambria Math"/>
                        </a:rPr>
                        <m:t>=</m:t>
                      </m:r>
                      <m:f>
                        <m:fPr>
                          <m:ctrlPr>
                            <a:rPr lang="en-US" i="1" smtClean="0">
                              <a:latin typeface="Cambria Math"/>
                            </a:rPr>
                          </m:ctrlPr>
                        </m:fPr>
                        <m:num>
                          <m:r>
                            <a:rPr lang="en-US" i="1" smtClean="0">
                              <a:latin typeface="Cambria Math"/>
                            </a:rPr>
                            <m:t>−</m:t>
                          </m:r>
                          <m:r>
                            <a:rPr lang="en-US" i="1" smtClean="0">
                              <a:latin typeface="Cambria Math"/>
                            </a:rPr>
                            <m:t>𝑏</m:t>
                          </m:r>
                          <m:r>
                            <a:rPr lang="en-US" i="1" smtClean="0">
                              <a:latin typeface="Cambria Math"/>
                            </a:rPr>
                            <m:t>±</m:t>
                          </m:r>
                          <m:rad>
                            <m:radPr>
                              <m:degHide m:val="on"/>
                              <m:ctrlPr>
                                <a:rPr lang="en-US" i="1" smtClean="0">
                                  <a:latin typeface="Cambria Math"/>
                                </a:rPr>
                              </m:ctrlPr>
                            </m:radPr>
                            <m:deg/>
                            <m:e>
                              <m:sSup>
                                <m:sSupPr>
                                  <m:ctrlPr>
                                    <a:rPr lang="en-US" i="1" smtClean="0">
                                      <a:latin typeface="Cambria Math"/>
                                    </a:rPr>
                                  </m:ctrlPr>
                                </m:sSupPr>
                                <m:e>
                                  <m:r>
                                    <a:rPr lang="en-US" i="1" smtClean="0">
                                      <a:latin typeface="Cambria Math"/>
                                    </a:rPr>
                                    <m:t>𝑏</m:t>
                                  </m:r>
                                </m:e>
                                <m:sup>
                                  <m:r>
                                    <a:rPr lang="en-US" i="1" smtClean="0">
                                      <a:latin typeface="Cambria Math"/>
                                    </a:rPr>
                                    <m:t>2</m:t>
                                  </m:r>
                                </m:sup>
                              </m:sSup>
                              <m:r>
                                <a:rPr lang="en-US" i="1" smtClean="0">
                                  <a:latin typeface="Cambria Math"/>
                                </a:rPr>
                                <m:t>−</m:t>
                              </m:r>
                              <m:r>
                                <a:rPr lang="en-US" i="1" smtClean="0">
                                  <a:latin typeface="Cambria Math"/>
                                </a:rPr>
                                <m:t>4</m:t>
                              </m:r>
                              <m:r>
                                <a:rPr lang="en-US" i="1" smtClean="0">
                                  <a:latin typeface="Cambria Math"/>
                                </a:rPr>
                                <m:t>𝑎𝑐</m:t>
                              </m:r>
                            </m:e>
                          </m:rad>
                        </m:num>
                        <m:den>
                          <m:r>
                            <a:rPr lang="en-US" i="1" smtClean="0">
                              <a:latin typeface="Cambria Math"/>
                            </a:rPr>
                            <m:t>2</m:t>
                          </m:r>
                          <m:r>
                            <a:rPr lang="en-US" i="1" smtClean="0">
                              <a:latin typeface="Cambria Math"/>
                            </a:rPr>
                            <m:t>𝑎</m:t>
                          </m:r>
                        </m:den>
                      </m:f>
                    </m:oMath>
                  </m:oMathPara>
                </a14:m>
                <a:endParaRPr lang="ar-IQ" dirty="0"/>
              </a:p>
            </p:txBody>
          </p:sp>
        </mc:Choice>
        <mc:Fallback xmlns="">
          <p:sp>
            <p:nvSpPr>
              <p:cNvPr id="6" name="TextBox 5"/>
              <p:cNvSpPr txBox="1">
                <a:spLocks noRot="1" noChangeAspect="1" noMove="1" noResize="1" noEditPoints="1" noAdjustHandles="1" noChangeArrowheads="1" noChangeShapeType="1" noTextEdit="1"/>
              </p:cNvSpPr>
              <p:nvPr/>
            </p:nvSpPr>
            <p:spPr>
              <a:xfrm>
                <a:off x="2960235" y="3695605"/>
                <a:ext cx="2701679" cy="685124"/>
              </a:xfrm>
              <a:prstGeom prst="rect">
                <a:avLst/>
              </a:prstGeom>
              <a:blipFill rotWithShape="1">
                <a:blip r:embed="rId8"/>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932771541"/>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3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870">
                                          <p:stCondLst>
                                            <p:cond delay="0"/>
                                          </p:stCondLst>
                                        </p:cTn>
                                        <p:tgtEl>
                                          <p:spTgt spid="3"/>
                                        </p:tgtEl>
                                      </p:cBhvr>
                                    </p:animEffect>
                                    <p:anim calcmode="lin" valueType="num">
                                      <p:cBhvr>
                                        <p:cTn id="18"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21"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22"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23" dur="39">
                                          <p:stCondLst>
                                            <p:cond delay="975"/>
                                          </p:stCondLst>
                                        </p:cTn>
                                        <p:tgtEl>
                                          <p:spTgt spid="3"/>
                                        </p:tgtEl>
                                      </p:cBhvr>
                                      <p:to x="100000" y="60000"/>
                                    </p:animScale>
                                    <p:animScale>
                                      <p:cBhvr>
                                        <p:cTn id="24" dur="249" decel="50000">
                                          <p:stCondLst>
                                            <p:cond delay="1014"/>
                                          </p:stCondLst>
                                        </p:cTn>
                                        <p:tgtEl>
                                          <p:spTgt spid="3"/>
                                        </p:tgtEl>
                                      </p:cBhvr>
                                      <p:to x="100000" y="100000"/>
                                    </p:animScale>
                                    <p:animScale>
                                      <p:cBhvr>
                                        <p:cTn id="25" dur="39">
                                          <p:stCondLst>
                                            <p:cond delay="1968"/>
                                          </p:stCondLst>
                                        </p:cTn>
                                        <p:tgtEl>
                                          <p:spTgt spid="3"/>
                                        </p:tgtEl>
                                      </p:cBhvr>
                                      <p:to x="100000" y="80000"/>
                                    </p:animScale>
                                    <p:animScale>
                                      <p:cBhvr>
                                        <p:cTn id="26" dur="249" decel="50000">
                                          <p:stCondLst>
                                            <p:cond delay="2007"/>
                                          </p:stCondLst>
                                        </p:cTn>
                                        <p:tgtEl>
                                          <p:spTgt spid="3"/>
                                        </p:tgtEl>
                                      </p:cBhvr>
                                      <p:to x="100000" y="100000"/>
                                    </p:animScale>
                                    <p:animScale>
                                      <p:cBhvr>
                                        <p:cTn id="27" dur="39">
                                          <p:stCondLst>
                                            <p:cond delay="2463"/>
                                          </p:stCondLst>
                                        </p:cTn>
                                        <p:tgtEl>
                                          <p:spTgt spid="3"/>
                                        </p:tgtEl>
                                      </p:cBhvr>
                                      <p:to x="100000" y="90000"/>
                                    </p:animScale>
                                    <p:animScale>
                                      <p:cBhvr>
                                        <p:cTn id="28" dur="249" decel="50000">
                                          <p:stCondLst>
                                            <p:cond delay="2502"/>
                                          </p:stCondLst>
                                        </p:cTn>
                                        <p:tgtEl>
                                          <p:spTgt spid="3"/>
                                        </p:tgtEl>
                                      </p:cBhvr>
                                      <p:to x="100000" y="100000"/>
                                    </p:animScale>
                                    <p:animScale>
                                      <p:cBhvr>
                                        <p:cTn id="29" dur="39">
                                          <p:stCondLst>
                                            <p:cond delay="2712"/>
                                          </p:stCondLst>
                                        </p:cTn>
                                        <p:tgtEl>
                                          <p:spTgt spid="3"/>
                                        </p:tgtEl>
                                      </p:cBhvr>
                                      <p:to x="100000" y="95000"/>
                                    </p:animScale>
                                    <p:animScale>
                                      <p:cBhvr>
                                        <p:cTn id="30" dur="249" decel="50000">
                                          <p:stCondLst>
                                            <p:cond delay="2751"/>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edge">
                                      <p:cBhvr>
                                        <p:cTn id="35" dur="5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171"/>
                                        </p:tgtEl>
                                        <p:attrNameLst>
                                          <p:attrName>style.visibility</p:attrName>
                                        </p:attrNameLst>
                                      </p:cBhvr>
                                      <p:to>
                                        <p:strVal val="visible"/>
                                      </p:to>
                                    </p:set>
                                    <p:animEffect transition="in" filter="barn(inVertical)">
                                      <p:cBhvr>
                                        <p:cTn id="40" dur="3000"/>
                                        <p:tgtEl>
                                          <p:spTgt spid="7171"/>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7172"/>
                                        </p:tgtEl>
                                        <p:attrNameLst>
                                          <p:attrName>style.visibility</p:attrName>
                                        </p:attrNameLst>
                                      </p:cBhvr>
                                      <p:to>
                                        <p:strVal val="visible"/>
                                      </p:to>
                                    </p:set>
                                    <p:animEffect transition="in" filter="fade">
                                      <p:cBhvr>
                                        <p:cTn id="45" dur="3000"/>
                                        <p:tgtEl>
                                          <p:spTgt spid="7172"/>
                                        </p:tgtEl>
                                      </p:cBhvr>
                                    </p:animEffect>
                                    <p:anim calcmode="lin" valueType="num">
                                      <p:cBhvr>
                                        <p:cTn id="46" dur="3000" fill="hold"/>
                                        <p:tgtEl>
                                          <p:spTgt spid="7172"/>
                                        </p:tgtEl>
                                        <p:attrNameLst>
                                          <p:attrName>style.rotation</p:attrName>
                                        </p:attrNameLst>
                                      </p:cBhvr>
                                      <p:tavLst>
                                        <p:tav tm="0">
                                          <p:val>
                                            <p:fltVal val="720"/>
                                          </p:val>
                                        </p:tav>
                                        <p:tav tm="100000">
                                          <p:val>
                                            <p:fltVal val="0"/>
                                          </p:val>
                                        </p:tav>
                                      </p:tavLst>
                                    </p:anim>
                                    <p:anim calcmode="lin" valueType="num">
                                      <p:cBhvr>
                                        <p:cTn id="47" dur="3000" fill="hold"/>
                                        <p:tgtEl>
                                          <p:spTgt spid="7172"/>
                                        </p:tgtEl>
                                        <p:attrNameLst>
                                          <p:attrName>ppt_h</p:attrName>
                                        </p:attrNameLst>
                                      </p:cBhvr>
                                      <p:tavLst>
                                        <p:tav tm="0">
                                          <p:val>
                                            <p:fltVal val="0"/>
                                          </p:val>
                                        </p:tav>
                                        <p:tav tm="100000">
                                          <p:val>
                                            <p:strVal val="#ppt_h"/>
                                          </p:val>
                                        </p:tav>
                                      </p:tavLst>
                                    </p:anim>
                                    <p:anim calcmode="lin" valueType="num">
                                      <p:cBhvr>
                                        <p:cTn id="48" dur="3000" fill="hold"/>
                                        <p:tgtEl>
                                          <p:spTgt spid="7172"/>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7173"/>
                                        </p:tgtEl>
                                        <p:attrNameLst>
                                          <p:attrName>style.visibility</p:attrName>
                                        </p:attrNameLst>
                                      </p:cBhvr>
                                      <p:to>
                                        <p:strVal val="visible"/>
                                      </p:to>
                                    </p:set>
                                    <p:animEffect transition="in" filter="circle(in)">
                                      <p:cBhvr>
                                        <p:cTn id="53" dur="3000"/>
                                        <p:tgtEl>
                                          <p:spTgt spid="7173"/>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3000" fill="hold"/>
                                        <p:tgtEl>
                                          <p:spTgt spid="6"/>
                                        </p:tgtEl>
                                        <p:attrNameLst>
                                          <p:attrName>ppt_w</p:attrName>
                                        </p:attrNameLst>
                                      </p:cBhvr>
                                      <p:tavLst>
                                        <p:tav tm="0">
                                          <p:val>
                                            <p:fltVal val="0"/>
                                          </p:val>
                                        </p:tav>
                                        <p:tav tm="100000">
                                          <p:val>
                                            <p:strVal val="#ppt_w"/>
                                          </p:val>
                                        </p:tav>
                                      </p:tavLst>
                                    </p:anim>
                                    <p:anim calcmode="lin" valueType="num">
                                      <p:cBhvr>
                                        <p:cTn id="59" dur="3000" fill="hold"/>
                                        <p:tgtEl>
                                          <p:spTgt spid="6"/>
                                        </p:tgtEl>
                                        <p:attrNameLst>
                                          <p:attrName>ppt_h</p:attrName>
                                        </p:attrNameLst>
                                      </p:cBhvr>
                                      <p:tavLst>
                                        <p:tav tm="0">
                                          <p:val>
                                            <p:fltVal val="0"/>
                                          </p:val>
                                        </p:tav>
                                        <p:tav tm="100000">
                                          <p:val>
                                            <p:strVal val="#ppt_h"/>
                                          </p:val>
                                        </p:tav>
                                      </p:tavLst>
                                    </p:anim>
                                    <p:anim calcmode="lin" valueType="num">
                                      <p:cBhvr>
                                        <p:cTn id="60" dur="3000" fill="hold"/>
                                        <p:tgtEl>
                                          <p:spTgt spid="6"/>
                                        </p:tgtEl>
                                        <p:attrNameLst>
                                          <p:attrName>style.rotation</p:attrName>
                                        </p:attrNameLst>
                                      </p:cBhvr>
                                      <p:tavLst>
                                        <p:tav tm="0">
                                          <p:val>
                                            <p:fltVal val="90"/>
                                          </p:val>
                                        </p:tav>
                                        <p:tav tm="100000">
                                          <p:val>
                                            <p:fltVal val="0"/>
                                          </p:val>
                                        </p:tav>
                                      </p:tavLst>
                                    </p:anim>
                                    <p:animEffect transition="in" filter="fade">
                                      <p:cBhvr>
                                        <p:cTn id="61" dur="3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7174"/>
                                        </p:tgtEl>
                                        <p:attrNameLst>
                                          <p:attrName>style.visibility</p:attrName>
                                        </p:attrNameLst>
                                      </p:cBhvr>
                                      <p:to>
                                        <p:strVal val="visible"/>
                                      </p:to>
                                    </p:set>
                                    <p:animEffect transition="in" filter="wipe(down)">
                                      <p:cBhvr>
                                        <p:cTn id="66" dur="870">
                                          <p:stCondLst>
                                            <p:cond delay="0"/>
                                          </p:stCondLst>
                                        </p:cTn>
                                        <p:tgtEl>
                                          <p:spTgt spid="7174"/>
                                        </p:tgtEl>
                                      </p:cBhvr>
                                    </p:animEffect>
                                    <p:anim calcmode="lin" valueType="num">
                                      <p:cBhvr>
                                        <p:cTn id="67" dur="2733"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68" dur="996"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69" dur="996" tmFilter="0, 0; 0.125,0.2665; 0.25,0.4; 0.375,0.465; 0.5,0.5;  0.625,0.535; 0.75,0.6; 0.875,0.7335; 1,1">
                                          <p:stCondLst>
                                            <p:cond delay="996"/>
                                          </p:stCondLst>
                                        </p:cTn>
                                        <p:tgtEl>
                                          <p:spTgt spid="7174"/>
                                        </p:tgtEl>
                                        <p:attrNameLst>
                                          <p:attrName>ppt_y</p:attrName>
                                        </p:attrNameLst>
                                      </p:cBhvr>
                                      <p:tavLst>
                                        <p:tav tm="0" fmla="#ppt_y-sin(pi*$)/9">
                                          <p:val>
                                            <p:fltVal val="0"/>
                                          </p:val>
                                        </p:tav>
                                        <p:tav tm="100000">
                                          <p:val>
                                            <p:fltVal val="1"/>
                                          </p:val>
                                        </p:tav>
                                      </p:tavLst>
                                    </p:anim>
                                    <p:anim calcmode="lin" valueType="num">
                                      <p:cBhvr>
                                        <p:cTn id="70" dur="498" tmFilter="0, 0; 0.125,0.2665; 0.25,0.4; 0.375,0.465; 0.5,0.5;  0.625,0.535; 0.75,0.6; 0.875,0.7335; 1,1">
                                          <p:stCondLst>
                                            <p:cond delay="1986"/>
                                          </p:stCondLst>
                                        </p:cTn>
                                        <p:tgtEl>
                                          <p:spTgt spid="7174"/>
                                        </p:tgtEl>
                                        <p:attrNameLst>
                                          <p:attrName>ppt_y</p:attrName>
                                        </p:attrNameLst>
                                      </p:cBhvr>
                                      <p:tavLst>
                                        <p:tav tm="0" fmla="#ppt_y-sin(pi*$)/27">
                                          <p:val>
                                            <p:fltVal val="0"/>
                                          </p:val>
                                        </p:tav>
                                        <p:tav tm="100000">
                                          <p:val>
                                            <p:fltVal val="1"/>
                                          </p:val>
                                        </p:tav>
                                      </p:tavLst>
                                    </p:anim>
                                    <p:anim calcmode="lin" valueType="num">
                                      <p:cBhvr>
                                        <p:cTn id="71" dur="246" tmFilter="0, 0; 0.125,0.2665; 0.25,0.4; 0.375,0.465; 0.5,0.5;  0.625,0.535; 0.75,0.6; 0.875,0.7335; 1,1">
                                          <p:stCondLst>
                                            <p:cond delay="2484"/>
                                          </p:stCondLst>
                                        </p:cTn>
                                        <p:tgtEl>
                                          <p:spTgt spid="7174"/>
                                        </p:tgtEl>
                                        <p:attrNameLst>
                                          <p:attrName>ppt_y</p:attrName>
                                        </p:attrNameLst>
                                      </p:cBhvr>
                                      <p:tavLst>
                                        <p:tav tm="0" fmla="#ppt_y-sin(pi*$)/81">
                                          <p:val>
                                            <p:fltVal val="0"/>
                                          </p:val>
                                        </p:tav>
                                        <p:tav tm="100000">
                                          <p:val>
                                            <p:fltVal val="1"/>
                                          </p:val>
                                        </p:tav>
                                      </p:tavLst>
                                    </p:anim>
                                    <p:animScale>
                                      <p:cBhvr>
                                        <p:cTn id="72" dur="39">
                                          <p:stCondLst>
                                            <p:cond delay="975"/>
                                          </p:stCondLst>
                                        </p:cTn>
                                        <p:tgtEl>
                                          <p:spTgt spid="7174"/>
                                        </p:tgtEl>
                                      </p:cBhvr>
                                      <p:to x="100000" y="60000"/>
                                    </p:animScale>
                                    <p:animScale>
                                      <p:cBhvr>
                                        <p:cTn id="73" dur="249" decel="50000">
                                          <p:stCondLst>
                                            <p:cond delay="1014"/>
                                          </p:stCondLst>
                                        </p:cTn>
                                        <p:tgtEl>
                                          <p:spTgt spid="7174"/>
                                        </p:tgtEl>
                                      </p:cBhvr>
                                      <p:to x="100000" y="100000"/>
                                    </p:animScale>
                                    <p:animScale>
                                      <p:cBhvr>
                                        <p:cTn id="74" dur="39">
                                          <p:stCondLst>
                                            <p:cond delay="1968"/>
                                          </p:stCondLst>
                                        </p:cTn>
                                        <p:tgtEl>
                                          <p:spTgt spid="7174"/>
                                        </p:tgtEl>
                                      </p:cBhvr>
                                      <p:to x="100000" y="80000"/>
                                    </p:animScale>
                                    <p:animScale>
                                      <p:cBhvr>
                                        <p:cTn id="75" dur="249" decel="50000">
                                          <p:stCondLst>
                                            <p:cond delay="2007"/>
                                          </p:stCondLst>
                                        </p:cTn>
                                        <p:tgtEl>
                                          <p:spTgt spid="7174"/>
                                        </p:tgtEl>
                                      </p:cBhvr>
                                      <p:to x="100000" y="100000"/>
                                    </p:animScale>
                                    <p:animScale>
                                      <p:cBhvr>
                                        <p:cTn id="76" dur="39">
                                          <p:stCondLst>
                                            <p:cond delay="2463"/>
                                          </p:stCondLst>
                                        </p:cTn>
                                        <p:tgtEl>
                                          <p:spTgt spid="7174"/>
                                        </p:tgtEl>
                                      </p:cBhvr>
                                      <p:to x="100000" y="90000"/>
                                    </p:animScale>
                                    <p:animScale>
                                      <p:cBhvr>
                                        <p:cTn id="77" dur="249" decel="50000">
                                          <p:stCondLst>
                                            <p:cond delay="2502"/>
                                          </p:stCondLst>
                                        </p:cTn>
                                        <p:tgtEl>
                                          <p:spTgt spid="7174"/>
                                        </p:tgtEl>
                                      </p:cBhvr>
                                      <p:to x="100000" y="100000"/>
                                    </p:animScale>
                                    <p:animScale>
                                      <p:cBhvr>
                                        <p:cTn id="78" dur="39">
                                          <p:stCondLst>
                                            <p:cond delay="2712"/>
                                          </p:stCondLst>
                                        </p:cTn>
                                        <p:tgtEl>
                                          <p:spTgt spid="7174"/>
                                        </p:tgtEl>
                                      </p:cBhvr>
                                      <p:to x="100000" y="95000"/>
                                    </p:animScale>
                                    <p:animScale>
                                      <p:cBhvr>
                                        <p:cTn id="79" dur="249" decel="50000">
                                          <p:stCondLst>
                                            <p:cond delay="2751"/>
                                          </p:stCondLst>
                                        </p:cTn>
                                        <p:tgtEl>
                                          <p:spTgt spid="7174"/>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0"/>
                                        <p:tgtEl>
                                          <p:spTgt spid="5"/>
                                        </p:tgtEl>
                                      </p:cBhvr>
                                    </p:animEffect>
                                    <p:anim calcmode="lin" valueType="num">
                                      <p:cBhvr>
                                        <p:cTn id="85" dur="5000" fill="hold"/>
                                        <p:tgtEl>
                                          <p:spTgt spid="5"/>
                                        </p:tgtEl>
                                        <p:attrNameLst>
                                          <p:attrName>ppt_w</p:attrName>
                                        </p:attrNameLst>
                                      </p:cBhvr>
                                      <p:tavLst>
                                        <p:tav tm="0" fmla="#ppt_w*sin(2.5*pi*$)">
                                          <p:val>
                                            <p:fltVal val="0"/>
                                          </p:val>
                                        </p:tav>
                                        <p:tav tm="100000">
                                          <p:val>
                                            <p:fltVal val="1"/>
                                          </p:val>
                                        </p:tav>
                                      </p:tavLst>
                                    </p:anim>
                                    <p:anim calcmode="lin" valueType="num">
                                      <p:cBhvr>
                                        <p:cTn id="86"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nodeType="clickEffect">
                                  <p:stCondLst>
                                    <p:cond delay="0"/>
                                  </p:stCondLst>
                                  <p:childTnLst>
                                    <p:set>
                                      <p:cBhvr>
                                        <p:cTn id="90" dur="1" fill="hold">
                                          <p:stCondLst>
                                            <p:cond delay="0"/>
                                          </p:stCondLst>
                                        </p:cTn>
                                        <p:tgtEl>
                                          <p:spTgt spid="7175"/>
                                        </p:tgtEl>
                                        <p:attrNameLst>
                                          <p:attrName>style.visibility</p:attrName>
                                        </p:attrNameLst>
                                      </p:cBhvr>
                                      <p:to>
                                        <p:strVal val="visible"/>
                                      </p:to>
                                    </p:set>
                                    <p:animEffect transition="in" filter="fade">
                                      <p:cBhvr>
                                        <p:cTn id="91" dur="2000"/>
                                        <p:tgtEl>
                                          <p:spTgt spid="7175"/>
                                        </p:tgtEl>
                                      </p:cBhvr>
                                    </p:animEffect>
                                    <p:anim calcmode="lin" valueType="num">
                                      <p:cBhvr>
                                        <p:cTn id="92" dur="2000" fill="hold"/>
                                        <p:tgtEl>
                                          <p:spTgt spid="7175"/>
                                        </p:tgtEl>
                                        <p:attrNameLst>
                                          <p:attrName>ppt_x</p:attrName>
                                        </p:attrNameLst>
                                      </p:cBhvr>
                                      <p:tavLst>
                                        <p:tav tm="0">
                                          <p:val>
                                            <p:strVal val="#ppt_x"/>
                                          </p:val>
                                        </p:tav>
                                        <p:tav tm="100000">
                                          <p:val>
                                            <p:strVal val="#ppt_x"/>
                                          </p:val>
                                        </p:tav>
                                      </p:tavLst>
                                    </p:anim>
                                    <p:anim calcmode="lin" valueType="num">
                                      <p:cBhvr>
                                        <p:cTn id="93" dur="1800" decel="100000" fill="hold"/>
                                        <p:tgtEl>
                                          <p:spTgt spid="7175"/>
                                        </p:tgtEl>
                                        <p:attrNameLst>
                                          <p:attrName>ppt_y</p:attrName>
                                        </p:attrNameLst>
                                      </p:cBhvr>
                                      <p:tavLst>
                                        <p:tav tm="0">
                                          <p:val>
                                            <p:strVal val="#ppt_y+1"/>
                                          </p:val>
                                        </p:tav>
                                        <p:tav tm="100000">
                                          <p:val>
                                            <p:strVal val="#ppt_y-.03"/>
                                          </p:val>
                                        </p:tav>
                                      </p:tavLst>
                                    </p:anim>
                                    <p:anim calcmode="lin" valueType="num">
                                      <p:cBhvr>
                                        <p:cTn id="94" dur="200" accel="100000" fill="hold">
                                          <p:stCondLst>
                                            <p:cond delay="1800"/>
                                          </p:stCondLst>
                                        </p:cTn>
                                        <p:tgtEl>
                                          <p:spTgt spid="71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0410">
              <a:srgbClr val="FF0000"/>
            </a:gs>
            <a:gs pos="77500">
              <a:srgbClr val="00B0F0"/>
            </a:gs>
            <a:gs pos="36249">
              <a:schemeClr val="accent2">
                <a:lumMod val="60000"/>
                <a:lumOff val="40000"/>
              </a:schemeClr>
            </a:gs>
            <a:gs pos="83745">
              <a:schemeClr val="bg1"/>
            </a:gs>
            <a:gs pos="25400">
              <a:srgbClr val="FFFF00"/>
            </a:gs>
            <a:gs pos="65850">
              <a:schemeClr val="accent5">
                <a:lumMod val="60000"/>
                <a:lumOff val="4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5" y="1303520"/>
            <a:ext cx="854760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84" y="659214"/>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Ribbon 1"/>
          <p:cNvSpPr/>
          <p:nvPr/>
        </p:nvSpPr>
        <p:spPr>
          <a:xfrm>
            <a:off x="2987824" y="26945"/>
            <a:ext cx="3125021" cy="504693"/>
          </a:xfrm>
          <a:prstGeom prst="ribbon2">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1400" b="1" dirty="0" smtClean="0">
                <a:solidFill>
                  <a:srgbClr val="FF0000"/>
                </a:solidFill>
              </a:rPr>
              <a:t>التعامل مع الافلام</a:t>
            </a:r>
            <a:endParaRPr lang="ar-IQ" sz="1400" b="1" dirty="0">
              <a:solidFill>
                <a:srgbClr val="FF0000"/>
              </a:solidFill>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38" y="3633830"/>
            <a:ext cx="1647455" cy="109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334" y="3546959"/>
            <a:ext cx="1645127" cy="130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906" y="4934125"/>
            <a:ext cx="2034431" cy="153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64657" y="531639"/>
            <a:ext cx="6851029" cy="584775"/>
          </a:xfrm>
          <a:prstGeom prst="rect">
            <a:avLst/>
          </a:prstGeom>
          <a:noFill/>
        </p:spPr>
        <p:txBody>
          <a:bodyPr wrap="square" rtlCol="1">
            <a:spAutoFit/>
          </a:bodyPr>
          <a:lstStyle/>
          <a:p>
            <a:r>
              <a:rPr lang="ar-IQ" sz="1600" dirty="0" smtClean="0"/>
              <a:t>بعد ادراج فيديو الى الشريحة يتم ظهور تبويب جديد خاص للتعامل مع افلام الفيديو في الشريحة كالتالي </a:t>
            </a:r>
          </a:p>
          <a:p>
            <a:r>
              <a:rPr lang="ar-IQ" sz="1600" dirty="0" smtClean="0"/>
              <a:t>اولا تبويب تشغيل </a:t>
            </a:r>
            <a:r>
              <a:rPr lang="en-US" sz="1600" b="1" dirty="0">
                <a:latin typeface="Times New Roman"/>
              </a:rPr>
              <a:t>Playback</a:t>
            </a:r>
            <a:endParaRPr lang="ar-IQ" sz="1600" dirty="0"/>
          </a:p>
        </p:txBody>
      </p:sp>
      <p:sp>
        <p:nvSpPr>
          <p:cNvPr id="4" name="TextBox 3"/>
          <p:cNvSpPr txBox="1"/>
          <p:nvPr/>
        </p:nvSpPr>
        <p:spPr>
          <a:xfrm>
            <a:off x="-179883" y="2067364"/>
            <a:ext cx="1944216" cy="338554"/>
          </a:xfrm>
          <a:prstGeom prst="rect">
            <a:avLst/>
          </a:prstGeom>
          <a:noFill/>
        </p:spPr>
        <p:txBody>
          <a:bodyPr wrap="square" rtlCol="1">
            <a:spAutoFit/>
          </a:bodyPr>
          <a:lstStyle/>
          <a:p>
            <a:r>
              <a:rPr lang="en-US" sz="1600" b="1" dirty="0">
                <a:solidFill>
                  <a:srgbClr val="000000"/>
                </a:solidFill>
                <a:latin typeface="Times New Roman"/>
              </a:rPr>
              <a:t>1. Play </a:t>
            </a:r>
            <a:r>
              <a:rPr lang="en-US" sz="1600" b="1" dirty="0">
                <a:solidFill>
                  <a:srgbClr val="0D0D0D"/>
                </a:solidFill>
                <a:latin typeface="Times New Roman"/>
              </a:rPr>
              <a:t>Group</a:t>
            </a:r>
            <a:endParaRPr lang="ar-IQ" sz="1600" dirty="0"/>
          </a:p>
        </p:txBody>
      </p:sp>
      <p:sp>
        <p:nvSpPr>
          <p:cNvPr id="5" name="TextBox 4"/>
          <p:cNvSpPr txBox="1"/>
          <p:nvPr/>
        </p:nvSpPr>
        <p:spPr>
          <a:xfrm>
            <a:off x="329956" y="2678869"/>
            <a:ext cx="2034018" cy="338554"/>
          </a:xfrm>
          <a:prstGeom prst="rect">
            <a:avLst/>
          </a:prstGeom>
          <a:noFill/>
        </p:spPr>
        <p:txBody>
          <a:bodyPr wrap="none" rtlCol="1">
            <a:spAutoFit/>
          </a:bodyPr>
          <a:lstStyle/>
          <a:p>
            <a:r>
              <a:rPr lang="en-US" sz="1600" b="1" dirty="0">
                <a:solidFill>
                  <a:srgbClr val="000000"/>
                </a:solidFill>
                <a:latin typeface="Times New Roman"/>
              </a:rPr>
              <a:t>2. Bookmarks </a:t>
            </a:r>
            <a:r>
              <a:rPr lang="en-US" sz="1600" b="1" dirty="0">
                <a:solidFill>
                  <a:srgbClr val="0D0D0D"/>
                </a:solidFill>
                <a:latin typeface="Times New Roman"/>
              </a:rPr>
              <a:t>Group</a:t>
            </a:r>
            <a:endParaRPr lang="ar-IQ" sz="1600" dirty="0"/>
          </a:p>
        </p:txBody>
      </p:sp>
      <p:sp>
        <p:nvSpPr>
          <p:cNvPr id="6" name="TextBox 5"/>
          <p:cNvSpPr txBox="1"/>
          <p:nvPr/>
        </p:nvSpPr>
        <p:spPr>
          <a:xfrm>
            <a:off x="4878240" y="2094095"/>
            <a:ext cx="4014239" cy="584775"/>
          </a:xfrm>
          <a:prstGeom prst="rect">
            <a:avLst/>
          </a:prstGeom>
          <a:noFill/>
        </p:spPr>
        <p:txBody>
          <a:bodyPr wrap="none" rtlCol="1">
            <a:spAutoFit/>
          </a:bodyPr>
          <a:lstStyle/>
          <a:p>
            <a:r>
              <a:rPr lang="ar-IQ" sz="1600" dirty="0" smtClean="0"/>
              <a:t>مجموعة المعاينه </a:t>
            </a:r>
          </a:p>
          <a:p>
            <a:r>
              <a:rPr lang="ar-IQ" sz="1600" dirty="0" smtClean="0"/>
              <a:t>وهي يمكن من خلالها تشغيل الفلم المدرج بالشريحة لمعاينته</a:t>
            </a:r>
            <a:endParaRPr lang="ar-IQ" sz="1600" dirty="0"/>
          </a:p>
        </p:txBody>
      </p:sp>
      <p:sp>
        <p:nvSpPr>
          <p:cNvPr id="7" name="TextBox 6"/>
          <p:cNvSpPr txBox="1"/>
          <p:nvPr/>
        </p:nvSpPr>
        <p:spPr>
          <a:xfrm>
            <a:off x="2441554" y="2715962"/>
            <a:ext cx="6374132" cy="830997"/>
          </a:xfrm>
          <a:prstGeom prst="rect">
            <a:avLst/>
          </a:prstGeom>
          <a:noFill/>
        </p:spPr>
        <p:txBody>
          <a:bodyPr wrap="square" rtlCol="1">
            <a:spAutoFit/>
          </a:bodyPr>
          <a:lstStyle/>
          <a:p>
            <a:r>
              <a:rPr lang="ar-IQ" sz="1600" dirty="0" smtClean="0"/>
              <a:t>مجموعة اشارات مرجعية </a:t>
            </a:r>
          </a:p>
          <a:p>
            <a:r>
              <a:rPr lang="ar-IQ" sz="1600" dirty="0" smtClean="0"/>
              <a:t>وقد تتمكن من خلالها بوضع علامات ارشادية على الفيديو المدرج في الشريحة لتستخدم مثلا في الوقوف او التوضيح او لاي هدف يريد المصمم </a:t>
            </a:r>
            <a:r>
              <a:rPr lang="ar-IQ" sz="1600" dirty="0" smtClean="0"/>
              <a:t>للشريحة </a:t>
            </a:r>
            <a:r>
              <a:rPr lang="ar-IQ" sz="1600" dirty="0" smtClean="0"/>
              <a:t>اظهاره</a:t>
            </a:r>
            <a:endParaRPr lang="ar-IQ" sz="1600" dirty="0"/>
          </a:p>
        </p:txBody>
      </p:sp>
      <p:sp>
        <p:nvSpPr>
          <p:cNvPr id="8" name="TextBox 7"/>
          <p:cNvSpPr txBox="1"/>
          <p:nvPr/>
        </p:nvSpPr>
        <p:spPr>
          <a:xfrm>
            <a:off x="33189" y="4906507"/>
            <a:ext cx="2032540" cy="338554"/>
          </a:xfrm>
          <a:prstGeom prst="rect">
            <a:avLst/>
          </a:prstGeom>
          <a:noFill/>
        </p:spPr>
        <p:txBody>
          <a:bodyPr wrap="square" rtlCol="1">
            <a:spAutoFit/>
          </a:bodyPr>
          <a:lstStyle/>
          <a:p>
            <a:r>
              <a:rPr lang="en-US" sz="1600" b="1" dirty="0">
                <a:solidFill>
                  <a:srgbClr val="000000"/>
                </a:solidFill>
                <a:latin typeface="Times New Roman"/>
              </a:rPr>
              <a:t>3. Editing </a:t>
            </a:r>
            <a:r>
              <a:rPr lang="en-US" sz="1600" b="1" dirty="0">
                <a:solidFill>
                  <a:srgbClr val="0D0D0D"/>
                </a:solidFill>
                <a:latin typeface="Times New Roman"/>
              </a:rPr>
              <a:t>Group</a:t>
            </a:r>
            <a:endParaRPr lang="ar-IQ" sz="1600" dirty="0"/>
          </a:p>
        </p:txBody>
      </p:sp>
      <p:sp>
        <p:nvSpPr>
          <p:cNvPr id="9" name="TextBox 8"/>
          <p:cNvSpPr txBox="1"/>
          <p:nvPr/>
        </p:nvSpPr>
        <p:spPr>
          <a:xfrm>
            <a:off x="4834041" y="4581128"/>
            <a:ext cx="4118224" cy="1815882"/>
          </a:xfrm>
          <a:prstGeom prst="rect">
            <a:avLst/>
          </a:prstGeom>
          <a:noFill/>
        </p:spPr>
        <p:txBody>
          <a:bodyPr wrap="square" rtlCol="1">
            <a:spAutoFit/>
          </a:bodyPr>
          <a:lstStyle/>
          <a:p>
            <a:r>
              <a:rPr lang="ar-IQ" sz="1600" dirty="0" smtClean="0"/>
              <a:t>مجموعة التحرير </a:t>
            </a:r>
          </a:p>
          <a:p>
            <a:r>
              <a:rPr lang="ar-IQ" sz="1600" dirty="0" smtClean="0"/>
              <a:t>من خلال مجموعة تحرير نتمكن من اجراء بعض التعديلات على الفيديو فيمكنك </a:t>
            </a:r>
          </a:p>
          <a:p>
            <a:r>
              <a:rPr lang="en-US" sz="1600" dirty="0" smtClean="0"/>
              <a:t>1</a:t>
            </a:r>
            <a:r>
              <a:rPr lang="ar-IQ" sz="1600" dirty="0" smtClean="0"/>
              <a:t>-اقتطاع الفيديو </a:t>
            </a:r>
            <a:r>
              <a:rPr lang="en-US" sz="1600" dirty="0"/>
              <a:t>Trim </a:t>
            </a:r>
            <a:r>
              <a:rPr lang="en-US" sz="1600" dirty="0" smtClean="0"/>
              <a:t>Video</a:t>
            </a:r>
            <a:r>
              <a:rPr lang="ar-IQ" sz="1600" dirty="0" smtClean="0"/>
              <a:t>ومنها يمكنك قص الفيديو الذي تم ادراجه واضافة جزء  معين منه فقط ويتم تحديد هذا الجزء المراد </a:t>
            </a:r>
            <a:r>
              <a:rPr lang="ar-IQ" sz="1600" dirty="0" smtClean="0"/>
              <a:t>قصه </a:t>
            </a:r>
            <a:r>
              <a:rPr lang="ar-IQ" sz="1600" dirty="0" smtClean="0"/>
              <a:t>من خلال تحديد </a:t>
            </a:r>
            <a:r>
              <a:rPr lang="ar-IQ" sz="1600" dirty="0" smtClean="0"/>
              <a:t>بداية </a:t>
            </a:r>
            <a:r>
              <a:rPr lang="ar-IQ" sz="1600" dirty="0" smtClean="0"/>
              <a:t>الوقت </a:t>
            </a:r>
            <a:r>
              <a:rPr lang="ar-IQ" sz="1600" dirty="0" smtClean="0"/>
              <a:t>ونهاية الوقت </a:t>
            </a:r>
            <a:r>
              <a:rPr lang="ar-IQ" sz="1600" dirty="0" smtClean="0"/>
              <a:t>للمقطع المراد </a:t>
            </a:r>
            <a:r>
              <a:rPr lang="ar-IQ" sz="1600" dirty="0" smtClean="0"/>
              <a:t>قصه</a:t>
            </a:r>
            <a:endParaRPr lang="ar-IQ" sz="1600" dirty="0"/>
          </a:p>
        </p:txBody>
      </p:sp>
    </p:spTree>
    <p:extLst>
      <p:ext uri="{BB962C8B-B14F-4D97-AF65-F5344CB8AC3E}">
        <p14:creationId xmlns:p14="http://schemas.microsoft.com/office/powerpoint/2010/main" val="2812128604"/>
      </p:ext>
    </p:extLst>
  </p:cSld>
  <p:clrMapOvr>
    <a:masterClrMapping/>
  </p:clrMapOvr>
  <p:transition advClick="0" advTm="1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circle(in)">
                                      <p:cBhvr>
                                        <p:cTn id="18" dur="2000"/>
                                        <p:tgtEl>
                                          <p:spTgt spid="819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wheel(1)">
                                      <p:cBhvr>
                                        <p:cTn id="23" dur="3000"/>
                                        <p:tgtEl>
                                          <p:spTgt spid="819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3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7"/>
                                        </p:tgtEl>
                                        <p:attrNameLst>
                                          <p:attrName>style.visibility</p:attrName>
                                        </p:attrNameLst>
                                      </p:cBhvr>
                                      <p:to>
                                        <p:strVal val="visible"/>
                                      </p:to>
                                    </p:set>
                                    <p:anim by="(-#ppt_w*2)" calcmode="lin" valueType="num">
                                      <p:cBhvr rctx="PPT">
                                        <p:cTn id="43" dur="2500" autoRev="1" fill="hold">
                                          <p:stCondLst>
                                            <p:cond delay="0"/>
                                          </p:stCondLst>
                                        </p:cTn>
                                        <p:tgtEl>
                                          <p:spTgt spid="7"/>
                                        </p:tgtEl>
                                        <p:attrNameLst>
                                          <p:attrName>ppt_w</p:attrName>
                                        </p:attrNameLst>
                                      </p:cBhvr>
                                    </p:anim>
                                    <p:anim by="(#ppt_w*0.50)" calcmode="lin" valueType="num">
                                      <p:cBhvr>
                                        <p:cTn id="44" dur="2500" decel="50000" autoRev="1" fill="hold">
                                          <p:stCondLst>
                                            <p:cond delay="0"/>
                                          </p:stCondLst>
                                        </p:cTn>
                                        <p:tgtEl>
                                          <p:spTgt spid="7"/>
                                        </p:tgtEl>
                                        <p:attrNameLst>
                                          <p:attrName>ppt_x</p:attrName>
                                        </p:attrNameLst>
                                      </p:cBhvr>
                                    </p:anim>
                                    <p:anim from="(-#ppt_h/2)" to="(#ppt_y)" calcmode="lin" valueType="num">
                                      <p:cBhvr>
                                        <p:cTn id="45" dur="5000" fill="hold">
                                          <p:stCondLst>
                                            <p:cond delay="0"/>
                                          </p:stCondLst>
                                        </p:cTn>
                                        <p:tgtEl>
                                          <p:spTgt spid="7"/>
                                        </p:tgtEl>
                                        <p:attrNameLst>
                                          <p:attrName>ppt_y</p:attrName>
                                        </p:attrNameLst>
                                      </p:cBhvr>
                                    </p:anim>
                                    <p:animRot by="21600000">
                                      <p:cBhvr>
                                        <p:cTn id="46" dur="5000" fill="hold">
                                          <p:stCondLst>
                                            <p:cond delay="0"/>
                                          </p:stCondLst>
                                        </p:cTn>
                                        <p:tgtEl>
                                          <p:spTgt spid="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8197"/>
                                        </p:tgtEl>
                                        <p:attrNameLst>
                                          <p:attrName>style.visibility</p:attrName>
                                        </p:attrNameLst>
                                      </p:cBhvr>
                                      <p:to>
                                        <p:strVal val="visible"/>
                                      </p:to>
                                    </p:set>
                                    <p:animEffect transition="in" filter="circle(in)">
                                      <p:cBhvr>
                                        <p:cTn id="51" dur="2000"/>
                                        <p:tgtEl>
                                          <p:spTgt spid="819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8196"/>
                                        </p:tgtEl>
                                        <p:attrNameLst>
                                          <p:attrName>style.visibility</p:attrName>
                                        </p:attrNameLst>
                                      </p:cBhvr>
                                      <p:to>
                                        <p:strVal val="visible"/>
                                      </p:to>
                                    </p:set>
                                    <p:animEffect transition="in" filter="circle(in)">
                                      <p:cBhvr>
                                        <p:cTn id="56" dur="2000"/>
                                        <p:tgtEl>
                                          <p:spTgt spid="8196"/>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heel(1)">
                                      <p:cBhvr>
                                        <p:cTn id="61" dur="20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9"/>
                                        </p:tgtEl>
                                        <p:attrNameLst>
                                          <p:attrName>style.visibility</p:attrName>
                                        </p:attrNameLst>
                                      </p:cBhvr>
                                      <p:to>
                                        <p:strVal val="visible"/>
                                      </p:to>
                                    </p:set>
                                    <p:anim calcmode="lin" valueType="num">
                                      <p:cBhvr>
                                        <p:cTn id="66"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7" dur="2000" fill="hold"/>
                                        <p:tgtEl>
                                          <p:spTgt spid="9"/>
                                        </p:tgtEl>
                                        <p:attrNameLst>
                                          <p:attrName>ppt_y</p:attrName>
                                        </p:attrNameLst>
                                      </p:cBhvr>
                                      <p:tavLst>
                                        <p:tav tm="0">
                                          <p:val>
                                            <p:strVal val="#ppt_y"/>
                                          </p:val>
                                        </p:tav>
                                        <p:tav tm="100000">
                                          <p:val>
                                            <p:strVal val="#ppt_y"/>
                                          </p:val>
                                        </p:tav>
                                      </p:tavLst>
                                    </p:anim>
                                    <p:anim calcmode="lin" valueType="num">
                                      <p:cBhvr>
                                        <p:cTn id="68"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9"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0" dur="2000" tmFilter="0,0; .5, 1; 1, 1"/>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8198"/>
                                        </p:tgtEl>
                                        <p:attrNameLst>
                                          <p:attrName>style.visibility</p:attrName>
                                        </p:attrNameLst>
                                      </p:cBhvr>
                                      <p:to>
                                        <p:strVal val="visible"/>
                                      </p:to>
                                    </p:set>
                                    <p:animEffect transition="in" filter="circle(in)">
                                      <p:cBhvr>
                                        <p:cTn id="75"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96752"/>
            <a:ext cx="835292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8" y="2638426"/>
            <a:ext cx="11715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7643" y="2934479"/>
            <a:ext cx="10953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55577" y="3772678"/>
            <a:ext cx="2033588" cy="288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Ribbon 2"/>
          <p:cNvSpPr/>
          <p:nvPr/>
        </p:nvSpPr>
        <p:spPr>
          <a:xfrm>
            <a:off x="3431144" y="125390"/>
            <a:ext cx="2736304" cy="423291"/>
          </a:xfrm>
          <a:prstGeom prst="ribbon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b="1" dirty="0">
                <a:solidFill>
                  <a:srgbClr val="0D0D0D"/>
                </a:solidFill>
                <a:latin typeface="Times New Roman"/>
              </a:rPr>
              <a:t>Design Tab</a:t>
            </a:r>
            <a:endParaRPr lang="ar-IQ" dirty="0">
              <a:solidFill>
                <a:prstClr val="white"/>
              </a:solidFill>
            </a:endParaRPr>
          </a:p>
        </p:txBody>
      </p:sp>
      <p:sp>
        <p:nvSpPr>
          <p:cNvPr id="4" name="TextBox 3"/>
          <p:cNvSpPr txBox="1"/>
          <p:nvPr/>
        </p:nvSpPr>
        <p:spPr>
          <a:xfrm>
            <a:off x="395536" y="611978"/>
            <a:ext cx="8352928" cy="584775"/>
          </a:xfrm>
          <a:prstGeom prst="rect">
            <a:avLst/>
          </a:prstGeom>
          <a:noFill/>
        </p:spPr>
        <p:txBody>
          <a:bodyPr wrap="square" rtlCol="1">
            <a:spAutoFit/>
          </a:bodyPr>
          <a:lstStyle/>
          <a:p>
            <a:r>
              <a:rPr lang="ar-IQ" sz="1600" dirty="0" smtClean="0"/>
              <a:t>علامة التبويب تصميم يمكنك من خلالها اختيار شكل مكتمل  للشرائح يشمل تصميم الخلفية والخطوط ونظام الالوان ثم تخصيص هذا الشكل </a:t>
            </a:r>
            <a:endParaRPr lang="ar-IQ" sz="1600" dirty="0"/>
          </a:p>
        </p:txBody>
      </p:sp>
      <p:sp>
        <p:nvSpPr>
          <p:cNvPr id="5" name="TextBox 4"/>
          <p:cNvSpPr txBox="1"/>
          <p:nvPr/>
        </p:nvSpPr>
        <p:spPr>
          <a:xfrm>
            <a:off x="197711" y="2122120"/>
            <a:ext cx="2293963" cy="338554"/>
          </a:xfrm>
          <a:prstGeom prst="rect">
            <a:avLst/>
          </a:prstGeom>
          <a:noFill/>
        </p:spPr>
        <p:txBody>
          <a:bodyPr wrap="square" rtlCol="1">
            <a:spAutoFit/>
          </a:bodyPr>
          <a:lstStyle/>
          <a:p>
            <a:r>
              <a:rPr lang="en-US" sz="1600" b="1" dirty="0">
                <a:solidFill>
                  <a:srgbClr val="0D0D0D"/>
                </a:solidFill>
                <a:latin typeface="Times New Roman"/>
              </a:rPr>
              <a:t>1. Page Setup </a:t>
            </a:r>
            <a:r>
              <a:rPr lang="en-US" sz="1600" b="1" dirty="0">
                <a:solidFill>
                  <a:srgbClr val="000000"/>
                </a:solidFill>
                <a:latin typeface="Times New Roman"/>
              </a:rPr>
              <a:t>Group</a:t>
            </a:r>
            <a:endParaRPr lang="ar-IQ" sz="1600" dirty="0"/>
          </a:p>
        </p:txBody>
      </p:sp>
      <p:sp>
        <p:nvSpPr>
          <p:cNvPr id="6" name="TextBox 5"/>
          <p:cNvSpPr txBox="1"/>
          <p:nvPr/>
        </p:nvSpPr>
        <p:spPr>
          <a:xfrm>
            <a:off x="2627785" y="2015902"/>
            <a:ext cx="6089387" cy="923330"/>
          </a:xfrm>
          <a:prstGeom prst="rect">
            <a:avLst/>
          </a:prstGeom>
          <a:noFill/>
        </p:spPr>
        <p:txBody>
          <a:bodyPr wrap="square" rtlCol="1">
            <a:spAutoFit/>
          </a:bodyPr>
          <a:lstStyle/>
          <a:p>
            <a:r>
              <a:rPr lang="ar-IQ" dirty="0" smtClean="0"/>
              <a:t>مجموعة اعداد الصفحة </a:t>
            </a:r>
          </a:p>
          <a:p>
            <a:r>
              <a:rPr lang="ar-IQ" dirty="0" smtClean="0"/>
              <a:t>ومنها نتمكن من عمل الاعدادات للشريحة وتحديد نوعية وحجم الشريحة حسب حجم شاشة التحكم في ابعاد الشريحة واتجاها </a:t>
            </a:r>
            <a:endParaRPr lang="ar-IQ" dirty="0"/>
          </a:p>
        </p:txBody>
      </p:sp>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207300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Scale>
                                      <p:cBhvr>
                                        <p:cTn id="20" dur="3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3000" decel="50000" fill="hold">
                                          <p:stCondLst>
                                            <p:cond delay="0"/>
                                          </p:stCondLst>
                                        </p:cTn>
                                        <p:tgtEl>
                                          <p:spTgt spid="9218"/>
                                        </p:tgtEl>
                                        <p:attrNameLst>
                                          <p:attrName>ppt_x</p:attrName>
                                          <p:attrName>ppt_y</p:attrName>
                                        </p:attrNameLst>
                                      </p:cBhvr>
                                    </p:animMotion>
                                    <p:animEffect transition="in" filter="fade">
                                      <p:cBhvr>
                                        <p:cTn id="22" dur="30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3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0"/>
                                        <p:tgtEl>
                                          <p:spTgt spid="6"/>
                                        </p:tgtEl>
                                      </p:cBhvr>
                                    </p:animEffect>
                                    <p:anim calcmode="lin" valueType="num">
                                      <p:cBhvr>
                                        <p:cTn id="33" dur="5000" fill="hold"/>
                                        <p:tgtEl>
                                          <p:spTgt spid="6"/>
                                        </p:tgtEl>
                                        <p:attrNameLst>
                                          <p:attrName>ppt_x</p:attrName>
                                        </p:attrNameLst>
                                      </p:cBhvr>
                                      <p:tavLst>
                                        <p:tav tm="0">
                                          <p:val>
                                            <p:strVal val="#ppt_x"/>
                                          </p:val>
                                        </p:tav>
                                        <p:tav tm="100000">
                                          <p:val>
                                            <p:strVal val="#ppt_x"/>
                                          </p:val>
                                        </p:tav>
                                      </p:tavLst>
                                    </p:anim>
                                    <p:anim calcmode="lin" valueType="num">
                                      <p:cBhvr>
                                        <p:cTn id="34" dur="4500" decel="100000" fill="hold"/>
                                        <p:tgtEl>
                                          <p:spTgt spid="6"/>
                                        </p:tgtEl>
                                        <p:attrNameLst>
                                          <p:attrName>ppt_y</p:attrName>
                                        </p:attrNameLst>
                                      </p:cBhvr>
                                      <p:tavLst>
                                        <p:tav tm="0">
                                          <p:val>
                                            <p:strVal val="#ppt_y+1"/>
                                          </p:val>
                                        </p:tav>
                                        <p:tav tm="100000">
                                          <p:val>
                                            <p:strVal val="#ppt_y-.03"/>
                                          </p:val>
                                        </p:tav>
                                      </p:tavLst>
                                    </p:anim>
                                    <p:anim calcmode="lin" valueType="num">
                                      <p:cBhvr>
                                        <p:cTn id="35" dur="500" accel="100000" fill="hold">
                                          <p:stCondLst>
                                            <p:cond delay="45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219"/>
                                        </p:tgtEl>
                                        <p:attrNameLst>
                                          <p:attrName>style.visibility</p:attrName>
                                        </p:attrNameLst>
                                      </p:cBhvr>
                                      <p:to>
                                        <p:strVal val="visible"/>
                                      </p:to>
                                    </p:set>
                                    <p:anim calcmode="lin" valueType="num">
                                      <p:cBhvr additive="base">
                                        <p:cTn id="40" dur="3000" fill="hold"/>
                                        <p:tgtEl>
                                          <p:spTgt spid="9219"/>
                                        </p:tgtEl>
                                        <p:attrNameLst>
                                          <p:attrName>ppt_x</p:attrName>
                                        </p:attrNameLst>
                                      </p:cBhvr>
                                      <p:tavLst>
                                        <p:tav tm="0">
                                          <p:val>
                                            <p:strVal val="#ppt_x"/>
                                          </p:val>
                                        </p:tav>
                                        <p:tav tm="100000">
                                          <p:val>
                                            <p:strVal val="#ppt_x"/>
                                          </p:val>
                                        </p:tav>
                                      </p:tavLst>
                                    </p:anim>
                                    <p:anim calcmode="lin" valueType="num">
                                      <p:cBhvr additive="base">
                                        <p:cTn id="41" dur="30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220"/>
                                        </p:tgtEl>
                                        <p:attrNameLst>
                                          <p:attrName>style.visibility</p:attrName>
                                        </p:attrNameLst>
                                      </p:cBhvr>
                                      <p:to>
                                        <p:strVal val="visible"/>
                                      </p:to>
                                    </p:set>
                                    <p:animEffect transition="in" filter="fade">
                                      <p:cBhvr>
                                        <p:cTn id="46" dur="3000"/>
                                        <p:tgtEl>
                                          <p:spTgt spid="9220"/>
                                        </p:tgtEl>
                                      </p:cBhvr>
                                    </p:animEffect>
                                    <p:anim calcmode="lin" valueType="num">
                                      <p:cBhvr>
                                        <p:cTn id="47" dur="3000" fill="hold"/>
                                        <p:tgtEl>
                                          <p:spTgt spid="9220"/>
                                        </p:tgtEl>
                                        <p:attrNameLst>
                                          <p:attrName>ppt_x</p:attrName>
                                        </p:attrNameLst>
                                      </p:cBhvr>
                                      <p:tavLst>
                                        <p:tav tm="0">
                                          <p:val>
                                            <p:strVal val="#ppt_x"/>
                                          </p:val>
                                        </p:tav>
                                        <p:tav tm="100000">
                                          <p:val>
                                            <p:strVal val="#ppt_x"/>
                                          </p:val>
                                        </p:tav>
                                      </p:tavLst>
                                    </p:anim>
                                    <p:anim calcmode="lin" valueType="num">
                                      <p:cBhvr>
                                        <p:cTn id="48" dur="3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221"/>
                                        </p:tgtEl>
                                        <p:attrNameLst>
                                          <p:attrName>style.visibility</p:attrName>
                                        </p:attrNameLst>
                                      </p:cBhvr>
                                      <p:to>
                                        <p:strVal val="visible"/>
                                      </p:to>
                                    </p:set>
                                    <p:animEffect transition="in" filter="fade">
                                      <p:cBhvr>
                                        <p:cTn id="53" dur="3000"/>
                                        <p:tgtEl>
                                          <p:spTgt spid="9221"/>
                                        </p:tgtEl>
                                      </p:cBhvr>
                                    </p:animEffect>
                                    <p:anim calcmode="lin" valueType="num">
                                      <p:cBhvr>
                                        <p:cTn id="54" dur="3000" fill="hold"/>
                                        <p:tgtEl>
                                          <p:spTgt spid="9221"/>
                                        </p:tgtEl>
                                        <p:attrNameLst>
                                          <p:attrName>ppt_x</p:attrName>
                                        </p:attrNameLst>
                                      </p:cBhvr>
                                      <p:tavLst>
                                        <p:tav tm="0">
                                          <p:val>
                                            <p:strVal val="#ppt_x"/>
                                          </p:val>
                                        </p:tav>
                                        <p:tav tm="100000">
                                          <p:val>
                                            <p:strVal val="#ppt_x"/>
                                          </p:val>
                                        </p:tav>
                                      </p:tavLst>
                                    </p:anim>
                                    <p:anim calcmode="lin" valueType="num">
                                      <p:cBhvr>
                                        <p:cTn id="55" dur="3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4810" fill="hold"/>
                                        <p:tgtEl>
                                          <p:spTgt spid="2"/>
                                        </p:tgtEl>
                                      </p:cBhvr>
                                    </p:cmd>
                                  </p:childTnLst>
                                </p:cTn>
                              </p:par>
                            </p:childTnLst>
                          </p:cTn>
                        </p:par>
                      </p:childTnLst>
                    </p:cTn>
                  </p:par>
                </p:childTnLst>
              </p:cTn>
              <p:nextCondLst>
                <p:cond evt="onClick" delay="0">
                  <p:tgtEl>
                    <p:spTgt spid="2"/>
                  </p:tgtEl>
                </p:cond>
              </p:nextCondLst>
            </p:seq>
            <p:audio>
              <p:cMediaNode vol="80000">
                <p:cTn id="61" fill="hold" display="0">
                  <p:stCondLst>
                    <p:cond delay="indefinite"/>
                  </p:stCondLst>
                  <p:endCondLst>
                    <p:cond evt="onStopAudio" delay="0">
                      <p:tgtEl>
                        <p:sldTgt/>
                      </p:tgtEl>
                    </p:cond>
                  </p:endCondLst>
                </p:cTn>
                <p:tgtEl>
                  <p:spTgt spid="2"/>
                </p:tgtEl>
              </p:cMediaNode>
            </p:audio>
          </p:childTnLst>
        </p:cTn>
      </p:par>
    </p:tnLst>
    <p:bldLst>
      <p:bldP spid="3" grpId="0" animBg="1"/>
      <p:bldP spid="4" grpId="0"/>
      <p:bldP spid="5" grpId="0"/>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797</Words>
  <Application>Microsoft Office PowerPoint</Application>
  <PresentationFormat>عرض على الشاشة (3:4)‏</PresentationFormat>
  <Paragraphs>68</Paragraphs>
  <Slides>16</Slides>
  <Notes>1</Notes>
  <HiddenSlides>0</HiddenSlides>
  <MMClips>2</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dc:creator>
  <cp:lastModifiedBy>Eng</cp:lastModifiedBy>
  <cp:revision>78</cp:revision>
  <dcterms:created xsi:type="dcterms:W3CDTF">2015-04-14T12:45:22Z</dcterms:created>
  <dcterms:modified xsi:type="dcterms:W3CDTF">2019-01-15T19:12:17Z</dcterms:modified>
</cp:coreProperties>
</file>