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86" d="100"/>
          <a:sy n="86" d="100"/>
        </p:scale>
        <p:origin x="-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E1C438-20E2-4516-B6E0-835E438E3E94}" type="datetimeFigureOut">
              <a:rPr lang="ar-IQ" smtClean="0"/>
              <a:pPr/>
              <a:t>25/05/1440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2F9D6F-C497-4891-8D49-CEDA62968DD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7537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9D6F-C497-4891-8D49-CEDA62968DD8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88258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8071048" cy="4608512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3354288"/>
          </a:xfrm>
        </p:spPr>
        <p:txBody>
          <a:bodyPr>
            <a:normAutofit fontScale="85000" lnSpcReduction="20000"/>
          </a:bodyPr>
          <a:lstStyle/>
          <a:p>
            <a:endParaRPr lang="ar-IQ" dirty="0" smtClean="0"/>
          </a:p>
          <a:p>
            <a:r>
              <a:rPr lang="ar-IQ" sz="3200" b="1" i="0" dirty="0" smtClean="0">
                <a:solidFill>
                  <a:srgbClr val="FF0000"/>
                </a:solidFill>
              </a:rPr>
              <a:t>منهجية البحث العلمي في العلوم التربوية و النفسية</a:t>
            </a:r>
            <a:r>
              <a:rPr lang="ar-IQ" sz="3600" b="1" i="0" dirty="0" smtClean="0">
                <a:solidFill>
                  <a:srgbClr val="FF0000"/>
                </a:solidFill>
              </a:rPr>
              <a:t> </a:t>
            </a:r>
            <a:endParaRPr lang="ar-IQ" sz="3600" b="1" i="0" dirty="0" smtClean="0">
              <a:solidFill>
                <a:srgbClr val="FF0000"/>
              </a:solidFill>
            </a:endParaRPr>
          </a:p>
          <a:p>
            <a:r>
              <a:rPr lang="ar-IQ" sz="3600" b="1" i="0" dirty="0" smtClean="0">
                <a:solidFill>
                  <a:srgbClr val="FF0000"/>
                </a:solidFill>
              </a:rPr>
              <a:t>ماذا نقصد بالبحث العلمي </a:t>
            </a:r>
          </a:p>
          <a:p>
            <a:r>
              <a:rPr lang="ar-IQ" sz="3600" b="1" i="0" dirty="0" err="1" smtClean="0">
                <a:solidFill>
                  <a:srgbClr val="00B0F0"/>
                </a:solidFill>
                <a:cs typeface="PT Bold Broken" pitchFamily="2" charset="-78"/>
              </a:rPr>
              <a:t>اعداد </a:t>
            </a:r>
            <a:r>
              <a:rPr lang="ar-IQ" sz="3600" b="1" i="0" dirty="0" smtClean="0">
                <a:solidFill>
                  <a:srgbClr val="00B0F0"/>
                </a:solidFill>
                <a:cs typeface="PT Bold Broken" pitchFamily="2" charset="-78"/>
              </a:rPr>
              <a:t>: الاستاذ المساعد الدكتور</a:t>
            </a:r>
          </a:p>
          <a:p>
            <a:r>
              <a:rPr lang="ar-IQ" sz="3600" b="1" i="0" dirty="0" smtClean="0">
                <a:solidFill>
                  <a:srgbClr val="00B0F0"/>
                </a:solidFill>
                <a:cs typeface="PT Bold Broken" pitchFamily="2" charset="-78"/>
              </a:rPr>
              <a:t>حيدر جليل </a:t>
            </a:r>
            <a:endParaRPr lang="ar-IQ" sz="3200" b="1" i="0" dirty="0" smtClean="0">
              <a:solidFill>
                <a:srgbClr val="00B0F0"/>
              </a:solidFill>
              <a:cs typeface="PT Bold Brok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5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>
                <a:solidFill>
                  <a:srgbClr val="0070C0"/>
                </a:solidFill>
              </a:rPr>
              <a:t>المتغير التابع 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هو ذلك المتغير الذي يؤثر فيه متغير اخر ,اي ان قيمته </a:t>
            </a:r>
            <a:r>
              <a:rPr lang="ar-IQ" dirty="0" err="1" smtClean="0">
                <a:solidFill>
                  <a:srgbClr val="C00000"/>
                </a:solidFill>
              </a:rPr>
              <a:t>تتائر</a:t>
            </a:r>
            <a:r>
              <a:rPr lang="ar-IQ" dirty="0" smtClean="0">
                <a:solidFill>
                  <a:srgbClr val="C00000"/>
                </a:solidFill>
              </a:rPr>
              <a:t> بالتغير الذي يطرأ  على قيم المتغير المستقل ,بمعنى اخر المتغير التابع هو النتيجة . واذا افترضنا ان التعليم متغير مستقل وان الدخل متغير تابع فنه كلما ارتفعت درجة تعليم الفرد كلما ارتفع دخله .</a:t>
            </a:r>
            <a:endParaRPr lang="ar-IQ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2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0070C0"/>
                </a:solidFill>
              </a:rPr>
              <a:t>ثانياً : المقدمات البحث 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sz="2000" dirty="0" smtClean="0"/>
              <a:t>تتكون مقدمات البحث العلمي من , </a:t>
            </a:r>
            <a:r>
              <a:rPr lang="ar-IQ" sz="2000" dirty="0" smtClean="0">
                <a:solidFill>
                  <a:srgbClr val="0070C0"/>
                </a:solidFill>
              </a:rPr>
              <a:t>عنوان البحث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rgbClr val="00B050"/>
                </a:solidFill>
              </a:rPr>
              <a:t>الآية القرآنية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rgbClr val="FF0000"/>
                </a:solidFill>
              </a:rPr>
              <a:t>الاهداء</a:t>
            </a:r>
            <a:r>
              <a:rPr lang="ar-IQ" sz="2000" dirty="0" smtClean="0"/>
              <a:t> , </a:t>
            </a:r>
            <a:r>
              <a:rPr lang="ar-IQ" sz="2000" dirty="0" smtClean="0">
                <a:solidFill>
                  <a:srgbClr val="002060"/>
                </a:solidFill>
              </a:rPr>
              <a:t>شكر وتقدير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rgbClr val="C00000"/>
                </a:solidFill>
              </a:rPr>
              <a:t>اقرار المشرف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chemeClr val="bg2">
                    <a:lumMod val="50000"/>
                  </a:schemeClr>
                </a:solidFill>
              </a:rPr>
              <a:t>اقرار اللجنة المناقشة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rgbClr val="002060"/>
                </a:solidFill>
              </a:rPr>
              <a:t>اقرار الخبير </a:t>
            </a:r>
            <a:r>
              <a:rPr lang="ar-IQ" sz="2000" dirty="0" smtClean="0"/>
              <a:t>,</a:t>
            </a:r>
            <a:r>
              <a:rPr lang="ar-IQ" sz="2000" dirty="0" err="1" smtClean="0"/>
              <a:t>ماخص</a:t>
            </a:r>
            <a:r>
              <a:rPr lang="ar-IQ" sz="2000" smtClean="0"/>
              <a:t> البحث ,</a:t>
            </a:r>
            <a:r>
              <a:rPr lang="ar-IQ" sz="2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ثبت </a:t>
            </a:r>
            <a:r>
              <a:rPr lang="ar-IQ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المحتويات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rgbClr val="00B0F0"/>
                </a:solidFill>
              </a:rPr>
              <a:t>ثبت الجداول </a:t>
            </a:r>
            <a:r>
              <a:rPr lang="ar-IQ" sz="2000" dirty="0" smtClean="0"/>
              <a:t>, </a:t>
            </a: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 ثبيت الملاحق </a:t>
            </a:r>
            <a:r>
              <a:rPr lang="ar-IQ" sz="2000" dirty="0" smtClean="0"/>
              <a:t>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xmlns="" val="3459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ثالثاً : الفصل الاول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IQ" dirty="0" smtClean="0"/>
              <a:t>يتضمن الفصل الاول :</a:t>
            </a:r>
          </a:p>
          <a:p>
            <a:r>
              <a:rPr lang="ar-IQ" dirty="0" smtClean="0"/>
              <a:t>1- مشكلة البحث .</a:t>
            </a:r>
          </a:p>
          <a:p>
            <a:r>
              <a:rPr lang="ar-IQ" dirty="0" smtClean="0"/>
              <a:t>2- اهمية البحث .</a:t>
            </a:r>
          </a:p>
          <a:p>
            <a:r>
              <a:rPr lang="ar-IQ" dirty="0" smtClean="0"/>
              <a:t>3- اهداف البحث .</a:t>
            </a:r>
          </a:p>
          <a:p>
            <a:r>
              <a:rPr lang="ar-IQ" dirty="0" smtClean="0"/>
              <a:t>4- حدود البحث .</a:t>
            </a:r>
          </a:p>
          <a:p>
            <a:r>
              <a:rPr lang="ar-IQ" dirty="0" smtClean="0"/>
              <a:t>5- تحديد مصطلحات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4209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IQ" dirty="0" smtClean="0"/>
              <a:t>رابعاً : الفصل الثاني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يتضمن الفصل الثاني على جانبين اساسيين هما :</a:t>
            </a:r>
          </a:p>
          <a:p>
            <a:r>
              <a:rPr lang="ar-IQ" dirty="0" smtClean="0"/>
              <a:t>1- الاطار النظري .</a:t>
            </a:r>
          </a:p>
          <a:p>
            <a:r>
              <a:rPr lang="ar-IQ" dirty="0" smtClean="0"/>
              <a:t>2- الدراسات السابقة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74720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خامساً : الفصل الثالث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يحتوي الفصل الثالث على مجموعة الاجراءات التي قام بها الباحث في البحث العلمي , او الخطوات الاساسية في الجانب العملي في البحث العلمي .</a:t>
            </a:r>
          </a:p>
          <a:p>
            <a:r>
              <a:rPr lang="ar-IQ" dirty="0" smtClean="0"/>
              <a:t>1- عينة البحث : وهوة جزء من المجتمع الاصلي للبحث الذي اشتقت منه . </a:t>
            </a:r>
          </a:p>
          <a:p>
            <a:r>
              <a:rPr lang="ar-IQ" dirty="0" smtClean="0">
                <a:solidFill>
                  <a:srgbClr val="C00000"/>
                </a:solidFill>
              </a:rPr>
              <a:t>كيفية اختيار عينة البحث ؟</a:t>
            </a:r>
          </a:p>
          <a:p>
            <a:r>
              <a:rPr lang="ar-IQ" dirty="0" smtClean="0">
                <a:solidFill>
                  <a:srgbClr val="002060"/>
                </a:solidFill>
              </a:rPr>
              <a:t>2- دارت البحث : وهوة المقياس الذي يقيس السمة , او المقياس الذي يقيس متغير البحث .</a:t>
            </a:r>
          </a:p>
          <a:p>
            <a:r>
              <a:rPr lang="ar-IQ" dirty="0" smtClean="0">
                <a:solidFill>
                  <a:srgbClr val="002060"/>
                </a:solidFill>
              </a:rPr>
              <a:t>وحصول هذه الأداة على  الصدق و الثبات , حتى نستطيع قياس السمة .</a:t>
            </a:r>
            <a:endParaRPr lang="ar-IQ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1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ما هوة الصدق 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وتشير </a:t>
            </a:r>
            <a:r>
              <a:rPr lang="ar-IQ" dirty="0" err="1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أنستازي</a:t>
            </a:r>
            <a:r>
              <a:rPr lang="ar-IQ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Anastasi</a:t>
            </a:r>
            <a:r>
              <a:rPr lang="ar-IQ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  إلى إن الصدق ,هو تجميع للأدلة التي نستدل بها قدرة المقياس على قياس ما أعد لقياسه </a:t>
            </a:r>
            <a:r>
              <a:rPr lang="ar-IQ" dirty="0" smtClean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.</a:t>
            </a:r>
          </a:p>
          <a:p>
            <a:r>
              <a:rPr lang="ar-IQ" dirty="0" smtClean="0">
                <a:latin typeface="Calibri"/>
                <a:cs typeface="Arial"/>
              </a:rPr>
              <a:t>وهناك  انواع عديدة من الصدق وهي كالاتي : </a:t>
            </a:r>
          </a:p>
          <a:p>
            <a:r>
              <a:rPr lang="ar-IQ" dirty="0" smtClean="0">
                <a:latin typeface="Calibri"/>
                <a:cs typeface="Arial"/>
              </a:rPr>
              <a:t>1- الصدق الظاهري : ويتحقق من خلال عرض المقياس على مجموعة من المختصين , لبيان صحة المقياس او عدمه .</a:t>
            </a:r>
          </a:p>
          <a:p>
            <a:r>
              <a:rPr lang="ar-IQ" dirty="0" smtClean="0">
                <a:latin typeface="Calibri"/>
                <a:cs typeface="Arial"/>
              </a:rPr>
              <a:t>2- صدق البناء : </a:t>
            </a:r>
            <a:r>
              <a:rPr lang="ar-IQ" dirty="0">
                <a:solidFill>
                  <a:prstClr val="black"/>
                </a:solidFill>
                <a:latin typeface="Calibri"/>
                <a:cs typeface="Arial"/>
              </a:rPr>
              <a:t>ويتحقق من خلال </a:t>
            </a:r>
            <a:r>
              <a:rPr lang="ar-IQ" dirty="0" smtClean="0">
                <a:solidFill>
                  <a:prstClr val="black"/>
                </a:solidFill>
                <a:latin typeface="Calibri"/>
                <a:cs typeface="Arial"/>
              </a:rPr>
              <a:t>تحقيق </a:t>
            </a:r>
            <a:r>
              <a:rPr lang="ar-IQ" dirty="0" err="1" smtClean="0">
                <a:solidFill>
                  <a:prstClr val="black"/>
                </a:solidFill>
                <a:latin typeface="Calibri"/>
                <a:cs typeface="Arial"/>
              </a:rPr>
              <a:t>فرظية</a:t>
            </a:r>
            <a:r>
              <a:rPr lang="ar-IQ" dirty="0" smtClean="0">
                <a:solidFill>
                  <a:prstClr val="black"/>
                </a:solidFill>
                <a:latin typeface="Calibri"/>
                <a:cs typeface="Arial"/>
              </a:rPr>
              <a:t> او تحليل عاملي .</a:t>
            </a:r>
            <a:endParaRPr lang="ar-IQ" dirty="0" smtClean="0">
              <a:latin typeface="Calibri"/>
              <a:cs typeface="Arial"/>
            </a:endParaRPr>
          </a:p>
          <a:p>
            <a:pPr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6786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ما هوة الثبات 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هوة قدرة المقياس على ان يقيس السمة بعدة مدة من الزمن , ويتحقق هذا من خلال تطبيق المقياس على نفس الافراد في اوقات متفاوتة , والمقارنة بين النتائج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0726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ar-IQ" dirty="0" smtClean="0"/>
              <a:t>ما هي الوسائل الاحصائية المستخدمة 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ar-IQ" dirty="0" smtClean="0">
                <a:solidFill>
                  <a:srgbClr val="0070C0"/>
                </a:solidFill>
              </a:rPr>
              <a:t>الاجابة على هذا السؤال نستطيع تحديده من خلال اهداف البحث , حتى نستطيع تحقيق اهداف البحث لابد من استخدام العديد من الوسائل الاحصائية , وان لكل هدف وسيلة احصائية تستخدم لتحقيقه .</a:t>
            </a:r>
            <a:endParaRPr lang="ar-IQ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3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سادساً :الفصل الرابع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يحتوي الفصل الرابع على اربعة جوانب وهي :</a:t>
            </a:r>
          </a:p>
          <a:p>
            <a:r>
              <a:rPr lang="ar-IQ" dirty="0" smtClean="0"/>
              <a:t>1- تحقيق الاهداف </a:t>
            </a:r>
          </a:p>
          <a:p>
            <a:r>
              <a:rPr lang="ar-IQ" dirty="0" smtClean="0"/>
              <a:t>2- تفسير الاهداف </a:t>
            </a:r>
          </a:p>
          <a:p>
            <a:r>
              <a:rPr lang="ar-IQ" dirty="0" smtClean="0"/>
              <a:t>3- توصيات</a:t>
            </a:r>
          </a:p>
          <a:p>
            <a:r>
              <a:rPr lang="ar-IQ" dirty="0" smtClean="0"/>
              <a:t>4- مقترحات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7207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سابعاً :المصادر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ar-IQ" dirty="0" smtClean="0">
                <a:solidFill>
                  <a:srgbClr val="7030A0"/>
                </a:solidFill>
              </a:rPr>
              <a:t>لابد لكل بحث من مصادر تستند اليه , وان من خطوات البحث العلمي هي الرجوع الى المصادر , للتعرف على ما توصل اليه البحث العلمي في اي ظاهرة مدروسة . 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وهناك العديد من اشكال المصادر وهي كالاتي : 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1- كتب عربية او اجنبية .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2- دراسات سابقة .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3- مجلات عالمية او محلية .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4- بحوث منشورة 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5- مواقع الكترونية </a:t>
            </a:r>
          </a:p>
          <a:p>
            <a:pPr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9893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780" y="3535643"/>
            <a:ext cx="4322439" cy="853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ثامناً: الملاحق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IQ" dirty="0" smtClean="0"/>
              <a:t>تحتوي الملاحق على الوثائق الرسمية التي حصل عليها الباحث من الجهات الرسمية لدعم البحث , وعلى الكتب التي استطاع اجراء البحث من خلالها ,وعلى صور المقياس بكل اشكاله , وعلى اسماء السادة الخبراء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842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تاسعاً : الملخص الانكليزي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ملخص للبحث باللغة الانكليزية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6631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ar-IQ" sz="13800" dirty="0" smtClean="0">
                <a:solidFill>
                  <a:srgbClr val="002060"/>
                </a:solidFill>
              </a:rPr>
              <a:t>شكراً </a:t>
            </a:r>
            <a:endParaRPr lang="ar-IQ" sz="1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تعريف البحث العلمي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Char char="-"/>
            </a:pPr>
            <a:r>
              <a:rPr lang="ar-SA" sz="3200" b="1" kern="0" dirty="0">
                <a:solidFill>
                  <a:srgbClr val="7030A0"/>
                </a:solidFill>
                <a:latin typeface="Arial"/>
              </a:rPr>
              <a:t>يعرف المختصون البحث العلمي بأنه </a:t>
            </a:r>
            <a:r>
              <a:rPr lang="ar-SA" sz="3200" b="1" kern="0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ar-IQ" sz="3200" b="1" kern="0" dirty="0" smtClean="0">
                <a:solidFill>
                  <a:srgbClr val="000000"/>
                </a:solidFill>
                <a:latin typeface="Arial"/>
              </a:rPr>
              <a:t> المحاولة الدقيقة للتوصل إلى حلول للمشكلات التي تؤرق البشرية وتحيدها ’</a:t>
            </a:r>
            <a:r>
              <a:rPr lang="ar-IQ" sz="3200" b="1" kern="0" dirty="0" smtClean="0">
                <a:solidFill>
                  <a:srgbClr val="FF0000"/>
                </a:solidFill>
                <a:latin typeface="Arial"/>
              </a:rPr>
              <a:t>’او استعمال إجراءات وطرق منظمة متقنة سعياً وراء الحصول على المعرفة </a:t>
            </a:r>
            <a:r>
              <a:rPr lang="ar-IQ" sz="3200" b="1" kern="0" dirty="0" smtClean="0">
                <a:solidFill>
                  <a:srgbClr val="000000"/>
                </a:solidFill>
                <a:latin typeface="Arial"/>
              </a:rPr>
              <a:t>– </a:t>
            </a:r>
            <a:r>
              <a:rPr lang="ar-IQ" sz="3200" b="1" kern="0" dirty="0" smtClean="0">
                <a:solidFill>
                  <a:srgbClr val="0070C0"/>
                </a:solidFill>
                <a:latin typeface="Arial"/>
              </a:rPr>
              <a:t>والبحث</a:t>
            </a:r>
            <a:r>
              <a:rPr lang="ar-SA" sz="32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ar-SA" sz="3200" b="1" i="1" u="sng" kern="0" dirty="0" smtClean="0">
                <a:solidFill>
                  <a:srgbClr val="0070C0"/>
                </a:solidFill>
                <a:latin typeface="Arial"/>
              </a:rPr>
              <a:t>العلمي </a:t>
            </a:r>
            <a:r>
              <a:rPr lang="ar-SA" sz="3200" b="1" i="1" u="sng" kern="0" dirty="0">
                <a:solidFill>
                  <a:srgbClr val="0070C0"/>
                </a:solidFill>
                <a:latin typeface="Arial"/>
              </a:rPr>
              <a:t>هو نتاج لحركة الانسان و حبه للاستطلاع و الاكتشاف , و تعمل علي مساعدته في البحث في معرفة الحقيقة , وتحسين أساليب الحياة , و تحقيق التقدم ”.</a:t>
            </a:r>
          </a:p>
        </p:txBody>
      </p:sp>
    </p:spTree>
    <p:extLst>
      <p:ext uri="{BB962C8B-B14F-4D97-AF65-F5344CB8AC3E}">
        <p14:creationId xmlns:p14="http://schemas.microsoft.com/office/powerpoint/2010/main" xmlns="" val="3896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خصائص البحث العلمي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 تستلزم الكثير من الجهد المنظم والفحص الدقيق .</a:t>
            </a:r>
          </a:p>
          <a:p>
            <a:r>
              <a:rPr lang="ar-IQ" dirty="0" smtClean="0"/>
              <a:t>2- تغذية الشوق الى معرفة الحقائق ووصف الحوادث وتفسيرها .</a:t>
            </a:r>
          </a:p>
          <a:p>
            <a:r>
              <a:rPr lang="ar-IQ" dirty="0" smtClean="0"/>
              <a:t>3- الوصول الى معرفة جديدة تضاف الى معرفة حاضرة أو قديمة .</a:t>
            </a:r>
          </a:p>
          <a:p>
            <a:r>
              <a:rPr lang="ar-IQ" dirty="0" smtClean="0"/>
              <a:t>4 - يصب في مصلحة عامة وليس مصلحة خاصة .</a:t>
            </a:r>
          </a:p>
          <a:p>
            <a:r>
              <a:rPr lang="ar-IQ" dirty="0" smtClean="0"/>
              <a:t>5- للوصول الى نتيجة يستخدم طريقة منظمة وهي ما تسمى بالطريقة العلمية أو المنهج العلمي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6621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الاساليب الاحصائية في البحث العلمي </a:t>
            </a:r>
            <a:endParaRPr lang="ar-IQ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 ا</a:t>
            </a:r>
            <a:r>
              <a:rPr lang="ar-IQ" dirty="0" smtClean="0">
                <a:solidFill>
                  <a:srgbClr val="FF0000"/>
                </a:solidFill>
              </a:rPr>
              <a:t>لاساليب الاحصائية الوصفية </a:t>
            </a:r>
            <a:r>
              <a:rPr lang="ar-IQ" dirty="0" smtClean="0"/>
              <a:t>.</a:t>
            </a:r>
          </a:p>
          <a:p>
            <a:r>
              <a:rPr lang="ar-IQ" dirty="0" smtClean="0"/>
              <a:t>2- </a:t>
            </a:r>
            <a:r>
              <a:rPr lang="ar-IQ" dirty="0">
                <a:solidFill>
                  <a:srgbClr val="7030A0"/>
                </a:solidFill>
              </a:rPr>
              <a:t>الاساليب الاحصائية </a:t>
            </a:r>
            <a:r>
              <a:rPr lang="ar-IQ" dirty="0" smtClean="0">
                <a:solidFill>
                  <a:srgbClr val="7030A0"/>
                </a:solidFill>
              </a:rPr>
              <a:t>التحليلية </a:t>
            </a:r>
            <a:r>
              <a:rPr lang="ar-IQ" dirty="0" smtClean="0">
                <a:solidFill>
                  <a:prstClr val="black"/>
                </a:solidFill>
              </a:rPr>
              <a:t>.</a:t>
            </a:r>
          </a:p>
          <a:p>
            <a:r>
              <a:rPr lang="ar-IQ" dirty="0" smtClean="0">
                <a:solidFill>
                  <a:prstClr val="black"/>
                </a:solidFill>
              </a:rPr>
              <a:t>3- </a:t>
            </a:r>
            <a:r>
              <a:rPr lang="ar-IQ" dirty="0">
                <a:solidFill>
                  <a:srgbClr val="C00000"/>
                </a:solidFill>
              </a:rPr>
              <a:t>الاساليب الاحصائية </a:t>
            </a:r>
            <a:r>
              <a:rPr lang="ar-IQ" dirty="0" smtClean="0">
                <a:solidFill>
                  <a:srgbClr val="C00000"/>
                </a:solidFill>
              </a:rPr>
              <a:t>التجريبية </a:t>
            </a:r>
            <a:r>
              <a:rPr lang="ar-IQ" dirty="0" smtClean="0">
                <a:solidFill>
                  <a:prstClr val="black"/>
                </a:solidFill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707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296744" cy="114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0070C0"/>
                </a:solidFill>
              </a:rPr>
              <a:t>انواع البحوث </a:t>
            </a:r>
            <a:r>
              <a:rPr lang="ar-IQ" sz="4000" dirty="0" smtClean="0">
                <a:solidFill>
                  <a:srgbClr val="0070C0"/>
                </a:solidFill>
              </a:rPr>
              <a:t>العلمية </a:t>
            </a:r>
            <a:r>
              <a:rPr lang="ar-IQ" sz="4000" dirty="0">
                <a:solidFill>
                  <a:srgbClr val="0070C0"/>
                </a:solidFill>
              </a:rPr>
              <a:t>في العلوم التربوية و </a:t>
            </a:r>
            <a:r>
              <a:rPr lang="ar-IQ" sz="4000" dirty="0" smtClean="0">
                <a:solidFill>
                  <a:srgbClr val="0070C0"/>
                </a:solidFill>
              </a:rPr>
              <a:t>النفسية والاجتماعية </a:t>
            </a:r>
            <a:r>
              <a:rPr lang="ar-IQ" sz="4400" dirty="0" smtClean="0">
                <a:solidFill>
                  <a:srgbClr val="0070C0"/>
                </a:solidFill>
              </a:rPr>
              <a:t> 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dirty="0" smtClean="0"/>
              <a:t>1- بحوث اساسية 2- </a:t>
            </a:r>
            <a:r>
              <a:rPr lang="ar-IQ" dirty="0" smtClean="0">
                <a:solidFill>
                  <a:prstClr val="white"/>
                </a:solidFill>
              </a:rPr>
              <a:t>بحوث تطبيقية 3- بحوث كمية 4- بحوث كيفية </a:t>
            </a:r>
          </a:p>
          <a:p>
            <a:r>
              <a:rPr lang="ar-IQ" dirty="0" smtClean="0">
                <a:solidFill>
                  <a:prstClr val="white"/>
                </a:solidFill>
              </a:rPr>
              <a:t>5- بحوث مقارنة 6- بحوث بناء نظرية 7- بحوث اختبار نظرية </a:t>
            </a:r>
          </a:p>
          <a:p>
            <a:r>
              <a:rPr lang="ar-IQ" dirty="0" smtClean="0">
                <a:solidFill>
                  <a:prstClr val="white"/>
                </a:solidFill>
              </a:rPr>
              <a:t>8-</a:t>
            </a:r>
            <a:r>
              <a:rPr lang="ar-IQ" dirty="0">
                <a:solidFill>
                  <a:prstClr val="white"/>
                </a:solidFill>
              </a:rPr>
              <a:t> </a:t>
            </a:r>
            <a:r>
              <a:rPr lang="ar-IQ" dirty="0" smtClean="0">
                <a:solidFill>
                  <a:prstClr val="white"/>
                </a:solidFill>
              </a:rPr>
              <a:t>بحوث سببية  9- بحوث تفسيرية  10- بحوث تصنيفية  </a:t>
            </a:r>
          </a:p>
          <a:p>
            <a:r>
              <a:rPr lang="ar-IQ" dirty="0" smtClean="0">
                <a:solidFill>
                  <a:prstClr val="white"/>
                </a:solidFill>
              </a:rPr>
              <a:t>11- بحوث وصفية  12- استكشافية  13- بحوث </a:t>
            </a:r>
            <a:r>
              <a:rPr lang="ar-IQ" dirty="0" err="1" smtClean="0">
                <a:solidFill>
                  <a:prstClr val="white"/>
                </a:solidFill>
              </a:rPr>
              <a:t>تتبعية</a:t>
            </a:r>
            <a:r>
              <a:rPr lang="ar-IQ" dirty="0" smtClean="0">
                <a:solidFill>
                  <a:prstClr val="white"/>
                </a:solidFill>
              </a:rPr>
              <a:t>  </a:t>
            </a:r>
          </a:p>
          <a:p>
            <a:r>
              <a:rPr lang="ar-IQ" dirty="0" smtClean="0">
                <a:solidFill>
                  <a:prstClr val="white"/>
                </a:solidFill>
              </a:rPr>
              <a:t>14- بحوث ذات توجهات علمية  15- بحوث ذات عملية بالمشاركة  </a:t>
            </a:r>
          </a:p>
        </p:txBody>
      </p:sp>
    </p:spTree>
    <p:extLst>
      <p:ext uri="{BB962C8B-B14F-4D97-AF65-F5344CB8AC3E}">
        <p14:creationId xmlns:p14="http://schemas.microsoft.com/office/powerpoint/2010/main" xmlns="" val="23675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7030A0"/>
                </a:solidFill>
              </a:rPr>
              <a:t>كيفية كتابة البحث العلمي في العلوم النفسية </a:t>
            </a:r>
            <a:r>
              <a:rPr lang="ar-IQ" dirty="0" smtClean="0"/>
              <a:t>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ar-IQ" dirty="0" smtClean="0">
                <a:solidFill>
                  <a:srgbClr val="92D050"/>
                </a:solidFill>
              </a:rPr>
              <a:t>هناك انواع عديدة من البحوث في العلوم التربوية والنفسية والاجتماعية , ومن اهم هذه البحوث هي : </a:t>
            </a:r>
          </a:p>
          <a:p>
            <a:pPr indent="0">
              <a:buNone/>
            </a:pPr>
            <a:r>
              <a:rPr lang="ar-IQ" dirty="0" smtClean="0">
                <a:solidFill>
                  <a:srgbClr val="00B0F0"/>
                </a:solidFill>
              </a:rPr>
              <a:t>1-البحوث الوصفية </a:t>
            </a:r>
            <a:r>
              <a:rPr lang="ar-IQ" dirty="0" smtClean="0"/>
              <a:t>.</a:t>
            </a:r>
          </a:p>
          <a:p>
            <a:pPr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2- والبحوث التجريبية </a:t>
            </a:r>
            <a:r>
              <a:rPr lang="ar-IQ" dirty="0" smtClean="0"/>
              <a:t>.</a:t>
            </a:r>
          </a:p>
          <a:p>
            <a:pPr indent="0">
              <a:buNone/>
            </a:pPr>
            <a:r>
              <a:rPr lang="ar-IQ" dirty="0" smtClean="0">
                <a:solidFill>
                  <a:srgbClr val="C00000"/>
                </a:solidFill>
              </a:rPr>
              <a:t>3- ودراسة الحالة </a:t>
            </a:r>
            <a:r>
              <a:rPr lang="ar-IQ" dirty="0" smtClean="0"/>
              <a:t>.</a:t>
            </a:r>
          </a:p>
          <a:p>
            <a:pPr indent="0">
              <a:buNone/>
            </a:pPr>
            <a:r>
              <a:rPr lang="ar-IQ" dirty="0" smtClean="0">
                <a:solidFill>
                  <a:srgbClr val="7030A0"/>
                </a:solidFill>
              </a:rPr>
              <a:t>4- والمقارنة </a:t>
            </a:r>
            <a:r>
              <a:rPr lang="ar-IQ" dirty="0" smtClean="0"/>
              <a:t>.</a:t>
            </a:r>
          </a:p>
          <a:p>
            <a:pPr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117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2400" dirty="0" smtClean="0">
                <a:solidFill>
                  <a:srgbClr val="7030A0"/>
                </a:solidFill>
              </a:rPr>
              <a:t>كيفية كتابة البحث العلمي في العلوم النفسية والتربوية </a:t>
            </a:r>
            <a:endParaRPr lang="ar-IQ" sz="2400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اولاً : عنوان البحث : يتضمن عنوان البحث العلمي على من المتغيرات .</a:t>
            </a:r>
          </a:p>
          <a:p>
            <a:r>
              <a:rPr lang="ar-IQ" dirty="0" smtClean="0">
                <a:solidFill>
                  <a:srgbClr val="7030A0"/>
                </a:solidFill>
              </a:rPr>
              <a:t>ماهي متغيرات البحث العلمي </a:t>
            </a:r>
            <a:r>
              <a:rPr lang="ar-IQ" dirty="0" smtClean="0"/>
              <a:t>؟</a:t>
            </a:r>
          </a:p>
          <a:p>
            <a:r>
              <a:rPr lang="ar-IQ" dirty="0" smtClean="0"/>
              <a:t>هناك مجموعة من المتغيرات يحتويها البحث العلمي , وهي كالاتي :</a:t>
            </a:r>
          </a:p>
          <a:p>
            <a:r>
              <a:rPr lang="ar-IQ" dirty="0" smtClean="0"/>
              <a:t>1- </a:t>
            </a:r>
            <a:r>
              <a:rPr lang="ar-IQ" dirty="0" smtClean="0">
                <a:solidFill>
                  <a:srgbClr val="7030A0"/>
                </a:solidFill>
              </a:rPr>
              <a:t>المتغير المستقل </a:t>
            </a:r>
            <a:r>
              <a:rPr lang="ar-IQ" dirty="0" smtClean="0"/>
              <a:t>.</a:t>
            </a:r>
          </a:p>
          <a:p>
            <a:r>
              <a:rPr lang="ar-IQ" dirty="0" smtClean="0">
                <a:solidFill>
                  <a:srgbClr val="FF0000"/>
                </a:solidFill>
              </a:rPr>
              <a:t>2-المتغير التابع </a:t>
            </a:r>
            <a:r>
              <a:rPr lang="ar-IQ" dirty="0" smtClean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7430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المتغير المستقل 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>
                <a:solidFill>
                  <a:srgbClr val="0070C0"/>
                </a:solidFill>
              </a:rPr>
              <a:t>ويقصد به المتغير الذي يؤثر فيه متغير اخر أو نه المتغير الذي يؤدي التغير في قيمة الى احدث تغير في قيم متغير اخر , بمعنى اخر هوة المتغير المستقل هو السبب الذي يؤدي الى حدوث ظاهرة او تغير آخر .</a:t>
            </a:r>
            <a:endParaRPr lang="ar-IQ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6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835</Words>
  <Application>Microsoft Office PowerPoint</Application>
  <PresentationFormat>عرض على الشاشة (3:4)‏</PresentationFormat>
  <Paragraphs>87</Paragraphs>
  <Slides>22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فن الخياطه الرفيعة</vt:lpstr>
      <vt:lpstr>الشريحة 1</vt:lpstr>
      <vt:lpstr>الشريحة 2</vt:lpstr>
      <vt:lpstr>تعريف البحث العلمي</vt:lpstr>
      <vt:lpstr>خصائص البحث العلمي  </vt:lpstr>
      <vt:lpstr>الاساليب الاحصائية في البحث العلمي </vt:lpstr>
      <vt:lpstr>انواع البحوث العلمية في العلوم التربوية و النفسية والاجتماعية  </vt:lpstr>
      <vt:lpstr>كيفية كتابة البحث العلمي في العلوم النفسية ؟</vt:lpstr>
      <vt:lpstr>كيفية كتابة البحث العلمي في العلوم النفسية والتربوية </vt:lpstr>
      <vt:lpstr>المتغير المستقل </vt:lpstr>
      <vt:lpstr>المتغير التابع </vt:lpstr>
      <vt:lpstr>ثانياً : المقدمات البحث </vt:lpstr>
      <vt:lpstr>ثالثاً : الفصل الاول </vt:lpstr>
      <vt:lpstr>رابعاً : الفصل الثاني </vt:lpstr>
      <vt:lpstr>خامساً : الفصل الثالث </vt:lpstr>
      <vt:lpstr>ما هوة الصدق ؟</vt:lpstr>
      <vt:lpstr>ما هوة الثبات ؟</vt:lpstr>
      <vt:lpstr>ما هي الوسائل الاحصائية المستخدمة ؟</vt:lpstr>
      <vt:lpstr>سادساً :الفصل الرابع </vt:lpstr>
      <vt:lpstr>سابعاً :المصادر </vt:lpstr>
      <vt:lpstr>ثامناً: الملاحق </vt:lpstr>
      <vt:lpstr>تاسعاً : الملخص الانكليزي  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منهجية البحث العلمي في العلوم النفسية </dc:title>
  <dc:creator>سات</dc:creator>
  <cp:lastModifiedBy>Areedo</cp:lastModifiedBy>
  <cp:revision>27</cp:revision>
  <dcterms:created xsi:type="dcterms:W3CDTF">2017-12-09T17:40:22Z</dcterms:created>
  <dcterms:modified xsi:type="dcterms:W3CDTF">2019-01-31T19:24:58Z</dcterms:modified>
</cp:coreProperties>
</file>