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1412776"/>
            <a:ext cx="4572000" cy="32347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مدرسة المادة</a:t>
            </a:r>
            <a:endParaRPr lang="en-US" sz="3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err="1">
                <a:ea typeface="Calibri"/>
                <a:cs typeface="Andalus"/>
              </a:rPr>
              <a:t>م.م</a:t>
            </a:r>
            <a:r>
              <a:rPr lang="ar-IQ" sz="3200" b="1" dirty="0">
                <a:ea typeface="Calibri"/>
                <a:cs typeface="Andalus"/>
              </a:rPr>
              <a:t>. تغريد خضير هذال</a:t>
            </a:r>
            <a:endParaRPr lang="en-US" sz="3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3200" dirty="0">
              <a:ea typeface="Calibri"/>
              <a:cs typeface="Arial"/>
            </a:endParaRPr>
          </a:p>
          <a:p>
            <a:pPr algn="ctr"/>
            <a:r>
              <a:rPr lang="ar-IQ" sz="3200" b="1" dirty="0">
                <a:ea typeface="Calibri"/>
                <a:cs typeface="Andalus"/>
              </a:rPr>
              <a:t>قسم الرياضيات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407699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24744"/>
            <a:ext cx="6030416" cy="282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الفصل الأول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علم الإحصاء:-</a:t>
            </a:r>
            <a:endParaRPr lang="en-US" sz="2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    هو ذلك العلم الذي يعمل على استخدام الأسلوب العلمي في طرق جمع البيانات وعرضها وتحليلها للوصول منها الى استنتاجات وقرارات مناسبة.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43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08720"/>
            <a:ext cx="5742384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</a:rPr>
              <a:t>الفصل الأول</a:t>
            </a:r>
            <a:endParaRPr lang="en-US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solidFill>
                  <a:srgbClr val="FF0000"/>
                </a:solidFill>
                <a:ea typeface="Calibri"/>
              </a:rPr>
              <a:t>علم الإحصاء:-</a:t>
            </a:r>
            <a:endParaRPr lang="en-US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ea typeface="Calibri"/>
              </a:rPr>
              <a:t>    هو ذلك العلم الذي يعمل على استخدام الأسلوب العلمي في طرق جمع البيانات وعرضها وتحليلها للوصول منها الى استنتاجات وقرارات مناسبة.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391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92696"/>
            <a:ext cx="7056784" cy="3290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u="sng" dirty="0">
                <a:solidFill>
                  <a:srgbClr val="FF0000"/>
                </a:solidFill>
                <a:ea typeface="Calibri"/>
              </a:rPr>
              <a:t>أنواع علم الإحصاء</a:t>
            </a:r>
            <a:endParaRPr lang="en-US" sz="2800" dirty="0">
              <a:ea typeface="Calibri"/>
              <a:cs typeface="Arial"/>
            </a:endParaRPr>
          </a:p>
          <a:p>
            <a:pPr marL="57150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a typeface="Calibri"/>
                <a:cs typeface="Arial"/>
              </a:rPr>
              <a:t>1</a:t>
            </a:r>
            <a:r>
              <a:rPr lang="ar-IQ" sz="2800" b="1" dirty="0">
                <a:ea typeface="Calibri"/>
              </a:rPr>
              <a:t>- الإحصاء الوصفي:-</a:t>
            </a:r>
            <a:endParaRPr lang="en-US" sz="2800" dirty="0">
              <a:ea typeface="Calibri"/>
              <a:cs typeface="Arial"/>
            </a:endParaRPr>
          </a:p>
          <a:p>
            <a:pPr marL="187960"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   ويشمل الطرق الإحصائية المستخدمة في وصف مجموعة معينة من البيانات. وتتضمن الطرق الإحصائية أساليب جمع البيانات في صورة قياسات رقمية ثم تبويبها أو تنظيمها وعرضها وحساب المقاييس الإحصائية المختلفة لها.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07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3"/>
            <a:ext cx="7920880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marL="736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dirty="0">
                <a:latin typeface="Arial"/>
                <a:ea typeface="Calibri"/>
                <a:cs typeface="Arial"/>
              </a:rPr>
              <a:t>2</a:t>
            </a:r>
            <a:r>
              <a:rPr lang="ar-IQ" sz="2800" b="1" dirty="0">
                <a:ea typeface="Calibri"/>
              </a:rPr>
              <a:t>- الإحصاء ألاستنتاجي أو الاستدلالي:-</a:t>
            </a:r>
            <a:endParaRPr lang="en-US" sz="28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  يشمل الطرق الإحصائية التي تهدف الى عمل استنتاجات </a:t>
            </a:r>
            <a:r>
              <a:rPr lang="ar-IQ" sz="2800" dirty="0" err="1">
                <a:ea typeface="Calibri"/>
              </a:rPr>
              <a:t>اواستدلالات</a:t>
            </a:r>
            <a:r>
              <a:rPr lang="ar-IQ" sz="2800" dirty="0">
                <a:ea typeface="Calibri"/>
              </a:rPr>
              <a:t> حول المصدر الذي جمعت منه البيانات</a:t>
            </a:r>
            <a:r>
              <a:rPr lang="ar-IQ" sz="2800" b="1" dirty="0">
                <a:ea typeface="Calibri"/>
              </a:rPr>
              <a:t>.</a:t>
            </a:r>
            <a:endParaRPr lang="en-US" sz="28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ea typeface="Calibri"/>
              </a:rPr>
              <a:t>وتضم فرعيين هما:-</a:t>
            </a:r>
            <a:endParaRPr lang="en-US" sz="2800" dirty="0">
              <a:ea typeface="Calibri"/>
              <a:cs typeface="Arial"/>
            </a:endParaRPr>
          </a:p>
          <a:p>
            <a:pPr marL="1879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dirty="0">
                <a:latin typeface="Arial"/>
                <a:ea typeface="Calibri"/>
                <a:cs typeface="Arial"/>
              </a:rPr>
              <a:t>1</a:t>
            </a:r>
            <a:r>
              <a:rPr lang="ar-IQ" sz="2800" dirty="0">
                <a:ea typeface="Calibri"/>
              </a:rPr>
              <a:t>- التقدير:- ويهتم بإيجاد قيم تقديرية للاستدلال منها على القيم الحقيقية لمصدر جمع البيانات.</a:t>
            </a:r>
            <a:endParaRPr lang="en-US" sz="2800" dirty="0">
              <a:ea typeface="Calibri"/>
              <a:cs typeface="Arial"/>
            </a:endParaRPr>
          </a:p>
          <a:p>
            <a:pPr marL="245110" indent="-57150" algn="just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b="1" dirty="0">
                <a:latin typeface="Arial"/>
                <a:ea typeface="Calibri"/>
                <a:cs typeface="Arial"/>
              </a:rPr>
              <a:t>2 </a:t>
            </a:r>
            <a:r>
              <a:rPr lang="ar-IQ" sz="2800" b="1" dirty="0">
                <a:latin typeface="Arial"/>
                <a:ea typeface="Calibri"/>
              </a:rPr>
              <a:t>-</a:t>
            </a:r>
            <a:r>
              <a:rPr lang="ar-IQ" sz="2800" dirty="0">
                <a:ea typeface="Calibri"/>
              </a:rPr>
              <a:t> اختبار الفرضيات:-ويتضمن اختبار الفرضيات التي توضع كتفسير أولي للظاهرة المراد دراستها للوصول منها الى قرار بقبولها أو رفضها.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62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20688"/>
            <a:ext cx="7272808" cy="456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2260" indent="-22860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طبيعة البيانات الإحصائية:</a:t>
            </a:r>
            <a:r>
              <a:rPr lang="ar-IQ" sz="2800" dirty="0">
                <a:solidFill>
                  <a:srgbClr val="FF0000"/>
                </a:solidFill>
                <a:ea typeface="Calibri"/>
              </a:rPr>
              <a:t>-</a:t>
            </a:r>
            <a:endParaRPr lang="en-US" sz="2800" dirty="0">
              <a:ea typeface="Calibri"/>
              <a:cs typeface="Arial"/>
            </a:endParaRPr>
          </a:p>
          <a:p>
            <a:pPr marL="302260" indent="-22860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   عند جمع بيانات حول ظاهرة ما فإننا نرمز للظاهرة بالرمز(</a:t>
            </a:r>
            <a:r>
              <a:rPr lang="en-US" sz="2800" dirty="0">
                <a:latin typeface="Arial"/>
                <a:ea typeface="Calibri"/>
                <a:cs typeface="Arial"/>
              </a:rPr>
              <a:t>x</a:t>
            </a:r>
            <a:r>
              <a:rPr lang="ar-IQ" sz="2800" dirty="0">
                <a:ea typeface="Calibri"/>
              </a:rPr>
              <a:t>) وكل مفردة أو مشاهدة منها نرمز لها بالرمز ( </a:t>
            </a:r>
            <a:r>
              <a:rPr lang="en-US" sz="2800" dirty="0">
                <a:latin typeface="Arial"/>
                <a:ea typeface="Calibri"/>
                <a:cs typeface="Arial"/>
              </a:rPr>
              <a:t>xi</a:t>
            </a:r>
            <a:r>
              <a:rPr lang="ar-IQ" sz="2800" dirty="0">
                <a:ea typeface="Calibri"/>
              </a:rPr>
              <a:t>).</a:t>
            </a:r>
            <a:endParaRPr lang="en-US" sz="2800" dirty="0">
              <a:ea typeface="Calibri"/>
              <a:cs typeface="Arial"/>
            </a:endParaRPr>
          </a:p>
          <a:p>
            <a:pPr marL="5308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</a:rPr>
              <a:t>المتغير:-</a:t>
            </a:r>
            <a:endParaRPr lang="en-US" sz="2800" dirty="0">
              <a:ea typeface="Calibri"/>
              <a:cs typeface="Arial"/>
            </a:endParaRPr>
          </a:p>
          <a:p>
            <a:pPr marL="5308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  هو أي ظاهرة تظهر اختلافات بين مفرداتها .</a:t>
            </a:r>
            <a:r>
              <a:rPr lang="ar-IQ" sz="2800" dirty="0" err="1">
                <a:ea typeface="Calibri"/>
              </a:rPr>
              <a:t>ويرمزله</a:t>
            </a:r>
            <a:r>
              <a:rPr lang="ar-IQ" sz="2800" dirty="0">
                <a:ea typeface="Calibri"/>
              </a:rPr>
              <a:t> بالرمز</a:t>
            </a:r>
            <a:r>
              <a:rPr lang="en-US" sz="2800" dirty="0">
                <a:latin typeface="Arial"/>
                <a:ea typeface="Calibri"/>
                <a:cs typeface="Arial"/>
              </a:rPr>
              <a:t>x</a:t>
            </a:r>
            <a:r>
              <a:rPr lang="ar-IQ" sz="2800" dirty="0">
                <a:ea typeface="Calibri"/>
              </a:rPr>
              <a:t>أو</a:t>
            </a:r>
            <a:endParaRPr lang="en-US" sz="2800" dirty="0">
              <a:ea typeface="Calibri"/>
              <a:cs typeface="Arial"/>
            </a:endParaRPr>
          </a:p>
          <a:p>
            <a:pPr marL="4165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أي رمز أخر مثل</a:t>
            </a:r>
            <a:r>
              <a:rPr lang="en-US" sz="2800" dirty="0">
                <a:latin typeface="Arial"/>
                <a:ea typeface="Calibri"/>
                <a:cs typeface="Arial"/>
              </a:rPr>
              <a:t>y </a:t>
            </a:r>
            <a:r>
              <a:rPr lang="ar-IQ" sz="2800" dirty="0">
                <a:ea typeface="Calibri"/>
              </a:rPr>
              <a:t> او</a:t>
            </a:r>
            <a:r>
              <a:rPr lang="en-US" sz="2800" dirty="0">
                <a:latin typeface="Arial"/>
                <a:ea typeface="Calibri"/>
                <a:cs typeface="Arial"/>
              </a:rPr>
              <a:t>z</a:t>
            </a:r>
            <a:r>
              <a:rPr lang="ar-IQ" sz="2800" dirty="0">
                <a:ea typeface="Calibri"/>
              </a:rPr>
              <a:t>-----الخ.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07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60648"/>
            <a:ext cx="7992888" cy="469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65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b="1" dirty="0">
                <a:ea typeface="Calibri"/>
              </a:rPr>
              <a:t>وينقسم الى:-</a:t>
            </a:r>
            <a:endParaRPr lang="en-US" sz="2800" dirty="0">
              <a:ea typeface="Calibri"/>
              <a:cs typeface="Arial"/>
            </a:endParaRPr>
          </a:p>
          <a:p>
            <a:pPr marL="4165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1</a:t>
            </a:r>
            <a:r>
              <a:rPr lang="ar-IQ" sz="2800" b="1" dirty="0">
                <a:solidFill>
                  <a:srgbClr val="FF0000"/>
                </a:solidFill>
                <a:ea typeface="Calibri"/>
              </a:rPr>
              <a:t>-</a:t>
            </a:r>
            <a:r>
              <a:rPr lang="ar-IQ" sz="2800" b="1" dirty="0">
                <a:ea typeface="Calibri"/>
              </a:rPr>
              <a:t> </a:t>
            </a:r>
            <a:r>
              <a:rPr lang="ar-IQ" sz="2800" b="1" dirty="0">
                <a:solidFill>
                  <a:srgbClr val="FF0000"/>
                </a:solidFill>
                <a:ea typeface="Calibri"/>
              </a:rPr>
              <a:t>متغيرات وصفية او نوعية:-</a:t>
            </a:r>
            <a:endParaRPr lang="en-US" sz="2800" dirty="0">
              <a:ea typeface="Calibri"/>
              <a:cs typeface="Arial"/>
            </a:endParaRPr>
          </a:p>
          <a:p>
            <a:pPr marL="6451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وهي تلك الظواهر او الصفات التي </a:t>
            </a:r>
            <a:r>
              <a:rPr lang="ar-IQ" sz="2800" dirty="0" err="1">
                <a:ea typeface="Calibri"/>
              </a:rPr>
              <a:t>لايمكن</a:t>
            </a:r>
            <a:r>
              <a:rPr lang="ar-IQ" sz="2800" dirty="0">
                <a:ea typeface="Calibri"/>
              </a:rPr>
              <a:t> قياسها بالأرقام العددية.  مثل صفة لون العيون(</a:t>
            </a:r>
            <a:r>
              <a:rPr lang="ar-IQ" sz="2800" dirty="0" err="1">
                <a:ea typeface="Calibri"/>
              </a:rPr>
              <a:t>اسود،ازرق</a:t>
            </a:r>
            <a:r>
              <a:rPr lang="ar-IQ" sz="2800" dirty="0">
                <a:ea typeface="Calibri"/>
              </a:rPr>
              <a:t>، بني)----الخ.</a:t>
            </a:r>
            <a:endParaRPr lang="en-US" sz="2800" dirty="0">
              <a:ea typeface="Calibri"/>
              <a:cs typeface="Arial"/>
            </a:endParaRPr>
          </a:p>
          <a:p>
            <a:pPr marL="4737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2</a:t>
            </a:r>
            <a:r>
              <a:rPr lang="ar-IQ" sz="2800" b="1" dirty="0">
                <a:solidFill>
                  <a:srgbClr val="FF0000"/>
                </a:solidFill>
                <a:ea typeface="Calibri"/>
              </a:rPr>
              <a:t>- متغيرات كمية:-</a:t>
            </a:r>
            <a:endParaRPr lang="en-US" sz="2800" dirty="0">
              <a:ea typeface="Calibri"/>
              <a:cs typeface="Arial"/>
            </a:endParaRPr>
          </a:p>
          <a:p>
            <a:pPr marL="4737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وهي تلك الظواهر او الصفات التي يمكن قياسها بأرقام عددية. مثل صفة </a:t>
            </a:r>
            <a:r>
              <a:rPr lang="ar-IQ" sz="2800" dirty="0" err="1">
                <a:ea typeface="Calibri"/>
              </a:rPr>
              <a:t>العمر،الوزن</a:t>
            </a:r>
            <a:r>
              <a:rPr lang="ar-IQ" sz="2800" dirty="0">
                <a:ea typeface="Calibri"/>
              </a:rPr>
              <a:t>،-----الخ.</a:t>
            </a:r>
            <a:endParaRPr lang="en-US" sz="2800" dirty="0">
              <a:ea typeface="Calibri"/>
              <a:cs typeface="Arial"/>
            </a:endParaRPr>
          </a:p>
          <a:p>
            <a:pPr marL="4737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وتنقسم المتغيرات الكمية الى نوعين هما:-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43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04664"/>
            <a:ext cx="6768752" cy="469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37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130810" algn="l"/>
              </a:tabLst>
            </a:pPr>
            <a:r>
              <a:rPr lang="ar-IQ" sz="2800" b="1" dirty="0">
                <a:ea typeface="Calibri"/>
              </a:rPr>
              <a:t>متغيرات مستمرة او متصلة:-</a:t>
            </a:r>
            <a:endParaRPr lang="en-US" sz="2800" dirty="0">
              <a:ea typeface="Calibri"/>
              <a:cs typeface="Arial"/>
            </a:endParaRPr>
          </a:p>
          <a:p>
            <a:pPr marL="70231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فالمتغير المستمر هو المتغير الذي تأخذ المشاهدة أو المفردة أي </a:t>
            </a:r>
            <a:endParaRPr lang="en-US" sz="2800" dirty="0">
              <a:ea typeface="Calibri"/>
              <a:cs typeface="Arial"/>
            </a:endParaRPr>
          </a:p>
          <a:p>
            <a:pPr marL="64516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 قيمة رقمية في مدى معين.</a:t>
            </a:r>
            <a:endParaRPr lang="en-US" sz="28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  <a:tabLst>
                <a:tab pos="130810" algn="l"/>
              </a:tabLst>
            </a:pPr>
            <a:r>
              <a:rPr lang="ar-IQ" sz="2800" b="1" dirty="0">
                <a:ea typeface="Calibri"/>
              </a:rPr>
              <a:t>متغيرات غير مستمرة او منفصلة:-</a:t>
            </a:r>
            <a:endParaRPr lang="en-US" sz="2800" dirty="0">
              <a:ea typeface="Calibri"/>
              <a:cs typeface="Arial"/>
            </a:endParaRPr>
          </a:p>
          <a:p>
            <a:pPr marL="685800">
              <a:lnSpc>
                <a:spcPct val="115000"/>
              </a:lnSpc>
              <a:spcAft>
                <a:spcPts val="1000"/>
              </a:spcAft>
              <a:tabLst>
                <a:tab pos="130810" algn="l"/>
              </a:tabLst>
            </a:pPr>
            <a:r>
              <a:rPr lang="ar-IQ" sz="2800" dirty="0">
                <a:ea typeface="Calibri"/>
              </a:rPr>
              <a:t>المتغير المنفصل هو المتغير الذي تأخذ المشاهدة أو المفردة قيما متباعدة أو متقطعة غير مستمرة. 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56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514903"/>
            <a:ext cx="296587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071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226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8</cp:revision>
  <dcterms:created xsi:type="dcterms:W3CDTF">2019-02-20T13:43:27Z</dcterms:created>
  <dcterms:modified xsi:type="dcterms:W3CDTF">2019-02-20T13:59:30Z</dcterms:modified>
</cp:coreProperties>
</file>