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1B8ABB09-4A1D-463E-8065-109CC2B7EFAA}" type="datetimeFigureOut">
              <a:rPr lang="ar-SA" smtClean="0"/>
              <a:t>15/06/1440</a:t>
            </a:fld>
            <a:endParaRPr lang="ar-SA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15/06/1440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15/06/1440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15/06/1440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15/06/1440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15/06/1440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15/06/1440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15/06/1440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15/06/1440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15/06/1440</a:t>
            </a:fld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15/06/1440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15/06/1440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1628800"/>
            <a:ext cx="4572000" cy="357944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ar-IQ" sz="3600" b="1" dirty="0">
                <a:ea typeface="Calibri"/>
                <a:cs typeface="Andalus"/>
              </a:rPr>
              <a:t>مدرسة المادة</a:t>
            </a:r>
            <a:endParaRPr lang="en-US" sz="3600" dirty="0">
              <a:ea typeface="Calibri"/>
              <a:cs typeface="Arial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ar-IQ" sz="3600" b="1" dirty="0" err="1">
                <a:ea typeface="Calibri"/>
                <a:cs typeface="Andalus"/>
              </a:rPr>
              <a:t>م.م</a:t>
            </a:r>
            <a:r>
              <a:rPr lang="ar-IQ" sz="3600" b="1" dirty="0">
                <a:ea typeface="Calibri"/>
                <a:cs typeface="Andalus"/>
              </a:rPr>
              <a:t>. تغريد خضير هذال</a:t>
            </a:r>
            <a:endParaRPr lang="en-US" sz="3600" dirty="0">
              <a:ea typeface="Calibri"/>
              <a:cs typeface="Arial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ar-IQ" sz="3600" b="1" dirty="0">
                <a:ea typeface="Calibri"/>
                <a:cs typeface="Andalus"/>
              </a:rPr>
              <a:t>الجامعة المستنصرية/كلية التربية الاساسية</a:t>
            </a:r>
            <a:endParaRPr lang="en-US" sz="3600" dirty="0">
              <a:ea typeface="Calibri"/>
              <a:cs typeface="Arial"/>
            </a:endParaRPr>
          </a:p>
          <a:p>
            <a:pPr algn="ctr"/>
            <a:r>
              <a:rPr lang="ar-IQ" sz="3600" b="1" dirty="0">
                <a:ea typeface="Calibri"/>
                <a:cs typeface="Andalus"/>
              </a:rPr>
              <a:t>قسم الرياضيات</a:t>
            </a:r>
            <a:endParaRPr lang="ar-IQ" sz="3600" dirty="0"/>
          </a:p>
        </p:txBody>
      </p:sp>
    </p:spTree>
    <p:extLst>
      <p:ext uri="{BB962C8B-B14F-4D97-AF65-F5344CB8AC3E}">
        <p14:creationId xmlns:p14="http://schemas.microsoft.com/office/powerpoint/2010/main" val="40769922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31640" y="620688"/>
            <a:ext cx="6732240" cy="40739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indent="-497840">
              <a:lnSpc>
                <a:spcPct val="115000"/>
              </a:lnSpc>
              <a:spcAft>
                <a:spcPts val="1000"/>
              </a:spcAft>
              <a:tabLst>
                <a:tab pos="130810" algn="l"/>
              </a:tabLst>
            </a:pPr>
            <a:r>
              <a:rPr lang="ar-IQ" sz="2800" b="1" dirty="0">
                <a:solidFill>
                  <a:srgbClr val="FF0000"/>
                </a:solidFill>
                <a:ea typeface="Calibri"/>
              </a:rPr>
              <a:t>القياس :-</a:t>
            </a:r>
            <a:endParaRPr lang="en-US" sz="2800" dirty="0">
              <a:ea typeface="Calibri"/>
              <a:cs typeface="Arial"/>
            </a:endParaRPr>
          </a:p>
          <a:p>
            <a:pPr marL="473710" indent="57150">
              <a:lnSpc>
                <a:spcPct val="115000"/>
              </a:lnSpc>
              <a:spcAft>
                <a:spcPts val="1000"/>
              </a:spcAft>
              <a:tabLst>
                <a:tab pos="130810" algn="l"/>
              </a:tabLst>
            </a:pPr>
            <a:r>
              <a:rPr lang="ar-IQ" sz="2800" dirty="0">
                <a:ea typeface="Calibri"/>
              </a:rPr>
              <a:t> هو عملية تحديد درجة امتلاك الفرد سمة معينة. فمثلا نقول طالباً معينا حصل على </a:t>
            </a:r>
            <a:r>
              <a:rPr lang="en-US" sz="2800" dirty="0">
                <a:latin typeface="Arial"/>
                <a:ea typeface="Calibri"/>
                <a:cs typeface="Arial"/>
              </a:rPr>
              <a:t>74</a:t>
            </a:r>
            <a:r>
              <a:rPr lang="ar-IQ" sz="2800" dirty="0">
                <a:ea typeface="Calibri"/>
              </a:rPr>
              <a:t>% في اختبار الإحصاء.</a:t>
            </a:r>
            <a:endParaRPr lang="en-US" sz="2800" dirty="0">
              <a:ea typeface="Calibri"/>
              <a:cs typeface="Arial"/>
            </a:endParaRPr>
          </a:p>
          <a:p>
            <a:pPr marL="187960" indent="57150">
              <a:lnSpc>
                <a:spcPct val="115000"/>
              </a:lnSpc>
              <a:spcAft>
                <a:spcPts val="1000"/>
              </a:spcAft>
              <a:tabLst>
                <a:tab pos="130810" algn="l"/>
              </a:tabLst>
            </a:pPr>
            <a:r>
              <a:rPr lang="ar-IQ" sz="2800" b="1" dirty="0">
                <a:solidFill>
                  <a:srgbClr val="FF0000"/>
                </a:solidFill>
                <a:ea typeface="Calibri"/>
              </a:rPr>
              <a:t>المجتمع:-</a:t>
            </a:r>
            <a:endParaRPr lang="en-US" sz="2800" dirty="0">
              <a:ea typeface="Calibri"/>
              <a:cs typeface="Arial"/>
            </a:endParaRPr>
          </a:p>
          <a:p>
            <a:pPr marL="473710" indent="57150">
              <a:lnSpc>
                <a:spcPct val="115000"/>
              </a:lnSpc>
              <a:spcAft>
                <a:spcPts val="1000"/>
              </a:spcAft>
              <a:tabLst>
                <a:tab pos="130810" algn="l"/>
              </a:tabLst>
            </a:pPr>
            <a:r>
              <a:rPr lang="ar-IQ" sz="2800" dirty="0">
                <a:ea typeface="Calibri"/>
              </a:rPr>
              <a:t>هو مجموعة القيم التي يأخذها متغير ما.</a:t>
            </a:r>
            <a:endParaRPr lang="en-US" sz="2800" dirty="0">
              <a:ea typeface="Calibri"/>
              <a:cs typeface="Arial"/>
            </a:endParaRPr>
          </a:p>
          <a:p>
            <a:pPr marL="473710" indent="57150">
              <a:lnSpc>
                <a:spcPct val="115000"/>
              </a:lnSpc>
              <a:spcAft>
                <a:spcPts val="1000"/>
              </a:spcAft>
              <a:tabLst>
                <a:tab pos="130810" algn="l"/>
              </a:tabLst>
            </a:pPr>
            <a:r>
              <a:rPr lang="ar-IQ" sz="2800" dirty="0">
                <a:ea typeface="Calibri"/>
              </a:rPr>
              <a:t>المجتمع أما أن يكون:-</a:t>
            </a:r>
            <a:endParaRPr lang="en-US" sz="2800" dirty="0"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724358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908720"/>
            <a:ext cx="5598368" cy="37855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73710" indent="57150">
              <a:lnSpc>
                <a:spcPct val="115000"/>
              </a:lnSpc>
              <a:spcAft>
                <a:spcPts val="1000"/>
              </a:spcAft>
              <a:tabLst>
                <a:tab pos="130810" algn="l"/>
              </a:tabLst>
            </a:pPr>
            <a:r>
              <a:rPr lang="ar-IQ" sz="2800" dirty="0">
                <a:ea typeface="Calibri"/>
              </a:rPr>
              <a:t> </a:t>
            </a:r>
            <a:endParaRPr lang="en-US" sz="2800" dirty="0">
              <a:ea typeface="Calibri"/>
              <a:cs typeface="Arial"/>
            </a:endParaRPr>
          </a:p>
          <a:p>
            <a:pPr marL="57150">
              <a:lnSpc>
                <a:spcPct val="115000"/>
              </a:lnSpc>
              <a:spcAft>
                <a:spcPts val="1000"/>
              </a:spcAft>
              <a:tabLst>
                <a:tab pos="130810" algn="l"/>
              </a:tabLst>
            </a:pPr>
            <a:r>
              <a:rPr lang="en-US" sz="2800" b="1" dirty="0">
                <a:latin typeface="Arial"/>
                <a:ea typeface="Calibri"/>
                <a:cs typeface="Arial"/>
              </a:rPr>
              <a:t>1</a:t>
            </a:r>
            <a:r>
              <a:rPr lang="ar-IQ" sz="2800" b="1" dirty="0">
                <a:ea typeface="Calibri"/>
              </a:rPr>
              <a:t>- مجتمع محدود</a:t>
            </a:r>
            <a:r>
              <a:rPr lang="ar-IQ" sz="2800" dirty="0">
                <a:ea typeface="Calibri"/>
              </a:rPr>
              <a:t>:-أي يمكن حصر عدد مفرداته كما في أطوال الطلبة في كلية التربية الأساسية</a:t>
            </a:r>
            <a:r>
              <a:rPr lang="ar-IQ" sz="2800" b="1" dirty="0">
                <a:ea typeface="Calibri"/>
              </a:rPr>
              <a:t>.</a:t>
            </a:r>
            <a:endParaRPr lang="en-US" sz="2800" dirty="0">
              <a:ea typeface="Calibri"/>
              <a:cs typeface="Arial"/>
            </a:endParaRPr>
          </a:p>
          <a:p>
            <a:pPr marL="57150">
              <a:lnSpc>
                <a:spcPct val="115000"/>
              </a:lnSpc>
              <a:spcAft>
                <a:spcPts val="1000"/>
              </a:spcAft>
              <a:tabLst>
                <a:tab pos="130810" algn="l"/>
              </a:tabLst>
            </a:pPr>
            <a:r>
              <a:rPr lang="en-US" sz="2800" b="1" dirty="0">
                <a:latin typeface="Arial"/>
                <a:ea typeface="Calibri"/>
                <a:cs typeface="Arial"/>
              </a:rPr>
              <a:t>2</a:t>
            </a:r>
            <a:r>
              <a:rPr lang="ar-IQ" sz="2800" b="1" dirty="0">
                <a:ea typeface="Calibri"/>
              </a:rPr>
              <a:t>- مجتمع غير محدود:-</a:t>
            </a:r>
            <a:r>
              <a:rPr lang="ar-IQ" sz="2800" dirty="0">
                <a:ea typeface="Calibri"/>
              </a:rPr>
              <a:t>هو المجتمع الذي من الصعب او المستحيل حصر عدد مفرداته. مثل/ مجتمع نوع سمك معين في نهر دجلة.</a:t>
            </a:r>
            <a:endParaRPr lang="en-US" sz="2800" dirty="0"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239190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78743" y="908720"/>
            <a:ext cx="5454352" cy="2330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6510">
              <a:lnSpc>
                <a:spcPct val="115000"/>
              </a:lnSpc>
              <a:spcAft>
                <a:spcPts val="1000"/>
              </a:spcAft>
              <a:tabLst>
                <a:tab pos="130810" algn="l"/>
              </a:tabLst>
            </a:pPr>
            <a:r>
              <a:rPr lang="ar-IQ" sz="2800" b="1" dirty="0">
                <a:solidFill>
                  <a:srgbClr val="FF0000"/>
                </a:solidFill>
                <a:ea typeface="Calibri"/>
              </a:rPr>
              <a:t>العينة:-</a:t>
            </a:r>
            <a:endParaRPr lang="en-US" sz="2800" dirty="0">
              <a:ea typeface="Calibri"/>
              <a:cs typeface="Arial"/>
            </a:endParaRPr>
          </a:p>
          <a:p>
            <a:pPr marL="16510">
              <a:lnSpc>
                <a:spcPct val="115000"/>
              </a:lnSpc>
              <a:spcAft>
                <a:spcPts val="1000"/>
              </a:spcAft>
              <a:tabLst>
                <a:tab pos="130810" algn="l"/>
              </a:tabLst>
            </a:pPr>
            <a:r>
              <a:rPr lang="ar-IQ" sz="2800" dirty="0">
                <a:ea typeface="Calibri"/>
              </a:rPr>
              <a:t>    عبارة عن مجموعة من المشاهدات اختيرت بطريقة ما من المجتمع.</a:t>
            </a:r>
            <a:endParaRPr lang="en-US" sz="2800" dirty="0">
              <a:ea typeface="Calibri"/>
              <a:cs typeface="Arial"/>
            </a:endParaRPr>
          </a:p>
          <a:p>
            <a:pPr marL="16510">
              <a:lnSpc>
                <a:spcPct val="115000"/>
              </a:lnSpc>
              <a:spcAft>
                <a:spcPts val="1000"/>
              </a:spcAft>
              <a:tabLst>
                <a:tab pos="130810" algn="l"/>
              </a:tabLst>
            </a:pPr>
            <a:r>
              <a:rPr lang="ar-IQ" sz="2800" dirty="0">
                <a:ea typeface="Calibri"/>
              </a:rPr>
              <a:t>وعلية فالعينة جزء من المجتمع.</a:t>
            </a:r>
            <a:endParaRPr lang="en-US" sz="2800" dirty="0"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400733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32656"/>
            <a:ext cx="7416824" cy="5976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306285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980728"/>
            <a:ext cx="7838752" cy="460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30745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484784"/>
            <a:ext cx="8116182" cy="43204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614364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47864" y="2613800"/>
            <a:ext cx="2656497" cy="6401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ar-IQ" sz="3200" b="1" dirty="0">
                <a:ea typeface="Calibri"/>
                <a:cs typeface="Andalus"/>
              </a:rPr>
              <a:t>تمنياتي لكم التوفيق</a:t>
            </a:r>
            <a:endParaRPr lang="en-US" sz="3200" dirty="0"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965650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</TotalTime>
  <Words>75</Words>
  <Application>Microsoft Office PowerPoint</Application>
  <PresentationFormat>On-screen Show (4:3)</PresentationFormat>
  <Paragraphs>16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Austin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Maher</cp:lastModifiedBy>
  <cp:revision>10</cp:revision>
  <dcterms:created xsi:type="dcterms:W3CDTF">2019-02-20T13:43:27Z</dcterms:created>
  <dcterms:modified xsi:type="dcterms:W3CDTF">2019-02-20T14:06:24Z</dcterms:modified>
</cp:coreProperties>
</file>