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12/01/1441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latin typeface="Arial Rounded MT Bold" pitchFamily="34" charset="0"/>
              </a:rPr>
              <a:t>طرائق تدريس القراءة في المرحلة الابتدائية</a:t>
            </a:r>
            <a:endParaRPr lang="ar-IQ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3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sz="4100" dirty="0" smtClean="0"/>
              <a:t>طرائق </a:t>
            </a:r>
            <a:r>
              <a:rPr lang="ar-IQ" sz="4100" dirty="0"/>
              <a:t>تدريس القراءة للصف الأول الابتدائي : </a:t>
            </a:r>
          </a:p>
          <a:p>
            <a:r>
              <a:rPr lang="ar-IQ" dirty="0"/>
              <a:t>ينبغي للمعلم عند تنفيذ دروس كتاب القراءة للصف الأول أن يتبع الخطوات التالية : </a:t>
            </a:r>
          </a:p>
          <a:p>
            <a:r>
              <a:rPr lang="ar-IQ" dirty="0" smtClean="0"/>
              <a:t>1-أن </a:t>
            </a:r>
            <a:r>
              <a:rPr lang="ar-IQ" dirty="0"/>
              <a:t>يعد الدرس إعدادا كاملا يشمل الأهداف ، والأساليب ، والنشاط والوسائل ، والتقويم . وتحديد الواجب المنزلي إن وجد .</a:t>
            </a:r>
          </a:p>
          <a:p>
            <a:r>
              <a:rPr lang="ar-IQ" dirty="0" smtClean="0"/>
              <a:t>2-أن </a:t>
            </a:r>
            <a:r>
              <a:rPr lang="ar-IQ" dirty="0"/>
              <a:t>يحدد الأهداف الخاصة من الدرس .</a:t>
            </a:r>
          </a:p>
          <a:p>
            <a:r>
              <a:rPr lang="ar-IQ" dirty="0" smtClean="0"/>
              <a:t>3-أن </a:t>
            </a:r>
            <a:r>
              <a:rPr lang="ar-IQ" dirty="0"/>
              <a:t>يعد الوسائل المطلوبة للدرس سواء كانت مواد أو أجهزة مثل سبورات ،لوحات ، بطاقات ، مجسمات ، صورة أفلام ، شفافيات ، شرائح … الخ .</a:t>
            </a:r>
          </a:p>
          <a:p>
            <a:r>
              <a:rPr lang="ar-IQ" dirty="0" smtClean="0"/>
              <a:t>4-أن </a:t>
            </a:r>
            <a:r>
              <a:rPr lang="ar-IQ" dirty="0"/>
              <a:t>يهيئ التلاميذ للدرس بأحد الأساليب المناسب مثل السؤال عن الحرف الذي أمامهم أو ربطه بدرس مضى ، أو سرد قصة مشوقة أو غير ذلك .</a:t>
            </a:r>
          </a:p>
          <a:p>
            <a:r>
              <a:rPr lang="ar-IQ" dirty="0" smtClean="0"/>
              <a:t>5-أن </a:t>
            </a:r>
            <a:r>
              <a:rPr lang="ar-IQ" dirty="0"/>
              <a:t>يعرض الصورة أمام التلاميذ ، ويطلب منهم ذكر اسمها ، ويحاورهم في أبرز ملامحها وفوائدها ، أو غير ذلك مما يتناسب معها .</a:t>
            </a:r>
          </a:p>
          <a:p>
            <a:r>
              <a:rPr lang="ar-IQ" dirty="0" smtClean="0"/>
              <a:t>6-أن </a:t>
            </a:r>
            <a:r>
              <a:rPr lang="ar-IQ" dirty="0"/>
              <a:t>يقرأ الكلمة تحت الصورة ويشير إليها ،ويردد التلاميذ بعده جماعيا </a:t>
            </a:r>
            <a:r>
              <a:rPr lang="ar-IQ" dirty="0" err="1"/>
              <a:t>وزمريا</a:t>
            </a:r>
            <a:r>
              <a:rPr lang="ar-IQ" dirty="0"/>
              <a:t> وفرديا ، ثم يركز على الكلمة دون الصورة ، ويحسن أن يخفي الصورة ويكرر نطق الكلمة حتى يتأكد من سلامة نطق التلاميذ لها ، ثم ينطق الحرف الملون بصوته في الكلمة ويبرزه بصوت مناسب ، ويطلب من التلاميذ نطقه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440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7-أن </a:t>
            </a:r>
            <a:r>
              <a:rPr lang="ar-IQ" dirty="0"/>
              <a:t>يستمر في بقية كلمات الدرس على هذه الطريقة ، ويعيد الكلمات السابقة بين حين وآخر </a:t>
            </a:r>
          </a:p>
          <a:p>
            <a:r>
              <a:rPr lang="ar-IQ" dirty="0" smtClean="0"/>
              <a:t>8-أن </a:t>
            </a:r>
            <a:r>
              <a:rPr lang="ar-IQ" dirty="0"/>
              <a:t>يعود إلى الحرف الملون في جميع الكلمات وتقرأه ، وتطلب من التلاميذ نطقه بأصواته المختلفة ، وتشير إلى حركة كل صوت ، وتوضح لهم دلالتها على صوت الحرف .</a:t>
            </a:r>
          </a:p>
          <a:p>
            <a:r>
              <a:rPr lang="ar-IQ" dirty="0" smtClean="0"/>
              <a:t>9-أن </a:t>
            </a:r>
            <a:r>
              <a:rPr lang="ar-IQ" dirty="0"/>
              <a:t>يعرض كلمات الدرس في بطاقات دون صور ، حتى تطمئن إلى إدراك التلاميذ لها .</a:t>
            </a:r>
          </a:p>
          <a:p>
            <a:r>
              <a:rPr lang="ar-IQ" dirty="0" smtClean="0"/>
              <a:t>10-أن </a:t>
            </a:r>
            <a:r>
              <a:rPr lang="ar-IQ" dirty="0"/>
              <a:t>يعرض لهم الحرف منفصلا من خلال السبورة أو بطاقات ، بأصواته كما في الكتاب ، ويطلب منهم قراءته والتمييز بين أشكاله وأصواته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584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11-أن يدربهم على معرفة أشكال الحرف في مواقعه من الكلمات ، بعرض كل كلمة من كلمات الدرس ، وشكل الحرف تحتها ، حتى يطمئن إلى تفريقهم بين صور الحرف .</a:t>
            </a:r>
          </a:p>
          <a:p>
            <a:r>
              <a:rPr lang="ar-IQ" dirty="0"/>
              <a:t>12-أن يطلب منهم فتح الكتاب وقراءة كلمات الدرس وتجريد الحرف بأصواته .</a:t>
            </a:r>
          </a:p>
          <a:p>
            <a:r>
              <a:rPr lang="ar-IQ"/>
              <a:t>13-قبل البدء في كتابة الحرف آخر الصفحة الأولى ، يوجه أنظار التلاميذ إلى الحرف الكبير المسهم ، وقد يعرضه بصورة أكبر في السبورة أو بطاقة ، ويبين لهم أن يكتبوا باتجاه السهم  ويوضح لهم ذلك في السبورة عدة مرات ، حتى يطمئن إلى وضوح طريقة بدء كتابة الحرف إلى نهايته ، فهذه مشكلة الخطأ فيها يلازم التلاميذ سنين عديدة وقد يستمر معهم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409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14-	أن يطـلب منهم تمرير قلم الرصاص على الحرف بأشكاله تحت إشـرافه وتوجيهه ، ويوجههم إلى التأني في الكتابة والحـرص على النظافة ومسك القلم بصورة سليمة ، ويحسن أن يعطيهم وقتا محددا لكتابة كل حرف أو كل شكل في البداية ، وخاصة في الدروس الأولى ، وكلما تقدم في المقرر ولمس من تلاميذه تحسنا في الكتابة قلل الوقت المخصص لهم ، وهذا هدف ينبغي الاهتمام به مع مراعاة الفروق الفردية .</a:t>
            </a:r>
          </a:p>
          <a:p>
            <a:r>
              <a:rPr lang="ar-IQ" dirty="0"/>
              <a:t>15-	أن يكثر من تدريبهم على كتابة الحرف في الهواء وبالصلصال وفي الرمل ، وفي السبورة الشخصية وغيرها .</a:t>
            </a:r>
          </a:p>
          <a:p>
            <a:r>
              <a:rPr lang="ar-IQ" dirty="0"/>
              <a:t>16-	عدم مطالبة التلاميذ بكتابة حروف لم يدرسوها ، أو كلمات لم يدرسوا جميع حروفها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620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378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طرائق تدريس القراءة في المرحلة الابتدائية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طرائق تدريس القراءة في المرحلة الابتدائية</dc:title>
  <dc:creator>dr.baidaa</dc:creator>
  <cp:lastModifiedBy>dr.baidaa</cp:lastModifiedBy>
  <cp:revision>2</cp:revision>
  <dcterms:created xsi:type="dcterms:W3CDTF">2019-09-11T13:26:37Z</dcterms:created>
  <dcterms:modified xsi:type="dcterms:W3CDTF">2019-09-11T13:36:52Z</dcterms:modified>
</cp:coreProperties>
</file>