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8" r:id="rId3"/>
    <p:sldId id="259" r:id="rId4"/>
    <p:sldId id="260" r:id="rId5"/>
    <p:sldId id="261" r:id="rId6"/>
    <p:sldId id="262" r:id="rId7"/>
    <p:sldId id="263" r:id="rId8"/>
    <p:sldId id="264" r:id="rId9"/>
    <p:sldId id="270" r:id="rId10"/>
    <p:sldId id="265" r:id="rId11"/>
    <p:sldId id="266" r:id="rId12"/>
    <p:sldId id="267" r:id="rId13"/>
    <p:sldId id="268" r:id="rId14"/>
    <p:sldId id="271" r:id="rId15"/>
    <p:sldId id="269" r:id="rId1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عنوان فرعي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2A2B3B28-E1EF-4B1D-9BB9-1DA7369FEFEE}" type="datetimeFigureOut">
              <a:rPr lang="ar-IQ" smtClean="0"/>
              <a:pPr/>
              <a:t>08/04/1441</a:t>
            </a:fld>
            <a:endParaRPr lang="ar-IQ"/>
          </a:p>
        </p:txBody>
      </p:sp>
      <p:sp>
        <p:nvSpPr>
          <p:cNvPr id="17" name="عنصر نائب للتذييل 16"/>
          <p:cNvSpPr>
            <a:spLocks noGrp="1"/>
          </p:cNvSpPr>
          <p:nvPr>
            <p:ph type="ftr" sz="quarter" idx="11"/>
          </p:nvPr>
        </p:nvSpPr>
        <p:spPr/>
        <p:txBody>
          <a:bodyPr/>
          <a:lstStyle/>
          <a:p>
            <a:endParaRPr lang="ar-IQ"/>
          </a:p>
        </p:txBody>
      </p:sp>
      <p:sp>
        <p:nvSpPr>
          <p:cNvPr id="7" name="رابط مستقيم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شكل بيضاوي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شكل بيضاوي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عنصر نائب لرقم الشريحة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699AA91-C20C-4AD6-97FB-C07B1DAF2BA7}" type="slidenum">
              <a:rPr lang="ar-IQ" smtClean="0"/>
              <a:pPr/>
              <a:t>‹#›</a:t>
            </a:fld>
            <a:endParaRPr lang="ar-IQ"/>
          </a:p>
        </p:txBody>
      </p:sp>
      <p:sp>
        <p:nvSpPr>
          <p:cNvPr id="8" name="عنوان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ar-SA"/>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2A2B3B28-E1EF-4B1D-9BB9-1DA7369FEFEE}" type="datetimeFigureOut">
              <a:rPr lang="ar-IQ" smtClean="0"/>
              <a:pPr/>
              <a:t>08/04/1441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699AA91-C20C-4AD6-97FB-C07B1DAF2BA7}"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2"/>
      </p:bgRef>
    </p:bg>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رابط مستقيم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شكل بيضاوي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6915912" y="3009901"/>
            <a:ext cx="457200" cy="441325"/>
          </a:xfrm>
        </p:spPr>
        <p:txBody>
          <a:bodyPr/>
          <a:lstStyle/>
          <a:p>
            <a:fld id="{C699AA91-C20C-4AD6-97FB-C07B1DAF2BA7}" type="slidenum">
              <a:rPr lang="ar-IQ" smtClean="0"/>
              <a:pPr/>
              <a:t>‹#›</a:t>
            </a:fld>
            <a:endParaRPr lang="ar-IQ"/>
          </a:p>
        </p:txBody>
      </p:sp>
      <p:sp>
        <p:nvSpPr>
          <p:cNvPr id="3" name="عنصر نائب للعنوان العمودي 2"/>
          <p:cNvSpPr>
            <a:spLocks noGrp="1"/>
          </p:cNvSpPr>
          <p:nvPr>
            <p:ph type="body" orient="vert" idx="1"/>
          </p:nvPr>
        </p:nvSpPr>
        <p:spPr>
          <a:xfrm>
            <a:off x="304800" y="304800"/>
            <a:ext cx="6553200" cy="5821366"/>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2A2B3B28-E1EF-4B1D-9BB9-1DA7369FEFEE}" type="datetimeFigureOut">
              <a:rPr lang="ar-IQ" smtClean="0"/>
              <a:pPr/>
              <a:t>08/04/1441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2" name="عنوان عمودي 1"/>
          <p:cNvSpPr>
            <a:spLocks noGrp="1"/>
          </p:cNvSpPr>
          <p:nvPr>
            <p:ph type="title" orient="vert"/>
          </p:nvPr>
        </p:nvSpPr>
        <p:spPr>
          <a:xfrm>
            <a:off x="7391400" y="304801"/>
            <a:ext cx="1447800" cy="5851525"/>
          </a:xfrm>
        </p:spPr>
        <p:txBody>
          <a:bodyPr vert="eaVert"/>
          <a:lstStyle/>
          <a:p>
            <a:r>
              <a:rPr kumimoji="0" lang="ar-SA"/>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solidFill>
                  <a:schemeClr val="accent3">
                    <a:shade val="75000"/>
                  </a:schemeClr>
                </a:solidFill>
              </a:defRPr>
            </a:lvl1pPr>
          </a:lstStyle>
          <a:p>
            <a:r>
              <a:rPr kumimoji="0" lang="ar-SA"/>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2A2B3B28-E1EF-4B1D-9BB9-1DA7369FEFEE}" type="datetimeFigureOut">
              <a:rPr lang="ar-IQ" smtClean="0"/>
              <a:pPr/>
              <a:t>08/04/1441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a:xfrm>
            <a:off x="4361688" y="1026372"/>
            <a:ext cx="457200" cy="441325"/>
          </a:xfrm>
        </p:spPr>
        <p:txBody>
          <a:bodyPr/>
          <a:lstStyle/>
          <a:p>
            <a:fld id="{C699AA91-C20C-4AD6-97FB-C07B1DAF2BA7}" type="slidenum">
              <a:rPr lang="ar-IQ" smtClean="0"/>
              <a:pPr/>
              <a:t>‹#›</a:t>
            </a:fld>
            <a:endParaRPr lang="ar-IQ"/>
          </a:p>
        </p:txBody>
      </p:sp>
      <p:sp>
        <p:nvSpPr>
          <p:cNvPr id="8" name="عنصر نائب للمحتوى 7"/>
          <p:cNvSpPr>
            <a:spLocks noGrp="1"/>
          </p:cNvSpPr>
          <p:nvPr>
            <p:ph sz="quarter" idx="1"/>
          </p:nvPr>
        </p:nvSpPr>
        <p:spPr>
          <a:xfrm>
            <a:off x="301752" y="1527048"/>
            <a:ext cx="8503920" cy="45720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
        <p:nvSpPr>
          <p:cNvPr id="13" name="مستطيل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مستطيل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عنصر نائب للتذييل 4"/>
          <p:cNvSpPr>
            <a:spLocks noGrp="1"/>
          </p:cNvSpPr>
          <p:nvPr>
            <p:ph type="ftr" sz="quarter" idx="11"/>
          </p:nvPr>
        </p:nvSpPr>
        <p:spPr/>
        <p:txBody>
          <a:bodyPr/>
          <a:lstStyle/>
          <a:p>
            <a:endParaRPr lang="ar-IQ"/>
          </a:p>
        </p:txBody>
      </p:sp>
      <p:sp>
        <p:nvSpPr>
          <p:cNvPr id="4" name="عنصر نائب للتاريخ 3"/>
          <p:cNvSpPr>
            <a:spLocks noGrp="1"/>
          </p:cNvSpPr>
          <p:nvPr>
            <p:ph type="dt" sz="half" idx="10"/>
          </p:nvPr>
        </p:nvSpPr>
        <p:spPr/>
        <p:txBody>
          <a:bodyPr/>
          <a:lstStyle/>
          <a:p>
            <a:fld id="{2A2B3B28-E1EF-4B1D-9BB9-1DA7369FEFEE}" type="datetimeFigureOut">
              <a:rPr lang="ar-IQ" smtClean="0"/>
              <a:pPr/>
              <a:t>08/04/1441</a:t>
            </a:fld>
            <a:endParaRPr lang="ar-IQ"/>
          </a:p>
        </p:txBody>
      </p:sp>
      <p:sp>
        <p:nvSpPr>
          <p:cNvPr id="8" name="رابط مستقيم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شكل بيضاوي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699AA91-C20C-4AD6-97FB-C07B1DAF2BA7}" type="slidenum">
              <a:rPr lang="ar-IQ" smtClean="0"/>
              <a:pPr/>
              <a:t>‹#›</a:t>
            </a:fld>
            <a:endParaRPr lang="ar-IQ"/>
          </a:p>
        </p:txBody>
      </p:sp>
      <p:sp>
        <p:nvSpPr>
          <p:cNvPr id="2" name="عنوان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ar-SA"/>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758952"/>
          </a:xfrm>
        </p:spPr>
        <p:txBody>
          <a:bodyPr/>
          <a:lstStyle/>
          <a:p>
            <a:r>
              <a:rPr kumimoji="0" lang="ar-SA"/>
              <a:t>انقر لتحرير نمط العنوان الرئيسي</a:t>
            </a:r>
            <a:endParaRPr kumimoji="0" lang="en-US"/>
          </a:p>
        </p:txBody>
      </p:sp>
      <p:sp>
        <p:nvSpPr>
          <p:cNvPr id="5" name="عنصر نائب للتاريخ 4"/>
          <p:cNvSpPr>
            <a:spLocks noGrp="1"/>
          </p:cNvSpPr>
          <p:nvPr>
            <p:ph type="dt" sz="half" idx="10"/>
          </p:nvPr>
        </p:nvSpPr>
        <p:spPr>
          <a:xfrm>
            <a:off x="5791200" y="6409944"/>
            <a:ext cx="3044952" cy="365760"/>
          </a:xfrm>
        </p:spPr>
        <p:txBody>
          <a:bodyPr/>
          <a:lstStyle/>
          <a:p>
            <a:fld id="{2A2B3B28-E1EF-4B1D-9BB9-1DA7369FEFEE}" type="datetimeFigureOut">
              <a:rPr lang="ar-IQ" smtClean="0"/>
              <a:pPr/>
              <a:t>08/04/1441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699AA91-C20C-4AD6-97FB-C07B1DAF2BA7}" type="slidenum">
              <a:rPr lang="ar-IQ" smtClean="0"/>
              <a:pPr/>
              <a:t>‹#›</a:t>
            </a:fld>
            <a:endParaRPr lang="ar-IQ"/>
          </a:p>
        </p:txBody>
      </p:sp>
      <p:sp>
        <p:nvSpPr>
          <p:cNvPr id="8" name="رابط مستقيم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عنصر نائب للمحتوى 9"/>
          <p:cNvSpPr>
            <a:spLocks noGrp="1"/>
          </p:cNvSpPr>
          <p:nvPr>
            <p:ph sz="half" idx="1"/>
          </p:nvPr>
        </p:nvSpPr>
        <p:spPr>
          <a:xfrm>
            <a:off x="301752" y="1371600"/>
            <a:ext cx="4038600" cy="4681728"/>
          </a:xfrm>
        </p:spPr>
        <p:txBody>
          <a:bodyPr/>
          <a:lstStyle>
            <a:lvl1pPr>
              <a:defRPr sz="2500"/>
            </a:lvl1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2" name="عنصر نائب للمحتوى 11"/>
          <p:cNvSpPr>
            <a:spLocks noGrp="1"/>
          </p:cNvSpPr>
          <p:nvPr>
            <p:ph sz="half" idx="2"/>
          </p:nvPr>
        </p:nvSpPr>
        <p:spPr>
          <a:xfrm>
            <a:off x="4800600" y="1371600"/>
            <a:ext cx="4038600" cy="4681728"/>
          </a:xfrm>
        </p:spPr>
        <p:txBody>
          <a:bodyPr/>
          <a:lstStyle>
            <a:lvl1pPr>
              <a:defRPr sz="2500"/>
            </a:lvl1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1">
        <a:schemeClr val="bg2"/>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مستطيل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مستطيل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مستطيل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4" name="عنصر نائب للنص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7" name="عنصر نائب للتاريخ 6"/>
          <p:cNvSpPr>
            <a:spLocks noGrp="1"/>
          </p:cNvSpPr>
          <p:nvPr>
            <p:ph type="dt" sz="half" idx="10"/>
          </p:nvPr>
        </p:nvSpPr>
        <p:spPr/>
        <p:txBody>
          <a:bodyPr/>
          <a:lstStyle/>
          <a:p>
            <a:fld id="{2A2B3B28-E1EF-4B1D-9BB9-1DA7369FEFEE}" type="datetimeFigureOut">
              <a:rPr lang="ar-IQ" smtClean="0"/>
              <a:pPr/>
              <a:t>08/04/1441</a:t>
            </a:fld>
            <a:endParaRPr lang="ar-IQ"/>
          </a:p>
        </p:txBody>
      </p:sp>
      <p:sp>
        <p:nvSpPr>
          <p:cNvPr id="8" name="عنصر نائب للتذييل 7"/>
          <p:cNvSpPr>
            <a:spLocks noGrp="1"/>
          </p:cNvSpPr>
          <p:nvPr>
            <p:ph type="ftr" sz="quarter" idx="11"/>
          </p:nvPr>
        </p:nvSpPr>
        <p:spPr>
          <a:xfrm>
            <a:off x="304800" y="6409944"/>
            <a:ext cx="3581400" cy="365760"/>
          </a:xfrm>
        </p:spPr>
        <p:txBody>
          <a:bodyPr/>
          <a:lstStyle/>
          <a:p>
            <a:endParaRPr lang="ar-IQ"/>
          </a:p>
        </p:txBody>
      </p:sp>
      <p:sp>
        <p:nvSpPr>
          <p:cNvPr id="15" name="رابط مستقيم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عنصر نائب للمحتوى 23"/>
          <p:cNvSpPr>
            <a:spLocks noGrp="1"/>
          </p:cNvSpPr>
          <p:nvPr>
            <p:ph sz="quarter" idx="2"/>
          </p:nvPr>
        </p:nvSpPr>
        <p:spPr>
          <a:xfrm>
            <a:off x="301752" y="2471383"/>
            <a:ext cx="4041648" cy="3818404"/>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26" name="عنصر نائب للمحتوى 25"/>
          <p:cNvSpPr>
            <a:spLocks noGrp="1"/>
          </p:cNvSpPr>
          <p:nvPr>
            <p:ph sz="quarter" idx="4"/>
          </p:nvPr>
        </p:nvSpPr>
        <p:spPr>
          <a:xfrm>
            <a:off x="4800600" y="2471383"/>
            <a:ext cx="4038600" cy="3822192"/>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25" name="شكل بيضاوي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شكل بيضاوي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عنصر نائب لرقم الشريحة 8"/>
          <p:cNvSpPr>
            <a:spLocks noGrp="1"/>
          </p:cNvSpPr>
          <p:nvPr>
            <p:ph type="sldNum" sz="quarter" idx="12"/>
          </p:nvPr>
        </p:nvSpPr>
        <p:spPr>
          <a:xfrm>
            <a:off x="4343400" y="1042416"/>
            <a:ext cx="457200" cy="441325"/>
          </a:xfrm>
        </p:spPr>
        <p:txBody>
          <a:bodyPr/>
          <a:lstStyle>
            <a:lvl1pPr algn="ctr">
              <a:defRPr/>
            </a:lvl1pPr>
          </a:lstStyle>
          <a:p>
            <a:fld id="{C699AA91-C20C-4AD6-97FB-C07B1DAF2BA7}" type="slidenum">
              <a:rPr lang="ar-IQ" smtClean="0"/>
              <a:pPr/>
              <a:t>‹#›</a:t>
            </a:fld>
            <a:endParaRPr lang="ar-IQ"/>
          </a:p>
        </p:txBody>
      </p:sp>
      <p:sp>
        <p:nvSpPr>
          <p:cNvPr id="23" name="عنوان 22"/>
          <p:cNvSpPr>
            <a:spLocks noGrp="1"/>
          </p:cNvSpPr>
          <p:nvPr>
            <p:ph type="title"/>
          </p:nvPr>
        </p:nvSpPr>
        <p:spPr/>
        <p:txBody>
          <a:bodyPr rtlCol="0" anchor="b" anchorCtr="0"/>
          <a:lstStyle/>
          <a:p>
            <a:r>
              <a:rPr kumimoji="0" lang="ar-SA"/>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2A2B3B28-E1EF-4B1D-9BB9-1DA7369FEFEE}" type="datetimeFigureOut">
              <a:rPr lang="ar-IQ" smtClean="0"/>
              <a:pPr/>
              <a:t>08/04/1441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a:xfrm>
            <a:off x="4343400" y="1036020"/>
            <a:ext cx="457200" cy="441325"/>
          </a:xfrm>
        </p:spPr>
        <p:txBody>
          <a:bodyPr/>
          <a:lstStyle/>
          <a:p>
            <a:fld id="{C699AA91-C20C-4AD6-97FB-C07B1DAF2BA7}"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مستطيل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مستطيل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عنصر نائب للتاريخ 1"/>
          <p:cNvSpPr>
            <a:spLocks noGrp="1"/>
          </p:cNvSpPr>
          <p:nvPr>
            <p:ph type="dt" sz="half" idx="10"/>
          </p:nvPr>
        </p:nvSpPr>
        <p:spPr/>
        <p:txBody>
          <a:bodyPr/>
          <a:lstStyle/>
          <a:p>
            <a:fld id="{2A2B3B28-E1EF-4B1D-9BB9-1DA7369FEFEE}" type="datetimeFigureOut">
              <a:rPr lang="ar-IQ" smtClean="0"/>
              <a:pPr/>
              <a:t>08/04/1441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699AA91-C20C-4AD6-97FB-C07B1DAF2BA7}"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9" name="مستطيل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مستطيل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ar-SA"/>
              <a:t>انقر لتحرير أنماط النص الرئيسي</a:t>
            </a:r>
          </a:p>
        </p:txBody>
      </p:sp>
      <p:sp>
        <p:nvSpPr>
          <p:cNvPr id="8" name="مستطيل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رابط مستقيم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عنصر نائب للمحتوى 19"/>
          <p:cNvSpPr>
            <a:spLocks noGrp="1"/>
          </p:cNvSpPr>
          <p:nvPr>
            <p:ph sz="quarter" idx="1"/>
          </p:nvPr>
        </p:nvSpPr>
        <p:spPr>
          <a:xfrm>
            <a:off x="3124200" y="685800"/>
            <a:ext cx="5638800" cy="54102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0" name="شكل بيضاوي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699AA91-C20C-4AD6-97FB-C07B1DAF2BA7}" type="slidenum">
              <a:rPr lang="ar-IQ" smtClean="0"/>
              <a:pPr/>
              <a:t>‹#›</a:t>
            </a:fld>
            <a:endParaRPr lang="ar-IQ"/>
          </a:p>
        </p:txBody>
      </p:sp>
      <p:sp>
        <p:nvSpPr>
          <p:cNvPr id="21" name="مستطيل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p:txBody>
          <a:bodyPr/>
          <a:lstStyle/>
          <a:p>
            <a:fld id="{2A2B3B28-E1EF-4B1D-9BB9-1DA7369FEFEE}" type="datetimeFigureOut">
              <a:rPr lang="ar-IQ" smtClean="0"/>
              <a:pPr/>
              <a:t>08/04/1441</a:t>
            </a:fld>
            <a:endParaRPr lang="ar-IQ"/>
          </a:p>
        </p:txBody>
      </p:sp>
      <p:sp>
        <p:nvSpPr>
          <p:cNvPr id="6" name="عنصر نائب للتذييل 5"/>
          <p:cNvSpPr>
            <a:spLocks noGrp="1"/>
          </p:cNvSpPr>
          <p:nvPr>
            <p:ph type="ftr" sz="quarter" idx="11"/>
          </p:nvPr>
        </p:nvSpPr>
        <p:spPr>
          <a:xfrm>
            <a:off x="301752" y="6410848"/>
            <a:ext cx="3383280" cy="365760"/>
          </a:xfrm>
        </p:spPr>
        <p:txBody>
          <a:bodyPr/>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1" name="رابط مستقيم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مستطيل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مستطيل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شكل بيضاوي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شكل بيضاوي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p>
            <a:fld id="{C699AA91-C20C-4AD6-97FB-C07B1DAF2BA7}" type="slidenum">
              <a:rPr lang="ar-IQ" smtClean="0"/>
              <a:pPr/>
              <a:t>‹#›</a:t>
            </a:fld>
            <a:endParaRPr lang="ar-IQ"/>
          </a:p>
        </p:txBody>
      </p:sp>
      <p:sp>
        <p:nvSpPr>
          <p:cNvPr id="2" name="عنوان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ar-SA"/>
              <a:t>انقر لتحرير نمط العنوان الرئيسي</a:t>
            </a:r>
            <a:endParaRPr kumimoji="0" lang="en-US"/>
          </a:p>
        </p:txBody>
      </p:sp>
      <p:sp>
        <p:nvSpPr>
          <p:cNvPr id="3" name="عنصر نائب للصورة 2"/>
          <p:cNvSpPr>
            <a:spLocks noGrp="1"/>
          </p:cNvSpPr>
          <p:nvPr>
            <p:ph type="pic" idx="1"/>
          </p:nvPr>
        </p:nvSpPr>
        <p:spPr>
          <a:xfrm>
            <a:off x="3000375" y="609600"/>
            <a:ext cx="5867400" cy="4267200"/>
          </a:xfrm>
        </p:spPr>
        <p:txBody>
          <a:bodyPr/>
          <a:lstStyle>
            <a:lvl1pPr marL="0" indent="0">
              <a:buNone/>
              <a:defRPr sz="3200"/>
            </a:lvl1pPr>
          </a:lstStyle>
          <a:p>
            <a:r>
              <a:rPr kumimoji="0" lang="ar-SA"/>
              <a:t>انقر فوق الرمز لإضافة صورة</a:t>
            </a:r>
            <a:endParaRPr kumimoji="0" lang="en-US" dirty="0"/>
          </a:p>
        </p:txBody>
      </p:sp>
      <p:sp>
        <p:nvSpPr>
          <p:cNvPr id="4" name="عنصر نائب للنص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ar-SA"/>
              <a:t>انقر لتحرير أنماط النص الرئيسي</a:t>
            </a:r>
          </a:p>
        </p:txBody>
      </p:sp>
      <p:sp>
        <p:nvSpPr>
          <p:cNvPr id="22" name="مستطيل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a:xfrm>
            <a:off x="5788152" y="6404984"/>
            <a:ext cx="3044952" cy="365760"/>
          </a:xfrm>
        </p:spPr>
        <p:txBody>
          <a:bodyPr/>
          <a:lstStyle/>
          <a:p>
            <a:fld id="{2A2B3B28-E1EF-4B1D-9BB9-1DA7369FEFEE}" type="datetimeFigureOut">
              <a:rPr lang="ar-IQ" smtClean="0"/>
              <a:pPr/>
              <a:t>08/04/1441</a:t>
            </a:fld>
            <a:endParaRPr lang="ar-IQ"/>
          </a:p>
        </p:txBody>
      </p:sp>
      <p:sp>
        <p:nvSpPr>
          <p:cNvPr id="6" name="عنصر نائب للتذييل 5"/>
          <p:cNvSpPr>
            <a:spLocks noGrp="1"/>
          </p:cNvSpPr>
          <p:nvPr>
            <p:ph type="ftr" sz="quarter" idx="11"/>
          </p:nvPr>
        </p:nvSpPr>
        <p:spPr>
          <a:xfrm>
            <a:off x="301752" y="6410848"/>
            <a:ext cx="3584448" cy="365760"/>
          </a:xfrm>
        </p:spPr>
        <p:txBody>
          <a:bodyPr/>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عنصر نائب للتاريخ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A2B3B28-E1EF-4B1D-9BB9-1DA7369FEFEE}" type="datetimeFigureOut">
              <a:rPr lang="ar-IQ" smtClean="0"/>
              <a:pPr/>
              <a:t>08/04/1441</a:t>
            </a:fld>
            <a:endParaRPr lang="ar-IQ"/>
          </a:p>
        </p:txBody>
      </p:sp>
      <p:sp>
        <p:nvSpPr>
          <p:cNvPr id="3" name="عنصر نائب للتذييل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IQ"/>
          </a:p>
        </p:txBody>
      </p:sp>
      <p:sp>
        <p:nvSpPr>
          <p:cNvPr id="8" name="مستطيل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رابط مستقيم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شكل بيضاوي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699AA91-C20C-4AD6-97FB-C07B1DAF2BA7}" type="slidenum">
              <a:rPr lang="ar-IQ" smtClean="0"/>
              <a:pPr/>
              <a:t>‹#›</a:t>
            </a:fld>
            <a:endParaRPr lang="ar-IQ"/>
          </a:p>
        </p:txBody>
      </p:sp>
      <p:sp>
        <p:nvSpPr>
          <p:cNvPr id="22" name="عنصر نائب للعنوان 21"/>
          <p:cNvSpPr>
            <a:spLocks noGrp="1"/>
          </p:cNvSpPr>
          <p:nvPr>
            <p:ph type="title"/>
          </p:nvPr>
        </p:nvSpPr>
        <p:spPr>
          <a:xfrm>
            <a:off x="301752" y="228600"/>
            <a:ext cx="8534400" cy="758952"/>
          </a:xfrm>
          <a:prstGeom prst="rect">
            <a:avLst/>
          </a:prstGeom>
        </p:spPr>
        <p:txBody>
          <a:bodyPr vert="horz" anchor="b">
            <a:normAutofit/>
          </a:bodyPr>
          <a:lstStyle/>
          <a:p>
            <a:r>
              <a:rPr kumimoji="0" lang="ar-SA"/>
              <a:t>انقر لتحرير نمط العنوان الرئيسي</a:t>
            </a:r>
            <a:endParaRPr kumimoji="0" lang="en-US"/>
          </a:p>
        </p:txBody>
      </p:sp>
      <p:sp>
        <p:nvSpPr>
          <p:cNvPr id="13" name="عنصر نائب للنص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ar.wikipedia.org/wiki/%D9%85%D8%B9%D9%84%D9%85" TargetMode="External"/><Relationship Id="rId2" Type="http://schemas.openxmlformats.org/officeDocument/2006/relationships/hyperlink" Target="https://ar.wikipedia.org/wiki/%D9%85%D8%AC%D8%AA%D9%85%D8%B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1_xsDEc_Lj6HbRYHKWwmcEtA.jpeg"/>
          <p:cNvPicPr>
            <a:picLocks noChangeAspect="1"/>
          </p:cNvPicPr>
          <p:nvPr/>
        </p:nvPicPr>
        <p:blipFill>
          <a:blip r:embed="rId3" cstate="print"/>
          <a:stretch>
            <a:fillRect/>
          </a:stretch>
        </p:blipFill>
        <p:spPr>
          <a:xfrm>
            <a:off x="0" y="0"/>
            <a:ext cx="9144000" cy="6858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مستطيل مستدير الزوايا 6"/>
          <p:cNvSpPr/>
          <p:nvPr/>
        </p:nvSpPr>
        <p:spPr>
          <a:xfrm>
            <a:off x="1115616" y="1484784"/>
            <a:ext cx="6984776" cy="403244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sz="2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ctr"/>
            <a:r>
              <a:rPr lang="ar-IQ" sz="4000" b="1" u="sng" dirty="0">
                <a:ln w="12700">
                  <a:solidFill>
                    <a:schemeClr val="tx2">
                      <a:satMod val="155000"/>
                    </a:schemeClr>
                  </a:solidFill>
                  <a:prstDash val="solid"/>
                </a:ln>
                <a:solidFill>
                  <a:srgbClr val="FF0000"/>
                </a:solidFill>
              </a:rPr>
              <a:t>التعلم عن </a:t>
            </a:r>
            <a:r>
              <a:rPr lang="ar-IQ" sz="4000" b="1" u="sng" dirty="0" smtClean="0">
                <a:ln w="12700">
                  <a:solidFill>
                    <a:schemeClr val="tx2">
                      <a:satMod val="155000"/>
                    </a:schemeClr>
                  </a:solidFill>
                  <a:prstDash val="solid"/>
                </a:ln>
                <a:solidFill>
                  <a:srgbClr val="FF0000"/>
                </a:solidFill>
              </a:rPr>
              <a:t>بعد</a:t>
            </a:r>
            <a:endParaRPr lang="ar-SA" sz="4000" b="1" u="sng" dirty="0" smtClean="0">
              <a:ln w="12700">
                <a:solidFill>
                  <a:schemeClr val="tx2">
                    <a:satMod val="155000"/>
                  </a:schemeClr>
                </a:solidFill>
                <a:prstDash val="solid"/>
              </a:ln>
              <a:solidFill>
                <a:srgbClr val="FF0000"/>
              </a:solidFill>
            </a:endParaRPr>
          </a:p>
          <a:p>
            <a:pPr algn="ctr"/>
            <a:endParaRPr lang="ar-SA" sz="400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ctr"/>
            <a:endParaRPr lang="ar-SA"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ctr"/>
            <a:r>
              <a:rPr lang="ar-SA" sz="40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السبورة التفاعلية</a:t>
            </a:r>
            <a:endParaRPr lang="ar-IQ" sz="40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spd="slow">
    <p:pull dir="d"/>
    <p:sndAc>
      <p:stSnd>
        <p:snd r:embed="rId2" name="explode.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3600" b="1" u="sng" dirty="0" smtClean="0">
                <a:solidFill>
                  <a:srgbClr val="FF0000"/>
                </a:solidFill>
              </a:rPr>
              <a:t>انواع السبورات</a:t>
            </a:r>
            <a:endParaRPr lang="ar-IQ" dirty="0">
              <a:solidFill>
                <a:srgbClr val="FF0000"/>
              </a:solidFill>
            </a:endParaRPr>
          </a:p>
        </p:txBody>
      </p:sp>
      <p:sp>
        <p:nvSpPr>
          <p:cNvPr id="3" name="عنصر نائب للمحتوى 2"/>
          <p:cNvSpPr>
            <a:spLocks noGrp="1"/>
          </p:cNvSpPr>
          <p:nvPr>
            <p:ph sz="quarter" idx="1"/>
          </p:nvPr>
        </p:nvSpPr>
        <p:spPr>
          <a:xfrm>
            <a:off x="0" y="1527048"/>
            <a:ext cx="8892480" cy="5330952"/>
          </a:xfrm>
        </p:spPr>
        <p:txBody>
          <a:bodyPr>
            <a:normAutofit/>
          </a:bodyPr>
          <a:lstStyle/>
          <a:p>
            <a:pPr>
              <a:buNone/>
            </a:pPr>
            <a:r>
              <a:rPr lang="ar-SA" sz="2800" b="1" dirty="0" smtClean="0"/>
              <a:t>1 </a:t>
            </a:r>
            <a:r>
              <a:rPr lang="ar-SA" sz="2800" b="1" dirty="0"/>
              <a:t>) السبورة ذات الانظمة المضافة </a:t>
            </a:r>
            <a:r>
              <a:rPr lang="ar-SA" sz="2800" b="1" dirty="0" smtClean="0"/>
              <a:t>:</a:t>
            </a:r>
            <a:endParaRPr lang="en-US" sz="2800" b="1" dirty="0"/>
          </a:p>
          <a:p>
            <a:pPr>
              <a:buNone/>
            </a:pPr>
            <a:r>
              <a:rPr lang="ar-SA" sz="2800" b="1" dirty="0"/>
              <a:t>في هذا النوع يكون الجهاز المشع ملصقا على السبورة العادية لجعلها تفاعلية , وتسقط صورة شاشة الحاسوب على السبورة العادية باستخدام عرض البيانات,وتتميز </a:t>
            </a:r>
            <a:r>
              <a:rPr lang="ar-SA" sz="2800" b="1" dirty="0" err="1"/>
              <a:t>بامكانية</a:t>
            </a:r>
            <a:r>
              <a:rPr lang="ar-SA" sz="2800" b="1" dirty="0"/>
              <a:t> نقلها من مكان لأخر </a:t>
            </a:r>
            <a:r>
              <a:rPr lang="ar-SA" sz="2800" b="1" dirty="0" err="1"/>
              <a:t>او</a:t>
            </a:r>
            <a:r>
              <a:rPr lang="ar-SA" sz="2800" b="1" dirty="0"/>
              <a:t> من سبورة لأخرى.</a:t>
            </a:r>
            <a:endParaRPr lang="en-US" sz="2800" b="1" dirty="0"/>
          </a:p>
          <a:p>
            <a:pPr>
              <a:buNone/>
            </a:pPr>
            <a:r>
              <a:rPr lang="ar-SA" sz="2800" b="1" dirty="0"/>
              <a:t>مثال على ذلك </a:t>
            </a:r>
            <a:r>
              <a:rPr lang="ar-SA" sz="2800" b="1" dirty="0" err="1"/>
              <a:t>ميميو</a:t>
            </a:r>
            <a:r>
              <a:rPr lang="ar-SA" sz="2800" b="1" dirty="0"/>
              <a:t>, </a:t>
            </a:r>
            <a:r>
              <a:rPr lang="ar-SA" sz="2800" b="1" dirty="0" err="1"/>
              <a:t>و</a:t>
            </a:r>
            <a:r>
              <a:rPr lang="ar-SA" sz="2800" b="1" dirty="0"/>
              <a:t> </a:t>
            </a:r>
            <a:r>
              <a:rPr lang="ar-SA" sz="2800" b="1" dirty="0" err="1"/>
              <a:t>الميميو</a:t>
            </a:r>
            <a:r>
              <a:rPr lang="ar-SA" sz="2800" b="1" dirty="0"/>
              <a:t>  </a:t>
            </a:r>
            <a:r>
              <a:rPr lang="ar-IQ" sz="2800" b="1" dirty="0"/>
              <a:t> </a:t>
            </a:r>
          </a:p>
        </p:txBody>
      </p:sp>
      <p:pic>
        <p:nvPicPr>
          <p:cNvPr id="4" name="Picture 1" descr="http://1.bp.blogspot.com/-52ndT5lfPD0/UVR9HNGE3gI/AAAAAAAAABY/U33i6_fy6yI/s1600/1.jpg"/>
          <p:cNvPicPr/>
          <p:nvPr/>
        </p:nvPicPr>
        <p:blipFill>
          <a:blip r:embed="rId2" cstate="print"/>
          <a:srcRect/>
          <a:stretch>
            <a:fillRect/>
          </a:stretch>
        </p:blipFill>
        <p:spPr bwMode="auto">
          <a:xfrm>
            <a:off x="1043608" y="3933056"/>
            <a:ext cx="5184576" cy="2592288"/>
          </a:xfrm>
          <a:prstGeom prst="rect">
            <a:avLst/>
          </a:prstGeom>
          <a:noFill/>
          <a:ln w="9525">
            <a:noFill/>
            <a:miter lim="800000"/>
            <a:headEnd/>
            <a:tailEnd/>
          </a:ln>
        </p:spPr>
      </p:pic>
    </p:spTree>
  </p:cSld>
  <p:clrMapOvr>
    <a:masterClrMapping/>
  </p:clrMapOvr>
  <p:transition>
    <p:pull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3200" b="1" u="sng" dirty="0" smtClean="0">
                <a:solidFill>
                  <a:srgbClr val="FF0000"/>
                </a:solidFill>
              </a:rPr>
              <a:t>انواع السبورات</a:t>
            </a:r>
            <a:endParaRPr lang="ar-IQ" dirty="0"/>
          </a:p>
        </p:txBody>
      </p:sp>
      <p:pic>
        <p:nvPicPr>
          <p:cNvPr id="4" name="Picture 4" descr="http://2.bp.blogspot.com/-Xx-gXfZWW8U/UVR9I13z_YI/AAAAAAAAABg/GEZJPBFPFB8/s1600/2.jpg"/>
          <p:cNvPicPr>
            <a:picLocks noGrp="1"/>
          </p:cNvPicPr>
          <p:nvPr>
            <p:ph sz="quarter" idx="1"/>
          </p:nvPr>
        </p:nvPicPr>
        <p:blipFill>
          <a:blip r:embed="rId2" cstate="print"/>
          <a:srcRect/>
          <a:stretch>
            <a:fillRect/>
          </a:stretch>
        </p:blipFill>
        <p:spPr bwMode="auto">
          <a:xfrm>
            <a:off x="0" y="4509120"/>
            <a:ext cx="6228184" cy="2664296"/>
          </a:xfrm>
          <a:prstGeom prst="rect">
            <a:avLst/>
          </a:prstGeom>
          <a:noFill/>
          <a:ln w="9525">
            <a:noFill/>
            <a:miter lim="800000"/>
            <a:headEnd/>
            <a:tailEnd/>
          </a:ln>
        </p:spPr>
      </p:pic>
      <p:sp>
        <p:nvSpPr>
          <p:cNvPr id="5" name="مستطيل 4"/>
          <p:cNvSpPr/>
          <p:nvPr/>
        </p:nvSpPr>
        <p:spPr>
          <a:xfrm>
            <a:off x="179512" y="1484784"/>
            <a:ext cx="8784976" cy="3539430"/>
          </a:xfrm>
          <a:prstGeom prst="rect">
            <a:avLst/>
          </a:prstGeom>
        </p:spPr>
        <p:txBody>
          <a:bodyPr wrap="square">
            <a:spAutoFit/>
          </a:bodyPr>
          <a:lstStyle/>
          <a:p>
            <a:r>
              <a:rPr lang="ar-SA" sz="2800" b="1" dirty="0"/>
              <a:t>2 ) السبورة ذات الاسقاط الضوئي الامامي </a:t>
            </a:r>
            <a:r>
              <a:rPr lang="ar-SA" sz="2800" b="1" dirty="0" smtClean="0"/>
              <a:t>:</a:t>
            </a:r>
            <a:r>
              <a:rPr lang="ar-SA" sz="2800" b="1" dirty="0"/>
              <a:t/>
            </a:r>
            <a:br>
              <a:rPr lang="ar-SA" sz="2800" b="1" dirty="0"/>
            </a:br>
            <a:r>
              <a:rPr lang="ar-SA" sz="2800" b="1" dirty="0"/>
              <a:t>هي سبورة بيضاء ذات تفاعل داخلي, اي لا تحتاج الى نظام مضاف للعمل بها ولكنها بحاجة لجهاز لعرض البيانات, ويكون منفصلا عنها, ويختلف مكان جهاز العرض للبيانات بحسن نوع وشكل التصميم, تقوم بعض الشركات بوضعه فوق اللوحة البيضاء , وبعض الشركات تقوم بصنع جهاز صغير ينتقل مع السبورة وليس متصلا بها.</a:t>
            </a:r>
            <a:br>
              <a:rPr lang="ar-SA" sz="2800" b="1" dirty="0"/>
            </a:br>
            <a:r>
              <a:rPr lang="ar-SA" sz="2800" b="1" dirty="0"/>
              <a:t>ومن امثلة هذا النوع : </a:t>
            </a:r>
            <a:r>
              <a:rPr lang="ar-SA" sz="2800" b="1" dirty="0" smtClean="0"/>
              <a:t>السبوره 600 </a:t>
            </a:r>
            <a:r>
              <a:rPr lang="en-US" sz="2800" b="1" dirty="0" err="1" smtClean="0"/>
              <a:t>i</a:t>
            </a:r>
            <a:r>
              <a:rPr lang="ar-SA" sz="2800" b="1" dirty="0" smtClean="0"/>
              <a:t> </a:t>
            </a:r>
            <a:r>
              <a:rPr lang="ar-SA" sz="2800" b="1" dirty="0"/>
              <a:t>وغيرها من السبورات التي توردها الشركات المختلفة</a:t>
            </a:r>
            <a:endParaRPr lang="ar-IQ" sz="2800" b="1" dirty="0"/>
          </a:p>
        </p:txBody>
      </p:sp>
    </p:spTree>
  </p:cSld>
  <p:clrMapOvr>
    <a:masterClrMapping/>
  </p:clrMapOvr>
  <p:transition>
    <p:pull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3200" b="1" u="sng" dirty="0" smtClean="0">
                <a:solidFill>
                  <a:srgbClr val="FF0000"/>
                </a:solidFill>
              </a:rPr>
              <a:t>انواع السبورات</a:t>
            </a:r>
            <a:endParaRPr lang="ar-IQ" dirty="0"/>
          </a:p>
        </p:txBody>
      </p:sp>
      <p:sp>
        <p:nvSpPr>
          <p:cNvPr id="3" name="عنصر نائب للمحتوى 2"/>
          <p:cNvSpPr>
            <a:spLocks noGrp="1"/>
          </p:cNvSpPr>
          <p:nvPr>
            <p:ph sz="quarter" idx="1"/>
          </p:nvPr>
        </p:nvSpPr>
        <p:spPr>
          <a:xfrm>
            <a:off x="0" y="1527048"/>
            <a:ext cx="8964488" cy="5330952"/>
          </a:xfrm>
        </p:spPr>
        <p:txBody>
          <a:bodyPr>
            <a:normAutofit/>
          </a:bodyPr>
          <a:lstStyle/>
          <a:p>
            <a:r>
              <a:rPr lang="ar-SA" sz="2800" b="1" dirty="0"/>
              <a:t>3 ) السبورة ذات النظام الذاتي الاسقاط </a:t>
            </a:r>
            <a:r>
              <a:rPr lang="ar-SA" sz="2800" b="1" dirty="0" smtClean="0"/>
              <a:t>:</a:t>
            </a:r>
            <a:endParaRPr lang="en-US" sz="2800" b="1" dirty="0"/>
          </a:p>
          <a:p>
            <a:pPr>
              <a:buNone/>
            </a:pPr>
            <a:r>
              <a:rPr lang="ar-SA" sz="2800" b="1" dirty="0"/>
              <a:t>وهذا النوع يشبه النوع الثاني ذات </a:t>
            </a:r>
            <a:r>
              <a:rPr lang="ar-SA" sz="2800" b="1" dirty="0" err="1"/>
              <a:t>الاسقاط</a:t>
            </a:r>
            <a:r>
              <a:rPr lang="ar-SA" sz="2800" b="1" dirty="0"/>
              <a:t> </a:t>
            </a:r>
            <a:r>
              <a:rPr lang="ar-SA" sz="2800" b="1" dirty="0" err="1"/>
              <a:t>الامامي</a:t>
            </a:r>
            <a:r>
              <a:rPr lang="ar-SA" sz="2800" b="1" dirty="0"/>
              <a:t> , </a:t>
            </a:r>
            <a:r>
              <a:rPr lang="ar-SA" sz="2800" b="1" dirty="0" err="1"/>
              <a:t>الا</a:t>
            </a:r>
            <a:r>
              <a:rPr lang="ar-SA" sz="2800" b="1" dirty="0"/>
              <a:t> انه يختلف في </a:t>
            </a:r>
            <a:r>
              <a:rPr lang="ar-SA" sz="2800" b="1" dirty="0" err="1"/>
              <a:t>ان</a:t>
            </a:r>
            <a:r>
              <a:rPr lang="ar-SA" sz="2800" b="1" dirty="0"/>
              <a:t> جهاز العرض ليس منفصلا عن السبورة بل يكون داخلي مبنيا معها.</a:t>
            </a:r>
            <a:endParaRPr lang="en-US" sz="2800" b="1" dirty="0"/>
          </a:p>
          <a:p>
            <a:pPr>
              <a:buNone/>
            </a:pPr>
            <a:r>
              <a:rPr lang="ar-SA" sz="2800" b="1" dirty="0"/>
              <a:t>ومثال على هذا النوع :السبورة 2000</a:t>
            </a:r>
            <a:r>
              <a:rPr lang="en-US" sz="2800" b="1" dirty="0" err="1"/>
              <a:t>i</a:t>
            </a:r>
            <a:r>
              <a:rPr lang="ar-SA" sz="2800" b="1" dirty="0"/>
              <a:t> و 3000</a:t>
            </a:r>
            <a:r>
              <a:rPr lang="en-US" sz="2800" b="1" dirty="0" err="1"/>
              <a:t>i</a:t>
            </a:r>
            <a:r>
              <a:rPr lang="ar-SA" sz="2800" b="1" dirty="0"/>
              <a:t>.</a:t>
            </a:r>
            <a:endParaRPr lang="en-US" sz="2800" b="1" dirty="0"/>
          </a:p>
          <a:p>
            <a:pPr>
              <a:buNone/>
            </a:pPr>
            <a:r>
              <a:rPr lang="ar-SA" sz="2800" b="1" dirty="0"/>
              <a:t>وهذه الصور فقط لتوضيح ما هو وجه الاختلاف التركيبي , </a:t>
            </a:r>
            <a:r>
              <a:rPr lang="ar-SA" sz="2800" b="1" dirty="0" err="1"/>
              <a:t>الا</a:t>
            </a:r>
            <a:r>
              <a:rPr lang="ar-SA" sz="2800" b="1" dirty="0"/>
              <a:t> انه توجد </a:t>
            </a:r>
            <a:r>
              <a:rPr lang="ar-SA" sz="2800" b="1" dirty="0" err="1"/>
              <a:t>اشكال</a:t>
            </a:r>
            <a:r>
              <a:rPr lang="ar-SA" sz="2800" b="1" dirty="0"/>
              <a:t> متعددة لكل نوع بحسب التصاميم التي توردها الشركات</a:t>
            </a:r>
            <a:endParaRPr lang="ar-IQ" sz="2800" b="1" dirty="0"/>
          </a:p>
        </p:txBody>
      </p:sp>
      <p:pic>
        <p:nvPicPr>
          <p:cNvPr id="4" name="Picture 7" descr="http://2.bp.blogspot.com/-EWLfH0sV05I/UVR9N4Kb9DI/AAAAAAAAABo/WGUrqMOg9ek/s1600/images+(1).jpg"/>
          <p:cNvPicPr/>
          <p:nvPr/>
        </p:nvPicPr>
        <p:blipFill>
          <a:blip r:embed="rId2" cstate="print"/>
          <a:srcRect/>
          <a:stretch>
            <a:fillRect/>
          </a:stretch>
        </p:blipFill>
        <p:spPr bwMode="auto">
          <a:xfrm>
            <a:off x="0" y="4365104"/>
            <a:ext cx="6516216" cy="2492896"/>
          </a:xfrm>
          <a:prstGeom prst="rect">
            <a:avLst/>
          </a:prstGeom>
          <a:noFill/>
          <a:ln w="9525">
            <a:noFill/>
            <a:miter lim="800000"/>
            <a:headEnd/>
            <a:tailEnd/>
          </a:ln>
        </p:spPr>
      </p:pic>
    </p:spTree>
  </p:cSld>
  <p:clrMapOvr>
    <a:masterClrMapping/>
  </p:clrMapOvr>
  <p:transition>
    <p:wipe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ar-SA" sz="3600" b="1" u="sng" dirty="0" smtClean="0">
                <a:solidFill>
                  <a:srgbClr val="C00000"/>
                </a:solidFill>
              </a:rPr>
              <a:t>فوائد السبورة التفاعل</a:t>
            </a:r>
            <a:r>
              <a:rPr lang="ar-IQ" sz="3600" b="1" u="sng" dirty="0" smtClean="0">
                <a:solidFill>
                  <a:srgbClr val="C00000"/>
                </a:solidFill>
              </a:rPr>
              <a:t>ية</a:t>
            </a:r>
            <a:endParaRPr lang="en-US" sz="3600" dirty="0">
              <a:solidFill>
                <a:srgbClr val="C00000"/>
              </a:solidFill>
            </a:endParaRPr>
          </a:p>
        </p:txBody>
      </p:sp>
      <p:sp>
        <p:nvSpPr>
          <p:cNvPr id="3" name="عنصر نائب للمحتوى 2"/>
          <p:cNvSpPr>
            <a:spLocks noGrp="1"/>
          </p:cNvSpPr>
          <p:nvPr>
            <p:ph sz="quarter" idx="1"/>
          </p:nvPr>
        </p:nvSpPr>
        <p:spPr>
          <a:xfrm>
            <a:off x="0" y="1412776"/>
            <a:ext cx="8892480" cy="4392488"/>
          </a:xfrm>
        </p:spPr>
        <p:txBody>
          <a:bodyPr>
            <a:noAutofit/>
          </a:bodyPr>
          <a:lstStyle/>
          <a:p>
            <a:pPr rtl="0">
              <a:buNone/>
            </a:pPr>
            <a:r>
              <a:rPr lang="ar-SA" sz="3200" b="1" dirty="0" smtClean="0"/>
              <a:t>1</a:t>
            </a:r>
            <a:r>
              <a:rPr lang="ar-OM" sz="3200" b="1" dirty="0" smtClean="0"/>
              <a:t>. </a:t>
            </a:r>
            <a:r>
              <a:rPr lang="ar-OM" sz="3200" b="1" dirty="0"/>
              <a:t>تزيد من تفاعلهم. </a:t>
            </a:r>
            <a:endParaRPr lang="en-US" sz="3200" b="1" dirty="0"/>
          </a:p>
          <a:p>
            <a:pPr rtl="0">
              <a:buNone/>
            </a:pPr>
            <a:r>
              <a:rPr lang="ar-OM" sz="3200" b="1" dirty="0"/>
              <a:t>2. تمنحهم فرصة عالية للمشاركة والتعاون. </a:t>
            </a:r>
            <a:endParaRPr lang="en-US" sz="3200" b="1" dirty="0"/>
          </a:p>
          <a:p>
            <a:pPr rtl="0">
              <a:buNone/>
            </a:pPr>
            <a:r>
              <a:rPr lang="ar-OM" sz="3200" b="1" dirty="0"/>
              <a:t>3. يستطيعون التعامل مع أكثر المفاهيم تعقيداً نتيجة العروض الأكثر وضوحاً وكفاءة وديناميكية. </a:t>
            </a:r>
            <a:endParaRPr lang="en-US" sz="3200" b="1" dirty="0"/>
          </a:p>
          <a:p>
            <a:pPr rtl="0">
              <a:buNone/>
            </a:pPr>
            <a:r>
              <a:rPr lang="ar-OM" sz="3200" b="1" dirty="0"/>
              <a:t>4. تلبية احتياجات أنماط التعلم المختلفة. </a:t>
            </a:r>
            <a:endParaRPr lang="en-US" sz="3200" b="1" dirty="0"/>
          </a:p>
          <a:p>
            <a:pPr rtl="0">
              <a:buNone/>
            </a:pPr>
            <a:r>
              <a:rPr lang="ar-OM" sz="3200" b="1" dirty="0"/>
              <a:t>5. تمكنهم من الإبداع في عمل العروض عند تقديمها أمام زملائهم. </a:t>
            </a:r>
            <a:endParaRPr lang="en-US" sz="3200" b="1" dirty="0"/>
          </a:p>
          <a:p>
            <a:pPr rtl="0">
              <a:buNone/>
            </a:pPr>
            <a:r>
              <a:rPr lang="ar-OM" sz="3200" b="1" dirty="0"/>
              <a:t>6. لا يحتاجون إلى استخدام لوحة المفاتيح، وهذا يجعلها مناسبة لاستخدام التلاميذ الصغار ولذوي الإعاقة. </a:t>
            </a:r>
            <a:endParaRPr lang="en-US" sz="3200" b="1" dirty="0"/>
          </a:p>
          <a:p>
            <a:pPr rtl="0">
              <a:buNone/>
            </a:pPr>
            <a:endParaRPr lang="en-US" sz="3200" b="1" dirty="0"/>
          </a:p>
          <a:p>
            <a:endParaRPr lang="ar-IQ" sz="3200" b="1" dirty="0"/>
          </a:p>
        </p:txBody>
      </p:sp>
    </p:spTree>
  </p:cSld>
  <p:clrMapOvr>
    <a:masterClrMapping/>
  </p:clrMapOvr>
  <p:transition>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1268760"/>
          </a:xfrm>
        </p:spPr>
        <p:txBody>
          <a:bodyPr>
            <a:noAutofit/>
          </a:bodyPr>
          <a:lstStyle/>
          <a:p>
            <a:r>
              <a:rPr lang="ar-SA" sz="3600" b="1" u="sng" dirty="0" smtClean="0">
                <a:solidFill>
                  <a:srgbClr val="C00000"/>
                </a:solidFill>
              </a:rPr>
              <a:t>عيوب السبورة التفاعلية</a:t>
            </a:r>
            <a:r>
              <a:rPr lang="en-US" sz="3600" b="1" dirty="0" smtClean="0">
                <a:solidFill>
                  <a:srgbClr val="C00000"/>
                </a:solidFill>
              </a:rPr>
              <a:t/>
            </a:r>
            <a:br>
              <a:rPr lang="en-US" sz="3600" b="1" dirty="0" smtClean="0">
                <a:solidFill>
                  <a:srgbClr val="C00000"/>
                </a:solidFill>
              </a:rPr>
            </a:br>
            <a:endParaRPr lang="en-US" sz="3600" dirty="0">
              <a:solidFill>
                <a:srgbClr val="C00000"/>
              </a:solidFill>
            </a:endParaRPr>
          </a:p>
        </p:txBody>
      </p:sp>
      <p:sp>
        <p:nvSpPr>
          <p:cNvPr id="3" name="Content Placeholder 2"/>
          <p:cNvSpPr>
            <a:spLocks noGrp="1"/>
          </p:cNvSpPr>
          <p:nvPr>
            <p:ph sz="quarter" idx="1"/>
          </p:nvPr>
        </p:nvSpPr>
        <p:spPr/>
        <p:txBody>
          <a:bodyPr>
            <a:normAutofit/>
          </a:bodyPr>
          <a:lstStyle/>
          <a:p>
            <a:pPr rtl="0">
              <a:buNone/>
            </a:pPr>
            <a:r>
              <a:rPr lang="ar-SA" sz="3200" b="1" dirty="0" smtClean="0"/>
              <a:t>1- </a:t>
            </a:r>
            <a:r>
              <a:rPr lang="ar-SA" sz="3200" b="1" dirty="0" smtClean="0"/>
              <a:t>تحتاج إلى وجود الكهرباء للتشغيل</a:t>
            </a:r>
            <a:r>
              <a:rPr lang="ar-OM" sz="3200" b="1" dirty="0" smtClean="0"/>
              <a:t>.</a:t>
            </a:r>
            <a:endParaRPr lang="en-US" sz="3200" b="1" dirty="0" smtClean="0"/>
          </a:p>
          <a:p>
            <a:pPr rtl="0">
              <a:buNone/>
            </a:pPr>
            <a:r>
              <a:rPr lang="ar-SA" sz="3200" b="1" dirty="0" smtClean="0"/>
              <a:t>2- صعوبة النقل من مكان إلى آخر</a:t>
            </a:r>
            <a:r>
              <a:rPr lang="ar-OM" sz="3200" b="1" dirty="0" smtClean="0"/>
              <a:t>.</a:t>
            </a:r>
            <a:endParaRPr lang="en-US" sz="3200" b="1" dirty="0" smtClean="0"/>
          </a:p>
          <a:p>
            <a:pPr rtl="0">
              <a:buNone/>
            </a:pPr>
            <a:r>
              <a:rPr lang="ar-SA" sz="3200" b="1" dirty="0" smtClean="0"/>
              <a:t>3- عالية التكاليف مقارنة بالوسائل الأخرى</a:t>
            </a:r>
            <a:r>
              <a:rPr lang="ar-OM" sz="3200" b="1" dirty="0" smtClean="0"/>
              <a:t>.</a:t>
            </a:r>
            <a:endParaRPr lang="en-US" sz="3200" b="1" dirty="0" smtClean="0"/>
          </a:p>
          <a:p>
            <a:pPr rtl="0">
              <a:buNone/>
            </a:pPr>
            <a:r>
              <a:rPr lang="en-US" sz="3200" b="1" dirty="0" smtClean="0"/>
              <a:t> </a:t>
            </a:r>
            <a:r>
              <a:rPr lang="ar-SA" sz="3200" b="1" dirty="0" smtClean="0"/>
              <a:t>4- قد </a:t>
            </a:r>
            <a:r>
              <a:rPr lang="ar-OM" sz="3200" b="1" dirty="0" smtClean="0"/>
              <a:t>ت</a:t>
            </a:r>
            <a:r>
              <a:rPr lang="ar-SA" sz="3200" b="1" dirty="0" smtClean="0"/>
              <a:t>تعطل نتيجة لتشغيلها لفترة طويلة</a:t>
            </a:r>
            <a:r>
              <a:rPr lang="ar-IQ" sz="3200" b="1" dirty="0" smtClean="0"/>
              <a:t> وتحتاج إلى فني لتشغيلها وتصليحها</a:t>
            </a:r>
            <a:endParaRPr lang="en-US" sz="3200" b="1" dirty="0" smtClean="0"/>
          </a:p>
          <a:p>
            <a:pPr rtl="0">
              <a:buNone/>
            </a:pPr>
            <a:r>
              <a:rPr lang="ar-SA" sz="3200" b="1" dirty="0" smtClean="0"/>
              <a:t>5- تحتاج من المعلم التدريب على استخدام السبورة التفاعلية </a:t>
            </a:r>
            <a:r>
              <a:rPr lang="ar-OM" sz="3200" b="1" dirty="0" smtClean="0"/>
              <a:t>و</a:t>
            </a:r>
            <a:r>
              <a:rPr lang="ar-SA" sz="3200" b="1" dirty="0" smtClean="0"/>
              <a:t>استخدام </a:t>
            </a:r>
            <a:r>
              <a:rPr lang="ar-SA" sz="3200" b="1" dirty="0" smtClean="0"/>
              <a:t>التقنيات </a:t>
            </a:r>
            <a:r>
              <a:rPr lang="ar-SA" sz="3200" b="1" dirty="0" smtClean="0"/>
              <a:t>والبرامج المرفقة مع السبورة </a:t>
            </a:r>
            <a:r>
              <a:rPr lang="ar-SA" sz="3200" b="1" dirty="0" smtClean="0"/>
              <a:t>التفاعلية</a:t>
            </a:r>
            <a:endParaRPr lang="en-US" sz="32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260648"/>
            <a:ext cx="8503920" cy="6597352"/>
          </a:xfrm>
        </p:spPr>
        <p:txBody>
          <a:bodyPr/>
          <a:lstStyle/>
          <a:p>
            <a:pPr algn="ctr"/>
            <a:endParaRPr lang="ar-SA" sz="32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ctr"/>
            <a:endParaRPr lang="ar-SA" sz="32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ctr"/>
            <a:r>
              <a:rPr lang="ar-IQ" sz="3200" b="1" u="sng" dirty="0" smtClean="0">
                <a:ln w="12700">
                  <a:solidFill>
                    <a:schemeClr val="tx2">
                      <a:satMod val="155000"/>
                    </a:schemeClr>
                  </a:solidFill>
                  <a:prstDash val="solid"/>
                </a:ln>
                <a:effectLst>
                  <a:outerShdw blurRad="41275" dist="20320" dir="1800000" algn="tl" rotWithShape="0">
                    <a:srgbClr val="000000">
                      <a:alpha val="40000"/>
                    </a:srgbClr>
                  </a:outerShdw>
                </a:effectLst>
              </a:rPr>
              <a:t>اعداد </a:t>
            </a:r>
            <a:r>
              <a:rPr lang="ar-IQ" sz="3200" b="1" u="sng" dirty="0" smtClean="0">
                <a:ln w="12700">
                  <a:solidFill>
                    <a:schemeClr val="tx2">
                      <a:satMod val="155000"/>
                    </a:schemeClr>
                  </a:solidFill>
                  <a:prstDash val="solid"/>
                </a:ln>
                <a:effectLst>
                  <a:outerShdw blurRad="41275" dist="20320" dir="1800000" algn="tl" rotWithShape="0">
                    <a:srgbClr val="000000">
                      <a:alpha val="40000"/>
                    </a:srgbClr>
                  </a:outerShdw>
                </a:effectLst>
              </a:rPr>
              <a:t>الباحثين</a:t>
            </a:r>
          </a:p>
          <a:p>
            <a:pPr algn="ctr"/>
            <a:r>
              <a:rPr lang="ar-IQ"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علي عيسى</a:t>
            </a:r>
          </a:p>
          <a:p>
            <a:pPr algn="ctr"/>
            <a:r>
              <a:rPr lang="ar-IQ"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شهاب احمد</a:t>
            </a:r>
          </a:p>
          <a:p>
            <a:pPr algn="ctr"/>
            <a:r>
              <a:rPr lang="ar-IQ"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ذكريات داوود</a:t>
            </a:r>
          </a:p>
          <a:p>
            <a:pPr algn="ctr"/>
            <a:r>
              <a:rPr lang="ar-IQ"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هيثم </a:t>
            </a:r>
            <a:r>
              <a:rPr lang="ar-SA"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ثائر</a:t>
            </a:r>
            <a:endParaRPr lang="ar-IQ"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ctr"/>
            <a:r>
              <a:rPr lang="ar-IQ"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سيف عماد</a:t>
            </a:r>
          </a:p>
          <a:p>
            <a:pPr algn="ctr"/>
            <a:r>
              <a:rPr lang="ar-IQ" sz="36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بإشراف</a:t>
            </a:r>
            <a:endParaRPr lang="ar-IQ"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ctr"/>
            <a:r>
              <a:rPr lang="ar-IQ" sz="32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د.ميادة جاسم الدليمي</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solidFill>
                  <a:schemeClr val="tx1"/>
                </a:solidFill>
              </a:rPr>
              <a:t>التعلم عن بعد</a:t>
            </a:r>
          </a:p>
        </p:txBody>
      </p:sp>
      <p:sp>
        <p:nvSpPr>
          <p:cNvPr id="3" name="عنصر نائب للمحتوى 2"/>
          <p:cNvSpPr>
            <a:spLocks noGrp="1"/>
          </p:cNvSpPr>
          <p:nvPr>
            <p:ph sz="quarter" idx="1"/>
          </p:nvPr>
        </p:nvSpPr>
        <p:spPr>
          <a:xfrm>
            <a:off x="301752" y="1484784"/>
            <a:ext cx="8503920" cy="5373216"/>
          </a:xfrm>
        </p:spPr>
        <p:txBody>
          <a:bodyPr>
            <a:normAutofit/>
          </a:bodyPr>
          <a:lstStyle/>
          <a:p>
            <a:pPr>
              <a:buNone/>
            </a:pPr>
            <a:r>
              <a:rPr lang="ar-SA" b="1" u="sng" dirty="0"/>
              <a:t>التعليم عن </a:t>
            </a:r>
            <a:r>
              <a:rPr lang="ar-SA" b="1" u="sng" dirty="0" smtClean="0"/>
              <a:t>بعد </a:t>
            </a:r>
            <a:r>
              <a:rPr lang="en-US" b="1" dirty="0" smtClean="0"/>
              <a:t>:</a:t>
            </a:r>
            <a:r>
              <a:rPr lang="ar-SA" b="1" dirty="0" smtClean="0"/>
              <a:t> </a:t>
            </a:r>
            <a:r>
              <a:rPr lang="ar-IQ" b="1" dirty="0" smtClean="0"/>
              <a:t>هو</a:t>
            </a:r>
            <a:r>
              <a:rPr lang="ar-SA" b="1" dirty="0"/>
              <a:t>توفير التعليم لأي فرد من أفراد المجتمع لديه الرغبة في التعليم والقدرة المالية، على ذلك و يتم ذلك عن طريق التواصل من خلال الوسائط المتعددة ووسائل الاتصال المتنوعة تحت رقابه إدارية و تنظيمية تنتهي بالحصول على شهادة معترف بها»</a:t>
            </a:r>
            <a:endParaRPr lang="en-US" b="1" dirty="0"/>
          </a:p>
          <a:p>
            <a:pPr>
              <a:buNone/>
            </a:pPr>
            <a:r>
              <a:rPr lang="ar-SA" b="1" dirty="0"/>
              <a:t> والتعليم عن بعد يعني ألا يكون المعلم والمتعلم في مكان واحد،</a:t>
            </a:r>
            <a:endParaRPr lang="en-US" b="1" dirty="0"/>
          </a:p>
          <a:p>
            <a:pPr>
              <a:buNone/>
            </a:pPr>
            <a:r>
              <a:rPr lang="ar-SA" b="1" dirty="0"/>
              <a:t> التعليم والتعلم من خلال أدوات إلكترونية مثل: الإنترنت، والبريد الإلكتروني، والوسائط المتعددة،وغيرها. </a:t>
            </a:r>
            <a:endParaRPr lang="ar-SA" b="1" dirty="0" smtClean="0"/>
          </a:p>
          <a:p>
            <a:pPr>
              <a:buNone/>
            </a:pPr>
            <a:r>
              <a:rPr lang="ar-SA" b="1" dirty="0" smtClean="0"/>
              <a:t>وتساهم </a:t>
            </a:r>
            <a:r>
              <a:rPr lang="ar-SA" b="1" dirty="0"/>
              <a:t>برامج التعليم عن بعد في توفير التعليم لكل الراغبين فيه، وإكسابهم مهارات ومعارف جديدة </a:t>
            </a:r>
            <a:endParaRPr lang="en-US" b="1" dirty="0"/>
          </a:p>
          <a:p>
            <a:pPr>
              <a:buNone/>
            </a:pPr>
            <a:r>
              <a:rPr lang="ar-SA" b="1" dirty="0"/>
              <a:t> كما أن القاطنين في أماكن نائية قد تكون فرص التعليم شبه نادرة أمامهم، فيساهم هذا النوع من التعليم في رفع مستوى مهاراتهم </a:t>
            </a:r>
            <a:r>
              <a:rPr lang="ar-SA" b="1" dirty="0" err="1"/>
              <a:t>و</a:t>
            </a:r>
            <a:r>
              <a:rPr lang="ar-SA" b="1" dirty="0"/>
              <a:t> معارفهم</a:t>
            </a:r>
            <a:endParaRPr lang="ar-IQ" b="1"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u="sng" dirty="0" smtClean="0">
                <a:solidFill>
                  <a:srgbClr val="FF0000"/>
                </a:solidFill>
              </a:rPr>
              <a:t>معوقات التعليم عن بعد</a:t>
            </a:r>
            <a:endParaRPr lang="en-US" b="1" dirty="0">
              <a:solidFill>
                <a:srgbClr val="FF0000"/>
              </a:solidFill>
            </a:endParaRPr>
          </a:p>
        </p:txBody>
      </p:sp>
      <p:sp>
        <p:nvSpPr>
          <p:cNvPr id="3" name="عنصر نائب للمحتوى 2"/>
          <p:cNvSpPr>
            <a:spLocks noGrp="1"/>
          </p:cNvSpPr>
          <p:nvPr>
            <p:ph sz="quarter" idx="1"/>
          </p:nvPr>
        </p:nvSpPr>
        <p:spPr/>
        <p:txBody>
          <a:bodyPr>
            <a:normAutofit/>
          </a:bodyPr>
          <a:lstStyle/>
          <a:p>
            <a:pPr>
              <a:buNone/>
            </a:pPr>
            <a:r>
              <a:rPr lang="ar-SA" sz="3600" b="1" dirty="0" smtClean="0"/>
              <a:t>1- </a:t>
            </a:r>
            <a:r>
              <a:rPr lang="ar-SA" sz="3600" b="1" dirty="0"/>
              <a:t>التكلفة العالية</a:t>
            </a:r>
            <a:endParaRPr lang="en-US" sz="3600" b="1" dirty="0"/>
          </a:p>
          <a:p>
            <a:pPr>
              <a:buNone/>
            </a:pPr>
            <a:r>
              <a:rPr lang="ar-SA" sz="3600" b="1" dirty="0"/>
              <a:t>2- نظرة المجتمع إلى هذا </a:t>
            </a:r>
            <a:r>
              <a:rPr lang="ar-SA" sz="3600" b="1" dirty="0" err="1"/>
              <a:t>الاسلوب</a:t>
            </a:r>
            <a:r>
              <a:rPr lang="ar-SA" sz="3600" b="1" dirty="0"/>
              <a:t> من التعلم</a:t>
            </a:r>
            <a:endParaRPr lang="en-US" sz="3600" b="1" dirty="0"/>
          </a:p>
          <a:p>
            <a:pPr>
              <a:buNone/>
            </a:pPr>
            <a:r>
              <a:rPr lang="ar-SA" sz="3600" b="1" dirty="0"/>
              <a:t>3- نظرة المتعلم إلى أن الفرص </a:t>
            </a:r>
            <a:r>
              <a:rPr lang="ar-SA" sz="3600" b="1" dirty="0" err="1"/>
              <a:t>الوظيفيه</a:t>
            </a:r>
            <a:r>
              <a:rPr lang="ar-SA" sz="3600" b="1" dirty="0"/>
              <a:t> لا يمكن الحصول عليها عن طريق هذا النمط من التعليم</a:t>
            </a:r>
            <a:endParaRPr lang="en-US" sz="3600" b="1" dirty="0"/>
          </a:p>
          <a:p>
            <a:pPr>
              <a:buNone/>
            </a:pPr>
            <a:r>
              <a:rPr lang="ar-SA" sz="3600" b="1" dirty="0"/>
              <a:t>4- عدم الاعتراف بالتعليم عن بعد من قبل وزارات التعليم العالي في بعض الدول العربية خصوصا </a:t>
            </a:r>
            <a:endParaRPr lang="ar-IQ" sz="3600" b="1" dirty="0"/>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FF0000"/>
                </a:solidFill>
              </a:rPr>
              <a:t>أهداف التعليم عن بعد</a:t>
            </a:r>
            <a:endParaRPr lang="en-US" b="1" dirty="0">
              <a:solidFill>
                <a:srgbClr val="FF0000"/>
              </a:solidFill>
            </a:endParaRPr>
          </a:p>
        </p:txBody>
      </p:sp>
      <p:sp>
        <p:nvSpPr>
          <p:cNvPr id="3" name="عنصر نائب للمحتوى 2"/>
          <p:cNvSpPr>
            <a:spLocks noGrp="1"/>
          </p:cNvSpPr>
          <p:nvPr>
            <p:ph sz="quarter" idx="1"/>
          </p:nvPr>
        </p:nvSpPr>
        <p:spPr>
          <a:xfrm>
            <a:off x="301752" y="1340768"/>
            <a:ext cx="8503920" cy="5328592"/>
          </a:xfrm>
        </p:spPr>
        <p:txBody>
          <a:bodyPr>
            <a:normAutofit/>
          </a:bodyPr>
          <a:lstStyle/>
          <a:p>
            <a:pPr>
              <a:buNone/>
            </a:pPr>
            <a:r>
              <a:rPr lang="en-US" b="1" dirty="0"/>
              <a:t> </a:t>
            </a:r>
          </a:p>
          <a:p>
            <a:pPr>
              <a:buNone/>
            </a:pPr>
            <a:r>
              <a:rPr lang="ar-IQ" b="1" dirty="0" smtClean="0"/>
              <a:t>1</a:t>
            </a:r>
            <a:r>
              <a:rPr lang="ar-SA" b="1" dirty="0"/>
              <a:t>- الإسهام في رفع المستوى الثقافي والعلمي والاجتماعي لدى أفراد </a:t>
            </a:r>
            <a:r>
              <a:rPr lang="ar-SA" b="1" dirty="0">
                <a:hlinkClick r:id="rId2" tooltip="مجتمع"/>
              </a:rPr>
              <a:t>المجتمع</a:t>
            </a:r>
            <a:endParaRPr lang="en-US" b="1" dirty="0"/>
          </a:p>
          <a:p>
            <a:pPr>
              <a:buNone/>
            </a:pPr>
            <a:r>
              <a:rPr lang="ar-SA" b="1" dirty="0"/>
              <a:t> 2- سد النقص في أعضاء هيئة التدريس </a:t>
            </a:r>
            <a:r>
              <a:rPr lang="ar-SA" b="1" dirty="0">
                <a:hlinkClick r:id="rId3" tooltip="معلم"/>
              </a:rPr>
              <a:t>والمدربين</a:t>
            </a:r>
            <a:r>
              <a:rPr lang="ar-SA" b="1" dirty="0"/>
              <a:t> المؤهلين في بعض المجالات كما يعمل على تلاشي ضعف الإمكانيات</a:t>
            </a:r>
            <a:endParaRPr lang="en-US" b="1" dirty="0"/>
          </a:p>
          <a:p>
            <a:pPr>
              <a:buNone/>
            </a:pPr>
            <a:r>
              <a:rPr lang="ar-SA" b="1" dirty="0"/>
              <a:t>3- العمل على توفير مصادر تعليمية متنوعة ومتعددة مما يساعد على تقليل الفروق الفردية بين المتدربين وذلك من خلال دعم المؤسسات التدريبية بوسائط وتقنيات تعليم متنوعة وتفاعلية</a:t>
            </a:r>
            <a:endParaRPr lang="en-US" b="1" dirty="0"/>
          </a:p>
          <a:p>
            <a:pPr>
              <a:buNone/>
            </a:pPr>
            <a:r>
              <a:rPr lang="ar-SA" b="1" dirty="0"/>
              <a:t>4- رعاية الطلاب</a:t>
            </a:r>
            <a:endParaRPr lang="en-US" b="1" dirty="0"/>
          </a:p>
          <a:p>
            <a:pPr>
              <a:buNone/>
            </a:pPr>
            <a:r>
              <a:rPr lang="ar-SA" b="1" dirty="0"/>
              <a:t>5- خلق فرص </a:t>
            </a:r>
            <a:r>
              <a:rPr lang="ar-SA" b="1" dirty="0" err="1"/>
              <a:t>وظيفيه</a:t>
            </a:r>
            <a:r>
              <a:rPr lang="ar-SA" b="1" dirty="0"/>
              <a:t> </a:t>
            </a:r>
            <a:r>
              <a:rPr lang="ar-SA" b="1" dirty="0" err="1"/>
              <a:t>اعلى</a:t>
            </a:r>
            <a:r>
              <a:rPr lang="ar-SA" b="1" dirty="0"/>
              <a:t> لمن فاته التعليم المنتظم ممن هو على رأس العمل حتى يكون مفيدا</a:t>
            </a:r>
            <a:endParaRPr lang="en-US" b="1" dirty="0"/>
          </a:p>
          <a:p>
            <a:endParaRPr lang="ar-IQ" b="1" dirty="0"/>
          </a:p>
        </p:txBody>
      </p:sp>
    </p:spTree>
  </p:cSld>
  <p:clrMapOvr>
    <a:masterClrMapping/>
  </p:clrMapOvr>
  <p:transition>
    <p:wipe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التعلم عن بعد</a:t>
            </a:r>
          </a:p>
        </p:txBody>
      </p:sp>
      <p:sp>
        <p:nvSpPr>
          <p:cNvPr id="3" name="عنصر نائب للمحتوى 2"/>
          <p:cNvSpPr>
            <a:spLocks noGrp="1"/>
          </p:cNvSpPr>
          <p:nvPr>
            <p:ph sz="quarter" idx="1"/>
          </p:nvPr>
        </p:nvSpPr>
        <p:spPr>
          <a:xfrm>
            <a:off x="0" y="1340768"/>
            <a:ext cx="8964488" cy="5517232"/>
          </a:xfrm>
        </p:spPr>
        <p:txBody>
          <a:bodyPr>
            <a:normAutofit lnSpcReduction="10000"/>
          </a:bodyPr>
          <a:lstStyle/>
          <a:p>
            <a:pPr>
              <a:buNone/>
            </a:pPr>
            <a:r>
              <a:rPr lang="ar-SA" b="1" u="sng" dirty="0"/>
              <a:t>تطور التعليم عن بعد</a:t>
            </a:r>
            <a:endParaRPr lang="en-US" b="1" dirty="0"/>
          </a:p>
          <a:p>
            <a:pPr>
              <a:buNone/>
            </a:pPr>
            <a:r>
              <a:rPr lang="ar-SA" b="1" dirty="0"/>
              <a:t>1- تجربة مراكز التعلم الليلية</a:t>
            </a:r>
            <a:endParaRPr lang="en-US" b="1" dirty="0"/>
          </a:p>
          <a:p>
            <a:pPr>
              <a:buNone/>
            </a:pPr>
            <a:r>
              <a:rPr lang="ar-SA" b="1" dirty="0"/>
              <a:t>2- تجربة التعلم من خلال المراسلة البريدية : حيث يتم إرسال المواد التعليمية من قبل جهة تعليمية معينة أو من المعلم إلى المتعلم دون حدوث تفاعل بينهما</a:t>
            </a:r>
            <a:endParaRPr lang="en-US" b="1" dirty="0"/>
          </a:p>
          <a:p>
            <a:pPr>
              <a:buNone/>
            </a:pPr>
            <a:r>
              <a:rPr lang="ar-SA" b="1" dirty="0"/>
              <a:t>3- تجربة التعلم عبر المذياع أو الوسائل المسموعة</a:t>
            </a:r>
            <a:endParaRPr lang="en-US" b="1" dirty="0"/>
          </a:p>
          <a:p>
            <a:pPr>
              <a:buNone/>
            </a:pPr>
            <a:r>
              <a:rPr lang="ar-SA" b="1" dirty="0"/>
              <a:t>4- تجربة التعلم عبر التلفاز أو الفيديو كوسائط تعليمية أكثر تطورا وحداثة من المذياع، حيث يتمتعان بتوفر عناصر الصوت والصورة والحركة في نقل المعلومات</a:t>
            </a:r>
            <a:endParaRPr lang="en-US" b="1" dirty="0"/>
          </a:p>
          <a:p>
            <a:pPr>
              <a:buNone/>
            </a:pPr>
            <a:r>
              <a:rPr lang="ar-SA" b="1" dirty="0"/>
              <a:t>5- تجربة "التعلم عن بعد" عبر المذياع </a:t>
            </a:r>
            <a:r>
              <a:rPr lang="ar-SA" b="1" dirty="0" err="1"/>
              <a:t>و</a:t>
            </a:r>
            <a:r>
              <a:rPr lang="ar-SA" b="1" dirty="0"/>
              <a:t>/أو التلفزيون التفاعليين، وهي تقنية تقوم على مبدأ التفاعل بين المعلم والمتعلم بالصوت والصورة</a:t>
            </a:r>
            <a:endParaRPr lang="en-US" b="1" dirty="0"/>
          </a:p>
          <a:p>
            <a:pPr>
              <a:buNone/>
            </a:pPr>
            <a:r>
              <a:rPr lang="ar-SA" b="1" dirty="0"/>
              <a:t>6- تجربة التكنولوجيا الرقمية من خلال الحواسيب والشبكة العالمية للمعلومات والتي أصبحت في الوقت الحالي أبرز التقنيات التي يرتكز عليها نظام " التعليم عن بعد </a:t>
            </a:r>
            <a:endParaRPr lang="ar-IQ" b="1" dirty="0"/>
          </a:p>
        </p:txBody>
      </p:sp>
    </p:spTree>
  </p:cSld>
  <p:clrMapOvr>
    <a:masterClrMapping/>
  </p:clrMapOvr>
  <p:transition>
    <p:pull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التعلم عن بعد</a:t>
            </a:r>
          </a:p>
        </p:txBody>
      </p:sp>
      <p:sp>
        <p:nvSpPr>
          <p:cNvPr id="3" name="عنصر نائب للمحتوى 2"/>
          <p:cNvSpPr>
            <a:spLocks noGrp="1"/>
          </p:cNvSpPr>
          <p:nvPr>
            <p:ph sz="quarter" idx="1"/>
          </p:nvPr>
        </p:nvSpPr>
        <p:spPr>
          <a:xfrm>
            <a:off x="301752" y="1527048"/>
            <a:ext cx="8590728" cy="4782272"/>
          </a:xfrm>
        </p:spPr>
        <p:txBody>
          <a:bodyPr>
            <a:normAutofit fontScale="92500" lnSpcReduction="20000"/>
          </a:bodyPr>
          <a:lstStyle/>
          <a:p>
            <a:r>
              <a:rPr lang="ar-SA" b="1" u="sng" dirty="0"/>
              <a:t>ممكن تقسيم التعليم عن بعد من حيث النقل إلي قسمين</a:t>
            </a:r>
            <a:r>
              <a:rPr lang="en-US" b="1" u="sng" dirty="0"/>
              <a:t>:</a:t>
            </a:r>
            <a:endParaRPr lang="en-US" b="1" dirty="0"/>
          </a:p>
          <a:p>
            <a:pPr>
              <a:buNone/>
            </a:pPr>
            <a:r>
              <a:rPr lang="ar-SA" b="1" dirty="0"/>
              <a:t>أ- النقل المتزامن : ويكون الاتصال والتفاعل في الوقت ذاته بين المحاضر والطالب </a:t>
            </a:r>
            <a:r>
              <a:rPr lang="en-US" b="1" dirty="0"/>
              <a:t>.</a:t>
            </a:r>
          </a:p>
          <a:p>
            <a:pPr>
              <a:buNone/>
            </a:pPr>
            <a:r>
              <a:rPr lang="ar-SA" b="1" dirty="0"/>
              <a:t>ب- النقل غير المتزامن : حيث إن المحاضر يقوم بتوفير المادة الدراسية بواسطة التلفزيون، أو الفيديو، أو الأقراص المدمجة، أو الحاسب الآلي، أو من خلال موقع على الإنترنت،أو أي وسيلة أخرى، ويتلقى أو يتحصل الطالب على المواد في وقت لاحق </a:t>
            </a:r>
            <a:r>
              <a:rPr lang="en-US" b="1" dirty="0"/>
              <a:t>. </a:t>
            </a:r>
          </a:p>
          <a:p>
            <a:pPr>
              <a:buNone/>
            </a:pPr>
            <a:r>
              <a:rPr lang="ar-SA" b="1" u="sng" dirty="0"/>
              <a:t>أهمية التعلّيم عن بعد </a:t>
            </a:r>
            <a:r>
              <a:rPr lang="en-US" b="1" u="sng" dirty="0"/>
              <a:t>: </a:t>
            </a:r>
            <a:endParaRPr lang="en-US" b="1" dirty="0"/>
          </a:p>
          <a:p>
            <a:pPr>
              <a:buNone/>
            </a:pPr>
            <a:r>
              <a:rPr lang="ar-SA" b="1" dirty="0"/>
              <a:t>أ- الأفراد الذين لم يتمكنوا من الالتحاق بالمدارس</a:t>
            </a:r>
            <a:r>
              <a:rPr lang="en-US" b="1" dirty="0"/>
              <a:t>.</a:t>
            </a:r>
          </a:p>
          <a:p>
            <a:pPr>
              <a:buNone/>
            </a:pPr>
            <a:r>
              <a:rPr lang="ar-SA" b="1" dirty="0"/>
              <a:t>ب- الطلاب الذين انصرفوا عن الدراسة لظروف خاصة بهم</a:t>
            </a:r>
            <a:r>
              <a:rPr lang="en-US" b="1" dirty="0"/>
              <a:t>.</a:t>
            </a:r>
          </a:p>
          <a:p>
            <a:pPr>
              <a:buNone/>
            </a:pPr>
            <a:r>
              <a:rPr lang="ar-SA" b="1" dirty="0"/>
              <a:t>ج- الأفراد الذين يريدون الجمع بين الوظيفة والعمل</a:t>
            </a:r>
            <a:r>
              <a:rPr lang="en-US" b="1" dirty="0"/>
              <a:t>.</a:t>
            </a:r>
          </a:p>
          <a:p>
            <a:pPr>
              <a:buNone/>
            </a:pPr>
            <a:r>
              <a:rPr lang="ar-SA" b="1" dirty="0"/>
              <a:t>د- الأفراد الذين يريدون دراسة تخصص آخر بخلاف تخصصهم الرئيس</a:t>
            </a:r>
            <a:r>
              <a:rPr lang="en-US" b="1" dirty="0"/>
              <a:t>.</a:t>
            </a:r>
          </a:p>
          <a:p>
            <a:pPr>
              <a:buNone/>
            </a:pPr>
            <a:r>
              <a:rPr lang="ar-SA" b="1" dirty="0"/>
              <a:t>هـ- خريجو الثانوية الذين لم يجدوا مقاعد في الجامعات</a:t>
            </a:r>
            <a:r>
              <a:rPr lang="en-US" b="1" dirty="0"/>
              <a:t>.</a:t>
            </a:r>
          </a:p>
          <a:p>
            <a:pPr>
              <a:buNone/>
            </a:pPr>
            <a:r>
              <a:rPr lang="ar-SA" b="1" dirty="0"/>
              <a:t>و- التدريب على رأس العمل</a:t>
            </a:r>
            <a:r>
              <a:rPr lang="en-US" b="1" dirty="0"/>
              <a:t>.</a:t>
            </a:r>
          </a:p>
          <a:p>
            <a:pPr>
              <a:buNone/>
            </a:pPr>
            <a:endParaRPr lang="ar-IQ" b="1" dirty="0"/>
          </a:p>
        </p:txBody>
      </p:sp>
    </p:spTree>
  </p:cSld>
  <p:clrMapOvr>
    <a:masterClrMapping/>
  </p:clrMapOvr>
  <p:transition>
    <p:pull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171400"/>
            <a:ext cx="8534400" cy="1368152"/>
          </a:xfrm>
        </p:spPr>
        <p:txBody>
          <a:bodyPr>
            <a:noAutofit/>
          </a:bodyPr>
          <a:lstStyle/>
          <a:p>
            <a:r>
              <a:rPr lang="ar-SA" sz="4000" b="1" dirty="0" smtClean="0">
                <a:solidFill>
                  <a:schemeClr val="tx1"/>
                </a:solidFill>
              </a:rPr>
              <a:t/>
            </a:r>
            <a:br>
              <a:rPr lang="ar-SA" sz="4000" b="1" dirty="0" smtClean="0">
                <a:solidFill>
                  <a:schemeClr val="tx1"/>
                </a:solidFill>
              </a:rPr>
            </a:br>
            <a:r>
              <a:rPr lang="ar-SA" sz="4000" b="1" dirty="0" smtClean="0">
                <a:solidFill>
                  <a:schemeClr val="tx1"/>
                </a:solidFill>
              </a:rPr>
              <a:t/>
            </a:r>
            <a:br>
              <a:rPr lang="ar-SA" sz="4000" b="1" dirty="0" smtClean="0">
                <a:solidFill>
                  <a:schemeClr val="tx1"/>
                </a:solidFill>
              </a:rPr>
            </a:br>
            <a:r>
              <a:rPr lang="ar-SA" sz="800" b="1" dirty="0" smtClean="0">
                <a:solidFill>
                  <a:schemeClr val="tx1"/>
                </a:solidFill>
              </a:rPr>
              <a:t/>
            </a:r>
            <a:br>
              <a:rPr lang="ar-SA" sz="800" b="1" dirty="0" smtClean="0">
                <a:solidFill>
                  <a:schemeClr val="tx1"/>
                </a:solidFill>
              </a:rPr>
            </a:br>
            <a:r>
              <a:rPr lang="ar-SA" sz="4000" b="1" dirty="0" smtClean="0">
                <a:solidFill>
                  <a:schemeClr val="tx1"/>
                </a:solidFill>
              </a:rPr>
              <a:t>السبورة </a:t>
            </a:r>
            <a:r>
              <a:rPr lang="ar-SA" sz="4000" b="1" dirty="0" smtClean="0">
                <a:solidFill>
                  <a:schemeClr val="tx1"/>
                </a:solidFill>
              </a:rPr>
              <a:t>الذكية </a:t>
            </a:r>
            <a:endParaRPr lang="ar-IQ" sz="4000" dirty="0">
              <a:solidFill>
                <a:schemeClr val="tx1"/>
              </a:solidFill>
            </a:endParaRPr>
          </a:p>
        </p:txBody>
      </p:sp>
      <p:sp>
        <p:nvSpPr>
          <p:cNvPr id="3" name="عنصر نائب للمحتوى 2"/>
          <p:cNvSpPr>
            <a:spLocks noGrp="1"/>
          </p:cNvSpPr>
          <p:nvPr>
            <p:ph sz="quarter" idx="1"/>
          </p:nvPr>
        </p:nvSpPr>
        <p:spPr>
          <a:xfrm>
            <a:off x="0" y="1268760"/>
            <a:ext cx="8964488" cy="5400600"/>
          </a:xfrm>
        </p:spPr>
        <p:txBody>
          <a:bodyPr>
            <a:normAutofit/>
          </a:bodyPr>
          <a:lstStyle/>
          <a:p>
            <a:pPr>
              <a:buNone/>
            </a:pPr>
            <a:endParaRPr lang="en-US" b="1" dirty="0"/>
          </a:p>
          <a:p>
            <a:pPr>
              <a:buNone/>
            </a:pPr>
            <a:r>
              <a:rPr lang="ar-SA" b="1" dirty="0" smtClean="0"/>
              <a:t>هي </a:t>
            </a:r>
            <a:r>
              <a:rPr lang="ar-SA" b="1" dirty="0"/>
              <a:t>عبارة عن لوحة بيضاء تفاعلية نشطة متعددة الاستخدامات، يرفق معها أقلام رقمية وممحاة إلكترونية، يتم توصيل هذه السبورة بالحاسوب وجهاز بروجكتور "جهاز الإسقاط الضوئي" فتتحول لشاشة حاسوب عملاقة، يتم استخدام القلم والممحاة والنقر بالإصبع على السبورة للقيام بإدخال البيانات وتحريرها والتحكم في عرضها عوضاً عن استخدام الفأرة</a:t>
            </a:r>
            <a:endParaRPr lang="en-US" b="1" dirty="0"/>
          </a:p>
          <a:p>
            <a:pPr>
              <a:buNone/>
            </a:pPr>
            <a:r>
              <a:rPr lang="ar-SA" b="1" u="sng" dirty="0"/>
              <a:t>أطلقت عليها </a:t>
            </a:r>
            <a:r>
              <a:rPr lang="ar-IQ" b="1" u="sng" dirty="0" err="1"/>
              <a:t>واطلقت</a:t>
            </a:r>
            <a:r>
              <a:rPr lang="ar-IQ" b="1" u="sng" dirty="0"/>
              <a:t> عليها مسميات منها</a:t>
            </a:r>
            <a:endParaRPr lang="en-US" b="1" dirty="0"/>
          </a:p>
          <a:p>
            <a:pPr>
              <a:buNone/>
            </a:pPr>
            <a:r>
              <a:rPr lang="ar-OM" b="1" dirty="0"/>
              <a:t>1. </a:t>
            </a:r>
            <a:r>
              <a:rPr lang="ar-SA" b="1" dirty="0"/>
              <a:t>السبورة الذكية </a:t>
            </a:r>
            <a:endParaRPr lang="en-US" b="1" dirty="0"/>
          </a:p>
          <a:p>
            <a:pPr>
              <a:buNone/>
            </a:pPr>
            <a:r>
              <a:rPr lang="ar-OM" b="1" dirty="0"/>
              <a:t>2. </a:t>
            </a:r>
            <a:r>
              <a:rPr lang="ar-SA" b="1" dirty="0" err="1"/>
              <a:t>ال</a:t>
            </a:r>
            <a:r>
              <a:rPr lang="ar-OM" b="1" dirty="0"/>
              <a:t>شاشة </a:t>
            </a:r>
            <a:r>
              <a:rPr lang="ar-SA" b="1" dirty="0"/>
              <a:t>الإلكترونية </a:t>
            </a:r>
            <a:endParaRPr lang="en-US" b="1" dirty="0"/>
          </a:p>
          <a:p>
            <a:pPr>
              <a:buNone/>
            </a:pPr>
            <a:r>
              <a:rPr lang="ar-OM" b="1" dirty="0"/>
              <a:t>3. </a:t>
            </a:r>
            <a:r>
              <a:rPr lang="ar-SA" b="1" dirty="0"/>
              <a:t>السبورة الرقمية </a:t>
            </a:r>
            <a:endParaRPr lang="en-US" b="1" dirty="0"/>
          </a:p>
          <a:p>
            <a:pPr>
              <a:buNone/>
            </a:pPr>
            <a:r>
              <a:rPr lang="ar-OM" b="1" dirty="0"/>
              <a:t>4. </a:t>
            </a:r>
            <a:r>
              <a:rPr lang="ar-SA" b="1" dirty="0"/>
              <a:t>السبورة البيضاء التفاعلية </a:t>
            </a:r>
            <a:endParaRPr lang="ar-IQ" b="1" dirty="0"/>
          </a:p>
        </p:txBody>
      </p:sp>
    </p:spTree>
  </p:cSld>
  <p:clrMapOvr>
    <a:masterClrMapping/>
  </p:clrMapOvr>
  <p:transition>
    <p:pull dir="l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315416"/>
            <a:ext cx="8534400" cy="1440160"/>
          </a:xfrm>
        </p:spPr>
        <p:txBody>
          <a:bodyPr>
            <a:noAutofit/>
          </a:bodyPr>
          <a:lstStyle/>
          <a:p>
            <a:r>
              <a:rPr lang="ar-SA" sz="3600" b="1" u="sng" dirty="0" smtClean="0">
                <a:solidFill>
                  <a:srgbClr val="FF0000"/>
                </a:solidFill>
              </a:rPr>
              <a:t/>
            </a:r>
            <a:br>
              <a:rPr lang="ar-SA" sz="3600" b="1" u="sng" dirty="0" smtClean="0">
                <a:solidFill>
                  <a:srgbClr val="FF0000"/>
                </a:solidFill>
              </a:rPr>
            </a:br>
            <a:r>
              <a:rPr lang="ar-SA" sz="3600" b="1" u="sng" dirty="0" smtClean="0">
                <a:solidFill>
                  <a:srgbClr val="FF0000"/>
                </a:solidFill>
              </a:rPr>
              <a:t/>
            </a:r>
            <a:br>
              <a:rPr lang="ar-SA" sz="3600" b="1" u="sng" dirty="0" smtClean="0">
                <a:solidFill>
                  <a:srgbClr val="FF0000"/>
                </a:solidFill>
              </a:rPr>
            </a:br>
            <a:r>
              <a:rPr lang="ar-SA" sz="3600" b="1" u="sng" dirty="0" smtClean="0">
                <a:solidFill>
                  <a:srgbClr val="FF0000"/>
                </a:solidFill>
              </a:rPr>
              <a:t/>
            </a:r>
            <a:br>
              <a:rPr lang="ar-SA" sz="3600" b="1" u="sng" dirty="0" smtClean="0">
                <a:solidFill>
                  <a:srgbClr val="FF0000"/>
                </a:solidFill>
              </a:rPr>
            </a:br>
            <a:r>
              <a:rPr lang="ar-SA" sz="3600" b="1" u="sng" dirty="0" smtClean="0">
                <a:solidFill>
                  <a:srgbClr val="FF0000"/>
                </a:solidFill>
              </a:rPr>
              <a:t/>
            </a:r>
            <a:br>
              <a:rPr lang="ar-SA" sz="3600" b="1" u="sng" dirty="0" smtClean="0">
                <a:solidFill>
                  <a:srgbClr val="FF0000"/>
                </a:solidFill>
              </a:rPr>
            </a:br>
            <a:r>
              <a:rPr lang="ar-SA" sz="3600" b="1" u="sng" dirty="0" smtClean="0">
                <a:solidFill>
                  <a:srgbClr val="FF0000"/>
                </a:solidFill>
              </a:rPr>
              <a:t/>
            </a:r>
            <a:br>
              <a:rPr lang="ar-SA" sz="3600" b="1" u="sng" dirty="0" smtClean="0">
                <a:solidFill>
                  <a:srgbClr val="FF0000"/>
                </a:solidFill>
              </a:rPr>
            </a:br>
            <a:r>
              <a:rPr lang="ar-SA" sz="3600" b="1" u="sng" dirty="0" smtClean="0">
                <a:solidFill>
                  <a:srgbClr val="FF0000"/>
                </a:solidFill>
              </a:rPr>
              <a:t/>
            </a:r>
            <a:br>
              <a:rPr lang="ar-SA" sz="3600" b="1" u="sng" dirty="0" smtClean="0">
                <a:solidFill>
                  <a:srgbClr val="FF0000"/>
                </a:solidFill>
              </a:rPr>
            </a:br>
            <a:r>
              <a:rPr lang="ar-SA" sz="3600" b="1" u="sng" dirty="0" smtClean="0">
                <a:solidFill>
                  <a:srgbClr val="FF0000"/>
                </a:solidFill>
              </a:rPr>
              <a:t/>
            </a:r>
            <a:br>
              <a:rPr lang="ar-SA" sz="3600" b="1" u="sng" dirty="0" smtClean="0">
                <a:solidFill>
                  <a:srgbClr val="FF0000"/>
                </a:solidFill>
              </a:rPr>
            </a:br>
            <a:r>
              <a:rPr lang="ar-SA" sz="3600" b="1" u="sng" dirty="0" smtClean="0">
                <a:solidFill>
                  <a:srgbClr val="FF0000"/>
                </a:solidFill>
              </a:rPr>
              <a:t/>
            </a:r>
            <a:br>
              <a:rPr lang="ar-SA" sz="3600" b="1" u="sng" dirty="0" smtClean="0">
                <a:solidFill>
                  <a:srgbClr val="FF0000"/>
                </a:solidFill>
              </a:rPr>
            </a:br>
            <a:r>
              <a:rPr lang="ar-SA" sz="3600" b="1" u="sng" dirty="0" smtClean="0">
                <a:solidFill>
                  <a:srgbClr val="FF0000"/>
                </a:solidFill>
              </a:rPr>
              <a:t/>
            </a:r>
            <a:br>
              <a:rPr lang="ar-SA" sz="3600" b="1" u="sng" dirty="0" smtClean="0">
                <a:solidFill>
                  <a:srgbClr val="FF0000"/>
                </a:solidFill>
              </a:rPr>
            </a:br>
            <a:r>
              <a:rPr lang="ar-SA" sz="3600" b="1" u="sng" dirty="0" smtClean="0">
                <a:solidFill>
                  <a:srgbClr val="FF0000"/>
                </a:solidFill>
              </a:rPr>
              <a:t/>
            </a:r>
            <a:br>
              <a:rPr lang="ar-SA" sz="3600" b="1" u="sng" dirty="0" smtClean="0">
                <a:solidFill>
                  <a:srgbClr val="FF0000"/>
                </a:solidFill>
              </a:rPr>
            </a:br>
            <a:r>
              <a:rPr lang="ar-SA" sz="3600" b="1" u="sng" dirty="0" smtClean="0">
                <a:solidFill>
                  <a:srgbClr val="FF0000"/>
                </a:solidFill>
              </a:rPr>
              <a:t/>
            </a:r>
            <a:br>
              <a:rPr lang="ar-SA" sz="3600" b="1" u="sng" dirty="0" smtClean="0">
                <a:solidFill>
                  <a:srgbClr val="FF0000"/>
                </a:solidFill>
              </a:rPr>
            </a:br>
            <a:r>
              <a:rPr lang="ar-SA" sz="3600" b="1" u="sng" dirty="0" smtClean="0">
                <a:solidFill>
                  <a:srgbClr val="FF0000"/>
                </a:solidFill>
              </a:rPr>
              <a:t/>
            </a:r>
            <a:br>
              <a:rPr lang="ar-SA" sz="3600" b="1" u="sng" dirty="0" smtClean="0">
                <a:solidFill>
                  <a:srgbClr val="FF0000"/>
                </a:solidFill>
              </a:rPr>
            </a:br>
            <a:r>
              <a:rPr lang="ar-OM" sz="3600" b="1" u="sng" dirty="0" smtClean="0">
                <a:solidFill>
                  <a:srgbClr val="FF0000"/>
                </a:solidFill>
              </a:rPr>
              <a:t>مكونات السبورة </a:t>
            </a:r>
            <a:r>
              <a:rPr lang="ar-OM" sz="3600" b="1" u="sng" dirty="0" smtClean="0">
                <a:solidFill>
                  <a:srgbClr val="FF0000"/>
                </a:solidFill>
              </a:rPr>
              <a:t>التفاعلية </a:t>
            </a:r>
            <a:endParaRPr lang="ar-IQ" sz="3600" dirty="0">
              <a:solidFill>
                <a:srgbClr val="FF0000"/>
              </a:solidFill>
            </a:endParaRPr>
          </a:p>
        </p:txBody>
      </p:sp>
      <p:sp>
        <p:nvSpPr>
          <p:cNvPr id="3" name="عنصر نائب للمحتوى 2"/>
          <p:cNvSpPr>
            <a:spLocks noGrp="1"/>
          </p:cNvSpPr>
          <p:nvPr>
            <p:ph sz="quarter" idx="1"/>
          </p:nvPr>
        </p:nvSpPr>
        <p:spPr/>
        <p:txBody>
          <a:bodyPr>
            <a:normAutofit/>
          </a:bodyPr>
          <a:lstStyle/>
          <a:p>
            <a:pPr>
              <a:buNone/>
            </a:pPr>
            <a:r>
              <a:rPr lang="ar-SA" sz="4600" b="1" dirty="0" smtClean="0"/>
              <a:t>اولا:- </a:t>
            </a:r>
            <a:r>
              <a:rPr lang="ar-OM" sz="4600" b="1" dirty="0" smtClean="0"/>
              <a:t>المكونات المادية</a:t>
            </a:r>
            <a:endParaRPr lang="en-US" sz="4600" b="1" dirty="0" smtClean="0"/>
          </a:p>
          <a:p>
            <a:pPr>
              <a:buNone/>
            </a:pPr>
            <a:r>
              <a:rPr lang="ar-OM" sz="4000" b="1" dirty="0" smtClean="0"/>
              <a:t>- شاشة بيضاء تفاعلية</a:t>
            </a:r>
            <a:endParaRPr lang="en-US" sz="4000" b="1" dirty="0" smtClean="0"/>
          </a:p>
          <a:p>
            <a:pPr>
              <a:buNone/>
            </a:pPr>
            <a:r>
              <a:rPr lang="ar-OM" sz="4000" b="1" dirty="0" smtClean="0"/>
              <a:t>- أربعة أقلام حبررقمية</a:t>
            </a:r>
            <a:endParaRPr lang="en-US" sz="4000" b="1" dirty="0" smtClean="0"/>
          </a:p>
          <a:p>
            <a:pPr>
              <a:buNone/>
            </a:pPr>
            <a:r>
              <a:rPr lang="ar-OM" sz="4000" b="1" dirty="0" smtClean="0"/>
              <a:t>- ممحاة رقمية</a:t>
            </a:r>
            <a:endParaRPr lang="en-US" sz="4000" b="1" dirty="0" smtClean="0"/>
          </a:p>
          <a:p>
            <a:pPr>
              <a:buNone/>
            </a:pPr>
            <a:r>
              <a:rPr lang="ar-OM" sz="4000" b="1" dirty="0" smtClean="0"/>
              <a:t>-  ز</a:t>
            </a:r>
            <a:r>
              <a:rPr lang="ar-SA" sz="4000" b="1" dirty="0" smtClean="0"/>
              <a:t>ر</a:t>
            </a:r>
            <a:r>
              <a:rPr lang="ar-OM" sz="4000" b="1" dirty="0" smtClean="0"/>
              <a:t> لإظهار لوحة المفاتيح على الشاشة</a:t>
            </a:r>
            <a:endParaRPr lang="en-US" sz="4000" b="1" dirty="0" smtClean="0"/>
          </a:p>
          <a:p>
            <a:pPr>
              <a:buNone/>
            </a:pPr>
            <a:r>
              <a:rPr lang="ar-OM" sz="4000" b="1" dirty="0" smtClean="0"/>
              <a:t>-  زر الفأرة الأيمن، زر المساعدة</a:t>
            </a:r>
            <a:r>
              <a:rPr lang="ar-OM" b="1" dirty="0" smtClean="0"/>
              <a:t>. </a:t>
            </a:r>
            <a:endParaRPr lang="en-US" b="1" dirty="0" smtClean="0"/>
          </a:p>
          <a:p>
            <a:endParaRPr lang="en-US" b="1" dirty="0" smtClean="0"/>
          </a:p>
          <a:p>
            <a:endParaRPr lang="ar-IQ" b="1" dirty="0"/>
          </a:p>
        </p:txBody>
      </p:sp>
    </p:spTree>
  </p:cSld>
  <p:clrMapOvr>
    <a:masterClrMapping/>
  </p:clrMapOvr>
  <p:transition>
    <p:pull dir="l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
            </a:r>
            <a:br>
              <a:rPr lang="ar-SA" dirty="0" smtClean="0"/>
            </a:br>
            <a:r>
              <a:rPr lang="ar-SA" dirty="0" smtClean="0"/>
              <a:t/>
            </a:r>
            <a:br>
              <a:rPr lang="ar-SA" dirty="0" smtClean="0"/>
            </a:br>
            <a:r>
              <a:rPr lang="ar-SA" dirty="0" smtClean="0"/>
              <a:t/>
            </a:r>
            <a:br>
              <a:rPr lang="ar-SA" dirty="0" smtClean="0"/>
            </a:br>
            <a:r>
              <a:rPr lang="ar-SA" sz="3200" b="1" u="sng" dirty="0" smtClean="0">
                <a:solidFill>
                  <a:srgbClr val="FF0000"/>
                </a:solidFill>
              </a:rPr>
              <a:t/>
            </a:r>
            <a:br>
              <a:rPr lang="ar-SA" sz="3200" b="1" u="sng" dirty="0" smtClean="0">
                <a:solidFill>
                  <a:srgbClr val="FF0000"/>
                </a:solidFill>
              </a:rPr>
            </a:br>
            <a:r>
              <a:rPr lang="ar-SA" sz="3200" b="1" u="sng" dirty="0" smtClean="0">
                <a:solidFill>
                  <a:srgbClr val="FF0000"/>
                </a:solidFill>
              </a:rPr>
              <a:t/>
            </a:r>
            <a:br>
              <a:rPr lang="ar-SA" sz="3200" b="1" u="sng" dirty="0" smtClean="0">
                <a:solidFill>
                  <a:srgbClr val="FF0000"/>
                </a:solidFill>
              </a:rPr>
            </a:br>
            <a:r>
              <a:rPr lang="ar-SA" sz="3200" b="1" u="sng" dirty="0" smtClean="0">
                <a:solidFill>
                  <a:srgbClr val="FF0000"/>
                </a:solidFill>
              </a:rPr>
              <a:t/>
            </a:r>
            <a:br>
              <a:rPr lang="ar-SA" sz="3200" b="1" u="sng" dirty="0" smtClean="0">
                <a:solidFill>
                  <a:srgbClr val="FF0000"/>
                </a:solidFill>
              </a:rPr>
            </a:br>
            <a:r>
              <a:rPr lang="ar-SA" sz="3200" b="1" u="sng" dirty="0" smtClean="0">
                <a:solidFill>
                  <a:srgbClr val="FF0000"/>
                </a:solidFill>
              </a:rPr>
              <a:t/>
            </a:r>
            <a:br>
              <a:rPr lang="ar-SA" sz="3200" b="1" u="sng" dirty="0" smtClean="0">
                <a:solidFill>
                  <a:srgbClr val="FF0000"/>
                </a:solidFill>
              </a:rPr>
            </a:br>
            <a:r>
              <a:rPr lang="ar-SA" sz="3200" b="1" u="sng" dirty="0" smtClean="0">
                <a:solidFill>
                  <a:srgbClr val="FF0000"/>
                </a:solidFill>
              </a:rPr>
              <a:t/>
            </a:r>
            <a:br>
              <a:rPr lang="ar-SA" sz="3200" b="1" u="sng" dirty="0" smtClean="0">
                <a:solidFill>
                  <a:srgbClr val="FF0000"/>
                </a:solidFill>
              </a:rPr>
            </a:br>
            <a:r>
              <a:rPr lang="ar-SA" sz="3200" b="1" u="sng" dirty="0" smtClean="0">
                <a:solidFill>
                  <a:srgbClr val="FF0000"/>
                </a:solidFill>
              </a:rPr>
              <a:t/>
            </a:r>
            <a:br>
              <a:rPr lang="ar-SA" sz="3200" b="1" u="sng" dirty="0" smtClean="0">
                <a:solidFill>
                  <a:srgbClr val="FF0000"/>
                </a:solidFill>
              </a:rPr>
            </a:br>
            <a:r>
              <a:rPr lang="ar-SA" sz="3200" b="1" u="sng" dirty="0" smtClean="0">
                <a:solidFill>
                  <a:srgbClr val="FF0000"/>
                </a:solidFill>
              </a:rPr>
              <a:t/>
            </a:r>
            <a:br>
              <a:rPr lang="ar-SA" sz="3200" b="1" u="sng" dirty="0" smtClean="0">
                <a:solidFill>
                  <a:srgbClr val="FF0000"/>
                </a:solidFill>
              </a:rPr>
            </a:br>
            <a:r>
              <a:rPr lang="ar-SA" sz="3200" b="1" u="sng" dirty="0" smtClean="0">
                <a:solidFill>
                  <a:srgbClr val="FF0000"/>
                </a:solidFill>
              </a:rPr>
              <a:t/>
            </a:r>
            <a:br>
              <a:rPr lang="ar-SA" sz="3200" b="1" u="sng" dirty="0" smtClean="0">
                <a:solidFill>
                  <a:srgbClr val="FF0000"/>
                </a:solidFill>
              </a:rPr>
            </a:br>
            <a:r>
              <a:rPr lang="ar-SA" sz="3200" b="1" u="sng" dirty="0" smtClean="0">
                <a:solidFill>
                  <a:srgbClr val="FF0000"/>
                </a:solidFill>
              </a:rPr>
              <a:t/>
            </a:r>
            <a:br>
              <a:rPr lang="ar-SA" sz="3200" b="1" u="sng" dirty="0" smtClean="0">
                <a:solidFill>
                  <a:srgbClr val="FF0000"/>
                </a:solidFill>
              </a:rPr>
            </a:br>
            <a:r>
              <a:rPr lang="ar-SA" sz="3200" b="1" u="sng" dirty="0" smtClean="0">
                <a:solidFill>
                  <a:srgbClr val="FF0000"/>
                </a:solidFill>
              </a:rPr>
              <a:t/>
            </a:r>
            <a:br>
              <a:rPr lang="ar-SA" sz="3200" b="1" u="sng" dirty="0" smtClean="0">
                <a:solidFill>
                  <a:srgbClr val="FF0000"/>
                </a:solidFill>
              </a:rPr>
            </a:br>
            <a:r>
              <a:rPr lang="ar-SA" sz="3200" b="1" u="sng" dirty="0" smtClean="0">
                <a:solidFill>
                  <a:srgbClr val="FF0000"/>
                </a:solidFill>
              </a:rPr>
              <a:t/>
            </a:r>
            <a:br>
              <a:rPr lang="ar-SA" sz="3200" b="1" u="sng" dirty="0" smtClean="0">
                <a:solidFill>
                  <a:srgbClr val="FF0000"/>
                </a:solidFill>
              </a:rPr>
            </a:br>
            <a:r>
              <a:rPr lang="ar-SA" sz="3200" b="1" u="sng" dirty="0" smtClean="0">
                <a:solidFill>
                  <a:srgbClr val="FF0000"/>
                </a:solidFill>
              </a:rPr>
              <a:t/>
            </a:r>
            <a:br>
              <a:rPr lang="ar-SA" sz="3200" b="1" u="sng" dirty="0" smtClean="0">
                <a:solidFill>
                  <a:srgbClr val="FF0000"/>
                </a:solidFill>
              </a:rPr>
            </a:br>
            <a:r>
              <a:rPr lang="ar-OM" sz="3200" b="1" u="sng" dirty="0" smtClean="0">
                <a:solidFill>
                  <a:srgbClr val="FF0000"/>
                </a:solidFill>
              </a:rPr>
              <a:t>مكونات السبورة التفاعلية </a:t>
            </a:r>
            <a:endParaRPr lang="en-US" dirty="0"/>
          </a:p>
        </p:txBody>
      </p:sp>
      <p:sp>
        <p:nvSpPr>
          <p:cNvPr id="3" name="Content Placeholder 2"/>
          <p:cNvSpPr>
            <a:spLocks noGrp="1"/>
          </p:cNvSpPr>
          <p:nvPr>
            <p:ph sz="quarter" idx="1"/>
          </p:nvPr>
        </p:nvSpPr>
        <p:spPr>
          <a:xfrm>
            <a:off x="0" y="1527048"/>
            <a:ext cx="8964488" cy="4782272"/>
          </a:xfrm>
        </p:spPr>
        <p:txBody>
          <a:bodyPr>
            <a:normAutofit fontScale="92500" lnSpcReduction="20000"/>
          </a:bodyPr>
          <a:lstStyle/>
          <a:p>
            <a:pPr>
              <a:buNone/>
            </a:pPr>
            <a:r>
              <a:rPr lang="ar-SA" sz="4000" b="1" dirty="0" smtClean="0"/>
              <a:t>ثانياً:- </a:t>
            </a:r>
            <a:r>
              <a:rPr lang="ar-OM" sz="4000" b="1" dirty="0" smtClean="0"/>
              <a:t>المكونات البرمجية</a:t>
            </a:r>
            <a:endParaRPr lang="en-US" sz="4000" b="1" dirty="0" smtClean="0"/>
          </a:p>
          <a:p>
            <a:pPr>
              <a:buNone/>
            </a:pPr>
            <a:r>
              <a:rPr lang="ar-SA" b="1" dirty="0" smtClean="0"/>
              <a:t>- </a:t>
            </a:r>
            <a:r>
              <a:rPr lang="ar-SA" sz="3200" b="1" dirty="0" smtClean="0"/>
              <a:t>برنامج دفتر الملاحظات وهو أهم برنامج من برامج السبورة التفاعلية ويُستخدم لإعداد دروس تفاعلية، وهو يشبه إلى حد كبير برنامج الب</a:t>
            </a:r>
            <a:r>
              <a:rPr lang="ar-IQ" sz="3200" b="1" dirty="0" smtClean="0"/>
              <a:t>و</a:t>
            </a:r>
            <a:r>
              <a:rPr lang="ar-SA" sz="3200" b="1" dirty="0" smtClean="0"/>
              <a:t>ربوينت لكنه يمتاز بخصائص تميزه عنه كإمكانية تحريك الصور مثلاً. </a:t>
            </a:r>
            <a:endParaRPr lang="en-US" sz="3200" b="1" dirty="0" smtClean="0"/>
          </a:p>
          <a:p>
            <a:pPr>
              <a:buNone/>
            </a:pPr>
            <a:r>
              <a:rPr lang="ar-SA" sz="3200" b="1" dirty="0" smtClean="0"/>
              <a:t>- برنامج المسجل : وعند تشغيله يقوم بتسجيل كافة الإجراءات التي يقوم بها  المعلم على الشاشة مع الصوت. </a:t>
            </a:r>
            <a:endParaRPr lang="en-US" sz="3200" b="1" dirty="0" smtClean="0"/>
          </a:p>
          <a:p>
            <a:pPr>
              <a:buNone/>
            </a:pPr>
            <a:r>
              <a:rPr lang="ar-SA" sz="3200" b="1" dirty="0" smtClean="0"/>
              <a:t>- برنامج مشغل الفيديو : يقوم بتشغيل ملفات الفيديو الموجودة على جهاز الحاسب سواءً التي تم تسجيلها من خلال السبورة نفسها أو التي حفظها من الإنترنت أو البرامج التعليمية، كما يتيح البرنامج الكتابة و الرسم فوق الفيديو. </a:t>
            </a:r>
            <a:r>
              <a:rPr lang="en-US" sz="3200" b="1" dirty="0" smtClean="0"/>
              <a:t> </a:t>
            </a:r>
          </a:p>
          <a:p>
            <a:endParaRPr lang="en-US" b="1"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مدني">
  <a:themeElements>
    <a:clrScheme name="مدني">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مدني">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دني">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81</TotalTime>
  <Words>858</Words>
  <Application>Microsoft Office PowerPoint</Application>
  <PresentationFormat>On-screen Show (4:3)</PresentationFormat>
  <Paragraphs>96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مدني</vt:lpstr>
      <vt:lpstr>Slide 1</vt:lpstr>
      <vt:lpstr>التعلم عن بعد</vt:lpstr>
      <vt:lpstr>معوقات التعليم عن بعد</vt:lpstr>
      <vt:lpstr>أهداف التعليم عن بعد</vt:lpstr>
      <vt:lpstr>التعلم عن بعد</vt:lpstr>
      <vt:lpstr>التعلم عن بعد</vt:lpstr>
      <vt:lpstr>   السبورة الذكية </vt:lpstr>
      <vt:lpstr>            مكونات السبورة التفاعلية </vt:lpstr>
      <vt:lpstr>               مكونات السبورة التفاعلية </vt:lpstr>
      <vt:lpstr>انواع السبورات</vt:lpstr>
      <vt:lpstr>انواع السبورات</vt:lpstr>
      <vt:lpstr>انواع السبورات</vt:lpstr>
      <vt:lpstr>فوائد السبورة التفاعلية</vt:lpstr>
      <vt:lpstr>عيوب السبورة التفاعلية </vt:lpstr>
      <vt:lpstr>Slide 15</vt:lpstr>
    </vt:vector>
  </TitlesOfParts>
  <Company>SACC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DR.Ahmed Saker</dc:creator>
  <cp:lastModifiedBy>THAER</cp:lastModifiedBy>
  <cp:revision>29</cp:revision>
  <dcterms:created xsi:type="dcterms:W3CDTF">2019-12-05T10:04:00Z</dcterms:created>
  <dcterms:modified xsi:type="dcterms:W3CDTF">2019-12-05T20:14:42Z</dcterms:modified>
</cp:coreProperties>
</file>