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smtClean="0"/>
              <a:t>انقر لتحرير أنماط النص الرئيسي</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2/10/2020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pPr algn="ctr" rtl="1"/>
            <a:r>
              <a:rPr lang="ar-IQ" b="1" dirty="0" smtClean="0">
                <a:solidFill>
                  <a:srgbClr val="FF6600"/>
                </a:solidFill>
                <a:latin typeface="20 db" panose="02000507020000020004" pitchFamily="50" charset="0"/>
              </a:rPr>
              <a:t>فن الجداريات</a:t>
            </a:r>
            <a:endParaRPr lang="en-US" b="1" dirty="0">
              <a:solidFill>
                <a:srgbClr val="FF6600"/>
              </a:solidFill>
              <a:latin typeface="20 db" panose="02000507020000020004" pitchFamily="50" charset="0"/>
            </a:endParaRPr>
          </a:p>
        </p:txBody>
      </p:sp>
    </p:spTree>
    <p:extLst>
      <p:ext uri="{BB962C8B-B14F-4D97-AF65-F5344CB8AC3E}">
        <p14:creationId xmlns:p14="http://schemas.microsoft.com/office/powerpoint/2010/main" val="376494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3647" y="108500"/>
            <a:ext cx="10578353" cy="1815882"/>
          </a:xfrm>
          <a:prstGeom prst="rect">
            <a:avLst/>
          </a:prstGeom>
        </p:spPr>
        <p:txBody>
          <a:bodyPr wrap="square">
            <a:spAutoFit/>
          </a:bodyPr>
          <a:lstStyle/>
          <a:p>
            <a:pPr algn="just" rtl="1"/>
            <a:r>
              <a:rPr lang="ar-IQ" sz="2800" b="1" dirty="0">
                <a:solidFill>
                  <a:srgbClr val="0000FF"/>
                </a:solidFill>
                <a:latin typeface="Simplified Arabic" panose="02020603050405020304" pitchFamily="18" charset="-78"/>
                <a:cs typeface="Simplified Arabic" panose="02020603050405020304" pitchFamily="18" charset="-78"/>
              </a:rPr>
              <a:t>وفي القرن الثاني عشر ظهر اسلوب الفن القوطي الذي ترك بصمته على الكاتدرائيات الشاهقة العلو في محاولة لربط الكائن الارض بالمطلق والمتضمنة جميع انواع الفنون من رسوم جدارية وواجهات زجاجية غطيت بلوحات كانت بشفافيتها فرصة ليتحول الضوء من خلالها الى الوان متغيرة مشعة </a:t>
            </a:r>
            <a:endParaRPr lang="en-US" sz="2800" b="1" dirty="0">
              <a:solidFill>
                <a:srgbClr val="0000FF"/>
              </a:solidFill>
              <a:latin typeface="Simplified Arabic" panose="02020603050405020304" pitchFamily="18" charset="-78"/>
              <a:cs typeface="Simplified Arabic" panose="02020603050405020304" pitchFamily="18" charset="-78"/>
            </a:endParaRPr>
          </a:p>
        </p:txBody>
      </p:sp>
      <p:sp>
        <p:nvSpPr>
          <p:cNvPr id="3" name="مستطيل 2"/>
          <p:cNvSpPr/>
          <p:nvPr/>
        </p:nvSpPr>
        <p:spPr>
          <a:xfrm>
            <a:off x="1317812" y="1924382"/>
            <a:ext cx="10874188" cy="2062103"/>
          </a:xfrm>
          <a:prstGeom prst="rect">
            <a:avLst/>
          </a:prstGeom>
        </p:spPr>
        <p:txBody>
          <a:bodyPr wrap="square">
            <a:spAutoFit/>
          </a:bodyPr>
          <a:lstStyle/>
          <a:p>
            <a:pPr algn="just" rtl="1"/>
            <a:r>
              <a:rPr lang="ar-IQ" sz="3200" b="1" dirty="0">
                <a:solidFill>
                  <a:srgbClr val="FF6600"/>
                </a:solidFill>
                <a:latin typeface="Simplified Arabic" panose="02020603050405020304" pitchFamily="18" charset="-78"/>
                <a:cs typeface="Simplified Arabic" panose="02020603050405020304" pitchFamily="18" charset="-78"/>
              </a:rPr>
              <a:t>وفي عصر النهضة تطور الفن الجداري، وازدهر في فلورنسا في منتصف القرن الخامس عشر، وذلك بفضل ظهور عدد من الفنانين المبدعين ولكل منهم شخصيته المستقلة </a:t>
            </a:r>
            <a:r>
              <a:rPr lang="ar-IQ" sz="3200" b="1" dirty="0" err="1">
                <a:solidFill>
                  <a:srgbClr val="FF6600"/>
                </a:solidFill>
                <a:latin typeface="Simplified Arabic" panose="02020603050405020304" pitchFamily="18" charset="-78"/>
                <a:cs typeface="Simplified Arabic" panose="02020603050405020304" pitchFamily="18" charset="-78"/>
              </a:rPr>
              <a:t>وٕاسلوبه</a:t>
            </a:r>
            <a:r>
              <a:rPr lang="ar-IQ" sz="3200" b="1" dirty="0">
                <a:solidFill>
                  <a:srgbClr val="FF6600"/>
                </a:solidFill>
                <a:latin typeface="Simplified Arabic" panose="02020603050405020304" pitchFamily="18" charset="-78"/>
                <a:cs typeface="Simplified Arabic" panose="02020603050405020304" pitchFamily="18" charset="-78"/>
              </a:rPr>
              <a:t> المميز </a:t>
            </a:r>
            <a:r>
              <a:rPr lang="ar-IQ" sz="3200" b="1" dirty="0" smtClean="0">
                <a:solidFill>
                  <a:srgbClr val="FF6600"/>
                </a:solidFill>
                <a:latin typeface="Simplified Arabic" panose="02020603050405020304" pitchFamily="18" charset="-78"/>
                <a:cs typeface="Simplified Arabic" panose="02020603050405020304" pitchFamily="18" charset="-78"/>
              </a:rPr>
              <a:t>ومن </a:t>
            </a:r>
            <a:r>
              <a:rPr lang="ar-IQ" sz="3200" b="1" dirty="0">
                <a:solidFill>
                  <a:srgbClr val="FF6600"/>
                </a:solidFill>
                <a:latin typeface="Simplified Arabic" panose="02020603050405020304" pitchFamily="18" charset="-78"/>
                <a:cs typeface="Simplified Arabic" panose="02020603050405020304" pitchFamily="18" charset="-78"/>
              </a:rPr>
              <a:t>عباقرة عصر النهضة في عصرها الذهبي ليوناردو دافنشي ومايكل أنجلو ورافائيل. </a:t>
            </a:r>
            <a:endParaRPr lang="en-US" sz="3200" b="1" dirty="0">
              <a:solidFill>
                <a:srgbClr val="FF6600"/>
              </a:solidFill>
              <a:latin typeface="Simplified Arabic" panose="02020603050405020304" pitchFamily="18" charset="-78"/>
              <a:cs typeface="Simplified Arabic" panose="02020603050405020304" pitchFamily="18" charset="-78"/>
            </a:endParaRPr>
          </a:p>
        </p:txBody>
      </p:sp>
      <p:sp>
        <p:nvSpPr>
          <p:cNvPr id="4" name="مستطيل 3"/>
          <p:cNvSpPr/>
          <p:nvPr/>
        </p:nvSpPr>
        <p:spPr>
          <a:xfrm>
            <a:off x="1143000" y="4128247"/>
            <a:ext cx="11049000" cy="2246769"/>
          </a:xfrm>
          <a:prstGeom prst="rect">
            <a:avLst/>
          </a:prstGeom>
        </p:spPr>
        <p:txBody>
          <a:bodyPr wrap="square">
            <a:spAutoFit/>
          </a:bodyPr>
          <a:lstStyle/>
          <a:p>
            <a:pPr algn="just" rtl="1"/>
            <a:r>
              <a:rPr lang="ar-IQ"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اما التصوير الجداري في العصر الإسلامي تفرد عن غيره من الفنون السابقة بتأثره بتوجهات العقيدة الإسلامية فبات الفنان </a:t>
            </a:r>
            <a:r>
              <a:rPr lang="ar-IQ" sz="2800" b="1" dirty="0" smtClean="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يبذل </a:t>
            </a:r>
            <a:r>
              <a:rPr lang="ar-IQ"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أقصى جهده في زخرفة دور العبادة</a:t>
            </a:r>
            <a:r>
              <a:rPr lang="en-US"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a:t>
            </a:r>
            <a:r>
              <a:rPr lang="ar-IQ"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 ووصل إلى قمة الإبداع في زخرفة العمارة بالفسيفساء الخزفية من حيث الألوان والأشكال</a:t>
            </a:r>
            <a:r>
              <a:rPr lang="en-US"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a:t>
            </a:r>
            <a:r>
              <a:rPr lang="ar-IQ"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 ونظرا الى النهي عن تصوير الكائنات الحية فقد </a:t>
            </a:r>
            <a:r>
              <a:rPr lang="ar-IQ" sz="2800" b="1" dirty="0" err="1">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إتجه</a:t>
            </a:r>
            <a:r>
              <a:rPr lang="ar-IQ"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 الفنان إلى </a:t>
            </a:r>
            <a:r>
              <a:rPr lang="ar-IQ" sz="2800" b="1" dirty="0" err="1">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إستخدام</a:t>
            </a:r>
            <a:r>
              <a:rPr lang="ar-IQ" sz="2800" b="1" dirty="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 النقوش والزخارف الجدارية، فظهر فن الأرابيسك وأبدع في </a:t>
            </a:r>
            <a:r>
              <a:rPr lang="ar-IQ" sz="2800" b="1" dirty="0" smtClean="0">
                <a:solidFill>
                  <a:schemeClr val="accent6">
                    <a:lumMod val="50000"/>
                  </a:schemeClr>
                </a:solidFill>
                <a:latin typeface="Simplified Arabic" panose="02020603050405020304" pitchFamily="18" charset="-78"/>
                <a:ea typeface="Calibri" panose="020F0502020204030204" pitchFamily="34" charset="0"/>
                <a:cs typeface="Simplified Arabic" panose="02020603050405020304" pitchFamily="18" charset="-78"/>
              </a:rPr>
              <a:t>استعمال الزخارف</a:t>
            </a:r>
            <a:endParaRPr lang="en-US" sz="2800" b="1" dirty="0">
              <a:solidFill>
                <a:schemeClr val="accent6">
                  <a:lumMod val="50000"/>
                </a:schemeClr>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4584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15153" y="0"/>
            <a:ext cx="11712388" cy="5567082"/>
          </a:xfrm>
          <a:prstGeom prst="rect">
            <a:avLst/>
          </a:prstGeom>
        </p:spPr>
      </p:pic>
      <p:sp>
        <p:nvSpPr>
          <p:cNvPr id="3" name="مستطيل 2"/>
          <p:cNvSpPr/>
          <p:nvPr/>
        </p:nvSpPr>
        <p:spPr>
          <a:xfrm>
            <a:off x="3376392" y="5678251"/>
            <a:ext cx="5628464" cy="461665"/>
          </a:xfrm>
          <a:prstGeom prst="rect">
            <a:avLst/>
          </a:prstGeom>
        </p:spPr>
        <p:txBody>
          <a:bodyPr wrap="none">
            <a:spAutoFit/>
          </a:bodyPr>
          <a:lstStyle/>
          <a:p>
            <a:r>
              <a:rPr lang="ar-IQ" sz="2400" b="1" dirty="0">
                <a:solidFill>
                  <a:srgbClr val="FF6600"/>
                </a:solidFill>
                <a:latin typeface="20 db" panose="02000507020000020004" pitchFamily="50" charset="0"/>
              </a:rPr>
              <a:t>جدارية كنيسة القديس </a:t>
            </a:r>
            <a:r>
              <a:rPr lang="ar-IQ" sz="2400" b="1" dirty="0" smtClean="0">
                <a:solidFill>
                  <a:srgbClr val="FF6600"/>
                </a:solidFill>
                <a:latin typeface="20 db" panose="02000507020000020004" pitchFamily="50" charset="0"/>
              </a:rPr>
              <a:t>بطرس لرافائيل</a:t>
            </a:r>
            <a:endParaRPr lang="en-US" sz="2400" b="1" dirty="0">
              <a:solidFill>
                <a:srgbClr val="FF6600"/>
              </a:solidFill>
              <a:latin typeface="20 db" panose="02000507020000020004" pitchFamily="50" charset="0"/>
            </a:endParaRPr>
          </a:p>
        </p:txBody>
      </p:sp>
    </p:spTree>
    <p:extLst>
      <p:ext uri="{BB962C8B-B14F-4D97-AF65-F5344CB8AC3E}">
        <p14:creationId xmlns:p14="http://schemas.microsoft.com/office/powerpoint/2010/main" val="9143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165" y="0"/>
            <a:ext cx="5300942" cy="6696635"/>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88942" cy="6858000"/>
          </a:xfrm>
          <a:prstGeom prst="rect">
            <a:avLst/>
          </a:prstGeom>
        </p:spPr>
      </p:pic>
    </p:spTree>
    <p:extLst>
      <p:ext uri="{BB962C8B-B14F-4D97-AF65-F5344CB8AC3E}">
        <p14:creationId xmlns:p14="http://schemas.microsoft.com/office/powerpoint/2010/main" val="301538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035" y="0"/>
            <a:ext cx="7718613" cy="6858000"/>
          </a:xfrm>
          <a:prstGeom prst="rect">
            <a:avLst/>
          </a:prstGeom>
        </p:spPr>
      </p:pic>
    </p:spTree>
    <p:extLst>
      <p:ext uri="{BB962C8B-B14F-4D97-AF65-F5344CB8AC3E}">
        <p14:creationId xmlns:p14="http://schemas.microsoft.com/office/powerpoint/2010/main" val="205603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941294" y="0"/>
            <a:ext cx="10044953" cy="6884895"/>
          </a:xfrm>
          <a:prstGeom prst="rect">
            <a:avLst/>
          </a:prstGeom>
        </p:spPr>
      </p:pic>
    </p:spTree>
    <p:extLst>
      <p:ext uri="{BB962C8B-B14F-4D97-AF65-F5344CB8AC3E}">
        <p14:creationId xmlns:p14="http://schemas.microsoft.com/office/powerpoint/2010/main" val="362654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68939" y="43244"/>
            <a:ext cx="9991165" cy="6814756"/>
          </a:xfrm>
          <a:prstGeom prst="rect">
            <a:avLst/>
          </a:prstGeom>
        </p:spPr>
      </p:pic>
    </p:spTree>
    <p:extLst>
      <p:ext uri="{BB962C8B-B14F-4D97-AF65-F5344CB8AC3E}">
        <p14:creationId xmlns:p14="http://schemas.microsoft.com/office/powerpoint/2010/main" val="199291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32964" y="0"/>
            <a:ext cx="10659035" cy="2554545"/>
          </a:xfrm>
          <a:prstGeom prst="rect">
            <a:avLst/>
          </a:prstGeom>
        </p:spPr>
        <p:txBody>
          <a:bodyPr wrap="square">
            <a:spAutoFit/>
          </a:bodyPr>
          <a:lstStyle/>
          <a:p>
            <a:pPr algn="just" rtl="1"/>
            <a:r>
              <a:rPr lang="ar-IQ" sz="4000" b="1" dirty="0" smtClean="0">
                <a:solidFill>
                  <a:schemeClr val="accent1">
                    <a:lumMod val="75000"/>
                  </a:schemeClr>
                </a:solidFill>
                <a:ea typeface="Calibri" panose="020F0502020204030204" pitchFamily="34" charset="0"/>
                <a:cs typeface="Simplified Arabic" panose="02020603050405020304" pitchFamily="18" charset="-78"/>
              </a:rPr>
              <a:t>فن الجداريات:</a:t>
            </a:r>
            <a:r>
              <a:rPr lang="ar-IQ" sz="4000" b="1" dirty="0" smtClean="0">
                <a:solidFill>
                  <a:srgbClr val="FFC000"/>
                </a:solidFill>
                <a:ea typeface="Calibri" panose="020F0502020204030204" pitchFamily="34" charset="0"/>
                <a:cs typeface="Simplified Arabic" panose="02020603050405020304" pitchFamily="18" charset="-78"/>
              </a:rPr>
              <a:t> </a:t>
            </a:r>
            <a:r>
              <a:rPr lang="ar-IQ" sz="4000" b="1" dirty="0">
                <a:solidFill>
                  <a:schemeClr val="bg2">
                    <a:lumMod val="10000"/>
                  </a:schemeClr>
                </a:solidFill>
                <a:ea typeface="Calibri" panose="020F0502020204030204" pitchFamily="34" charset="0"/>
                <a:cs typeface="Simplified Arabic" panose="02020603050405020304" pitchFamily="18" charset="-78"/>
              </a:rPr>
              <a:t>هو فن الرسوم </a:t>
            </a:r>
            <a:r>
              <a:rPr lang="ar-IQ" sz="4000" b="1" dirty="0" smtClean="0">
                <a:solidFill>
                  <a:schemeClr val="bg2">
                    <a:lumMod val="10000"/>
                  </a:schemeClr>
                </a:solidFill>
                <a:ea typeface="Calibri" panose="020F0502020204030204" pitchFamily="34" charset="0"/>
                <a:cs typeface="Simplified Arabic" panose="02020603050405020304" pitchFamily="18" charset="-78"/>
              </a:rPr>
              <a:t>والمنحوتات </a:t>
            </a:r>
            <a:r>
              <a:rPr lang="ar-IQ" sz="4000" b="1" dirty="0">
                <a:solidFill>
                  <a:schemeClr val="bg2">
                    <a:lumMod val="10000"/>
                  </a:schemeClr>
                </a:solidFill>
                <a:ea typeface="Calibri" panose="020F0502020204030204" pitchFamily="34" charset="0"/>
                <a:cs typeface="Simplified Arabic" panose="02020603050405020304" pitchFamily="18" charset="-78"/>
              </a:rPr>
              <a:t>الكبيرة المنفذة على الجدران الداخلية او الخارجية وبتقنيات </a:t>
            </a:r>
            <a:r>
              <a:rPr lang="ar-IQ" sz="4000" b="1" dirty="0" smtClean="0">
                <a:solidFill>
                  <a:schemeClr val="bg2">
                    <a:lumMod val="10000"/>
                  </a:schemeClr>
                </a:solidFill>
                <a:ea typeface="Calibri" panose="020F0502020204030204" pitchFamily="34" charset="0"/>
                <a:cs typeface="Simplified Arabic" panose="02020603050405020304" pitchFamily="18" charset="-78"/>
              </a:rPr>
              <a:t>متعددة، ولا </a:t>
            </a:r>
            <a:r>
              <a:rPr lang="ar-IQ" sz="4000" b="1" dirty="0">
                <a:solidFill>
                  <a:schemeClr val="bg2">
                    <a:lumMod val="10000"/>
                  </a:schemeClr>
                </a:solidFill>
                <a:ea typeface="Calibri" panose="020F0502020204030204" pitchFamily="34" charset="0"/>
                <a:cs typeface="Simplified Arabic" panose="02020603050405020304" pitchFamily="18" charset="-78"/>
              </a:rPr>
              <a:t>تقتصر على الحائط الجانبي وإنما تشمل عناصر البناء المعماري كالأسقف والأعمدة والأقواس </a:t>
            </a:r>
            <a:r>
              <a:rPr lang="ar-IQ" sz="4000" b="1" dirty="0" smtClean="0">
                <a:solidFill>
                  <a:schemeClr val="bg2">
                    <a:lumMod val="10000"/>
                  </a:schemeClr>
                </a:solidFill>
                <a:ea typeface="Calibri" panose="020F0502020204030204" pitchFamily="34" charset="0"/>
                <a:cs typeface="Simplified Arabic" panose="02020603050405020304" pitchFamily="18" charset="-78"/>
              </a:rPr>
              <a:t>والأرضيات.</a:t>
            </a:r>
          </a:p>
        </p:txBody>
      </p:sp>
      <p:sp>
        <p:nvSpPr>
          <p:cNvPr id="3" name="مستطيل 2"/>
          <p:cNvSpPr/>
          <p:nvPr/>
        </p:nvSpPr>
        <p:spPr>
          <a:xfrm>
            <a:off x="1156447" y="2554545"/>
            <a:ext cx="11035552" cy="2900794"/>
          </a:xfrm>
          <a:prstGeom prst="rect">
            <a:avLst/>
          </a:prstGeom>
        </p:spPr>
        <p:txBody>
          <a:bodyPr wrap="square">
            <a:spAutoFit/>
          </a:bodyPr>
          <a:lstStyle/>
          <a:p>
            <a:pPr algn="just" rtl="1">
              <a:lnSpc>
                <a:spcPct val="115000"/>
              </a:lnSpc>
              <a:spcAft>
                <a:spcPts val="0"/>
              </a:spcAft>
            </a:pPr>
            <a:r>
              <a:rPr lang="en-US" b="1" dirty="0">
                <a:latin typeface="Simplified Arabic" panose="02020603050405020304" pitchFamily="18" charset="-78"/>
                <a:ea typeface="Calibri" panose="020F0502020204030204" pitchFamily="34" charset="0"/>
                <a:cs typeface="Arial" panose="020B0604020202020204" pitchFamily="34" charset="0"/>
              </a:rPr>
              <a:t> </a:t>
            </a:r>
            <a:r>
              <a:rPr lang="ar-IQ" sz="4000" b="1" dirty="0">
                <a:solidFill>
                  <a:srgbClr val="FF0000"/>
                </a:solidFill>
                <a:ea typeface="Calibri" panose="020F0502020204030204" pitchFamily="34" charset="0"/>
                <a:cs typeface="Simplified Arabic" panose="02020603050405020304" pitchFamily="18" charset="-78"/>
              </a:rPr>
              <a:t>تاريخ التصوير الجداري</a:t>
            </a:r>
            <a:r>
              <a:rPr lang="en-US" sz="4000" b="1" dirty="0" smtClean="0">
                <a:solidFill>
                  <a:schemeClr val="bg2">
                    <a:lumMod val="10000"/>
                  </a:schemeClr>
                </a:solidFill>
                <a:ea typeface="Calibri" panose="020F0502020204030204" pitchFamily="34" charset="0"/>
                <a:cs typeface="Simplified Arabic" panose="02020603050405020304" pitchFamily="18" charset="-78"/>
              </a:rPr>
              <a:t>:</a:t>
            </a:r>
            <a:r>
              <a:rPr lang="ar-IQ" sz="4000" b="1" dirty="0" smtClean="0">
                <a:solidFill>
                  <a:schemeClr val="bg2">
                    <a:lumMod val="10000"/>
                  </a:schemeClr>
                </a:solidFill>
                <a:ea typeface="Calibri" panose="020F0502020204030204" pitchFamily="34" charset="0"/>
                <a:cs typeface="Simplified Arabic" panose="02020603050405020304" pitchFamily="18" charset="-78"/>
              </a:rPr>
              <a:t> كانت </a:t>
            </a:r>
            <a:r>
              <a:rPr lang="ar-IQ" sz="4000" b="1" dirty="0">
                <a:solidFill>
                  <a:schemeClr val="bg2">
                    <a:lumMod val="10000"/>
                  </a:schemeClr>
                </a:solidFill>
                <a:ea typeface="Calibri" panose="020F0502020204030204" pitchFamily="34" charset="0"/>
                <a:cs typeface="Simplified Arabic" panose="02020603050405020304" pitchFamily="18" charset="-78"/>
              </a:rPr>
              <a:t>البدايات الأولى </a:t>
            </a:r>
            <a:r>
              <a:rPr lang="ar-IQ" sz="4000" b="1" dirty="0" smtClean="0">
                <a:solidFill>
                  <a:schemeClr val="bg2">
                    <a:lumMod val="10000"/>
                  </a:schemeClr>
                </a:solidFill>
                <a:ea typeface="Calibri" panose="020F0502020204030204" pitchFamily="34" charset="0"/>
                <a:cs typeface="Simplified Arabic" panose="02020603050405020304" pitchFamily="18" charset="-78"/>
              </a:rPr>
              <a:t>منذ </a:t>
            </a:r>
            <a:r>
              <a:rPr lang="ar-IQ" sz="4000" b="1" dirty="0">
                <a:solidFill>
                  <a:schemeClr val="bg2">
                    <a:lumMod val="10000"/>
                  </a:schemeClr>
                </a:solidFill>
                <a:ea typeface="Calibri" panose="020F0502020204030204" pitchFamily="34" charset="0"/>
                <a:cs typeface="Simplified Arabic" panose="02020603050405020304" pitchFamily="18" charset="-78"/>
              </a:rPr>
              <a:t>الأف السنين، حينما رسم الانسان الأول قبل أن يعرف الكتابة، فصور على </a:t>
            </a:r>
            <a:r>
              <a:rPr lang="ar-IQ" sz="4000" b="1" dirty="0" smtClean="0">
                <a:solidFill>
                  <a:schemeClr val="bg2">
                    <a:lumMod val="10000"/>
                  </a:schemeClr>
                </a:solidFill>
                <a:ea typeface="Calibri" panose="020F0502020204030204" pitchFamily="34" charset="0"/>
                <a:cs typeface="Simplified Arabic" panose="02020603050405020304" pitchFamily="18" charset="-78"/>
              </a:rPr>
              <a:t>جدران </a:t>
            </a:r>
            <a:r>
              <a:rPr lang="ar-IQ" sz="4000" b="1" dirty="0">
                <a:solidFill>
                  <a:schemeClr val="bg2">
                    <a:lumMod val="10000"/>
                  </a:schemeClr>
                </a:solidFill>
                <a:ea typeface="Calibri" panose="020F0502020204030204" pitchFamily="34" charset="0"/>
                <a:cs typeface="Simplified Arabic" panose="02020603050405020304" pitchFamily="18" charset="-78"/>
              </a:rPr>
              <a:t>الكهوف وسقوفها بدافعه الفطري </a:t>
            </a:r>
            <a:r>
              <a:rPr lang="ar-IQ" sz="4000" b="1" dirty="0" smtClean="0">
                <a:solidFill>
                  <a:schemeClr val="bg2">
                    <a:lumMod val="10000"/>
                  </a:schemeClr>
                </a:solidFill>
                <a:ea typeface="Calibri" panose="020F0502020204030204" pitchFamily="34" charset="0"/>
                <a:cs typeface="Simplified Arabic" panose="02020603050405020304" pitchFamily="18" charset="-78"/>
              </a:rPr>
              <a:t>اعمال بطريقة </a:t>
            </a:r>
            <a:r>
              <a:rPr lang="ar-IQ" sz="4000" b="1" dirty="0">
                <a:solidFill>
                  <a:schemeClr val="bg2">
                    <a:lumMod val="10000"/>
                  </a:schemeClr>
                </a:solidFill>
                <a:ea typeface="Calibri" panose="020F0502020204030204" pitchFamily="34" charset="0"/>
                <a:cs typeface="Simplified Arabic" panose="02020603050405020304" pitchFamily="18" charset="-78"/>
              </a:rPr>
              <a:t>مبسطة عندما طبع كف يده على </a:t>
            </a:r>
            <a:r>
              <a:rPr lang="ar-IQ" sz="4000" b="1" dirty="0" smtClean="0">
                <a:solidFill>
                  <a:schemeClr val="bg2">
                    <a:lumMod val="10000"/>
                  </a:schemeClr>
                </a:solidFill>
                <a:ea typeface="Calibri" panose="020F0502020204030204" pitchFamily="34" charset="0"/>
                <a:cs typeface="Simplified Arabic" panose="02020603050405020304" pitchFamily="18" charset="-78"/>
              </a:rPr>
              <a:t>الحائط. </a:t>
            </a:r>
            <a:endParaRPr lang="en-US" sz="4000" b="1" dirty="0">
              <a:solidFill>
                <a:schemeClr val="bg2">
                  <a:lumMod val="10000"/>
                </a:schemeClr>
              </a:solidFill>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30576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6225988" y="-1"/>
            <a:ext cx="5966012" cy="5647765"/>
          </a:xfrm>
          <a:prstGeom prst="rect">
            <a:avLst/>
          </a:prstGeom>
        </p:spPr>
      </p:pic>
      <p:pic>
        <p:nvPicPr>
          <p:cNvPr id="4" name="صورة 3"/>
          <p:cNvPicPr>
            <a:picLocks noChangeAspect="1"/>
          </p:cNvPicPr>
          <p:nvPr/>
        </p:nvPicPr>
        <p:blipFill>
          <a:blip r:embed="rId3"/>
          <a:stretch>
            <a:fillRect/>
          </a:stretch>
        </p:blipFill>
        <p:spPr>
          <a:xfrm>
            <a:off x="0" y="-1"/>
            <a:ext cx="6037729" cy="5526742"/>
          </a:xfrm>
          <a:prstGeom prst="rect">
            <a:avLst/>
          </a:prstGeom>
        </p:spPr>
      </p:pic>
    </p:spTree>
    <p:extLst>
      <p:ext uri="{BB962C8B-B14F-4D97-AF65-F5344CB8AC3E}">
        <p14:creationId xmlns:p14="http://schemas.microsoft.com/office/powerpoint/2010/main" val="68073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0" y="-1"/>
            <a:ext cx="5970494" cy="5529551"/>
          </a:xfrm>
          <a:prstGeom prst="rect">
            <a:avLst/>
          </a:prstGeom>
        </p:spPr>
      </p:pic>
      <p:pic>
        <p:nvPicPr>
          <p:cNvPr id="4" name="صورة 3"/>
          <p:cNvPicPr>
            <a:picLocks noChangeAspect="1"/>
          </p:cNvPicPr>
          <p:nvPr/>
        </p:nvPicPr>
        <p:blipFill>
          <a:blip r:embed="rId3"/>
          <a:stretch>
            <a:fillRect/>
          </a:stretch>
        </p:blipFill>
        <p:spPr>
          <a:xfrm>
            <a:off x="6168630" y="0"/>
            <a:ext cx="6023370" cy="5529551"/>
          </a:xfrm>
          <a:prstGeom prst="rect">
            <a:avLst/>
          </a:prstGeom>
        </p:spPr>
      </p:pic>
    </p:spTree>
    <p:extLst>
      <p:ext uri="{BB962C8B-B14F-4D97-AF65-F5344CB8AC3E}">
        <p14:creationId xmlns:p14="http://schemas.microsoft.com/office/powerpoint/2010/main" val="37933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79176" y="0"/>
            <a:ext cx="10712824" cy="6370975"/>
          </a:xfrm>
          <a:prstGeom prst="rect">
            <a:avLst/>
          </a:prstGeom>
        </p:spPr>
        <p:txBody>
          <a:bodyPr wrap="square">
            <a:spAutoFit/>
          </a:bodyPr>
          <a:lstStyle/>
          <a:p>
            <a:pPr algn="just" rtl="1"/>
            <a:r>
              <a:rPr lang="ar-IQ" dirty="0" smtClean="0"/>
              <a:t> </a:t>
            </a:r>
            <a:r>
              <a:rPr lang="ar-IQ" sz="3400" b="1" dirty="0">
                <a:solidFill>
                  <a:srgbClr val="C00000"/>
                </a:solidFill>
                <a:latin typeface="Simplified Arabic" panose="02020603050405020304" pitchFamily="18" charset="-78"/>
                <a:cs typeface="Simplified Arabic" panose="02020603050405020304" pitchFamily="18" charset="-78"/>
              </a:rPr>
              <a:t>الفنون </a:t>
            </a:r>
            <a:r>
              <a:rPr lang="ar-IQ" sz="3400" b="1" dirty="0" smtClean="0">
                <a:solidFill>
                  <a:srgbClr val="C00000"/>
                </a:solidFill>
                <a:latin typeface="Simplified Arabic" panose="02020603050405020304" pitchFamily="18" charset="-78"/>
                <a:cs typeface="Simplified Arabic" panose="02020603050405020304" pitchFamily="18" charset="-78"/>
              </a:rPr>
              <a:t>المصرية: </a:t>
            </a:r>
            <a:r>
              <a:rPr lang="ar-IQ" sz="3400" b="1" dirty="0">
                <a:solidFill>
                  <a:srgbClr val="002060"/>
                </a:solidFill>
                <a:latin typeface="Simplified Arabic" panose="02020603050405020304" pitchFamily="18" charset="-78"/>
                <a:cs typeface="Simplified Arabic" panose="02020603050405020304" pitchFamily="18" charset="-78"/>
              </a:rPr>
              <a:t>اعتمد الفنان على التصوير الجداري الملون، </a:t>
            </a:r>
            <a:r>
              <a:rPr lang="ar-IQ" sz="3400" b="1" dirty="0" smtClean="0">
                <a:solidFill>
                  <a:srgbClr val="002060"/>
                </a:solidFill>
                <a:latin typeface="Simplified Arabic" panose="02020603050405020304" pitchFamily="18" charset="-78"/>
                <a:cs typeface="Simplified Arabic" panose="02020603050405020304" pitchFamily="18" charset="-78"/>
              </a:rPr>
              <a:t>لتقريب </a:t>
            </a:r>
            <a:r>
              <a:rPr lang="ar-IQ" sz="3400" b="1" dirty="0">
                <a:solidFill>
                  <a:srgbClr val="002060"/>
                </a:solidFill>
                <a:latin typeface="Simplified Arabic" panose="02020603050405020304" pitchFamily="18" charset="-78"/>
                <a:cs typeface="Simplified Arabic" panose="02020603050405020304" pitchFamily="18" charset="-78"/>
              </a:rPr>
              <a:t>الدين إلى أذهان الناس من خلال الاهتمام بتزين المعابد والمقابر </a:t>
            </a:r>
            <a:r>
              <a:rPr lang="ar-IQ" sz="3400" b="1" dirty="0" smtClean="0">
                <a:solidFill>
                  <a:srgbClr val="002060"/>
                </a:solidFill>
                <a:latin typeface="Simplified Arabic" panose="02020603050405020304" pitchFamily="18" charset="-78"/>
                <a:cs typeface="Simplified Arabic" panose="02020603050405020304" pitchFamily="18" charset="-78"/>
              </a:rPr>
              <a:t>والاعتناء </a:t>
            </a:r>
            <a:r>
              <a:rPr lang="ar-IQ" sz="3400" b="1" dirty="0">
                <a:solidFill>
                  <a:srgbClr val="002060"/>
                </a:solidFill>
                <a:latin typeface="Simplified Arabic" panose="02020603050405020304" pitchFamily="18" charset="-78"/>
                <a:cs typeface="Simplified Arabic" panose="02020603050405020304" pitchFamily="18" charset="-78"/>
              </a:rPr>
              <a:t>بزخرفتها، مما خلق جواً روحانياً للمتعبد وساعده على أداء العبادات.  عبر عنه الفنان وزين به جدران المقابر للمراحل المختلفة من حياة المتوفي. وكانت مواضيع الرسوم تحكي المظاهر الدينية والدنيوية، وتقديم القرابين، أو مشاهد المعارك التي تظهر انتصار الملك وفوزه بالغنائم. ولم تكن تلك الرسوم، بهدف الزخرفة فحسب، بل لغاية دينية بأن يجد الميت ما يأنس إليه في العالم الآخر بحسب اعتقادهم، وكانت نتيجة ذلك ان ترك كماً هائلاً من الرسوم الجدارية الملونة التي زينت الكثير من المعابد والمقابر الفرعونية القديمة وكانت مواضيع الرسوم الجدارية تحكي المظاهر الدنيوية والطقوس الدينية، ومظاهر تقديم القرابين ومشاهد المعارك وانتصار الملك وأنواع الحيوانات والطيور، إضافة إلى مشاهد الصيد وحياة </a:t>
            </a:r>
            <a:r>
              <a:rPr lang="ar-IQ" sz="3400" b="1" dirty="0" smtClean="0">
                <a:solidFill>
                  <a:srgbClr val="002060"/>
                </a:solidFill>
                <a:latin typeface="Simplified Arabic" panose="02020603050405020304" pitchFamily="18" charset="-78"/>
                <a:cs typeface="Simplified Arabic" panose="02020603050405020304" pitchFamily="18" charset="-78"/>
              </a:rPr>
              <a:t>الترف.</a:t>
            </a:r>
            <a:endParaRPr lang="en-US" sz="3400" b="1" dirty="0">
              <a:solidFill>
                <a:srgbClr val="00206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0634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295836" y="0"/>
            <a:ext cx="11508518" cy="6858000"/>
          </a:xfrm>
          <a:prstGeom prst="rect">
            <a:avLst/>
          </a:prstGeom>
        </p:spPr>
      </p:pic>
    </p:spTree>
    <p:extLst>
      <p:ext uri="{BB962C8B-B14F-4D97-AF65-F5344CB8AC3E}">
        <p14:creationId xmlns:p14="http://schemas.microsoft.com/office/powerpoint/2010/main" val="230486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03412" y="1"/>
            <a:ext cx="11120718" cy="6858000"/>
          </a:xfrm>
          <a:prstGeom prst="rect">
            <a:avLst/>
          </a:prstGeom>
        </p:spPr>
      </p:pic>
    </p:spTree>
    <p:extLst>
      <p:ext uri="{BB962C8B-B14F-4D97-AF65-F5344CB8AC3E}">
        <p14:creationId xmlns:p14="http://schemas.microsoft.com/office/powerpoint/2010/main" val="33045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600200" y="0"/>
            <a:ext cx="10591800" cy="1384995"/>
          </a:xfrm>
          <a:prstGeom prst="rect">
            <a:avLst/>
          </a:prstGeom>
        </p:spPr>
        <p:txBody>
          <a:bodyPr wrap="square">
            <a:spAutoFit/>
          </a:bodyPr>
          <a:lstStyle/>
          <a:p>
            <a:pPr algn="just" rtl="1"/>
            <a:r>
              <a:rPr lang="ar-IQ" sz="2800" b="1" dirty="0" err="1">
                <a:solidFill>
                  <a:srgbClr val="002060"/>
                </a:solidFill>
                <a:ea typeface="Calibri" panose="020F0502020204030204" pitchFamily="34" charset="0"/>
                <a:cs typeface="Simplified Arabic" panose="02020603050405020304" pitchFamily="18" charset="-78"/>
              </a:rPr>
              <a:t>وإنتشرت</a:t>
            </a:r>
            <a:r>
              <a:rPr lang="ar-IQ" sz="2800" b="1" dirty="0">
                <a:solidFill>
                  <a:srgbClr val="002060"/>
                </a:solidFill>
                <a:ea typeface="Calibri" panose="020F0502020204030204" pitchFamily="34" charset="0"/>
                <a:cs typeface="Simplified Arabic" panose="02020603050405020304" pitchFamily="18" charset="-78"/>
              </a:rPr>
              <a:t> في العصر الروماني أرضيات الفسيفساء، واختص الفنان بالصورة الشخصية وكانت ترسم داخل إطارات وسط </a:t>
            </a:r>
            <a:r>
              <a:rPr lang="ar-IQ" sz="2800" b="1" dirty="0" smtClean="0">
                <a:solidFill>
                  <a:srgbClr val="002060"/>
                </a:solidFill>
                <a:ea typeface="Calibri" panose="020F0502020204030204" pitchFamily="34" charset="0"/>
                <a:cs typeface="Simplified Arabic" panose="02020603050405020304" pitchFamily="18" charset="-78"/>
              </a:rPr>
              <a:t>الجدرا</a:t>
            </a:r>
            <a:r>
              <a:rPr lang="ar-IQ" sz="2800" b="1" dirty="0">
                <a:solidFill>
                  <a:srgbClr val="002060"/>
                </a:solidFill>
                <a:ea typeface="Calibri" panose="020F0502020204030204" pitchFamily="34" charset="0"/>
                <a:cs typeface="Simplified Arabic" panose="02020603050405020304" pitchFamily="18" charset="-78"/>
              </a:rPr>
              <a:t>ن</a:t>
            </a:r>
            <a:r>
              <a:rPr lang="ar-IQ" sz="2800" b="1" dirty="0" smtClean="0">
                <a:solidFill>
                  <a:srgbClr val="002060"/>
                </a:solidFill>
                <a:ea typeface="Calibri" panose="020F0502020204030204" pitchFamily="34" charset="0"/>
                <a:cs typeface="Simplified Arabic" panose="02020603050405020304" pitchFamily="18" charset="-78"/>
              </a:rPr>
              <a:t> </a:t>
            </a:r>
            <a:r>
              <a:rPr lang="ar-IQ" sz="2800" b="1" dirty="0">
                <a:solidFill>
                  <a:srgbClr val="002060"/>
                </a:solidFill>
                <a:ea typeface="Calibri" panose="020F0502020204030204" pitchFamily="34" charset="0"/>
                <a:cs typeface="Simplified Arabic" panose="02020603050405020304" pitchFamily="18" charset="-78"/>
              </a:rPr>
              <a:t>الملونة بلون واحد وخالية من الزخارف ومن ثم تنوعت الاعمال وادخلت فيها الألوان المختلفة</a:t>
            </a:r>
            <a:endParaRPr lang="en-US" sz="2800" b="1" dirty="0">
              <a:solidFill>
                <a:srgbClr val="002060"/>
              </a:solidFill>
            </a:endParaRPr>
          </a:p>
        </p:txBody>
      </p:sp>
      <p:pic>
        <p:nvPicPr>
          <p:cNvPr id="5" name="صورة 4"/>
          <p:cNvPicPr>
            <a:picLocks noChangeAspect="1"/>
          </p:cNvPicPr>
          <p:nvPr/>
        </p:nvPicPr>
        <p:blipFill>
          <a:blip r:embed="rId2"/>
          <a:stretch>
            <a:fillRect/>
          </a:stretch>
        </p:blipFill>
        <p:spPr>
          <a:xfrm>
            <a:off x="2041917" y="1371600"/>
            <a:ext cx="8650512" cy="5486400"/>
          </a:xfrm>
          <a:prstGeom prst="rect">
            <a:avLst/>
          </a:prstGeom>
        </p:spPr>
      </p:pic>
    </p:spTree>
    <p:extLst>
      <p:ext uri="{BB962C8B-B14F-4D97-AF65-F5344CB8AC3E}">
        <p14:creationId xmlns:p14="http://schemas.microsoft.com/office/powerpoint/2010/main" val="230682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86753" y="0"/>
            <a:ext cx="10605246" cy="3108543"/>
          </a:xfrm>
          <a:prstGeom prst="rect">
            <a:avLst/>
          </a:prstGeom>
        </p:spPr>
        <p:txBody>
          <a:bodyPr wrap="square">
            <a:spAutoFit/>
          </a:bodyPr>
          <a:lstStyle/>
          <a:p>
            <a:pPr algn="just" rtl="1"/>
            <a:r>
              <a:rPr lang="ar-IQ" sz="2800" b="1" dirty="0">
                <a:latin typeface="Simplified Arabic" panose="02020603050405020304" pitchFamily="18" charset="-78"/>
                <a:cs typeface="Simplified Arabic" panose="02020603050405020304" pitchFamily="18" charset="-78"/>
              </a:rPr>
              <a:t>وظهرت في بلاد الرافدين رسومات جدارية عكست مظاهر الحياة لديهم، دينياً </a:t>
            </a:r>
            <a:r>
              <a:rPr lang="ar-IQ" sz="2800" b="1" dirty="0" err="1">
                <a:latin typeface="Simplified Arabic" panose="02020603050405020304" pitchFamily="18" charset="-78"/>
                <a:cs typeface="Simplified Arabic" panose="02020603050405020304" pitchFamily="18" charset="-78"/>
              </a:rPr>
              <a:t>وٕاجتماعياً</a:t>
            </a:r>
            <a:r>
              <a:rPr lang="ar-IQ" sz="2800" b="1" dirty="0">
                <a:latin typeface="Simplified Arabic" panose="02020603050405020304" pitchFamily="18" charset="-78"/>
                <a:cs typeface="Simplified Arabic" panose="02020603050405020304" pitchFamily="18" charset="-78"/>
              </a:rPr>
              <a:t> وثقافياً وعسكرياً ويبيّن ذلك ما وجد في الرسوم والنقوش التي عثر عليها في التنقيبات الأثرية والتي كانت تزين جدران المعابد والقصور. فكان لفن التصوير الجداري والنقوش الجدارية الغائرة والبارزة دوراً في التعبير عن مظاهر الحياة، فحكت الرسومات الجدارية قصص الحرب وبطولات الملوك في القنص والصيد.</a:t>
            </a:r>
          </a:p>
          <a:p>
            <a:pPr algn="just" rtl="1"/>
            <a:r>
              <a:rPr lang="ar-IQ" sz="2800" b="1" dirty="0">
                <a:latin typeface="Simplified Arabic" panose="02020603050405020304" pitchFamily="18" charset="-78"/>
                <a:cs typeface="Simplified Arabic" panose="02020603050405020304" pitchFamily="18" charset="-78"/>
              </a:rPr>
              <a:t>فضل الآشوريون فن الرسم الجداري بنفس تفضيل النحت البارز. </a:t>
            </a:r>
            <a:r>
              <a:rPr lang="ar-IQ" sz="2800" b="1" dirty="0" smtClean="0">
                <a:latin typeface="Simplified Arabic" panose="02020603050405020304" pitchFamily="18" charset="-78"/>
                <a:cs typeface="Simplified Arabic" panose="02020603050405020304" pitchFamily="18" charset="-78"/>
              </a:rPr>
              <a:t>لتغطية </a:t>
            </a:r>
            <a:r>
              <a:rPr lang="ar-IQ" sz="2800" b="1" dirty="0">
                <a:latin typeface="Simplified Arabic" panose="02020603050405020304" pitchFamily="18" charset="-78"/>
                <a:cs typeface="Simplified Arabic" panose="02020603050405020304" pitchFamily="18" charset="-78"/>
              </a:rPr>
              <a:t>سطوح واسعة من جدران القصور بمآثر ملوكهم </a:t>
            </a:r>
            <a:r>
              <a:rPr lang="ar-IQ" sz="2800" b="1" dirty="0" smtClean="0">
                <a:latin typeface="Simplified Arabic" panose="02020603050405020304" pitchFamily="18" charset="-78"/>
                <a:cs typeface="Simplified Arabic" panose="02020603050405020304" pitchFamily="18" charset="-78"/>
              </a:rPr>
              <a:t>واعمالهم.</a:t>
            </a:r>
            <a:endParaRPr lang="en-US" sz="2800" b="1" dirty="0">
              <a:latin typeface="Simplified Arabic" panose="02020603050405020304" pitchFamily="18" charset="-78"/>
              <a:cs typeface="Simplified Arabic" panose="02020603050405020304" pitchFamily="18" charset="-78"/>
            </a:endParaRPr>
          </a:p>
        </p:txBody>
      </p:sp>
      <p:pic>
        <p:nvPicPr>
          <p:cNvPr id="3" name="صورة 2"/>
          <p:cNvPicPr>
            <a:picLocks noChangeAspect="1"/>
          </p:cNvPicPr>
          <p:nvPr/>
        </p:nvPicPr>
        <p:blipFill>
          <a:blip r:embed="rId2"/>
          <a:stretch>
            <a:fillRect/>
          </a:stretch>
        </p:blipFill>
        <p:spPr>
          <a:xfrm>
            <a:off x="3590365" y="3108543"/>
            <a:ext cx="5755341" cy="3749457"/>
          </a:xfrm>
          <a:prstGeom prst="rect">
            <a:avLst/>
          </a:prstGeom>
        </p:spPr>
      </p:pic>
    </p:spTree>
    <p:extLst>
      <p:ext uri="{BB962C8B-B14F-4D97-AF65-F5344CB8AC3E}">
        <p14:creationId xmlns:p14="http://schemas.microsoft.com/office/powerpoint/2010/main" val="1701712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خداعي">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TM03457496[[fn=خداعي]]</Template>
  <TotalTime>78</TotalTime>
  <Words>477</Words>
  <Application>Microsoft Office PowerPoint</Application>
  <PresentationFormat>ملء الشاشة</PresentationFormat>
  <Paragraphs>11</Paragraphs>
  <Slides>15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15</vt:i4>
      </vt:variant>
    </vt:vector>
  </HeadingPairs>
  <TitlesOfParts>
    <vt:vector size="22" baseType="lpstr">
      <vt:lpstr>20 db</vt:lpstr>
      <vt:lpstr>Arial</vt:lpstr>
      <vt:lpstr>Calibri</vt:lpstr>
      <vt:lpstr>Corbel</vt:lpstr>
      <vt:lpstr>Simplified Arabic</vt:lpstr>
      <vt:lpstr>Tahoma</vt:lpstr>
      <vt:lpstr>خداعي</vt:lpstr>
      <vt:lpstr>فن الجداريات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 الجداريات</dc:title>
  <dc:creator>nada</dc:creator>
  <cp:lastModifiedBy>nada</cp:lastModifiedBy>
  <cp:revision>12</cp:revision>
  <dcterms:created xsi:type="dcterms:W3CDTF">2019-11-11T13:43:29Z</dcterms:created>
  <dcterms:modified xsi:type="dcterms:W3CDTF">2020-02-10T20:34:59Z</dcterms:modified>
</cp:coreProperties>
</file>