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Lst>
  <p:notesMasterIdLst>
    <p:notesMasterId r:id="rId37"/>
  </p:notesMasterIdLst>
  <p:handoutMasterIdLst>
    <p:handoutMasterId r:id="rId38"/>
  </p:handoutMasterIdLst>
  <p:sldIdLst>
    <p:sldId id="396" r:id="rId2"/>
    <p:sldId id="258" r:id="rId3"/>
    <p:sldId id="262" r:id="rId4"/>
    <p:sldId id="383" r:id="rId5"/>
    <p:sldId id="261" r:id="rId6"/>
    <p:sldId id="263" r:id="rId7"/>
    <p:sldId id="264" r:id="rId8"/>
    <p:sldId id="293" r:id="rId9"/>
    <p:sldId id="385" r:id="rId10"/>
    <p:sldId id="386" r:id="rId11"/>
    <p:sldId id="387" r:id="rId12"/>
    <p:sldId id="384" r:id="rId13"/>
    <p:sldId id="388" r:id="rId14"/>
    <p:sldId id="389" r:id="rId15"/>
    <p:sldId id="390" r:id="rId16"/>
    <p:sldId id="391" r:id="rId17"/>
    <p:sldId id="392" r:id="rId18"/>
    <p:sldId id="393" r:id="rId19"/>
    <p:sldId id="394" r:id="rId20"/>
    <p:sldId id="284" r:id="rId21"/>
    <p:sldId id="336" r:id="rId22"/>
    <p:sldId id="377" r:id="rId23"/>
    <p:sldId id="320" r:id="rId24"/>
    <p:sldId id="378" r:id="rId25"/>
    <p:sldId id="269" r:id="rId26"/>
    <p:sldId id="379" r:id="rId27"/>
    <p:sldId id="337" r:id="rId28"/>
    <p:sldId id="316" r:id="rId29"/>
    <p:sldId id="344" r:id="rId30"/>
    <p:sldId id="301" r:id="rId31"/>
    <p:sldId id="321" r:id="rId32"/>
    <p:sldId id="308" r:id="rId33"/>
    <p:sldId id="365" r:id="rId34"/>
    <p:sldId id="395" r:id="rId35"/>
    <p:sldId id="381" r:id="rId36"/>
  </p:sldIdLst>
  <p:sldSz cx="9144000" cy="6858000" type="screen4x3"/>
  <p:notesSz cx="6856413" cy="9750425"/>
  <p:defaultTextStyle>
    <a:defPPr>
      <a:defRPr lang="ar-SA"/>
    </a:defPPr>
    <a:lvl1pPr algn="r" rtl="1" fontAlgn="base">
      <a:spcBef>
        <a:spcPct val="0"/>
      </a:spcBef>
      <a:spcAft>
        <a:spcPct val="0"/>
      </a:spcAft>
      <a:defRPr b="1" kern="1200">
        <a:solidFill>
          <a:schemeClr val="tx1"/>
        </a:solidFill>
        <a:latin typeface="Times New Roman" pitchFamily="18" charset="0"/>
        <a:ea typeface="+mn-ea"/>
        <a:cs typeface="Traditional Arabic" pitchFamily="18" charset="-78"/>
      </a:defRPr>
    </a:lvl1pPr>
    <a:lvl2pPr marL="457200" algn="r" rtl="1" fontAlgn="base">
      <a:spcBef>
        <a:spcPct val="0"/>
      </a:spcBef>
      <a:spcAft>
        <a:spcPct val="0"/>
      </a:spcAft>
      <a:defRPr b="1" kern="1200">
        <a:solidFill>
          <a:schemeClr val="tx1"/>
        </a:solidFill>
        <a:latin typeface="Times New Roman" pitchFamily="18" charset="0"/>
        <a:ea typeface="+mn-ea"/>
        <a:cs typeface="Traditional Arabic" pitchFamily="18" charset="-78"/>
      </a:defRPr>
    </a:lvl2pPr>
    <a:lvl3pPr marL="914400" algn="r" rtl="1" fontAlgn="base">
      <a:spcBef>
        <a:spcPct val="0"/>
      </a:spcBef>
      <a:spcAft>
        <a:spcPct val="0"/>
      </a:spcAft>
      <a:defRPr b="1" kern="1200">
        <a:solidFill>
          <a:schemeClr val="tx1"/>
        </a:solidFill>
        <a:latin typeface="Times New Roman" pitchFamily="18" charset="0"/>
        <a:ea typeface="+mn-ea"/>
        <a:cs typeface="Traditional Arabic" pitchFamily="18" charset="-78"/>
      </a:defRPr>
    </a:lvl3pPr>
    <a:lvl4pPr marL="1371600" algn="r" rtl="1" fontAlgn="base">
      <a:spcBef>
        <a:spcPct val="0"/>
      </a:spcBef>
      <a:spcAft>
        <a:spcPct val="0"/>
      </a:spcAft>
      <a:defRPr b="1" kern="1200">
        <a:solidFill>
          <a:schemeClr val="tx1"/>
        </a:solidFill>
        <a:latin typeface="Times New Roman" pitchFamily="18" charset="0"/>
        <a:ea typeface="+mn-ea"/>
        <a:cs typeface="Traditional Arabic" pitchFamily="18" charset="-78"/>
      </a:defRPr>
    </a:lvl4pPr>
    <a:lvl5pPr marL="1828800" algn="r" rtl="1" fontAlgn="base">
      <a:spcBef>
        <a:spcPct val="0"/>
      </a:spcBef>
      <a:spcAft>
        <a:spcPct val="0"/>
      </a:spcAft>
      <a:defRPr b="1" kern="1200">
        <a:solidFill>
          <a:schemeClr val="tx1"/>
        </a:solidFill>
        <a:latin typeface="Times New Roman" pitchFamily="18" charset="0"/>
        <a:ea typeface="+mn-ea"/>
        <a:cs typeface="Traditional Arabic" pitchFamily="18" charset="-78"/>
      </a:defRPr>
    </a:lvl5pPr>
    <a:lvl6pPr marL="2286000" algn="r" defTabSz="914400" rtl="1" eaLnBrk="1" latinLnBrk="0" hangingPunct="1">
      <a:defRPr b="1" kern="1200">
        <a:solidFill>
          <a:schemeClr val="tx1"/>
        </a:solidFill>
        <a:latin typeface="Times New Roman" pitchFamily="18" charset="0"/>
        <a:ea typeface="+mn-ea"/>
        <a:cs typeface="Traditional Arabic" pitchFamily="18" charset="-78"/>
      </a:defRPr>
    </a:lvl6pPr>
    <a:lvl7pPr marL="2743200" algn="r" defTabSz="914400" rtl="1" eaLnBrk="1" latinLnBrk="0" hangingPunct="1">
      <a:defRPr b="1" kern="1200">
        <a:solidFill>
          <a:schemeClr val="tx1"/>
        </a:solidFill>
        <a:latin typeface="Times New Roman" pitchFamily="18" charset="0"/>
        <a:ea typeface="+mn-ea"/>
        <a:cs typeface="Traditional Arabic" pitchFamily="18" charset="-78"/>
      </a:defRPr>
    </a:lvl7pPr>
    <a:lvl8pPr marL="3200400" algn="r" defTabSz="914400" rtl="1" eaLnBrk="1" latinLnBrk="0" hangingPunct="1">
      <a:defRPr b="1" kern="1200">
        <a:solidFill>
          <a:schemeClr val="tx1"/>
        </a:solidFill>
        <a:latin typeface="Times New Roman" pitchFamily="18" charset="0"/>
        <a:ea typeface="+mn-ea"/>
        <a:cs typeface="Traditional Arabic" pitchFamily="18" charset="-78"/>
      </a:defRPr>
    </a:lvl8pPr>
    <a:lvl9pPr marL="3657600" algn="r" defTabSz="914400" rtl="1" eaLnBrk="1" latinLnBrk="0" hangingPunct="1">
      <a:defRPr b="1" kern="1200">
        <a:solidFill>
          <a:schemeClr val="tx1"/>
        </a:solidFill>
        <a:latin typeface="Times New Roman" pitchFamily="18" charset="0"/>
        <a:ea typeface="+mn-ea"/>
        <a:cs typeface="Traditional Arabic" pitchFamily="18" charset="-78"/>
      </a:defRPr>
    </a:lvl9pPr>
  </p:defaultTextStyle>
  <p:extLst>
    <p:ext uri="{521415D9-36F7-43E2-AB2F-B90AF26B5E84}">
      <p14:sectionLst xmlns:p14="http://schemas.microsoft.com/office/powerpoint/2010/main">
        <p14:section name="Default Section" id="{1218E92E-5FA5-4051-AE98-27906709664B}">
          <p14:sldIdLst>
            <p14:sldId id="396"/>
            <p14:sldId id="258"/>
            <p14:sldId id="262"/>
            <p14:sldId id="383"/>
            <p14:sldId id="261"/>
            <p14:sldId id="263"/>
            <p14:sldId id="264"/>
            <p14:sldId id="293"/>
            <p14:sldId id="385"/>
            <p14:sldId id="386"/>
            <p14:sldId id="387"/>
            <p14:sldId id="384"/>
            <p14:sldId id="388"/>
            <p14:sldId id="389"/>
            <p14:sldId id="390"/>
            <p14:sldId id="391"/>
            <p14:sldId id="392"/>
            <p14:sldId id="393"/>
            <p14:sldId id="394"/>
            <p14:sldId id="284"/>
            <p14:sldId id="336"/>
            <p14:sldId id="377"/>
            <p14:sldId id="320"/>
            <p14:sldId id="378"/>
            <p14:sldId id="269"/>
            <p14:sldId id="379"/>
            <p14:sldId id="337"/>
            <p14:sldId id="316"/>
            <p14:sldId id="344"/>
          </p14:sldIdLst>
        </p14:section>
        <p14:section name="Untitled Section" id="{486105AF-5167-4E15-BC7B-C9C662B1F990}">
          <p14:sldIdLst>
            <p14:sldId id="301"/>
            <p14:sldId id="321"/>
            <p14:sldId id="308"/>
            <p14:sldId id="365"/>
            <p14:sldId id="395"/>
            <p14:sldId id="3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33"/>
    <a:srgbClr val="CCFF99"/>
    <a:srgbClr val="CCFF66"/>
    <a:srgbClr val="00FFFF"/>
    <a:srgbClr val="800000"/>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01" autoAdjust="0"/>
    <p:restoredTop sz="98783" autoAdjust="0"/>
  </p:normalViewPr>
  <p:slideViewPr>
    <p:cSldViewPr>
      <p:cViewPr varScale="1">
        <p:scale>
          <a:sx n="74" d="100"/>
          <a:sy n="74" d="100"/>
        </p:scale>
        <p:origin x="12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90" y="90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Traditional Arabic" pitchFamily="2" charset="-78"/>
              </a:defRPr>
            </a:lvl1pPr>
          </a:lstStyle>
          <a:p>
            <a:pPr>
              <a:defRPr/>
            </a:pPr>
            <a:endParaRPr lang="en-US"/>
          </a:p>
        </p:txBody>
      </p:sp>
      <p:sp>
        <p:nvSpPr>
          <p:cNvPr id="9219" name="Rectangle 1027"/>
          <p:cNvSpPr>
            <a:spLocks noGrp="1" noChangeArrowheads="1"/>
          </p:cNvSpPr>
          <p:nvPr>
            <p:ph type="dt" sz="quarter" idx="1"/>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cs typeface="Traditional Arabic" pitchFamily="2" charset="-78"/>
              </a:defRPr>
            </a:lvl1pPr>
          </a:lstStyle>
          <a:p>
            <a:pPr>
              <a:defRPr/>
            </a:pPr>
            <a:endParaRPr lang="en-US"/>
          </a:p>
        </p:txBody>
      </p:sp>
      <p:sp>
        <p:nvSpPr>
          <p:cNvPr id="9220" name="Rectangle 1028"/>
          <p:cNvSpPr>
            <a:spLocks noGrp="1" noChangeArrowheads="1"/>
          </p:cNvSpPr>
          <p:nvPr>
            <p:ph type="ftr" sz="quarter" idx="2"/>
          </p:nvPr>
        </p:nvSpPr>
        <p:spPr bwMode="auto">
          <a:xfrm>
            <a:off x="3884613"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Traditional Arabic" pitchFamily="2" charset="-78"/>
              </a:defRPr>
            </a:lvl1pPr>
          </a:lstStyle>
          <a:p>
            <a:pPr>
              <a:defRPr/>
            </a:pPr>
            <a:endParaRPr lang="en-US"/>
          </a:p>
        </p:txBody>
      </p:sp>
      <p:sp>
        <p:nvSpPr>
          <p:cNvPr id="9221" name="Rectangle 1029"/>
          <p:cNvSpPr>
            <a:spLocks noGrp="1" noChangeArrowheads="1"/>
          </p:cNvSpPr>
          <p:nvPr>
            <p:ph type="sldNum" sz="quarter" idx="3"/>
          </p:nvPr>
        </p:nvSpPr>
        <p:spPr bwMode="auto">
          <a:xfrm>
            <a:off x="0"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cs typeface="Times New Roman" pitchFamily="18" charset="0"/>
              </a:defRPr>
            </a:lvl1pPr>
          </a:lstStyle>
          <a:p>
            <a:pPr>
              <a:defRPr/>
            </a:pPr>
            <a:fld id="{44367578-ECF9-42F1-A635-EAB41D157CC9}" type="slidenum">
              <a:rPr lang="ar-SA"/>
              <a:pPr>
                <a:defRPr/>
              </a:pPr>
              <a:t>‹#›</a:t>
            </a:fld>
            <a:endParaRPr lang="en-US"/>
          </a:p>
        </p:txBody>
      </p:sp>
    </p:spTree>
    <p:extLst>
      <p:ext uri="{BB962C8B-B14F-4D97-AF65-F5344CB8AC3E}">
        <p14:creationId xmlns:p14="http://schemas.microsoft.com/office/powerpoint/2010/main" val="45635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cs typeface="Traditional Arabic" pitchFamily="2" charset="-78"/>
              </a:defRPr>
            </a:lvl1pPr>
          </a:lstStyle>
          <a:p>
            <a:pPr>
              <a:defRPr/>
            </a:pPr>
            <a:endParaRPr lang="en-US"/>
          </a:p>
        </p:txBody>
      </p:sp>
      <p:sp>
        <p:nvSpPr>
          <p:cNvPr id="134147" name="Rectangle 3"/>
          <p:cNvSpPr>
            <a:spLocks noGrp="1" noChangeArrowheads="1"/>
          </p:cNvSpPr>
          <p:nvPr>
            <p:ph type="dt" idx="1"/>
          </p:nvPr>
        </p:nvSpPr>
        <p:spPr bwMode="auto">
          <a:xfrm>
            <a:off x="3883025"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Traditional Arabic" pitchFamily="2" charset="-78"/>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992188" y="731838"/>
            <a:ext cx="4872037"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p:cNvSpPr>
            <a:spLocks noGrp="1" noChangeArrowheads="1"/>
          </p:cNvSpPr>
          <p:nvPr>
            <p:ph type="body" sz="quarter" idx="3"/>
          </p:nvPr>
        </p:nvSpPr>
        <p:spPr bwMode="auto">
          <a:xfrm>
            <a:off x="685800" y="4630738"/>
            <a:ext cx="5484813"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134150" name="Rectangle 6"/>
          <p:cNvSpPr>
            <a:spLocks noGrp="1" noChangeArrowheads="1"/>
          </p:cNvSpPr>
          <p:nvPr>
            <p:ph type="ftr" sz="quarter" idx="4"/>
          </p:nvPr>
        </p:nvSpPr>
        <p:spPr bwMode="auto">
          <a:xfrm>
            <a:off x="0"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cs typeface="Traditional Arabic" pitchFamily="2" charset="-78"/>
              </a:defRPr>
            </a:lvl1pPr>
          </a:lstStyle>
          <a:p>
            <a:pPr>
              <a:defRPr/>
            </a:pPr>
            <a:endParaRPr lang="en-US"/>
          </a:p>
        </p:txBody>
      </p:sp>
      <p:sp>
        <p:nvSpPr>
          <p:cNvPr id="134151" name="Rectangle 7"/>
          <p:cNvSpPr>
            <a:spLocks noGrp="1" noChangeArrowheads="1"/>
          </p:cNvSpPr>
          <p:nvPr>
            <p:ph type="sldNum" sz="quarter" idx="5"/>
          </p:nvPr>
        </p:nvSpPr>
        <p:spPr bwMode="auto">
          <a:xfrm>
            <a:off x="3883025"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Times New Roman" pitchFamily="18" charset="0"/>
              </a:defRPr>
            </a:lvl1pPr>
          </a:lstStyle>
          <a:p>
            <a:pPr>
              <a:defRPr/>
            </a:pPr>
            <a:fld id="{ACF60891-67FC-4AFB-85D7-CF9D0BDE4BF1}" type="slidenum">
              <a:rPr lang="ar-SA"/>
              <a:pPr>
                <a:defRPr/>
              </a:pPr>
              <a:t>‹#›</a:t>
            </a:fld>
            <a:endParaRPr lang="en-US"/>
          </a:p>
        </p:txBody>
      </p:sp>
    </p:spTree>
    <p:extLst>
      <p:ext uri="{BB962C8B-B14F-4D97-AF65-F5344CB8AC3E}">
        <p14:creationId xmlns:p14="http://schemas.microsoft.com/office/powerpoint/2010/main" val="387992583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56029091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397475973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3895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89303822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564878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2661956031"/>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2116364470"/>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52648864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235457256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ar-SA" smtClean="0"/>
              <a:t>خالد السلطان</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3466910680"/>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ar-SA" smtClean="0"/>
              <a:t>خالد السلطان</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380837777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ar-SA" smtClean="0"/>
              <a:t>خالد السلطان</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34281487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ar-SA" smtClean="0"/>
              <a:t>خالد السلطان</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5508134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ar-SA" smtClean="0"/>
              <a:t>خالد السلطان</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09833075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ar-SA" smtClean="0"/>
              <a:t>خالد السلطان</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212211691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ar-SA" smtClean="0"/>
              <a:t>خالد السلطان</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3396135634"/>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ar-SA" smtClean="0"/>
              <a:t>خالد السلطان</a:t>
            </a: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8C01D4AA-95FE-45F7-BBD0-5DE5CDBABDAC}" type="slidenum">
              <a:rPr lang="ar-SA" smtClean="0"/>
              <a:pPr>
                <a:defRPr/>
              </a:pPr>
              <a:t>‹#›</a:t>
            </a:fld>
            <a:endParaRPr lang="en-US"/>
          </a:p>
        </p:txBody>
      </p:sp>
    </p:spTree>
    <p:extLst>
      <p:ext uri="{BB962C8B-B14F-4D97-AF65-F5344CB8AC3E}">
        <p14:creationId xmlns:p14="http://schemas.microsoft.com/office/powerpoint/2010/main" val="14777154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844" y="-15539"/>
            <a:ext cx="9327688" cy="6889077"/>
          </a:xfrm>
          <a:prstGeom prst="rect">
            <a:avLst/>
          </a:prstGeom>
        </p:spPr>
      </p:pic>
      <p:pic>
        <p:nvPicPr>
          <p:cNvPr id="5" name="Picture 4"/>
          <p:cNvPicPr>
            <a:picLocks noChangeAspect="1"/>
          </p:cNvPicPr>
          <p:nvPr/>
        </p:nvPicPr>
        <p:blipFill>
          <a:blip r:embed="rId3"/>
          <a:stretch>
            <a:fillRect/>
          </a:stretch>
        </p:blipFill>
        <p:spPr>
          <a:xfrm>
            <a:off x="179512" y="1268760"/>
            <a:ext cx="8492464" cy="5182049"/>
          </a:xfrm>
          <a:prstGeom prst="rect">
            <a:avLst/>
          </a:prstGeom>
        </p:spPr>
      </p:pic>
    </p:spTree>
    <p:extLst>
      <p:ext uri="{BB962C8B-B14F-4D97-AF65-F5344CB8AC3E}">
        <p14:creationId xmlns:p14="http://schemas.microsoft.com/office/powerpoint/2010/main" val="52542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68" name="Oval 20"/>
          <p:cNvSpPr>
            <a:spLocks noChangeArrowheads="1"/>
          </p:cNvSpPr>
          <p:nvPr/>
        </p:nvSpPr>
        <p:spPr bwMode="auto">
          <a:xfrm>
            <a:off x="7924857" y="404664"/>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AE" sz="3600" b="0" dirty="0">
                <a:solidFill>
                  <a:srgbClr val="FFFFFF"/>
                </a:solidFill>
                <a:cs typeface="SKR HEAD1" pitchFamily="2" charset="-78"/>
              </a:rPr>
              <a:t>2</a:t>
            </a:r>
            <a:endParaRPr lang="en-US" sz="3600" b="0" dirty="0">
              <a:solidFill>
                <a:srgbClr val="FFFFFF"/>
              </a:solidFill>
              <a:cs typeface="SKR HEAD1" pitchFamily="2" charset="-78"/>
            </a:endParaRPr>
          </a:p>
        </p:txBody>
      </p:sp>
      <p:sp>
        <p:nvSpPr>
          <p:cNvPr id="53269" name="AutoShape 21"/>
          <p:cNvSpPr>
            <a:spLocks noChangeArrowheads="1"/>
          </p:cNvSpPr>
          <p:nvPr/>
        </p:nvSpPr>
        <p:spPr bwMode="auto">
          <a:xfrm>
            <a:off x="5148064" y="404664"/>
            <a:ext cx="2578299"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3600" b="0" dirty="0" smtClean="0">
                <a:solidFill>
                  <a:srgbClr val="FFFFFF"/>
                </a:solidFill>
                <a:cs typeface="SKR HEAD1" pitchFamily="2" charset="-78"/>
              </a:rPr>
              <a:t>الرسم والتلوين</a:t>
            </a:r>
            <a:endParaRPr lang="en-US" sz="3600" b="0" dirty="0">
              <a:solidFill>
                <a:srgbClr val="FFFFFF"/>
              </a:solidFill>
              <a:cs typeface="SKR HEAD1" pitchFamily="2" charset="-78"/>
            </a:endParaRPr>
          </a:p>
        </p:txBody>
      </p:sp>
      <p:sp>
        <p:nvSpPr>
          <p:cNvPr id="5" name="Rectangle 4"/>
          <p:cNvSpPr/>
          <p:nvPr/>
        </p:nvSpPr>
        <p:spPr>
          <a:xfrm>
            <a:off x="727697" y="1412776"/>
            <a:ext cx="7393464" cy="5317353"/>
          </a:xfrm>
          <a:prstGeom prst="rect">
            <a:avLst/>
          </a:prstGeom>
        </p:spPr>
        <p:txBody>
          <a:bodyPr wrap="square">
            <a:spAutoFit/>
          </a:bodyPr>
          <a:lstStyle/>
          <a:p>
            <a:pPr algn="just">
              <a:lnSpc>
                <a:spcPct val="115000"/>
              </a:lnSpc>
              <a:spcAft>
                <a:spcPts val="1000"/>
              </a:spcAft>
            </a:pPr>
            <a:r>
              <a:rPr lang="ar-SA" sz="3200" dirty="0">
                <a:solidFill>
                  <a:srgbClr val="000000"/>
                </a:solidFill>
                <a:latin typeface="Calibri" panose="020F0502020204030204" pitchFamily="34" charset="0"/>
                <a:ea typeface="Calibri" panose="020F0502020204030204" pitchFamily="34" charset="0"/>
                <a:cs typeface="Sakkal Majalla" panose="02000000000000000000" pitchFamily="2" charset="-78"/>
              </a:rPr>
              <a:t>جدران المنزل هي اللوحة الأولى لطفلك للتعبير </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IQ"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خيالي والابداع</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000000"/>
                </a:solidFill>
                <a:latin typeface="Calibri" panose="020F0502020204030204" pitchFamily="34" charset="0"/>
                <a:ea typeface="Calibri" panose="020F0502020204030204" pitchFamily="34" charset="0"/>
                <a:cs typeface="Sakkal Majalla" panose="02000000000000000000" pitchFamily="2" charset="-78"/>
              </a:rPr>
              <a:t>لذلك يجب أن </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توفري </a:t>
            </a:r>
            <a:r>
              <a:rPr lang="ar-SA" sz="3200" dirty="0">
                <a:solidFill>
                  <a:srgbClr val="000000"/>
                </a:solidFill>
                <a:latin typeface="Calibri" panose="020F0502020204030204" pitchFamily="34" charset="0"/>
                <a:ea typeface="Calibri" panose="020F0502020204030204" pitchFamily="34" charset="0"/>
                <a:cs typeface="Sakkal Majalla" panose="02000000000000000000" pitchFamily="2" charset="-78"/>
              </a:rPr>
              <a:t>له الكراس وأدوات الرسم والتلوين، وأن تشجعيه للتعبير عن الذات، والتفكير الخيالي من خلال الرسم.</a:t>
            </a:r>
            <a:endPar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تساعد </a:t>
            </a:r>
            <a:r>
              <a:rPr lang="ar-SA" sz="3200" dirty="0">
                <a:solidFill>
                  <a:srgbClr val="000000"/>
                </a:solidFill>
                <a:latin typeface="Calibri" panose="020F0502020204030204" pitchFamily="34" charset="0"/>
                <a:ea typeface="Calibri" panose="020F0502020204030204" pitchFamily="34" charset="0"/>
                <a:cs typeface="Sakkal Majalla" panose="02000000000000000000" pitchFamily="2" charset="-78"/>
              </a:rPr>
              <a:t>هذه الوسيلة على </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تنمية</a:t>
            </a:r>
            <a:r>
              <a:rPr lang="ar-IQ"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التفكير التخيلي لدى</a:t>
            </a:r>
            <a:r>
              <a:rPr lang="ar-SA" sz="32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الطفل، وذلك عن طريق تنمية هواياته في هذا المجال، وتجعله يتقصى أدق التفاصيل المطلوبة أثناء الرسم، بالإضافة إلى أنها تنمي استعداداته الابتكارية، عن طريق اكتشاف العلاقات، وإدخال التعديلات التي تزيد من جمالية الرسم.</a:t>
            </a:r>
            <a:endPar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8109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68"/>
                                        </p:tgtEl>
                                        <p:attrNameLst>
                                          <p:attrName>style.visibility</p:attrName>
                                        </p:attrNameLst>
                                      </p:cBhvr>
                                      <p:to>
                                        <p:strVal val="visible"/>
                                      </p:to>
                                    </p:set>
                                    <p:anim calcmode="lin" valueType="num">
                                      <p:cBhvr>
                                        <p:cTn id="7" dur="1000" fill="hold"/>
                                        <p:tgtEl>
                                          <p:spTgt spid="532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6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68"/>
                                        </p:tgtEl>
                                        <p:attrNameLst>
                                          <p:attrName>ppt_y</p:attrName>
                                        </p:attrNameLst>
                                      </p:cBhvr>
                                      <p:tavLst>
                                        <p:tav tm="0">
                                          <p:val>
                                            <p:strVal val="#ppt_y"/>
                                          </p:val>
                                        </p:tav>
                                        <p:tav tm="100000">
                                          <p:val>
                                            <p:strVal val="#ppt_y"/>
                                          </p:val>
                                        </p:tav>
                                      </p:tavLst>
                                    </p:anim>
                                    <p:animEffect transition="in" filter="fade">
                                      <p:cBhvr>
                                        <p:cTn id="10" dur="1000"/>
                                        <p:tgtEl>
                                          <p:spTgt spid="53268"/>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69"/>
                                        </p:tgtEl>
                                        <p:attrNameLst>
                                          <p:attrName>style.visibility</p:attrName>
                                        </p:attrNameLst>
                                      </p:cBhvr>
                                      <p:to>
                                        <p:strVal val="visible"/>
                                      </p:to>
                                    </p:set>
                                    <p:anim calcmode="lin" valueType="num">
                                      <p:cBhvr>
                                        <p:cTn id="14" dur="1000" fill="hold"/>
                                        <p:tgtEl>
                                          <p:spTgt spid="5326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6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69"/>
                                        </p:tgtEl>
                                        <p:attrNameLst>
                                          <p:attrName>ppt_y</p:attrName>
                                        </p:attrNameLst>
                                      </p:cBhvr>
                                      <p:tavLst>
                                        <p:tav tm="0">
                                          <p:val>
                                            <p:strVal val="#ppt_y"/>
                                          </p:val>
                                        </p:tav>
                                        <p:tav tm="100000">
                                          <p:val>
                                            <p:strVal val="#ppt_y"/>
                                          </p:val>
                                        </p:tav>
                                      </p:tavLst>
                                    </p:anim>
                                    <p:animEffect transition="in" filter="fade">
                                      <p:cBhvr>
                                        <p:cTn id="17" dur="1000"/>
                                        <p:tgtEl>
                                          <p:spTgt spid="5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8" grpId="0" animBg="1"/>
      <p:bldP spid="53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7405650" y="1810555"/>
            <a:ext cx="709613" cy="4189413"/>
            <a:chOff x="5316" y="1210"/>
            <a:chExt cx="447" cy="2639"/>
          </a:xfrm>
        </p:grpSpPr>
        <p:sp>
          <p:nvSpPr>
            <p:cNvPr id="38917" name="AutoShape 5"/>
            <p:cNvSpPr>
              <a:spLocks noChangeArrowheads="1"/>
            </p:cNvSpPr>
            <p:nvPr/>
          </p:nvSpPr>
          <p:spPr bwMode="auto">
            <a:xfrm rot="-720688">
              <a:off x="5316" y="1210"/>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720688">
              <a:off x="5316" y="1914"/>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2</a:t>
              </a:r>
              <a:endParaRPr lang="en-US" sz="4000" b="0" dirty="0">
                <a:solidFill>
                  <a:srgbClr val="FFFF00"/>
                </a:solidFill>
                <a:cs typeface="SKR HEAD1" pitchFamily="2" charset="-78"/>
              </a:endParaRPr>
            </a:p>
          </p:txBody>
        </p:sp>
        <p:sp>
          <p:nvSpPr>
            <p:cNvPr id="38919" name="AutoShape 7"/>
            <p:cNvSpPr>
              <a:spLocks noChangeArrowheads="1"/>
            </p:cNvSpPr>
            <p:nvPr/>
          </p:nvSpPr>
          <p:spPr bwMode="auto">
            <a:xfrm rot="-720688">
              <a:off x="5316" y="24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rgbClr val="FFFF00"/>
                  </a:solidFill>
                  <a:cs typeface="SKR HEAD1" pitchFamily="2" charset="-78"/>
                </a:rPr>
                <a:t>3</a:t>
              </a:r>
              <a:endParaRPr lang="en-US" sz="4000" b="0">
                <a:solidFill>
                  <a:srgbClr val="FFFF00"/>
                </a:solidFill>
                <a:cs typeface="SKR HEAD1" pitchFamily="2" charset="-78"/>
              </a:endParaRPr>
            </a:p>
          </p:txBody>
        </p:sp>
        <p:sp>
          <p:nvSpPr>
            <p:cNvPr id="38920" name="AutoShape 8"/>
            <p:cNvSpPr>
              <a:spLocks noChangeArrowheads="1"/>
            </p:cNvSpPr>
            <p:nvPr/>
          </p:nvSpPr>
          <p:spPr bwMode="auto">
            <a:xfrm rot="20879312">
              <a:off x="5387" y="3509"/>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00"/>
                  </a:solidFill>
                  <a:cs typeface="SKR HEAD1" pitchFamily="2" charset="-78"/>
                </a:rPr>
                <a:t>5</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pic>
        <p:nvPicPr>
          <p:cNvPr id="4" name="Picture 3"/>
          <p:cNvPicPr>
            <a:picLocks noChangeAspect="1"/>
          </p:cNvPicPr>
          <p:nvPr/>
        </p:nvPicPr>
        <p:blipFill>
          <a:blip r:embed="rId2"/>
          <a:stretch>
            <a:fillRect/>
          </a:stretch>
        </p:blipFill>
        <p:spPr>
          <a:xfrm>
            <a:off x="7236296" y="4280274"/>
            <a:ext cx="1115665" cy="1255885"/>
          </a:xfrm>
          <a:prstGeom prst="rect">
            <a:avLst/>
          </a:prstGeom>
        </p:spPr>
      </p:pic>
      <p:sp>
        <p:nvSpPr>
          <p:cNvPr id="3" name="Rectangle 2"/>
          <p:cNvSpPr/>
          <p:nvPr/>
        </p:nvSpPr>
        <p:spPr>
          <a:xfrm>
            <a:off x="899592" y="1788623"/>
            <a:ext cx="6480720" cy="5109091"/>
          </a:xfrm>
          <a:prstGeom prst="rect">
            <a:avLst/>
          </a:prstGeom>
        </p:spPr>
        <p:txBody>
          <a:bodyPr wrap="square">
            <a:spAutoFit/>
          </a:bodyPr>
          <a:lstStyle/>
          <a:p>
            <a:pPr algn="just">
              <a:lnSpc>
                <a:spcPct val="115000"/>
              </a:lnSpc>
              <a:spcAft>
                <a:spcPts val="1000"/>
              </a:spcAft>
            </a:pPr>
            <a:r>
              <a:rPr lang="ar-SA" sz="2400" dirty="0">
                <a:latin typeface="Calibri" panose="020F0502020204030204" pitchFamily="34" charset="0"/>
                <a:ea typeface="Calibri" panose="020F0502020204030204" pitchFamily="34" charset="0"/>
                <a:cs typeface="Sakkal Majalla" panose="02000000000000000000" pitchFamily="2" charset="-78"/>
              </a:rPr>
              <a:t>اعطي أدوات الرسم </a:t>
            </a:r>
            <a:r>
              <a:rPr lang="ar-SA" sz="2400" dirty="0" smtClean="0">
                <a:latin typeface="Calibri" panose="020F0502020204030204" pitchFamily="34" charset="0"/>
                <a:ea typeface="Calibri" panose="020F0502020204030204" pitchFamily="34" charset="0"/>
                <a:cs typeface="Sakkal Majalla" panose="02000000000000000000" pitchFamily="2" charset="-78"/>
              </a:rPr>
              <a:t>وكر</a:t>
            </a:r>
            <a:r>
              <a:rPr lang="ar-IQ" sz="2400" dirty="0" smtClean="0">
                <a:latin typeface="Calibri" panose="020F0502020204030204" pitchFamily="34" charset="0"/>
                <a:ea typeface="Calibri" panose="020F0502020204030204" pitchFamily="34" charset="0"/>
                <a:cs typeface="Sakkal Majalla" panose="02000000000000000000" pitchFamily="2" charset="-78"/>
              </a:rPr>
              <a:t>ا</a:t>
            </a:r>
            <a:r>
              <a:rPr lang="ar-SA" sz="2400" dirty="0" smtClean="0">
                <a:latin typeface="Calibri" panose="020F0502020204030204" pitchFamily="34" charset="0"/>
                <a:ea typeface="Calibri" panose="020F0502020204030204" pitchFamily="34" charset="0"/>
                <a:cs typeface="Sakkal Majalla" panose="02000000000000000000" pitchFamily="2" charset="-78"/>
              </a:rPr>
              <a:t>سات </a:t>
            </a:r>
            <a:r>
              <a:rPr lang="ar-SA" sz="2400" dirty="0">
                <a:latin typeface="Calibri" panose="020F0502020204030204" pitchFamily="34" charset="0"/>
                <a:ea typeface="Calibri" panose="020F0502020204030204" pitchFamily="34" charset="0"/>
                <a:cs typeface="Sakkal Majalla" panose="02000000000000000000" pitchFamily="2" charset="-78"/>
              </a:rPr>
              <a:t>التلوين لطفلك.</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Aft>
                <a:spcPts val="1000"/>
              </a:spcAft>
            </a:pPr>
            <a:endParaRPr lang="ar-IQ" sz="2400" dirty="0" smtClean="0">
              <a:latin typeface="Calibri" panose="020F0502020204030204" pitchFamily="34" charset="0"/>
              <a:ea typeface="Calibri" panose="020F0502020204030204" pitchFamily="34" charset="0"/>
              <a:cs typeface="Sakkal Majalla" panose="02000000000000000000" pitchFamily="2" charset="-78"/>
            </a:endParaRPr>
          </a:p>
          <a:p>
            <a:pPr lvl="0" algn="just">
              <a:lnSpc>
                <a:spcPct val="115000"/>
              </a:lnSpc>
              <a:spcAft>
                <a:spcPts val="1000"/>
              </a:spcAft>
            </a:pPr>
            <a:r>
              <a:rPr lang="ar-IQ" sz="2400" dirty="0" smtClean="0">
                <a:latin typeface="Calibri" panose="020F0502020204030204" pitchFamily="34" charset="0"/>
                <a:ea typeface="Calibri" panose="020F0502020204030204" pitchFamily="34" charset="0"/>
                <a:cs typeface="Sakkal Majalla" panose="02000000000000000000" pitchFamily="2" charset="-78"/>
              </a:rPr>
              <a:t>لا</a:t>
            </a:r>
            <a:r>
              <a:rPr lang="ar-SA" sz="2400" dirty="0" smtClean="0">
                <a:latin typeface="Calibri" panose="020F0502020204030204" pitchFamily="34" charset="0"/>
                <a:ea typeface="Calibri" panose="020F0502020204030204" pitchFamily="34" charset="0"/>
                <a:cs typeface="Sakkal Majalla" panose="02000000000000000000" pitchFamily="2" charset="-78"/>
              </a:rPr>
              <a:t> </a:t>
            </a:r>
            <a:r>
              <a:rPr lang="ar-SA" sz="2400" dirty="0">
                <a:latin typeface="Calibri" panose="020F0502020204030204" pitchFamily="34" charset="0"/>
                <a:ea typeface="Calibri" panose="020F0502020204030204" pitchFamily="34" charset="0"/>
                <a:cs typeface="Sakkal Majalla" panose="02000000000000000000" pitchFamily="2" charset="-78"/>
              </a:rPr>
              <a:t>تحاولي ترشيد فن طفلك، قد لا تكون شمسهم صفراء، أو أشجارهم خضراء، فلا ترشيدهم حتى لا يكونوا أطفالا نمطيين.</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smtClean="0">
                <a:latin typeface="Calibri" panose="020F0502020204030204" pitchFamily="34" charset="0"/>
                <a:ea typeface="Calibri" panose="020F0502020204030204" pitchFamily="34" charset="0"/>
                <a:cs typeface="Sakkal Majalla" panose="02000000000000000000" pitchFamily="2" charset="-78"/>
              </a:rPr>
              <a:t>الامتناع </a:t>
            </a:r>
            <a:r>
              <a:rPr lang="ar-SA" sz="2400" dirty="0">
                <a:latin typeface="Calibri" panose="020F0502020204030204" pitchFamily="34" charset="0"/>
                <a:ea typeface="Calibri" panose="020F0502020204030204" pitchFamily="34" charset="0"/>
                <a:cs typeface="Sakkal Majalla" panose="02000000000000000000" pitchFamily="2" charset="-78"/>
              </a:rPr>
              <a:t>عن التعليق الساخر، فقط كوني مراقبة.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smtClean="0">
                <a:latin typeface="Calibri" panose="020F0502020204030204" pitchFamily="34" charset="0"/>
                <a:ea typeface="Calibri" panose="020F0502020204030204" pitchFamily="34" charset="0"/>
                <a:cs typeface="Sakkal Majalla" panose="02000000000000000000" pitchFamily="2" charset="-78"/>
              </a:rPr>
              <a:t>دعيهم </a:t>
            </a:r>
            <a:r>
              <a:rPr lang="ar-SA" sz="2400" dirty="0">
                <a:latin typeface="Calibri" panose="020F0502020204030204" pitchFamily="34" charset="0"/>
                <a:ea typeface="Calibri" panose="020F0502020204030204" pitchFamily="34" charset="0"/>
                <a:cs typeface="Sakkal Majalla" panose="02000000000000000000" pitchFamily="2" charset="-78"/>
              </a:rPr>
              <a:t>يستخدمون ما هو متاح لإنشاء روائع.  كرتون البيض الفارغ، صناديق الكرتون، والأواني الفخارية الصغيرة كل هذا بمثابة لوحات ممتازة للأطفال</a:t>
            </a:r>
            <a:r>
              <a:rPr lang="ar-SA" sz="2400" dirty="0" smtClean="0">
                <a:latin typeface="Calibri" panose="020F0502020204030204" pitchFamily="34" charset="0"/>
                <a:ea typeface="Calibri" panose="020F0502020204030204" pitchFamily="34" charset="0"/>
                <a:cs typeface="Sakkal Majalla" panose="02000000000000000000" pitchFamily="2" charset="-78"/>
              </a:rPr>
              <a:t>.</a:t>
            </a:r>
            <a:endParaRPr lang="ar-IQ" sz="2400" dirty="0" smtClean="0">
              <a:latin typeface="Calibri" panose="020F0502020204030204" pitchFamily="34" charset="0"/>
              <a:ea typeface="Calibri" panose="020F0502020204030204" pitchFamily="34" charset="0"/>
              <a:cs typeface="Sakkal Majalla" panose="02000000000000000000" pitchFamily="2" charset="-78"/>
            </a:endParaRPr>
          </a:p>
          <a:p>
            <a:pPr lvl="0" algn="just">
              <a:lnSpc>
                <a:spcPct val="115000"/>
              </a:lnSpc>
              <a:spcAft>
                <a:spcPts val="1000"/>
              </a:spcAft>
            </a:pPr>
            <a:r>
              <a:rPr lang="ar-SA" sz="2400" dirty="0">
                <a:solidFill>
                  <a:srgbClr val="000000"/>
                </a:solidFill>
                <a:latin typeface="Calibri" panose="020F0502020204030204" pitchFamily="34" charset="0"/>
                <a:ea typeface="Calibri" panose="020F0502020204030204" pitchFamily="34" charset="0"/>
                <a:cs typeface="Sakkal Majalla" panose="02000000000000000000" pitchFamily="2" charset="-78"/>
              </a:rPr>
              <a:t>تسجيل طفلك في دروس التلوين والرسم.</a:t>
            </a:r>
            <a:endPar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963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53" name="Oval 5"/>
          <p:cNvSpPr>
            <a:spLocks noChangeArrowheads="1"/>
          </p:cNvSpPr>
          <p:nvPr/>
        </p:nvSpPr>
        <p:spPr bwMode="auto">
          <a:xfrm>
            <a:off x="7694613" y="115888"/>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FF"/>
                </a:solidFill>
                <a:cs typeface="SKR HEAD1" pitchFamily="2" charset="-78"/>
              </a:rPr>
              <a:t>3</a:t>
            </a:r>
            <a:endParaRPr lang="en-US" sz="4000" b="0" dirty="0">
              <a:solidFill>
                <a:srgbClr val="FFFFFF"/>
              </a:solidFill>
              <a:cs typeface="SKR HEAD1" pitchFamily="2" charset="-78"/>
            </a:endParaRPr>
          </a:p>
        </p:txBody>
      </p:sp>
      <p:sp>
        <p:nvSpPr>
          <p:cNvPr id="53254" name="AutoShape 6"/>
          <p:cNvSpPr>
            <a:spLocks noChangeArrowheads="1"/>
          </p:cNvSpPr>
          <p:nvPr/>
        </p:nvSpPr>
        <p:spPr bwMode="auto">
          <a:xfrm>
            <a:off x="4427984" y="117475"/>
            <a:ext cx="3120579"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4000" b="0" dirty="0" smtClean="0">
                <a:solidFill>
                  <a:srgbClr val="FFFFFF"/>
                </a:solidFill>
                <a:cs typeface="SKR HEAD1" pitchFamily="2" charset="-78"/>
              </a:rPr>
              <a:t>لعب الأدوار المختلفة</a:t>
            </a:r>
            <a:endParaRPr lang="en-US" sz="4000" b="0" dirty="0">
              <a:solidFill>
                <a:srgbClr val="FFFFFF"/>
              </a:solidFill>
              <a:cs typeface="SKR HEAD1" pitchFamily="2" charset="-78"/>
            </a:endParaRPr>
          </a:p>
        </p:txBody>
      </p:sp>
      <p:sp>
        <p:nvSpPr>
          <p:cNvPr id="2" name="Rectangle 1"/>
          <p:cNvSpPr/>
          <p:nvPr/>
        </p:nvSpPr>
        <p:spPr>
          <a:xfrm>
            <a:off x="531393" y="777994"/>
            <a:ext cx="7020161" cy="5149102"/>
          </a:xfrm>
          <a:prstGeom prst="rect">
            <a:avLst/>
          </a:prstGeom>
        </p:spPr>
        <p:txBody>
          <a:bodyPr wrap="square">
            <a:spAutoFit/>
          </a:bodyPr>
          <a:lstStyle/>
          <a:p>
            <a:pPr algn="just">
              <a:lnSpc>
                <a:spcPct val="115000"/>
              </a:lnSpc>
              <a:spcAft>
                <a:spcPts val="1000"/>
              </a:spcAft>
            </a:pP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يحب الأطفال القيام بدور طبيب أو الضابط أو المعلم؛ لذلك يجب مساعدتهم فيما يقومون به من أدوار، وعدم توبيخهم، سواء كان الأمر يتعلق بالرذاذ في البرك، وصنع طبق مع الأوراق والأتربة، ورسم سماء سوداء - كل شيء هو امتداد لفهم الطفل للعالم.</a:t>
            </a: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وفقا للأبحاث: "إذا كان الأطفال يفتقرون إلى الفرص لتجربة التظاهر، فإن قدراتهم الطويلة الأمد المتعلقة بما وراء المعرفة، وحل المشكلات، والإدراك الاجتماعي، وكذلك المجالات الأكاديمية</a:t>
            </a:r>
            <a:r>
              <a:rPr lang="ar-SA"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قد تتضاءل.</a:t>
            </a: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من خلال الألعاب الخيالية: يتعرف الطفل أولاً على ما يحبه ويكرهه، ومن خلال لعب الأدوار يصبح الأطفال مرتاحين ومألوفين للعالم الحقيقي</a:t>
            </a:r>
            <a:r>
              <a:rPr lang="ar-SA"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endParaRPr lang="ar-IQ"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العبي مع طفلك عندما يتظاهر بدور شخصية ما، ولا بأس إذا قال ابنك: "لقد صدت </a:t>
            </a:r>
            <a:r>
              <a:rPr lang="ar-SA"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أس</a:t>
            </a:r>
            <a:r>
              <a:rPr lang="ar-IQ" sz="2400" dirty="0" err="1" smtClean="0">
                <a:solidFill>
                  <a:srgbClr val="FF0000"/>
                </a:solidFill>
                <a:latin typeface="Calibri" panose="020F0502020204030204" pitchFamily="34" charset="0"/>
                <a:ea typeface="Calibri" panose="020F0502020204030204" pitchFamily="34" charset="0"/>
                <a:cs typeface="Sakkal Majalla" panose="02000000000000000000" pitchFamily="2" charset="-78"/>
              </a:rPr>
              <a:t>داً</a:t>
            </a:r>
            <a:r>
              <a:rPr lang="ar-SA"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SA" sz="2400" dirty="0">
                <a:solidFill>
                  <a:srgbClr val="FF0000"/>
                </a:solidFill>
                <a:latin typeface="Calibri" panose="020F0502020204030204" pitchFamily="34" charset="0"/>
                <a:ea typeface="Calibri" panose="020F0502020204030204" pitchFamily="34" charset="0"/>
                <a:cs typeface="Sakkal Majalla" panose="02000000000000000000" pitchFamily="2" charset="-78"/>
              </a:rPr>
              <a:t>اليوم" أو "تذوقي الكعكة اللذيذة التي خبزتها</a:t>
            </a:r>
            <a:r>
              <a:rPr lang="ar-SA" sz="24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8132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3"/>
                                        </p:tgtEl>
                                        <p:attrNameLst>
                                          <p:attrName>ppt_y</p:attrName>
                                        </p:attrNameLst>
                                      </p:cBhvr>
                                      <p:tavLst>
                                        <p:tav tm="0">
                                          <p:val>
                                            <p:strVal val="#ppt_y"/>
                                          </p:val>
                                        </p:tav>
                                        <p:tav tm="100000">
                                          <p:val>
                                            <p:strVal val="#ppt_y"/>
                                          </p:val>
                                        </p:tav>
                                      </p:tavLst>
                                    </p:anim>
                                    <p:animEffect transition="in" filter="fade">
                                      <p:cBhvr>
                                        <p:cTn id="10" dur="1000"/>
                                        <p:tgtEl>
                                          <p:spTgt spid="53253"/>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1000" fill="hold"/>
                                        <p:tgtEl>
                                          <p:spTgt spid="532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54"/>
                                        </p:tgtEl>
                                        <p:attrNameLst>
                                          <p:attrName>ppt_y</p:attrName>
                                        </p:attrNameLst>
                                      </p:cBhvr>
                                      <p:tavLst>
                                        <p:tav tm="0">
                                          <p:val>
                                            <p:strVal val="#ppt_y"/>
                                          </p:val>
                                        </p:tav>
                                        <p:tav tm="100000">
                                          <p:val>
                                            <p:strVal val="#ppt_y"/>
                                          </p:val>
                                        </p:tav>
                                      </p:tavLst>
                                    </p:anim>
                                    <p:animEffect transition="in" filter="fade">
                                      <p:cBhvr>
                                        <p:cTn id="1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7381838" y="2040741"/>
            <a:ext cx="620713" cy="3132140"/>
            <a:chOff x="5301" y="1355"/>
            <a:chExt cx="391" cy="1973"/>
          </a:xfrm>
        </p:grpSpPr>
        <p:sp>
          <p:nvSpPr>
            <p:cNvPr id="38917" name="AutoShape 5"/>
            <p:cNvSpPr>
              <a:spLocks noChangeArrowheads="1"/>
            </p:cNvSpPr>
            <p:nvPr/>
          </p:nvSpPr>
          <p:spPr bwMode="auto">
            <a:xfrm rot="20879312">
              <a:off x="5301" y="13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20879312">
              <a:off x="5316" y="2126"/>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2</a:t>
              </a:r>
              <a:endParaRPr lang="en-US" sz="4000" b="0" dirty="0">
                <a:solidFill>
                  <a:srgbClr val="FFFF00"/>
                </a:solidFill>
                <a:cs typeface="SKR HEAD1" pitchFamily="2" charset="-78"/>
              </a:endParaRPr>
            </a:p>
          </p:txBody>
        </p:sp>
        <p:sp>
          <p:nvSpPr>
            <p:cNvPr id="38919" name="AutoShape 7"/>
            <p:cNvSpPr>
              <a:spLocks noChangeArrowheads="1"/>
            </p:cNvSpPr>
            <p:nvPr/>
          </p:nvSpPr>
          <p:spPr bwMode="auto">
            <a:xfrm rot="20879312">
              <a:off x="5316" y="2988"/>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3</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pic>
        <p:nvPicPr>
          <p:cNvPr id="4" name="Picture 3"/>
          <p:cNvPicPr>
            <a:picLocks noChangeAspect="1"/>
          </p:cNvPicPr>
          <p:nvPr/>
        </p:nvPicPr>
        <p:blipFill>
          <a:blip r:embed="rId2"/>
          <a:stretch>
            <a:fillRect/>
          </a:stretch>
        </p:blipFill>
        <p:spPr>
          <a:xfrm>
            <a:off x="7236296" y="5125443"/>
            <a:ext cx="1115665" cy="1255885"/>
          </a:xfrm>
          <a:prstGeom prst="rect">
            <a:avLst/>
          </a:prstGeom>
        </p:spPr>
      </p:pic>
      <p:sp>
        <p:nvSpPr>
          <p:cNvPr id="5" name="Rectangle 4"/>
          <p:cNvSpPr/>
          <p:nvPr/>
        </p:nvSpPr>
        <p:spPr>
          <a:xfrm>
            <a:off x="438159" y="1895641"/>
            <a:ext cx="6858000" cy="3945696"/>
          </a:xfrm>
          <a:prstGeom prst="rect">
            <a:avLst/>
          </a:prstGeom>
        </p:spPr>
        <p:txBody>
          <a:bodyPr wrap="square">
            <a:spAutoFit/>
          </a:bodyPr>
          <a:lstStyle/>
          <a:p>
            <a:pPr algn="just">
              <a:lnSpc>
                <a:spcPct val="115000"/>
              </a:lnSpc>
              <a:spcAft>
                <a:spcPts val="1000"/>
              </a:spcAft>
            </a:pPr>
            <a:r>
              <a:rPr lang="ar-SA" sz="2800" dirty="0">
                <a:solidFill>
                  <a:srgbClr val="C00000"/>
                </a:solidFill>
                <a:latin typeface="Calibri" panose="020F0502020204030204" pitchFamily="34" charset="0"/>
                <a:ea typeface="Calibri" panose="020F0502020204030204" pitchFamily="34" charset="0"/>
                <a:cs typeface="Sakkal Majalla" panose="02000000000000000000" pitchFamily="2" charset="-78"/>
              </a:rPr>
              <a:t>شجعي طفلك على إعادة كتابة قصته المفضلة، وتماهي معه إلى أبعد من ذلك.</a:t>
            </a:r>
            <a:endParaRPr lang="en-US" sz="28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rgbClr val="C00000"/>
                </a:solidFill>
                <a:latin typeface="Calibri" panose="020F0502020204030204" pitchFamily="34" charset="0"/>
                <a:ea typeface="Calibri" panose="020F0502020204030204" pitchFamily="34" charset="0"/>
                <a:cs typeface="Sakkal Majalla" panose="02000000000000000000" pitchFamily="2" charset="-78"/>
              </a:rPr>
              <a:t>توفير الدعائم للعب، وتفعيل قصصه الخيالية، يمكن أن تكون الدعائم أشياء يسيرة، مثل، الألعاب المحشوة، أو دمى الجورب، أو شيء مصنوع من الورق، وليس بالضرورة الشراء من المتجر.</a:t>
            </a:r>
            <a:endParaRPr lang="en-US" sz="28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تسامحي </a:t>
            </a:r>
            <a:r>
              <a:rPr lang="ar-SA" sz="2800" dirty="0">
                <a:solidFill>
                  <a:srgbClr val="C00000"/>
                </a:solidFill>
                <a:latin typeface="Calibri" panose="020F0502020204030204" pitchFamily="34" charset="0"/>
                <a:ea typeface="Calibri" panose="020F0502020204030204" pitchFamily="34" charset="0"/>
                <a:cs typeface="Sakkal Majalla" panose="02000000000000000000" pitchFamily="2" charset="-78"/>
              </a:rPr>
              <a:t>مع الفوضى التي قد تخلفها هذه الألعاب.</a:t>
            </a:r>
            <a:endParaRPr lang="en-US" sz="28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شاركي </a:t>
            </a:r>
            <a:r>
              <a:rPr lang="ar-SA" sz="2800" dirty="0">
                <a:solidFill>
                  <a:srgbClr val="C00000"/>
                </a:solidFill>
                <a:latin typeface="Calibri" panose="020F0502020204030204" pitchFamily="34" charset="0"/>
                <a:ea typeface="Calibri" panose="020F0502020204030204" pitchFamily="34" charset="0"/>
                <a:cs typeface="Sakkal Majalla" panose="02000000000000000000" pitchFamily="2" charset="-78"/>
              </a:rPr>
              <a:t>في هذه القصص إذا دعاك طفلك للعب شخصية.</a:t>
            </a:r>
            <a:endPar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8193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53" name="Oval 5"/>
          <p:cNvSpPr>
            <a:spLocks noChangeArrowheads="1"/>
          </p:cNvSpPr>
          <p:nvPr/>
        </p:nvSpPr>
        <p:spPr bwMode="auto">
          <a:xfrm>
            <a:off x="7694613" y="115888"/>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FF"/>
                </a:solidFill>
                <a:cs typeface="SKR HEAD1" pitchFamily="2" charset="-78"/>
              </a:rPr>
              <a:t>4</a:t>
            </a:r>
            <a:endParaRPr lang="en-US" sz="4000" b="0" dirty="0">
              <a:solidFill>
                <a:srgbClr val="FFFFFF"/>
              </a:solidFill>
              <a:cs typeface="SKR HEAD1" pitchFamily="2" charset="-78"/>
            </a:endParaRPr>
          </a:p>
        </p:txBody>
      </p:sp>
      <p:sp>
        <p:nvSpPr>
          <p:cNvPr id="53254" name="AutoShape 6"/>
          <p:cNvSpPr>
            <a:spLocks noChangeArrowheads="1"/>
          </p:cNvSpPr>
          <p:nvPr/>
        </p:nvSpPr>
        <p:spPr bwMode="auto">
          <a:xfrm>
            <a:off x="4427984" y="117475"/>
            <a:ext cx="3120579"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4000" b="0" dirty="0" smtClean="0">
                <a:solidFill>
                  <a:srgbClr val="FFFFFF"/>
                </a:solidFill>
                <a:cs typeface="SKR HEAD1" pitchFamily="2" charset="-78"/>
              </a:rPr>
              <a:t>استكشاف الطبيعة</a:t>
            </a:r>
            <a:endParaRPr lang="en-US" sz="4000" b="0" dirty="0">
              <a:solidFill>
                <a:srgbClr val="FFFFFF"/>
              </a:solidFill>
              <a:cs typeface="SKR HEAD1" pitchFamily="2" charset="-78"/>
            </a:endParaRPr>
          </a:p>
        </p:txBody>
      </p:sp>
      <p:sp>
        <p:nvSpPr>
          <p:cNvPr id="3" name="Rectangle 2"/>
          <p:cNvSpPr/>
          <p:nvPr/>
        </p:nvSpPr>
        <p:spPr>
          <a:xfrm>
            <a:off x="251520" y="1268760"/>
            <a:ext cx="7297043" cy="4879284"/>
          </a:xfrm>
          <a:prstGeom prst="rect">
            <a:avLst/>
          </a:prstGeom>
        </p:spPr>
        <p:txBody>
          <a:bodyPr wrap="square">
            <a:spAutoFit/>
          </a:bodyPr>
          <a:lstStyle/>
          <a:p>
            <a:pPr algn="just">
              <a:lnSpc>
                <a:spcPct val="115000"/>
              </a:lnSpc>
              <a:spcAft>
                <a:spcPts val="1000"/>
              </a:spcAft>
            </a:pP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في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غالب الأحيان، </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ي</a:t>
            </a: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فتن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الأطفال بقدرة الطيور على الطيران، ويتساءلون: لماذا لا يستطيعون هم </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أي</a:t>
            </a:r>
            <a:r>
              <a:rPr lang="ar-IQ" sz="3200" dirty="0" err="1"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ضاً</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الطيران مثلهم. </a:t>
            </a:r>
            <a:endPar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IQ"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 تشير الأبحاث إلى أن الخروج المتكرر من الأماكن الضيقة إلى  الطبيعة: يؤثر </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إيجاب</a:t>
            </a: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اً</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على الصحة النفسية والجسدية والاجتماعية للطفل.</a:t>
            </a:r>
            <a:endParaRPr lang="en-US" sz="32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 الطبيعة هي محفز رائع، يعزز المهارات المعرفية والتفكير </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ال</a:t>
            </a: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تخيلي</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والوعي الاجتماعي والتصور.</a:t>
            </a:r>
            <a:endParaRPr lang="en-US"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548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3"/>
                                        </p:tgtEl>
                                        <p:attrNameLst>
                                          <p:attrName>ppt_y</p:attrName>
                                        </p:attrNameLst>
                                      </p:cBhvr>
                                      <p:tavLst>
                                        <p:tav tm="0">
                                          <p:val>
                                            <p:strVal val="#ppt_y"/>
                                          </p:val>
                                        </p:tav>
                                        <p:tav tm="100000">
                                          <p:val>
                                            <p:strVal val="#ppt_y"/>
                                          </p:val>
                                        </p:tav>
                                      </p:tavLst>
                                    </p:anim>
                                    <p:animEffect transition="in" filter="fade">
                                      <p:cBhvr>
                                        <p:cTn id="10" dur="1000"/>
                                        <p:tgtEl>
                                          <p:spTgt spid="53253"/>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1000" fill="hold"/>
                                        <p:tgtEl>
                                          <p:spTgt spid="532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54"/>
                                        </p:tgtEl>
                                        <p:attrNameLst>
                                          <p:attrName>ppt_y</p:attrName>
                                        </p:attrNameLst>
                                      </p:cBhvr>
                                      <p:tavLst>
                                        <p:tav tm="0">
                                          <p:val>
                                            <p:strVal val="#ppt_y"/>
                                          </p:val>
                                        </p:tav>
                                        <p:tav tm="100000">
                                          <p:val>
                                            <p:strVal val="#ppt_y"/>
                                          </p:val>
                                        </p:tav>
                                      </p:tavLst>
                                    </p:anim>
                                    <p:animEffect transition="in" filter="fade">
                                      <p:cBhvr>
                                        <p:cTn id="1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7381838" y="2040741"/>
            <a:ext cx="636588" cy="2062164"/>
            <a:chOff x="5301" y="1355"/>
            <a:chExt cx="401" cy="1299"/>
          </a:xfrm>
        </p:grpSpPr>
        <p:sp>
          <p:nvSpPr>
            <p:cNvPr id="38917" name="AutoShape 5"/>
            <p:cNvSpPr>
              <a:spLocks noChangeArrowheads="1"/>
            </p:cNvSpPr>
            <p:nvPr/>
          </p:nvSpPr>
          <p:spPr bwMode="auto">
            <a:xfrm rot="20879312">
              <a:off x="5301" y="13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20879312">
              <a:off x="5316" y="1903"/>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2</a:t>
              </a:r>
              <a:endParaRPr lang="en-US" sz="4000" b="0" dirty="0">
                <a:solidFill>
                  <a:srgbClr val="FFFF00"/>
                </a:solidFill>
                <a:cs typeface="SKR HEAD1" pitchFamily="2" charset="-78"/>
              </a:endParaRPr>
            </a:p>
          </p:txBody>
        </p:sp>
        <p:sp>
          <p:nvSpPr>
            <p:cNvPr id="38919" name="AutoShape 7"/>
            <p:cNvSpPr>
              <a:spLocks noChangeArrowheads="1"/>
            </p:cNvSpPr>
            <p:nvPr/>
          </p:nvSpPr>
          <p:spPr bwMode="auto">
            <a:xfrm rot="20879312">
              <a:off x="5326" y="2314"/>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3</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pic>
        <p:nvPicPr>
          <p:cNvPr id="4" name="Picture 3"/>
          <p:cNvPicPr>
            <a:picLocks noChangeAspect="1"/>
          </p:cNvPicPr>
          <p:nvPr/>
        </p:nvPicPr>
        <p:blipFill>
          <a:blip r:embed="rId2"/>
          <a:stretch>
            <a:fillRect/>
          </a:stretch>
        </p:blipFill>
        <p:spPr>
          <a:xfrm>
            <a:off x="7162143" y="4107713"/>
            <a:ext cx="1115665" cy="1255885"/>
          </a:xfrm>
          <a:prstGeom prst="rect">
            <a:avLst/>
          </a:prstGeom>
        </p:spPr>
      </p:pic>
      <p:sp>
        <p:nvSpPr>
          <p:cNvPr id="3" name="Rectangle 2"/>
          <p:cNvSpPr/>
          <p:nvPr/>
        </p:nvSpPr>
        <p:spPr>
          <a:xfrm>
            <a:off x="485800" y="1879495"/>
            <a:ext cx="6750496" cy="4003147"/>
          </a:xfrm>
          <a:prstGeom prst="rect">
            <a:avLst/>
          </a:prstGeom>
        </p:spPr>
        <p:txBody>
          <a:bodyPr wrap="square">
            <a:spAutoFit/>
          </a:bodyPr>
          <a:lstStyle/>
          <a:p>
            <a:pPr algn="just">
              <a:lnSpc>
                <a:spcPct val="115000"/>
              </a:lnSpc>
              <a:spcAft>
                <a:spcPts val="1000"/>
              </a:spcAft>
            </a:pP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قومي مع طفلك بزيارة محميات الحياة البرية والحدائق النباتية والحدائق الطبيعية.</a:t>
            </a:r>
            <a:endParaRPr lang="en-US" sz="24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من الممكن أن تجلسي مع طفلك في الهواء الطلق </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و</a:t>
            </a:r>
            <a:r>
              <a:rPr lang="ar-IQ"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تقرأي له قصصاً</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a:t>
            </a:r>
            <a:endParaRPr lang="en-US" sz="24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قضاء مزيد من الوقت في المساحات الخضراء، سواء كان ذلك حديقة منزلك، حديقة عامة، أو </a:t>
            </a:r>
            <a:r>
              <a:rPr lang="ar-IQ"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متنزه</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a:t>
            </a:r>
            <a:endParaRPr lang="en-US" sz="24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اقرئي معه </a:t>
            </a:r>
            <a:r>
              <a:rPr lang="ar-IQ"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قصصاً</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 </a:t>
            </a: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عن الكون والكوكب.</a:t>
            </a:r>
            <a:endParaRPr lang="en-US" sz="24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400" dirty="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دعيه يجمع أشياء، مثل: الأصداف البحرية والحصى وأوراق الشجر، التي تجعله </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فضوليا</a:t>
            </a:r>
            <a:r>
              <a:rPr lang="ar-IQ"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 وتنمي لديه مهارات التفكير التخيلي</a:t>
            </a:r>
            <a:r>
              <a:rPr lang="ar-SA" sz="2400" dirty="0" smtClean="0">
                <a:solidFill>
                  <a:schemeClr val="accent6">
                    <a:lumMod val="75000"/>
                  </a:schemeClr>
                </a:solidFill>
                <a:latin typeface="Calibri" panose="020F0502020204030204" pitchFamily="34" charset="0"/>
                <a:ea typeface="Calibri" panose="020F0502020204030204" pitchFamily="34" charset="0"/>
                <a:cs typeface="Sakkal Majalla" panose="02000000000000000000" pitchFamily="2" charset="-78"/>
              </a:rPr>
              <a:t>.</a:t>
            </a:r>
            <a:endParaRPr lang="en-US" sz="24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AutoShape 7"/>
          <p:cNvSpPr>
            <a:spLocks noChangeArrowheads="1"/>
          </p:cNvSpPr>
          <p:nvPr/>
        </p:nvSpPr>
        <p:spPr bwMode="auto">
          <a:xfrm rot="20879312">
            <a:off x="7458601" y="5093724"/>
            <a:ext cx="596900" cy="53975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00"/>
                </a:solidFill>
                <a:cs typeface="SKR HEAD1" pitchFamily="2" charset="-78"/>
              </a:rPr>
              <a:t>5</a:t>
            </a:r>
            <a:endParaRPr lang="en-US" sz="4000" b="0" dirty="0">
              <a:solidFill>
                <a:srgbClr val="FFFF00"/>
              </a:solidFill>
              <a:cs typeface="SKR HEAD1" pitchFamily="2" charset="-78"/>
            </a:endParaRPr>
          </a:p>
        </p:txBody>
      </p:sp>
    </p:spTree>
    <p:extLst>
      <p:ext uri="{BB962C8B-B14F-4D97-AF65-F5344CB8AC3E}">
        <p14:creationId xmlns:p14="http://schemas.microsoft.com/office/powerpoint/2010/main" val="2590182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53" name="Oval 5"/>
          <p:cNvSpPr>
            <a:spLocks noChangeArrowheads="1"/>
          </p:cNvSpPr>
          <p:nvPr/>
        </p:nvSpPr>
        <p:spPr bwMode="auto">
          <a:xfrm>
            <a:off x="7694613" y="115888"/>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FF"/>
                </a:solidFill>
                <a:cs typeface="SKR HEAD1" pitchFamily="2" charset="-78"/>
              </a:rPr>
              <a:t>4</a:t>
            </a:r>
            <a:endParaRPr lang="en-US" sz="4000" b="0" dirty="0">
              <a:solidFill>
                <a:srgbClr val="FFFFFF"/>
              </a:solidFill>
              <a:cs typeface="SKR HEAD1" pitchFamily="2" charset="-78"/>
            </a:endParaRPr>
          </a:p>
        </p:txBody>
      </p:sp>
      <p:sp>
        <p:nvSpPr>
          <p:cNvPr id="53254" name="AutoShape 6"/>
          <p:cNvSpPr>
            <a:spLocks noChangeArrowheads="1"/>
          </p:cNvSpPr>
          <p:nvPr/>
        </p:nvSpPr>
        <p:spPr bwMode="auto">
          <a:xfrm>
            <a:off x="3851920" y="117475"/>
            <a:ext cx="3696643"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4000" b="0" dirty="0" smtClean="0">
                <a:solidFill>
                  <a:srgbClr val="FFFFFF"/>
                </a:solidFill>
                <a:cs typeface="SKR HEAD1" pitchFamily="2" charset="-78"/>
              </a:rPr>
              <a:t>الفضول وحب </a:t>
            </a:r>
            <a:r>
              <a:rPr lang="ar-IQ" sz="4000" b="0" dirty="0" err="1" smtClean="0">
                <a:solidFill>
                  <a:srgbClr val="FFFFFF"/>
                </a:solidFill>
                <a:cs typeface="SKR HEAD1" pitchFamily="2" charset="-78"/>
              </a:rPr>
              <a:t>الإستكشاف</a:t>
            </a:r>
            <a:endParaRPr lang="en-US" sz="4000" b="0" dirty="0">
              <a:solidFill>
                <a:srgbClr val="FFFFFF"/>
              </a:solidFill>
              <a:cs typeface="SKR HEAD1" pitchFamily="2" charset="-78"/>
            </a:endParaRPr>
          </a:p>
        </p:txBody>
      </p:sp>
      <p:sp>
        <p:nvSpPr>
          <p:cNvPr id="2" name="Rectangle 1"/>
          <p:cNvSpPr/>
          <p:nvPr/>
        </p:nvSpPr>
        <p:spPr>
          <a:xfrm>
            <a:off x="395536" y="1340768"/>
            <a:ext cx="7269909" cy="3618426"/>
          </a:xfrm>
          <a:prstGeom prst="rect">
            <a:avLst/>
          </a:prstGeom>
        </p:spPr>
        <p:txBody>
          <a:bodyPr wrap="square">
            <a:spAutoFit/>
          </a:bodyPr>
          <a:lstStyle/>
          <a:p>
            <a:pPr algn="just">
              <a:lnSpc>
                <a:spcPct val="115000"/>
              </a:lnSpc>
              <a:spcAft>
                <a:spcPts val="1000"/>
              </a:spcAft>
            </a:pP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الفضول يشجع الطفل على </a:t>
            </a:r>
            <a:r>
              <a:rPr lang="ar-SA" sz="3200" dirty="0" err="1"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التفكيرا</a:t>
            </a:r>
            <a:r>
              <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لتخيلي،</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واستكشاف المجهول. ويثير الأسئلة ويروي عطشه للمعرفة؛ لذلك من الضروري تخصيص بعض الوقت للرد على أسئلة طفلك، أو استكشاف الإجابات معًا</a:t>
            </a: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a:t>
            </a:r>
            <a:endParaRPr lang="ar-IQ"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SA" sz="3200"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a:solidFill>
                  <a:srgbClr val="C00000"/>
                </a:solidFill>
                <a:latin typeface="Calibri" panose="020F0502020204030204" pitchFamily="34" charset="0"/>
                <a:ea typeface="Calibri" panose="020F0502020204030204" pitchFamily="34" charset="0"/>
                <a:cs typeface="Sakkal Majalla" panose="02000000000000000000" pitchFamily="2" charset="-78"/>
              </a:rPr>
              <a:t>ساعديه على فهم العالم الخارجي، من خلال الحديث عن هذا العالم والأشخاص وأعمالهم وأفكارهم.</a:t>
            </a:r>
            <a:endParaRPr lang="en-US"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983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3"/>
                                        </p:tgtEl>
                                        <p:attrNameLst>
                                          <p:attrName>ppt_y</p:attrName>
                                        </p:attrNameLst>
                                      </p:cBhvr>
                                      <p:tavLst>
                                        <p:tav tm="0">
                                          <p:val>
                                            <p:strVal val="#ppt_y"/>
                                          </p:val>
                                        </p:tav>
                                        <p:tav tm="100000">
                                          <p:val>
                                            <p:strVal val="#ppt_y"/>
                                          </p:val>
                                        </p:tav>
                                      </p:tavLst>
                                    </p:anim>
                                    <p:animEffect transition="in" filter="fade">
                                      <p:cBhvr>
                                        <p:cTn id="10" dur="1000"/>
                                        <p:tgtEl>
                                          <p:spTgt spid="53253"/>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1000" fill="hold"/>
                                        <p:tgtEl>
                                          <p:spTgt spid="532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54"/>
                                        </p:tgtEl>
                                        <p:attrNameLst>
                                          <p:attrName>ppt_y</p:attrName>
                                        </p:attrNameLst>
                                      </p:cBhvr>
                                      <p:tavLst>
                                        <p:tav tm="0">
                                          <p:val>
                                            <p:strVal val="#ppt_y"/>
                                          </p:val>
                                        </p:tav>
                                        <p:tav tm="100000">
                                          <p:val>
                                            <p:strVal val="#ppt_y"/>
                                          </p:val>
                                        </p:tav>
                                      </p:tavLst>
                                    </p:anim>
                                    <p:animEffect transition="in" filter="fade">
                                      <p:cBhvr>
                                        <p:cTn id="1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7381838" y="2040741"/>
            <a:ext cx="636588" cy="2339978"/>
            <a:chOff x="5301" y="1355"/>
            <a:chExt cx="401" cy="1474"/>
          </a:xfrm>
        </p:grpSpPr>
        <p:sp>
          <p:nvSpPr>
            <p:cNvPr id="38917" name="AutoShape 5"/>
            <p:cNvSpPr>
              <a:spLocks noChangeArrowheads="1"/>
            </p:cNvSpPr>
            <p:nvPr/>
          </p:nvSpPr>
          <p:spPr bwMode="auto">
            <a:xfrm rot="20879312">
              <a:off x="5301" y="13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20879312">
              <a:off x="5316" y="1990"/>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2</a:t>
              </a:r>
              <a:endParaRPr lang="en-US" sz="4000" b="0" dirty="0">
                <a:solidFill>
                  <a:srgbClr val="FFFF00"/>
                </a:solidFill>
                <a:cs typeface="SKR HEAD1" pitchFamily="2" charset="-78"/>
              </a:endParaRPr>
            </a:p>
          </p:txBody>
        </p:sp>
        <p:sp>
          <p:nvSpPr>
            <p:cNvPr id="38919" name="AutoShape 7"/>
            <p:cNvSpPr>
              <a:spLocks noChangeArrowheads="1"/>
            </p:cNvSpPr>
            <p:nvPr/>
          </p:nvSpPr>
          <p:spPr bwMode="auto">
            <a:xfrm rot="20879312">
              <a:off x="5326" y="2489"/>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3</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pic>
        <p:nvPicPr>
          <p:cNvPr id="4" name="Picture 3"/>
          <p:cNvPicPr>
            <a:picLocks noChangeAspect="1"/>
          </p:cNvPicPr>
          <p:nvPr/>
        </p:nvPicPr>
        <p:blipFill>
          <a:blip r:embed="rId2"/>
          <a:stretch>
            <a:fillRect/>
          </a:stretch>
        </p:blipFill>
        <p:spPr>
          <a:xfrm>
            <a:off x="7162143" y="5053435"/>
            <a:ext cx="1115665" cy="1255885"/>
          </a:xfrm>
          <a:prstGeom prst="rect">
            <a:avLst/>
          </a:prstGeom>
        </p:spPr>
      </p:pic>
      <p:sp>
        <p:nvSpPr>
          <p:cNvPr id="5" name="Rectangle 4"/>
          <p:cNvSpPr/>
          <p:nvPr/>
        </p:nvSpPr>
        <p:spPr>
          <a:xfrm>
            <a:off x="515976" y="1860182"/>
            <a:ext cx="6606480" cy="3945696"/>
          </a:xfrm>
          <a:prstGeom prst="rect">
            <a:avLst/>
          </a:prstGeom>
        </p:spPr>
        <p:txBody>
          <a:bodyPr wrap="square">
            <a:spAutoFit/>
          </a:bodyPr>
          <a:lstStyle/>
          <a:p>
            <a:pPr algn="just">
              <a:lnSpc>
                <a:spcPct val="115000"/>
              </a:lnSpc>
              <a:spcAft>
                <a:spcPts val="1000"/>
              </a:spcAft>
            </a:pP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اطرحي عليه أسئلة مفتوحة، بحيث يمكنه الإجابة عليها بطرائق إبداعية.</a:t>
            </a:r>
            <a:endParaRPr lang="en-US" sz="2800" dirty="0">
              <a:solidFill>
                <a:schemeClr val="accent2"/>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اسأليه "كيف ولماذا وماذا لو؟"</a:t>
            </a:r>
            <a:endParaRPr lang="en-US" sz="2800" dirty="0">
              <a:solidFill>
                <a:schemeClr val="accent2"/>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تزويدهم بأدوات لتلبية </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ال</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فضول. </a:t>
            </a: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إذا كان ابنك </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مفتون</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اً</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 </a:t>
            </a: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بالنمر، شاهدي </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فيلم</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اً</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 وثائقي</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اً</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 </a:t>
            </a: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عن النمر </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مع</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اً</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 </a:t>
            </a:r>
            <a:r>
              <a:rPr lang="ar-SA" sz="2800" dirty="0" err="1">
                <a:solidFill>
                  <a:schemeClr val="accent2"/>
                </a:solidFill>
                <a:latin typeface="Calibri" panose="020F0502020204030204" pitchFamily="34" charset="0"/>
                <a:ea typeface="Calibri" panose="020F0502020204030204" pitchFamily="34" charset="0"/>
                <a:cs typeface="Sakkal Majalla" panose="02000000000000000000" pitchFamily="2" charset="-78"/>
              </a:rPr>
              <a:t>وأجيبي</a:t>
            </a: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 على جميع أسئلته.</a:t>
            </a:r>
            <a:endParaRPr lang="en-US" sz="2800" dirty="0">
              <a:solidFill>
                <a:schemeClr val="accent2"/>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قوموا </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معا</a:t>
            </a:r>
            <a:r>
              <a:rPr lang="ar-IQ"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a:t>
            </a:r>
            <a:r>
              <a:rPr lang="ar-SA" sz="2800" dirty="0" smtClean="0">
                <a:solidFill>
                  <a:schemeClr val="accent2"/>
                </a:solidFill>
                <a:latin typeface="Calibri" panose="020F0502020204030204" pitchFamily="34" charset="0"/>
                <a:ea typeface="Calibri" panose="020F0502020204030204" pitchFamily="34" charset="0"/>
                <a:cs typeface="Sakkal Majalla" panose="02000000000000000000" pitchFamily="2" charset="-78"/>
              </a:rPr>
              <a:t> </a:t>
            </a:r>
            <a:r>
              <a:rPr lang="ar-SA" sz="2800" dirty="0">
                <a:solidFill>
                  <a:schemeClr val="accent2"/>
                </a:solidFill>
                <a:latin typeface="Calibri" panose="020F0502020204030204" pitchFamily="34" charset="0"/>
                <a:ea typeface="Calibri" panose="020F0502020204030204" pitchFamily="34" charset="0"/>
                <a:cs typeface="Sakkal Majalla" panose="02000000000000000000" pitchFamily="2" charset="-78"/>
              </a:rPr>
              <a:t>بزيارة أماكن جديدة.</a:t>
            </a:r>
            <a:endParaRPr lang="en-US" sz="28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596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53" name="Oval 5"/>
          <p:cNvSpPr>
            <a:spLocks noChangeArrowheads="1"/>
          </p:cNvSpPr>
          <p:nvPr/>
        </p:nvSpPr>
        <p:spPr bwMode="auto">
          <a:xfrm>
            <a:off x="7694613" y="115888"/>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FF"/>
                </a:solidFill>
                <a:cs typeface="SKR HEAD1" pitchFamily="2" charset="-78"/>
              </a:rPr>
              <a:t>4</a:t>
            </a:r>
            <a:endParaRPr lang="en-US" sz="4000" b="0" dirty="0">
              <a:solidFill>
                <a:srgbClr val="FFFFFF"/>
              </a:solidFill>
              <a:cs typeface="SKR HEAD1" pitchFamily="2" charset="-78"/>
            </a:endParaRPr>
          </a:p>
        </p:txBody>
      </p:sp>
      <p:sp>
        <p:nvSpPr>
          <p:cNvPr id="53254" name="AutoShape 6"/>
          <p:cNvSpPr>
            <a:spLocks noChangeArrowheads="1"/>
          </p:cNvSpPr>
          <p:nvPr/>
        </p:nvSpPr>
        <p:spPr bwMode="auto">
          <a:xfrm>
            <a:off x="3059832" y="117475"/>
            <a:ext cx="4488731"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4000" b="0" dirty="0" smtClean="0">
                <a:solidFill>
                  <a:srgbClr val="FFFFFF"/>
                </a:solidFill>
                <a:cs typeface="SKR HEAD1" pitchFamily="2" charset="-78"/>
              </a:rPr>
              <a:t>التقليل من النشطة السلبية</a:t>
            </a:r>
            <a:endParaRPr lang="en-US" sz="4000" b="0" dirty="0">
              <a:solidFill>
                <a:srgbClr val="FFFFFF"/>
              </a:solidFill>
              <a:cs typeface="SKR HEAD1" pitchFamily="2" charset="-78"/>
            </a:endParaRPr>
          </a:p>
        </p:txBody>
      </p:sp>
      <p:sp>
        <p:nvSpPr>
          <p:cNvPr id="3" name="Rectangle 2"/>
          <p:cNvSpPr/>
          <p:nvPr/>
        </p:nvSpPr>
        <p:spPr>
          <a:xfrm>
            <a:off x="251520" y="687388"/>
            <a:ext cx="8081807" cy="5883662"/>
          </a:xfrm>
          <a:prstGeom prst="rect">
            <a:avLst/>
          </a:prstGeom>
        </p:spPr>
        <p:txBody>
          <a:bodyPr wrap="square">
            <a:spAutoFit/>
          </a:bodyPr>
          <a:lstStyle/>
          <a:p>
            <a:pPr algn="just">
              <a:lnSpc>
                <a:spcPct val="115000"/>
              </a:lnSpc>
              <a:spcAft>
                <a:spcPts val="1000"/>
              </a:spcAft>
            </a:pPr>
            <a:r>
              <a:rPr lang="ar-IQ" sz="32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SA" sz="3200" dirty="0" smtClean="0">
                <a:latin typeface="Calibri" panose="020F0502020204030204" pitchFamily="34" charset="0"/>
                <a:ea typeface="Calibri" panose="020F0502020204030204" pitchFamily="34" charset="0"/>
                <a:cs typeface="Sakkal Majalla" panose="02000000000000000000" pitchFamily="2" charset="-78"/>
              </a:rPr>
              <a:t>من </a:t>
            </a:r>
            <a:r>
              <a:rPr lang="ar-SA" sz="3200" dirty="0">
                <a:latin typeface="Calibri" panose="020F0502020204030204" pitchFamily="34" charset="0"/>
                <a:ea typeface="Calibri" panose="020F0502020204030204" pitchFamily="34" charset="0"/>
                <a:cs typeface="Sakkal Majalla" panose="02000000000000000000" pitchFamily="2" charset="-78"/>
              </a:rPr>
              <a:t>المهم قدر الإمكان التقليل من الأنشطة التي تؤثر بشكل سلبي على خيال طفلك، </a:t>
            </a:r>
            <a:r>
              <a:rPr lang="ar-IQ" sz="3200" dirty="0" smtClean="0">
                <a:latin typeface="Calibri" panose="020F0502020204030204" pitchFamily="34" charset="0"/>
                <a:ea typeface="Calibri" panose="020F0502020204030204" pitchFamily="34" charset="0"/>
                <a:cs typeface="Sakkal Majalla" panose="02000000000000000000" pitchFamily="2" charset="-78"/>
              </a:rPr>
              <a:t>مثل: </a:t>
            </a:r>
            <a:r>
              <a:rPr lang="ar-SA" sz="3200" dirty="0" smtClean="0">
                <a:latin typeface="Calibri" panose="020F0502020204030204" pitchFamily="34" charset="0"/>
                <a:ea typeface="Calibri" panose="020F0502020204030204" pitchFamily="34" charset="0"/>
                <a:cs typeface="Sakkal Majalla" panose="02000000000000000000" pitchFamily="2" charset="-78"/>
              </a:rPr>
              <a:t>مشاهدة </a:t>
            </a:r>
            <a:r>
              <a:rPr lang="ar-SA" sz="3200" dirty="0">
                <a:latin typeface="Calibri" panose="020F0502020204030204" pitchFamily="34" charset="0"/>
                <a:ea typeface="Calibri" panose="020F0502020204030204" pitchFamily="34" charset="0"/>
                <a:cs typeface="Sakkal Majalla" panose="02000000000000000000" pitchFamily="2" charset="-78"/>
              </a:rPr>
              <a:t>التلفاز والجلوس لساعات على الأجهزة اللوحية، فكري في الخيال كعضلة: إذا لم يتم ممارسة التمارين الخاصة بها، فسوف تعاني من الضمور. فالأطفال الذين ينخرطون في أنشطة سلبية - على سبيل المثال مشاهدة التلفاز - يأخذون صور وأفكار الآخرين، بدلاً من الخروج بأفكارهم </a:t>
            </a:r>
            <a:r>
              <a:rPr lang="ar-SA" sz="3200" dirty="0" smtClean="0">
                <a:latin typeface="Calibri" panose="020F0502020204030204" pitchFamily="34" charset="0"/>
                <a:ea typeface="Calibri" panose="020F0502020204030204" pitchFamily="34" charset="0"/>
                <a:cs typeface="Sakkal Majalla" panose="02000000000000000000" pitchFamily="2" charset="-78"/>
              </a:rPr>
              <a:t>الخاصة</a:t>
            </a:r>
            <a:r>
              <a:rPr lang="ar-IQ" sz="3200" dirty="0" smtClean="0">
                <a:latin typeface="Calibri" panose="020F0502020204030204" pitchFamily="34" charset="0"/>
                <a:ea typeface="Calibri" panose="020F0502020204030204" pitchFamily="34" charset="0"/>
                <a:cs typeface="Sakkal Majalla" panose="02000000000000000000" pitchFamily="2" charset="-78"/>
              </a:rPr>
              <a:t>.</a:t>
            </a:r>
          </a:p>
          <a:p>
            <a:pPr algn="just">
              <a:lnSpc>
                <a:spcPct val="115000"/>
              </a:lnSpc>
              <a:spcAft>
                <a:spcPts val="1000"/>
              </a:spcAft>
            </a:pPr>
            <a:r>
              <a:rPr lang="ar-IQ" sz="3200" dirty="0">
                <a:latin typeface="Calibri" panose="020F0502020204030204" pitchFamily="34" charset="0"/>
                <a:ea typeface="Calibri" panose="020F0502020204030204" pitchFamily="34" charset="0"/>
                <a:cs typeface="Sakkal Majalla" panose="02000000000000000000" pitchFamily="2" charset="-78"/>
              </a:rPr>
              <a:t> </a:t>
            </a:r>
            <a:r>
              <a:rPr lang="ar-SA" sz="3200" dirty="0" smtClean="0">
                <a:latin typeface="Calibri" panose="020F0502020204030204" pitchFamily="34" charset="0"/>
                <a:ea typeface="Calibri" panose="020F0502020204030204" pitchFamily="34" charset="0"/>
                <a:cs typeface="Sakkal Majalla" panose="02000000000000000000" pitchFamily="2" charset="-78"/>
              </a:rPr>
              <a:t> </a:t>
            </a:r>
            <a:r>
              <a:rPr lang="ar-SA" sz="3200" dirty="0">
                <a:latin typeface="Calibri" panose="020F0502020204030204" pitchFamily="34" charset="0"/>
                <a:ea typeface="Calibri" panose="020F0502020204030204" pitchFamily="34" charset="0"/>
                <a:cs typeface="Sakkal Majalla" panose="02000000000000000000" pitchFamily="2" charset="-78"/>
              </a:rPr>
              <a:t>تقول جين م. هيلي، الدكتورة، وهي عالمة نفسية تعليمية ومؤلفة كتاب "فشل في الاتصال": "إن الأنشطة العادية، مثل القراءة بصوت عالٍ، أو المشي خارج المنزل تفعل أكثر بكثير من التلفزيون لتطوير الجانب </a:t>
            </a:r>
            <a:r>
              <a:rPr lang="ar-SA" sz="3200" dirty="0" smtClean="0">
                <a:latin typeface="Calibri" panose="020F0502020204030204" pitchFamily="34" charset="0"/>
                <a:ea typeface="Calibri" panose="020F0502020204030204" pitchFamily="34" charset="0"/>
                <a:cs typeface="Sakkal Majalla" panose="02000000000000000000" pitchFamily="2" charset="-78"/>
              </a:rPr>
              <a:t>ا</a:t>
            </a:r>
            <a:r>
              <a:rPr lang="ar-IQ" sz="3200" dirty="0" smtClean="0">
                <a:latin typeface="Calibri" panose="020F0502020204030204" pitchFamily="34" charset="0"/>
                <a:ea typeface="Calibri" panose="020F0502020204030204" pitchFamily="34" charset="0"/>
                <a:cs typeface="Sakkal Majalla" panose="02000000000000000000" pitchFamily="2" charset="-78"/>
              </a:rPr>
              <a:t>لتخيلي</a:t>
            </a:r>
            <a:r>
              <a:rPr lang="ar-SA" sz="3200" dirty="0" smtClean="0">
                <a:latin typeface="Calibri" panose="020F0502020204030204" pitchFamily="34" charset="0"/>
                <a:ea typeface="Calibri" panose="020F0502020204030204" pitchFamily="34" charset="0"/>
                <a:cs typeface="Sakkal Majalla" panose="02000000000000000000" pitchFamily="2" charset="-78"/>
              </a:rPr>
              <a:t> </a:t>
            </a:r>
            <a:r>
              <a:rPr lang="ar-SA" sz="3200" dirty="0">
                <a:latin typeface="Calibri" panose="020F0502020204030204" pitchFamily="34" charset="0"/>
                <a:ea typeface="Calibri" panose="020F0502020204030204" pitchFamily="34" charset="0"/>
                <a:cs typeface="Sakkal Majalla" panose="02000000000000000000" pitchFamily="2" charset="-78"/>
              </a:rPr>
              <a:t>للطفل".</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56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3"/>
                                        </p:tgtEl>
                                        <p:attrNameLst>
                                          <p:attrName>ppt_y</p:attrName>
                                        </p:attrNameLst>
                                      </p:cBhvr>
                                      <p:tavLst>
                                        <p:tav tm="0">
                                          <p:val>
                                            <p:strVal val="#ppt_y"/>
                                          </p:val>
                                        </p:tav>
                                        <p:tav tm="100000">
                                          <p:val>
                                            <p:strVal val="#ppt_y"/>
                                          </p:val>
                                        </p:tav>
                                      </p:tavLst>
                                    </p:anim>
                                    <p:animEffect transition="in" filter="fade">
                                      <p:cBhvr>
                                        <p:cTn id="10" dur="1000"/>
                                        <p:tgtEl>
                                          <p:spTgt spid="53253"/>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1000" fill="hold"/>
                                        <p:tgtEl>
                                          <p:spTgt spid="532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54"/>
                                        </p:tgtEl>
                                        <p:attrNameLst>
                                          <p:attrName>ppt_y</p:attrName>
                                        </p:attrNameLst>
                                      </p:cBhvr>
                                      <p:tavLst>
                                        <p:tav tm="0">
                                          <p:val>
                                            <p:strVal val="#ppt_y"/>
                                          </p:val>
                                        </p:tav>
                                        <p:tav tm="100000">
                                          <p:val>
                                            <p:strVal val="#ppt_y"/>
                                          </p:val>
                                        </p:tav>
                                      </p:tavLst>
                                    </p:anim>
                                    <p:animEffect transition="in" filter="fade">
                                      <p:cBhvr>
                                        <p:cTn id="1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7381838" y="2040741"/>
            <a:ext cx="636588" cy="2339978"/>
            <a:chOff x="5301" y="1355"/>
            <a:chExt cx="401" cy="1474"/>
          </a:xfrm>
        </p:grpSpPr>
        <p:sp>
          <p:nvSpPr>
            <p:cNvPr id="38917" name="AutoShape 5"/>
            <p:cNvSpPr>
              <a:spLocks noChangeArrowheads="1"/>
            </p:cNvSpPr>
            <p:nvPr/>
          </p:nvSpPr>
          <p:spPr bwMode="auto">
            <a:xfrm rot="20879312">
              <a:off x="5301" y="13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20879312">
              <a:off x="5316" y="1990"/>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2</a:t>
              </a:r>
              <a:endParaRPr lang="en-US" sz="4000" b="0" dirty="0">
                <a:solidFill>
                  <a:srgbClr val="FFFF00"/>
                </a:solidFill>
                <a:cs typeface="SKR HEAD1" pitchFamily="2" charset="-78"/>
              </a:endParaRPr>
            </a:p>
          </p:txBody>
        </p:sp>
        <p:sp>
          <p:nvSpPr>
            <p:cNvPr id="38919" name="AutoShape 7"/>
            <p:cNvSpPr>
              <a:spLocks noChangeArrowheads="1"/>
            </p:cNvSpPr>
            <p:nvPr/>
          </p:nvSpPr>
          <p:spPr bwMode="auto">
            <a:xfrm rot="20879312">
              <a:off x="5326" y="2489"/>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3</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sp>
        <p:nvSpPr>
          <p:cNvPr id="3" name="Rectangle 2"/>
          <p:cNvSpPr/>
          <p:nvPr/>
        </p:nvSpPr>
        <p:spPr>
          <a:xfrm>
            <a:off x="539867" y="1984539"/>
            <a:ext cx="6606480" cy="2826415"/>
          </a:xfrm>
          <a:prstGeom prst="rect">
            <a:avLst/>
          </a:prstGeom>
        </p:spPr>
        <p:txBody>
          <a:bodyPr wrap="square">
            <a:spAutoFit/>
          </a:bodyPr>
          <a:lstStyle/>
          <a:p>
            <a:pPr algn="just">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Sakkal Majalla" panose="02000000000000000000" pitchFamily="2" charset="-78"/>
              </a:rPr>
              <a:t>حددي </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وقتا</a:t>
            </a:r>
            <a:r>
              <a:rPr lang="ar-IQ"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SA" sz="2800" dirty="0">
                <a:solidFill>
                  <a:srgbClr val="FF0000"/>
                </a:solidFill>
                <a:latin typeface="Calibri" panose="020F0502020204030204" pitchFamily="34" charset="0"/>
                <a:ea typeface="Calibri" panose="020F0502020204030204" pitchFamily="34" charset="0"/>
                <a:cs typeface="Sakkal Majalla" panose="02000000000000000000" pitchFamily="2" charset="-78"/>
              </a:rPr>
              <a:t>للجلوس لمشاهدة التلفاز بشكل جماعي، </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ووقتا</a:t>
            </a:r>
            <a:r>
              <a:rPr lang="ar-IQ"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SA" sz="2800" dirty="0">
                <a:solidFill>
                  <a:srgbClr val="FF0000"/>
                </a:solidFill>
                <a:latin typeface="Calibri" panose="020F0502020204030204" pitchFamily="34" charset="0"/>
                <a:ea typeface="Calibri" panose="020F0502020204030204" pitchFamily="34" charset="0"/>
                <a:cs typeface="Sakkal Majalla" panose="02000000000000000000" pitchFamily="2" charset="-78"/>
              </a:rPr>
              <a:t>للأجهزة اللوحية.</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Sakkal Majalla" panose="02000000000000000000" pitchFamily="2" charset="-78"/>
              </a:rPr>
              <a:t>شاركي طفلك أنشطته الإيجابية، واجعلي منها </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عملا</a:t>
            </a:r>
            <a:r>
              <a:rPr lang="ar-IQ"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ممتعا</a:t>
            </a:r>
            <a:r>
              <a:rPr lang="ar-IQ"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r>
              <a:rPr lang="ar-SA" sz="2800" dirty="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Sakkal Majalla" panose="02000000000000000000" pitchFamily="2" charset="-78"/>
              </a:rPr>
              <a:t>تقوية الجانب الاجتماعي عند طفلك، من خلال البحث عن أصحاب في مثل عمره، ومن ثم يقل جلوسه أمام التلفاز.</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992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099" name="AutoShape 3"/>
          <p:cNvSpPr>
            <a:spLocks noChangeArrowheads="1"/>
          </p:cNvSpPr>
          <p:nvPr/>
        </p:nvSpPr>
        <p:spPr bwMode="auto">
          <a:xfrm>
            <a:off x="5795963" y="1628775"/>
            <a:ext cx="1987550" cy="647700"/>
          </a:xfrm>
          <a:prstGeom prst="plaque">
            <a:avLst>
              <a:gd name="adj" fmla="val 16667"/>
            </a:avLst>
          </a:prstGeom>
          <a:solidFill>
            <a:srgbClr val="FFCCFF"/>
          </a:solidFill>
          <a:ln w="9525">
            <a:noFill/>
            <a:miter lim="800000"/>
            <a:headEnd/>
            <a:tailEnd/>
          </a:ln>
          <a:effectLst>
            <a:outerShdw dist="35921" dir="2700000" algn="ctr" rotWithShape="0">
              <a:schemeClr val="tx1"/>
            </a:outerShdw>
          </a:effectLst>
        </p:spPr>
        <p:txBody>
          <a:bodyPr wrap="none" lIns="0" tIns="0" rIns="0" bIns="0" anchor="ctr"/>
          <a:lstStyle/>
          <a:p>
            <a:pPr algn="ctr">
              <a:defRPr/>
            </a:pPr>
            <a:r>
              <a:rPr lang="ar-SA" sz="3600" b="0">
                <a:solidFill>
                  <a:srgbClr val="A50021"/>
                </a:solidFill>
                <a:cs typeface="SKR HEAD1" pitchFamily="2" charset="-78"/>
              </a:rPr>
              <a:t>التفكي</a:t>
            </a:r>
            <a:r>
              <a:rPr lang="ar-AE" sz="3600" b="0">
                <a:solidFill>
                  <a:srgbClr val="A50021"/>
                </a:solidFill>
                <a:cs typeface="SKR HEAD1" pitchFamily="2" charset="-78"/>
              </a:rPr>
              <a:t>ـ</a:t>
            </a:r>
            <a:r>
              <a:rPr lang="ar-SA" sz="3600" b="0">
                <a:solidFill>
                  <a:srgbClr val="A50021"/>
                </a:solidFill>
                <a:cs typeface="SKR HEAD1" pitchFamily="2" charset="-78"/>
              </a:rPr>
              <a:t>ر</a:t>
            </a:r>
            <a:endParaRPr lang="en-US" sz="3600" b="0">
              <a:solidFill>
                <a:srgbClr val="A50021"/>
              </a:solidFill>
              <a:cs typeface="SKR HEAD1" pitchFamily="2" charset="-78"/>
            </a:endParaRPr>
          </a:p>
        </p:txBody>
      </p:sp>
      <p:sp>
        <p:nvSpPr>
          <p:cNvPr id="4100" name="AutoShape 4"/>
          <p:cNvSpPr>
            <a:spLocks noChangeArrowheads="1"/>
          </p:cNvSpPr>
          <p:nvPr/>
        </p:nvSpPr>
        <p:spPr bwMode="auto">
          <a:xfrm rot="790353">
            <a:off x="7859713" y="1716088"/>
            <a:ext cx="673100" cy="571500"/>
          </a:xfrm>
          <a:prstGeom prst="verticalScroll">
            <a:avLst>
              <a:gd name="adj" fmla="val 12500"/>
            </a:avLst>
          </a:prstGeom>
          <a:solidFill>
            <a:srgbClr val="FFCC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3600" b="0">
                <a:solidFill>
                  <a:srgbClr val="A50021"/>
                </a:solidFill>
                <a:cs typeface="SKR HEAD1" pitchFamily="2" charset="-78"/>
              </a:rPr>
              <a:t>1</a:t>
            </a:r>
            <a:endParaRPr lang="en-US" sz="3600" b="0">
              <a:solidFill>
                <a:srgbClr val="A50021"/>
              </a:solidFill>
              <a:cs typeface="SKR HEAD1" pitchFamily="2" charset="-78"/>
            </a:endParaRPr>
          </a:p>
        </p:txBody>
      </p:sp>
      <p:sp>
        <p:nvSpPr>
          <p:cNvPr id="4101" name="Text Box 5"/>
          <p:cNvSpPr txBox="1">
            <a:spLocks noChangeArrowheads="1"/>
          </p:cNvSpPr>
          <p:nvPr/>
        </p:nvSpPr>
        <p:spPr bwMode="auto">
          <a:xfrm>
            <a:off x="4787900" y="2401888"/>
            <a:ext cx="4176713"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indent="-1905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lnSpc>
                <a:spcPct val="130000"/>
              </a:lnSpc>
              <a:spcBef>
                <a:spcPct val="50000"/>
              </a:spcBef>
              <a:buFont typeface="Wingdings" pitchFamily="2" charset="2"/>
              <a:buChar char="l"/>
            </a:pPr>
            <a:r>
              <a:rPr lang="ar-SA" sz="2800" dirty="0">
                <a:solidFill>
                  <a:srgbClr val="FFFF00"/>
                </a:solidFill>
                <a:sym typeface="Wingdings" pitchFamily="2" charset="2"/>
              </a:rPr>
              <a:t> </a:t>
            </a:r>
            <a:r>
              <a:rPr lang="ar-AE" sz="2800" dirty="0">
                <a:solidFill>
                  <a:schemeClr val="accent2">
                    <a:lumMod val="40000"/>
                    <a:lumOff val="60000"/>
                  </a:schemeClr>
                </a:solidFill>
                <a:sym typeface="Wingdings" pitchFamily="2" charset="2"/>
              </a:rPr>
              <a:t>التفكير هو </a:t>
            </a:r>
            <a:r>
              <a:rPr lang="ar-SA" sz="2800" dirty="0">
                <a:solidFill>
                  <a:schemeClr val="accent2">
                    <a:lumMod val="40000"/>
                    <a:lumOff val="60000"/>
                  </a:schemeClr>
                </a:solidFill>
                <a:sym typeface="Wingdings" pitchFamily="2" charset="2"/>
              </a:rPr>
              <a:t>إعمال العقل وترتيب بعض ما تعلم للوصول إلى ما تجهل.</a:t>
            </a:r>
            <a:endParaRPr lang="ar-AE" sz="2800" dirty="0">
              <a:solidFill>
                <a:schemeClr val="accent2">
                  <a:lumMod val="40000"/>
                  <a:lumOff val="60000"/>
                </a:schemeClr>
              </a:solidFill>
              <a:sym typeface="Wingdings" pitchFamily="2" charset="2"/>
            </a:endParaRPr>
          </a:p>
          <a:p>
            <a:pPr algn="justLow" eaLnBrk="1" hangingPunct="1">
              <a:lnSpc>
                <a:spcPct val="130000"/>
              </a:lnSpc>
              <a:spcBef>
                <a:spcPct val="50000"/>
              </a:spcBef>
              <a:buFont typeface="Wingdings" pitchFamily="2" charset="2"/>
              <a:buChar char="l"/>
            </a:pPr>
            <a:r>
              <a:rPr lang="ar-SA" sz="2800" dirty="0">
                <a:solidFill>
                  <a:schemeClr val="accent2">
                    <a:lumMod val="40000"/>
                    <a:lumOff val="60000"/>
                  </a:schemeClr>
                </a:solidFill>
              </a:rPr>
              <a:t> والتفكير هو إعمال العقل في المعارف والخبرات والتجارب والمعلومات للوصول إلى قرار أو رأي.</a:t>
            </a:r>
            <a:endParaRPr lang="en-US" sz="2800" dirty="0">
              <a:solidFill>
                <a:schemeClr val="accent2">
                  <a:lumMod val="40000"/>
                  <a:lumOff val="60000"/>
                </a:schemeClr>
              </a:solidFill>
            </a:endParaRPr>
          </a:p>
        </p:txBody>
      </p:sp>
      <p:sp>
        <p:nvSpPr>
          <p:cNvPr id="4107" name="WordArt 11"/>
          <p:cNvSpPr>
            <a:spLocks noChangeArrowheads="1" noChangeShapeType="1" noTextEdit="1"/>
          </p:cNvSpPr>
          <p:nvPr/>
        </p:nvSpPr>
        <p:spPr bwMode="auto">
          <a:xfrm>
            <a:off x="346746" y="993013"/>
            <a:ext cx="3551238" cy="1044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2400" kern="10" dirty="0">
                <a:solidFill>
                  <a:srgbClr val="99FF33"/>
                </a:solidFill>
                <a:latin typeface="Traditional Arabic"/>
                <a:cs typeface="Traditional Arabic"/>
              </a:rPr>
              <a:t> مصطلحات ومفاهيم</a:t>
            </a:r>
          </a:p>
        </p:txBody>
      </p:sp>
      <p:sp>
        <p:nvSpPr>
          <p:cNvPr id="4108" name="WordArt 12"/>
          <p:cNvSpPr>
            <a:spLocks noChangeArrowheads="1" noChangeShapeType="1" noTextEdit="1"/>
          </p:cNvSpPr>
          <p:nvPr/>
        </p:nvSpPr>
        <p:spPr bwMode="auto">
          <a:xfrm>
            <a:off x="1908175" y="115888"/>
            <a:ext cx="3600450" cy="1081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2400" kern="10" dirty="0">
                <a:solidFill>
                  <a:srgbClr val="99FF33"/>
                </a:solidFill>
                <a:latin typeface="Traditional Arabic"/>
                <a:cs typeface="Traditional Arabic"/>
              </a:rPr>
              <a:t>التفكير </a:t>
            </a:r>
            <a:r>
              <a:rPr lang="ar-SA" sz="2400" kern="10" dirty="0" smtClean="0">
                <a:solidFill>
                  <a:srgbClr val="99FF33"/>
                </a:solidFill>
                <a:latin typeface="Traditional Arabic"/>
                <a:cs typeface="Traditional Arabic"/>
              </a:rPr>
              <a:t>والتفكير </a:t>
            </a:r>
            <a:r>
              <a:rPr lang="ar-IQ" sz="2400" kern="10" dirty="0" smtClean="0">
                <a:solidFill>
                  <a:srgbClr val="99FF33"/>
                </a:solidFill>
                <a:latin typeface="Traditional Arabic"/>
                <a:cs typeface="Traditional Arabic"/>
              </a:rPr>
              <a:t>التخيلي</a:t>
            </a:r>
            <a:r>
              <a:rPr lang="ar-SA" sz="2400" kern="10" dirty="0" smtClean="0">
                <a:solidFill>
                  <a:srgbClr val="99FF33"/>
                </a:solidFill>
                <a:latin typeface="Traditional Arabic"/>
                <a:cs typeface="Traditional Arabic"/>
              </a:rPr>
              <a:t>.. </a:t>
            </a:r>
            <a:endParaRPr lang="ar-SA" sz="2400" kern="10" dirty="0">
              <a:solidFill>
                <a:srgbClr val="99FF33"/>
              </a:solidFill>
              <a:latin typeface="Traditional Arabic"/>
              <a:cs typeface="Traditional Arabic"/>
            </a:endParaRPr>
          </a:p>
        </p:txBody>
      </p:sp>
      <p:sp>
        <p:nvSpPr>
          <p:cNvPr id="4104" name="Text Box 8"/>
          <p:cNvSpPr txBox="1">
            <a:spLocks noChangeArrowheads="1"/>
          </p:cNvSpPr>
          <p:nvPr/>
        </p:nvSpPr>
        <p:spPr bwMode="auto">
          <a:xfrm>
            <a:off x="346746" y="2677468"/>
            <a:ext cx="4485389"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indent="-1905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lnSpc>
                <a:spcPct val="130000"/>
              </a:lnSpc>
              <a:spcBef>
                <a:spcPct val="50000"/>
              </a:spcBef>
              <a:buFont typeface="Wingdings" pitchFamily="2" charset="2"/>
              <a:buChar char="l"/>
            </a:pPr>
            <a:r>
              <a:rPr lang="ar-IQ" sz="2800" dirty="0" smtClean="0">
                <a:solidFill>
                  <a:srgbClr val="FFFF00"/>
                </a:solidFill>
                <a:sym typeface="Wingdings" pitchFamily="2" charset="2"/>
              </a:rPr>
              <a:t>هو النشاط الذي يقوم به الفرد نتيجة لإحدى العمليات العقلية التي تقوم بعملية تجميع الصور الذهنية التي تم الحصول عليها عن طريق الحواس ثم التأليف بين هذه الصور وإعادة تشكيلها بطريقة مبتكرة تساعدنا في الحصول على شكل جديد لها يختلف عن الواقع.</a:t>
            </a:r>
            <a:endParaRPr lang="en-US" sz="2800" dirty="0">
              <a:solidFill>
                <a:srgbClr val="FFFF00"/>
              </a:solidFill>
            </a:endParaRPr>
          </a:p>
        </p:txBody>
      </p:sp>
      <p:sp>
        <p:nvSpPr>
          <p:cNvPr id="4109" name="AutoShape 13"/>
          <p:cNvSpPr>
            <a:spLocks noChangeArrowheads="1"/>
          </p:cNvSpPr>
          <p:nvPr/>
        </p:nvSpPr>
        <p:spPr bwMode="auto">
          <a:xfrm>
            <a:off x="874814" y="1961872"/>
            <a:ext cx="2924175" cy="642937"/>
          </a:xfrm>
          <a:prstGeom prst="plaque">
            <a:avLst>
              <a:gd name="adj" fmla="val 16667"/>
            </a:avLst>
          </a:prstGeom>
          <a:solidFill>
            <a:srgbClr val="FFCCFF"/>
          </a:solidFill>
          <a:ln w="9525">
            <a:noFill/>
            <a:miter lim="800000"/>
            <a:headEnd/>
            <a:tailEnd/>
          </a:ln>
          <a:effectLst>
            <a:outerShdw dist="35921" dir="2700000" algn="ctr" rotWithShape="0">
              <a:schemeClr val="tx1"/>
            </a:outerShdw>
          </a:effectLst>
        </p:spPr>
        <p:txBody>
          <a:bodyPr wrap="none" lIns="0" tIns="0" rIns="0" bIns="0" anchor="ctr"/>
          <a:lstStyle/>
          <a:p>
            <a:pPr algn="ctr">
              <a:defRPr/>
            </a:pPr>
            <a:r>
              <a:rPr lang="ar-SA" sz="3600" b="0" dirty="0" err="1">
                <a:solidFill>
                  <a:srgbClr val="A50021"/>
                </a:solidFill>
                <a:cs typeface="SKR HEAD1" pitchFamily="2" charset="-78"/>
              </a:rPr>
              <a:t>التفكي</a:t>
            </a:r>
            <a:r>
              <a:rPr lang="ar-AE" sz="3600" b="0" dirty="0">
                <a:solidFill>
                  <a:srgbClr val="A50021"/>
                </a:solidFill>
                <a:cs typeface="SKR HEAD1" pitchFamily="2" charset="-78"/>
              </a:rPr>
              <a:t>ر </a:t>
            </a:r>
            <a:r>
              <a:rPr lang="ar-IQ" sz="3600" b="0" dirty="0" smtClean="0">
                <a:solidFill>
                  <a:srgbClr val="A50021"/>
                </a:solidFill>
                <a:cs typeface="SKR HEAD1" pitchFamily="2" charset="-78"/>
              </a:rPr>
              <a:t>التخيلي</a:t>
            </a:r>
            <a:endParaRPr lang="en-US" sz="3600" b="0" dirty="0">
              <a:solidFill>
                <a:srgbClr val="A50021"/>
              </a:solidFill>
              <a:cs typeface="SKR HEAD1" pitchFamily="2" charset="-78"/>
            </a:endParaRPr>
          </a:p>
        </p:txBody>
      </p:sp>
      <p:sp>
        <p:nvSpPr>
          <p:cNvPr id="4110" name="AutoShape 14"/>
          <p:cNvSpPr>
            <a:spLocks noChangeArrowheads="1"/>
          </p:cNvSpPr>
          <p:nvPr/>
        </p:nvSpPr>
        <p:spPr bwMode="auto">
          <a:xfrm rot="790353">
            <a:off x="3885594" y="1973257"/>
            <a:ext cx="652462" cy="596900"/>
          </a:xfrm>
          <a:prstGeom prst="verticalScroll">
            <a:avLst>
              <a:gd name="adj" fmla="val 12500"/>
            </a:avLst>
          </a:prstGeom>
          <a:solidFill>
            <a:srgbClr val="FFCC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AE" sz="3600" b="0" dirty="0">
                <a:solidFill>
                  <a:srgbClr val="A50021"/>
                </a:solidFill>
                <a:cs typeface="SKR HEAD1" pitchFamily="2" charset="-78"/>
              </a:rPr>
              <a:t>2</a:t>
            </a:r>
            <a:endParaRPr lang="en-US" sz="3600" b="0" dirty="0">
              <a:solidFill>
                <a:srgbClr val="A50021"/>
              </a:solidFill>
              <a:cs typeface="SKR HEAD1"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1000" fill="hold"/>
                                        <p:tgtEl>
                                          <p:spTgt spid="4108"/>
                                        </p:tgtEl>
                                        <p:attrNameLst>
                                          <p:attrName>ppt_x</p:attrName>
                                        </p:attrNameLst>
                                      </p:cBhvr>
                                      <p:tavLst>
                                        <p:tav tm="0">
                                          <p:val>
                                            <p:strVal val="1+#ppt_w/2"/>
                                          </p:val>
                                        </p:tav>
                                        <p:tav tm="100000">
                                          <p:val>
                                            <p:strVal val="#ppt_x"/>
                                          </p:val>
                                        </p:tav>
                                      </p:tavLst>
                                    </p:anim>
                                    <p:anim calcmode="lin" valueType="num">
                                      <p:cBhvr additive="base">
                                        <p:cTn id="8" dur="1000" fill="hold"/>
                                        <p:tgtEl>
                                          <p:spTgt spid="41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8" fill="hold" grpId="0" nodeType="afterEffect">
                                  <p:stCondLst>
                                    <p:cond delay="0"/>
                                  </p:stCondLst>
                                  <p:childTnLst>
                                    <p:set>
                                      <p:cBhvr>
                                        <p:cTn id="11" dur="1" fill="hold">
                                          <p:stCondLst>
                                            <p:cond delay="0"/>
                                          </p:stCondLst>
                                        </p:cTn>
                                        <p:tgtEl>
                                          <p:spTgt spid="4107"/>
                                        </p:tgtEl>
                                        <p:attrNameLst>
                                          <p:attrName>style.visibility</p:attrName>
                                        </p:attrNameLst>
                                      </p:cBhvr>
                                      <p:to>
                                        <p:strVal val="visible"/>
                                      </p:to>
                                    </p:set>
                                    <p:anim calcmode="lin" valueType="num">
                                      <p:cBhvr additive="base">
                                        <p:cTn id="12" dur="1000" fill="hold"/>
                                        <p:tgtEl>
                                          <p:spTgt spid="4107"/>
                                        </p:tgtEl>
                                        <p:attrNameLst>
                                          <p:attrName>ppt_x</p:attrName>
                                        </p:attrNameLst>
                                      </p:cBhvr>
                                      <p:tavLst>
                                        <p:tav tm="0">
                                          <p:val>
                                            <p:strVal val="0-#ppt_w/2"/>
                                          </p:val>
                                        </p:tav>
                                        <p:tav tm="100000">
                                          <p:val>
                                            <p:strVal val="#ppt_x"/>
                                          </p:val>
                                        </p:tav>
                                      </p:tavLst>
                                    </p:anim>
                                    <p:anim calcmode="lin" valueType="num">
                                      <p:cBhvr additive="base">
                                        <p:cTn id="13" dur="1000" fill="hold"/>
                                        <p:tgtEl>
                                          <p:spTgt spid="410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48" presetClass="entr" presetSubtype="0" accel="50000" fill="hold" grpId="0" nodeType="after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1000" fill="hold"/>
                                        <p:tgtEl>
                                          <p:spTgt spid="40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4099"/>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4099"/>
                                        </p:tgtEl>
                                        <p:attrNameLst>
                                          <p:attrName>ppt_y</p:attrName>
                                        </p:attrNameLst>
                                      </p:cBhvr>
                                      <p:tavLst>
                                        <p:tav tm="0">
                                          <p:val>
                                            <p:strVal val="#ppt_y"/>
                                          </p:val>
                                        </p:tav>
                                        <p:tav tm="100000">
                                          <p:val>
                                            <p:strVal val="#ppt_y"/>
                                          </p:val>
                                        </p:tav>
                                      </p:tavLst>
                                    </p:anim>
                                    <p:animEffect transition="in" filter="fade">
                                      <p:cBhvr>
                                        <p:cTn id="20" dur="1000"/>
                                        <p:tgtEl>
                                          <p:spTgt spid="4099"/>
                                        </p:tgtEl>
                                      </p:cBhvr>
                                    </p:animEffect>
                                  </p:childTnLst>
                                </p:cTn>
                              </p:par>
                            </p:childTnLst>
                          </p:cTn>
                        </p:par>
                        <p:par>
                          <p:cTn id="21" fill="hold" nodeType="afterGroup">
                            <p:stCondLst>
                              <p:cond delay="3000"/>
                            </p:stCondLst>
                            <p:childTnLst>
                              <p:par>
                                <p:cTn id="22" presetID="48" presetClass="entr" presetSubtype="0" accel="50000" fill="hold" grpId="0" nodeType="after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1000" fill="hold"/>
                                        <p:tgtEl>
                                          <p:spTgt spid="41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4100"/>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4100"/>
                                        </p:tgtEl>
                                        <p:attrNameLst>
                                          <p:attrName>ppt_y</p:attrName>
                                        </p:attrNameLst>
                                      </p:cBhvr>
                                      <p:tavLst>
                                        <p:tav tm="0">
                                          <p:val>
                                            <p:strVal val="#ppt_y"/>
                                          </p:val>
                                        </p:tav>
                                        <p:tav tm="100000">
                                          <p:val>
                                            <p:strVal val="#ppt_y"/>
                                          </p:val>
                                        </p:tav>
                                      </p:tavLst>
                                    </p:anim>
                                    <p:animEffect transition="in" filter="fade">
                                      <p:cBhvr>
                                        <p:cTn id="27" dur="1000"/>
                                        <p:tgtEl>
                                          <p:spTgt spid="4100"/>
                                        </p:tgtEl>
                                      </p:cBhvr>
                                    </p:animEffect>
                                  </p:childTnLst>
                                </p:cTn>
                              </p:par>
                            </p:childTnLst>
                          </p:cTn>
                        </p:par>
                        <p:par>
                          <p:cTn id="28" fill="hold" nodeType="afterGroup">
                            <p:stCondLst>
                              <p:cond delay="4000"/>
                            </p:stCondLst>
                            <p:childTnLst>
                              <p:par>
                                <p:cTn id="29" presetID="5" presetClass="entr" presetSubtype="10" fill="hold" grpId="0" nodeType="after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checkerboard(across)">
                                      <p:cBhvr>
                                        <p:cTn id="31" dur="500"/>
                                        <p:tgtEl>
                                          <p:spTgt spid="4101"/>
                                        </p:tgtEl>
                                      </p:cBhvr>
                                    </p:animEffect>
                                  </p:childTnLst>
                                </p:cTn>
                              </p:par>
                            </p:childTnLst>
                          </p:cTn>
                        </p:par>
                        <p:par>
                          <p:cTn id="32" fill="hold" nodeType="afterGroup">
                            <p:stCondLst>
                              <p:cond delay="4500"/>
                            </p:stCondLst>
                            <p:childTnLst>
                              <p:par>
                                <p:cTn id="33" presetID="48" presetClass="entr" presetSubtype="0" accel="50000" fill="hold" grpId="0" nodeType="afterEffect">
                                  <p:stCondLst>
                                    <p:cond delay="0"/>
                                  </p:stCondLst>
                                  <p:childTnLst>
                                    <p:set>
                                      <p:cBhvr>
                                        <p:cTn id="34" dur="1" fill="hold">
                                          <p:stCondLst>
                                            <p:cond delay="0"/>
                                          </p:stCondLst>
                                        </p:cTn>
                                        <p:tgtEl>
                                          <p:spTgt spid="4109"/>
                                        </p:tgtEl>
                                        <p:attrNameLst>
                                          <p:attrName>style.visibility</p:attrName>
                                        </p:attrNameLst>
                                      </p:cBhvr>
                                      <p:to>
                                        <p:strVal val="visible"/>
                                      </p:to>
                                    </p:set>
                                    <p:anim calcmode="lin" valueType="num">
                                      <p:cBhvr>
                                        <p:cTn id="35" dur="1000" fill="hold"/>
                                        <p:tgtEl>
                                          <p:spTgt spid="41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4109"/>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4109"/>
                                        </p:tgtEl>
                                        <p:attrNameLst>
                                          <p:attrName>ppt_y</p:attrName>
                                        </p:attrNameLst>
                                      </p:cBhvr>
                                      <p:tavLst>
                                        <p:tav tm="0">
                                          <p:val>
                                            <p:strVal val="#ppt_y"/>
                                          </p:val>
                                        </p:tav>
                                        <p:tav tm="100000">
                                          <p:val>
                                            <p:strVal val="#ppt_y"/>
                                          </p:val>
                                        </p:tav>
                                      </p:tavLst>
                                    </p:anim>
                                    <p:animEffect transition="in" filter="fade">
                                      <p:cBhvr>
                                        <p:cTn id="38" dur="1000"/>
                                        <p:tgtEl>
                                          <p:spTgt spid="4109"/>
                                        </p:tgtEl>
                                      </p:cBhvr>
                                    </p:animEffect>
                                  </p:childTnLst>
                                </p:cTn>
                              </p:par>
                            </p:childTnLst>
                          </p:cTn>
                        </p:par>
                        <p:par>
                          <p:cTn id="39" fill="hold" nodeType="afterGroup">
                            <p:stCondLst>
                              <p:cond delay="5500"/>
                            </p:stCondLst>
                            <p:childTnLst>
                              <p:par>
                                <p:cTn id="40" presetID="48" presetClass="entr" presetSubtype="0" accel="50000" fill="hold" grpId="0" nodeType="afterEffect">
                                  <p:stCondLst>
                                    <p:cond delay="0"/>
                                  </p:stCondLst>
                                  <p:childTnLst>
                                    <p:set>
                                      <p:cBhvr>
                                        <p:cTn id="41" dur="1" fill="hold">
                                          <p:stCondLst>
                                            <p:cond delay="0"/>
                                          </p:stCondLst>
                                        </p:cTn>
                                        <p:tgtEl>
                                          <p:spTgt spid="4110"/>
                                        </p:tgtEl>
                                        <p:attrNameLst>
                                          <p:attrName>style.visibility</p:attrName>
                                        </p:attrNameLst>
                                      </p:cBhvr>
                                      <p:to>
                                        <p:strVal val="visible"/>
                                      </p:to>
                                    </p:set>
                                    <p:anim calcmode="lin" valueType="num">
                                      <p:cBhvr>
                                        <p:cTn id="42" dur="1000" fill="hold"/>
                                        <p:tgtEl>
                                          <p:spTgt spid="41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4110"/>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4110"/>
                                        </p:tgtEl>
                                        <p:attrNameLst>
                                          <p:attrName>ppt_y</p:attrName>
                                        </p:attrNameLst>
                                      </p:cBhvr>
                                      <p:tavLst>
                                        <p:tav tm="0">
                                          <p:val>
                                            <p:strVal val="#ppt_y"/>
                                          </p:val>
                                        </p:tav>
                                        <p:tav tm="100000">
                                          <p:val>
                                            <p:strVal val="#ppt_y"/>
                                          </p:val>
                                        </p:tav>
                                      </p:tavLst>
                                    </p:anim>
                                    <p:animEffect transition="in" filter="fade">
                                      <p:cBhvr>
                                        <p:cTn id="45" dur="1000"/>
                                        <p:tgtEl>
                                          <p:spTgt spid="4110"/>
                                        </p:tgtEl>
                                      </p:cBhvr>
                                    </p:animEffect>
                                  </p:childTnLst>
                                </p:cTn>
                              </p:par>
                            </p:childTnLst>
                          </p:cTn>
                        </p:par>
                        <p:par>
                          <p:cTn id="46" fill="hold" nodeType="afterGroup">
                            <p:stCondLst>
                              <p:cond delay="6500"/>
                            </p:stCondLst>
                            <p:childTnLst>
                              <p:par>
                                <p:cTn id="47" presetID="3" presetClass="entr" presetSubtype="10" fill="hold" grpId="0" nodeType="afterEffect">
                                  <p:stCondLst>
                                    <p:cond delay="0"/>
                                  </p:stCondLst>
                                  <p:childTnLst>
                                    <p:set>
                                      <p:cBhvr>
                                        <p:cTn id="48" dur="1" fill="hold">
                                          <p:stCondLst>
                                            <p:cond delay="0"/>
                                          </p:stCondLst>
                                        </p:cTn>
                                        <p:tgtEl>
                                          <p:spTgt spid="4104"/>
                                        </p:tgtEl>
                                        <p:attrNameLst>
                                          <p:attrName>style.visibility</p:attrName>
                                        </p:attrNameLst>
                                      </p:cBhvr>
                                      <p:to>
                                        <p:strVal val="visible"/>
                                      </p:to>
                                    </p:set>
                                    <p:animEffect transition="in" filter="blinds(horizontal)">
                                      <p:cBhvr>
                                        <p:cTn id="4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p:bldP spid="4107" grpId="0" animBg="1"/>
      <p:bldP spid="4108" grpId="0" animBg="1"/>
      <p:bldP spid="4104" grpId="0"/>
      <p:bldP spid="4109" grpId="0" animBg="1"/>
      <p:bldP spid="4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pic>
        <p:nvPicPr>
          <p:cNvPr id="5126" name="Picture 31" descr="bd0655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23057">
            <a:off x="244939" y="292583"/>
            <a:ext cx="1524871" cy="1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4"/>
          <p:cNvGrpSpPr>
            <a:grpSpLocks/>
          </p:cNvGrpSpPr>
          <p:nvPr/>
        </p:nvGrpSpPr>
        <p:grpSpPr bwMode="auto">
          <a:xfrm>
            <a:off x="73018" y="1734950"/>
            <a:ext cx="8785225" cy="4173538"/>
            <a:chOff x="158" y="1076"/>
            <a:chExt cx="5534" cy="2629"/>
          </a:xfrm>
        </p:grpSpPr>
        <p:sp>
          <p:nvSpPr>
            <p:cNvPr id="5132" name="Text Box 4"/>
            <p:cNvSpPr txBox="1">
              <a:spLocks noChangeArrowheads="1"/>
            </p:cNvSpPr>
            <p:nvPr/>
          </p:nvSpPr>
          <p:spPr bwMode="auto">
            <a:xfrm>
              <a:off x="158" y="1076"/>
              <a:ext cx="539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indent="-127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IQ" sz="2800" dirty="0" smtClean="0">
                  <a:solidFill>
                    <a:srgbClr val="FF0000"/>
                  </a:solidFill>
                </a:rPr>
                <a:t>إدراك المفاهيم وفهمها، لأن أي مفهوم يحتاج الى التصور والتخيل، وتعلم المفاهيم يجب أن ينطلق من المدركات الحسية من خلال بناء الصور الذهنية لهذه المدركات. </a:t>
              </a:r>
              <a:endParaRPr lang="ar-SA" sz="2800" dirty="0">
                <a:solidFill>
                  <a:srgbClr val="FF0000"/>
                </a:solidFill>
              </a:endParaRPr>
            </a:p>
          </p:txBody>
        </p:sp>
        <p:sp>
          <p:nvSpPr>
            <p:cNvPr id="38917" name="AutoShape 5"/>
            <p:cNvSpPr>
              <a:spLocks noChangeArrowheads="1"/>
            </p:cNvSpPr>
            <p:nvPr/>
          </p:nvSpPr>
          <p:spPr bwMode="auto">
            <a:xfrm rot="-720688">
              <a:off x="5316" y="1210"/>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720688">
              <a:off x="5316" y="1914"/>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rgbClr val="FFFF00"/>
                  </a:solidFill>
                  <a:cs typeface="SKR HEAD1" pitchFamily="2" charset="-78"/>
                </a:rPr>
                <a:t>2</a:t>
              </a:r>
              <a:endParaRPr lang="en-US" sz="4000" b="0">
                <a:solidFill>
                  <a:srgbClr val="FFFF00"/>
                </a:solidFill>
                <a:cs typeface="SKR HEAD1" pitchFamily="2" charset="-78"/>
              </a:endParaRPr>
            </a:p>
          </p:txBody>
        </p:sp>
        <p:sp>
          <p:nvSpPr>
            <p:cNvPr id="38919" name="AutoShape 7"/>
            <p:cNvSpPr>
              <a:spLocks noChangeArrowheads="1"/>
            </p:cNvSpPr>
            <p:nvPr/>
          </p:nvSpPr>
          <p:spPr bwMode="auto">
            <a:xfrm rot="-720688">
              <a:off x="5316" y="24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rgbClr val="FFFF00"/>
                  </a:solidFill>
                  <a:cs typeface="SKR HEAD1" pitchFamily="2" charset="-78"/>
                </a:rPr>
                <a:t>3</a:t>
              </a:r>
              <a:endParaRPr lang="en-US" sz="4000" b="0">
                <a:solidFill>
                  <a:srgbClr val="FFFF00"/>
                </a:solidFill>
                <a:cs typeface="SKR HEAD1" pitchFamily="2" charset="-78"/>
              </a:endParaRPr>
            </a:p>
          </p:txBody>
        </p:sp>
        <p:sp>
          <p:nvSpPr>
            <p:cNvPr id="38920" name="AutoShape 8"/>
            <p:cNvSpPr>
              <a:spLocks noChangeArrowheads="1"/>
            </p:cNvSpPr>
            <p:nvPr/>
          </p:nvSpPr>
          <p:spPr bwMode="auto">
            <a:xfrm rot="20879312">
              <a:off x="5316" y="336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4</a:t>
              </a:r>
              <a:endParaRPr lang="en-US" sz="4000" b="0" dirty="0">
                <a:solidFill>
                  <a:srgbClr val="FFFF00"/>
                </a:solidFill>
                <a:cs typeface="SKR HEAD1" pitchFamily="2" charset="-78"/>
              </a:endParaRPr>
            </a:p>
          </p:txBody>
        </p:sp>
        <p:sp>
          <p:nvSpPr>
            <p:cNvPr id="5139" name="Text Box 36"/>
            <p:cNvSpPr txBox="1">
              <a:spLocks noChangeArrowheads="1"/>
            </p:cNvSpPr>
            <p:nvPr/>
          </p:nvSpPr>
          <p:spPr bwMode="auto">
            <a:xfrm>
              <a:off x="340" y="1835"/>
              <a:ext cx="521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indent="-127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lnSpc>
                  <a:spcPct val="110000"/>
                </a:lnSpc>
                <a:spcBef>
                  <a:spcPct val="50000"/>
                </a:spcBef>
              </a:pPr>
              <a:r>
                <a:rPr lang="ar-IQ" sz="2800" dirty="0" smtClean="0">
                  <a:solidFill>
                    <a:srgbClr val="A50021"/>
                  </a:solidFill>
                </a:rPr>
                <a:t>تمثّل الطريقة العلمية في التفكير وتوظيفها في حل المشكلات.</a:t>
              </a:r>
              <a:endParaRPr lang="ar-SA" sz="2800" dirty="0">
                <a:solidFill>
                  <a:srgbClr val="A50021"/>
                </a:solidFill>
              </a:endParaRPr>
            </a:p>
          </p:txBody>
        </p:sp>
        <p:sp>
          <p:nvSpPr>
            <p:cNvPr id="5140" name="Text Box 37"/>
            <p:cNvSpPr txBox="1">
              <a:spLocks noChangeArrowheads="1"/>
            </p:cNvSpPr>
            <p:nvPr/>
          </p:nvSpPr>
          <p:spPr bwMode="auto">
            <a:xfrm>
              <a:off x="272" y="2478"/>
              <a:ext cx="5284"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indent="-127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 eaLnBrk="1" hangingPunct="1">
                <a:lnSpc>
                  <a:spcPct val="110000"/>
                </a:lnSpc>
                <a:spcBef>
                  <a:spcPct val="50000"/>
                </a:spcBef>
              </a:pPr>
              <a:r>
                <a:rPr lang="ar-IQ" sz="2800" dirty="0" smtClean="0">
                  <a:solidFill>
                    <a:srgbClr val="FF0000"/>
                  </a:solidFill>
                </a:rPr>
                <a:t>الابتكار والإبداع، وذلك من خلال استيعاب الأطفال الإختراعات من حولهم والإسهام فيها ولو بأفكار بسيطة، حيث إن التخيل يُعد منصة لإنطلاق القدرات الإبداعية.</a:t>
              </a:r>
              <a:endParaRPr lang="ar-SA" sz="2800" dirty="0">
                <a:solidFill>
                  <a:srgbClr val="FF0000"/>
                </a:solidFill>
              </a:endParaRPr>
            </a:p>
          </p:txBody>
        </p:sp>
      </p:grpSp>
      <p:sp>
        <p:nvSpPr>
          <p:cNvPr id="38953" name="Text Box 41"/>
          <p:cNvSpPr txBox="1">
            <a:spLocks noChangeArrowheads="1"/>
          </p:cNvSpPr>
          <p:nvPr/>
        </p:nvSpPr>
        <p:spPr bwMode="auto">
          <a:xfrm>
            <a:off x="-180528" y="5319240"/>
            <a:ext cx="88201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IQ" sz="2800" dirty="0" smtClean="0">
                <a:solidFill>
                  <a:srgbClr val="A50021"/>
                </a:solidFill>
              </a:rPr>
              <a:t>شمول التخيل لكل مناحي الحياة الإنسانية والمادية، وكيفية تعاون الطفل مع محيطه، وربط المعرفة ببعضها، وأداته في ذلك هي التفكير التخيلي.</a:t>
            </a:r>
            <a:endParaRPr lang="ar-SA" sz="2800" dirty="0">
              <a:solidFill>
                <a:srgbClr val="A50021"/>
              </a:solidFill>
            </a:endParaRPr>
          </a:p>
        </p:txBody>
      </p:sp>
      <p:pic>
        <p:nvPicPr>
          <p:cNvPr id="3" name="Picture 2"/>
          <p:cNvPicPr>
            <a:picLocks noChangeAspect="1"/>
          </p:cNvPicPr>
          <p:nvPr/>
        </p:nvPicPr>
        <p:blipFill>
          <a:blip r:embed="rId3"/>
          <a:stretch>
            <a:fillRect/>
          </a:stretch>
        </p:blipFill>
        <p:spPr>
          <a:xfrm>
            <a:off x="2428733" y="631599"/>
            <a:ext cx="6029467" cy="829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8953"/>
                                        </p:tgtEl>
                                        <p:attrNameLst>
                                          <p:attrName>style.visibility</p:attrName>
                                        </p:attrNameLst>
                                      </p:cBhvr>
                                      <p:to>
                                        <p:strVal val="visible"/>
                                      </p:to>
                                    </p:set>
                                    <p:animEffect transition="in" filter="circle(in)">
                                      <p:cBhvr>
                                        <p:cTn id="7" dur="2000"/>
                                        <p:tgtEl>
                                          <p:spTgt spid="38953"/>
                                        </p:tgtEl>
                                      </p:cBhvr>
                                    </p:animEffect>
                                  </p:childTnLst>
                                </p:cTn>
                              </p:par>
                            </p:childTnLst>
                          </p:cTn>
                        </p:par>
                        <p:par>
                          <p:cTn id="8" fill="hold" nodeType="afterGroup">
                            <p:stCondLst>
                              <p:cond delay="2000"/>
                            </p:stCondLst>
                            <p:childTnLst>
                              <p:par>
                                <p:cTn id="9" presetID="8" presetClass="emph" presetSubtype="0" fill="hold" nodeType="after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02413" name="AutoShape 13"/>
          <p:cNvSpPr>
            <a:spLocks noChangeArrowheads="1"/>
          </p:cNvSpPr>
          <p:nvPr/>
        </p:nvSpPr>
        <p:spPr bwMode="auto">
          <a:xfrm flipH="1">
            <a:off x="6850856" y="32861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102414" name="AutoShape 14"/>
          <p:cNvSpPr>
            <a:spLocks noChangeArrowheads="1"/>
          </p:cNvSpPr>
          <p:nvPr/>
        </p:nvSpPr>
        <p:spPr bwMode="auto">
          <a:xfrm flipH="1">
            <a:off x="3421063" y="33337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sp>
        <p:nvSpPr>
          <p:cNvPr id="102433" name="Text Box 33"/>
          <p:cNvSpPr txBox="1">
            <a:spLocks noChangeArrowheads="1"/>
          </p:cNvSpPr>
          <p:nvPr/>
        </p:nvSpPr>
        <p:spPr bwMode="auto">
          <a:xfrm>
            <a:off x="1908175" y="2462213"/>
            <a:ext cx="475138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AE" sz="2400" dirty="0">
                <a:solidFill>
                  <a:srgbClr val="800000"/>
                </a:solidFill>
              </a:rPr>
              <a:t>وذلك بأن نجعل الطفل يتخيل أو يحلم بما يود أن يكون عليه في </a:t>
            </a:r>
            <a:r>
              <a:rPr lang="ar-AE" sz="2400" dirty="0" smtClean="0">
                <a:solidFill>
                  <a:srgbClr val="800000"/>
                </a:solidFill>
              </a:rPr>
              <a:t>المستقبل.</a:t>
            </a:r>
            <a:endParaRPr lang="en-US" sz="2400" dirty="0">
              <a:solidFill>
                <a:srgbClr val="800000"/>
              </a:solidFill>
            </a:endParaRPr>
          </a:p>
        </p:txBody>
      </p:sp>
      <p:sp>
        <p:nvSpPr>
          <p:cNvPr id="102434" name="AutoShape 34"/>
          <p:cNvSpPr>
            <a:spLocks noChangeArrowheads="1"/>
          </p:cNvSpPr>
          <p:nvPr/>
        </p:nvSpPr>
        <p:spPr bwMode="auto">
          <a:xfrm rot="-10800000">
            <a:off x="8407400" y="2525713"/>
            <a:ext cx="508000" cy="557212"/>
          </a:xfrm>
          <a:prstGeom prst="roundRect">
            <a:avLst>
              <a:gd name="adj" fmla="val 16667"/>
            </a:avLst>
          </a:prstGeom>
          <a:gradFill rotWithShape="1">
            <a:gsLst>
              <a:gs pos="0">
                <a:srgbClr val="FFFFFF"/>
              </a:gs>
              <a:gs pos="50000">
                <a:srgbClr val="FFFF66"/>
              </a:gs>
              <a:gs pos="100000">
                <a:srgbClr val="FFFFFF"/>
              </a:gs>
            </a:gsLst>
            <a:lin ang="5400000" scaled="1"/>
          </a:gradFill>
          <a:ln w="9525">
            <a:noFill/>
            <a:round/>
            <a:headEnd/>
            <a:tailEnd/>
          </a:ln>
          <a:effectLst>
            <a:outerShdw dist="35921" dir="2700000" algn="ctr" rotWithShape="0">
              <a:schemeClr val="tx1"/>
            </a:outerShdw>
          </a:effectLst>
        </p:spPr>
        <p:txBody>
          <a:bodyPr rot="10800000" wrap="none" lIns="0" tIns="0" rIns="0" bIns="0" anchor="ctr"/>
          <a:lstStyle/>
          <a:p>
            <a:pPr algn="ctr" rtl="0">
              <a:defRPr/>
            </a:pPr>
            <a:r>
              <a:rPr lang="ar-SA" sz="2800">
                <a:solidFill>
                  <a:srgbClr val="FF3300"/>
                </a:solidFill>
                <a:cs typeface="Traditional Arabic" pitchFamily="2" charset="-78"/>
              </a:rPr>
              <a:t>1</a:t>
            </a:r>
            <a:endParaRPr lang="en-US" sz="2800">
              <a:solidFill>
                <a:srgbClr val="FF3300"/>
              </a:solidFill>
              <a:cs typeface="Traditional Arabic" pitchFamily="2" charset="-78"/>
            </a:endParaRPr>
          </a:p>
        </p:txBody>
      </p:sp>
      <p:sp>
        <p:nvSpPr>
          <p:cNvPr id="102435" name="AutoShape 35"/>
          <p:cNvSpPr>
            <a:spLocks noChangeArrowheads="1"/>
          </p:cNvSpPr>
          <p:nvPr/>
        </p:nvSpPr>
        <p:spPr bwMode="auto">
          <a:xfrm rot="-10800000">
            <a:off x="6732588" y="2522538"/>
            <a:ext cx="1582737" cy="557212"/>
          </a:xfrm>
          <a:prstGeom prst="plaque">
            <a:avLst>
              <a:gd name="adj" fmla="val 9329"/>
            </a:avLst>
          </a:prstGeom>
          <a:gradFill rotWithShape="1">
            <a:gsLst>
              <a:gs pos="0">
                <a:srgbClr val="FFFFFF"/>
              </a:gs>
              <a:gs pos="50000">
                <a:srgbClr val="FFFF66"/>
              </a:gs>
              <a:gs pos="100000">
                <a:srgbClr val="FFFFFF"/>
              </a:gs>
            </a:gsLst>
            <a:lin ang="5400000" scaled="1"/>
          </a:gradFill>
          <a:ln w="9525">
            <a:noFill/>
            <a:miter lim="800000"/>
            <a:headEnd/>
            <a:tailEnd/>
          </a:ln>
          <a:effectLst>
            <a:outerShdw dist="35921" dir="2700000" algn="ctr" rotWithShape="0">
              <a:srgbClr val="000000"/>
            </a:outerShdw>
          </a:effectLst>
        </p:spPr>
        <p:txBody>
          <a:bodyPr rot="10800000" wrap="none" lIns="0" tIns="0" rIns="0" bIns="0" anchor="ctr"/>
          <a:lstStyle/>
          <a:p>
            <a:pPr rtl="0">
              <a:defRPr/>
            </a:pPr>
            <a:r>
              <a:rPr lang="ar-AE" sz="2800">
                <a:solidFill>
                  <a:srgbClr val="FF3300"/>
                </a:solidFill>
                <a:cs typeface="Traditional Arabic" pitchFamily="2" charset="-78"/>
              </a:rPr>
              <a:t>أحلام اليقظة</a:t>
            </a:r>
            <a:endParaRPr lang="en-US" sz="2800">
              <a:solidFill>
                <a:srgbClr val="FF3300"/>
              </a:solidFill>
              <a:cs typeface="Traditional Arabic" pitchFamily="2" charset="-78"/>
            </a:endParaRPr>
          </a:p>
        </p:txBody>
      </p:sp>
      <p:sp>
        <p:nvSpPr>
          <p:cNvPr id="102451" name="Text Box 51"/>
          <p:cNvSpPr txBox="1">
            <a:spLocks noChangeArrowheads="1"/>
          </p:cNvSpPr>
          <p:nvPr/>
        </p:nvSpPr>
        <p:spPr bwMode="auto">
          <a:xfrm>
            <a:off x="684213" y="1263650"/>
            <a:ext cx="7800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lnSpc>
                <a:spcPct val="60000"/>
              </a:lnSpc>
              <a:spcBef>
                <a:spcPct val="50000"/>
              </a:spcBef>
              <a:buSzPct val="110000"/>
              <a:buFont typeface="Wingdings" pitchFamily="2" charset="2"/>
              <a:buChar char="ç"/>
            </a:pPr>
            <a:endParaRPr lang="ar-AE" sz="100" dirty="0">
              <a:solidFill>
                <a:schemeClr val="bg1"/>
              </a:solidFill>
            </a:endParaRPr>
          </a:p>
          <a:p>
            <a:pPr algn="just" eaLnBrk="1" hangingPunct="1">
              <a:lnSpc>
                <a:spcPct val="60000"/>
              </a:lnSpc>
              <a:spcBef>
                <a:spcPct val="50000"/>
              </a:spcBef>
              <a:buSzPct val="110000"/>
              <a:buFont typeface="Wingdings" pitchFamily="2" charset="2"/>
              <a:buChar char="ç"/>
            </a:pPr>
            <a:r>
              <a:rPr lang="ar-SA" sz="2800" dirty="0">
                <a:solidFill>
                  <a:srgbClr val="FF3300"/>
                </a:solidFill>
              </a:rPr>
              <a:t>وهي</a:t>
            </a:r>
            <a:r>
              <a:rPr lang="ar-AE" sz="2800" dirty="0">
                <a:solidFill>
                  <a:srgbClr val="FF3300"/>
                </a:solidFill>
              </a:rPr>
              <a:t> الأنشطة</a:t>
            </a:r>
            <a:r>
              <a:rPr lang="ar-SA" sz="2800" dirty="0">
                <a:solidFill>
                  <a:srgbClr val="FF3300"/>
                </a:solidFill>
              </a:rPr>
              <a:t> التي تساهم في توسيع الخيال عند الأطفال</a:t>
            </a:r>
            <a:r>
              <a:rPr lang="ar-AE" sz="2800" dirty="0">
                <a:solidFill>
                  <a:srgbClr val="FF3300"/>
                </a:solidFill>
              </a:rPr>
              <a:t> .</a:t>
            </a:r>
            <a:r>
              <a:rPr lang="ar-SA" sz="2800" dirty="0">
                <a:solidFill>
                  <a:srgbClr val="FF3300"/>
                </a:solidFill>
              </a:rPr>
              <a:t> </a:t>
            </a:r>
            <a:endParaRPr lang="ar-AE" sz="2800" dirty="0">
              <a:solidFill>
                <a:srgbClr val="FF3300"/>
              </a:solidFill>
            </a:endParaRPr>
          </a:p>
          <a:p>
            <a:pPr algn="just" eaLnBrk="1" hangingPunct="1">
              <a:lnSpc>
                <a:spcPct val="60000"/>
              </a:lnSpc>
              <a:spcBef>
                <a:spcPct val="50000"/>
              </a:spcBef>
              <a:buSzPct val="110000"/>
              <a:buFont typeface="Wingdings" pitchFamily="2" charset="2"/>
              <a:buChar char="ç"/>
            </a:pPr>
            <a:r>
              <a:rPr lang="ar-AE" sz="2800" dirty="0">
                <a:solidFill>
                  <a:srgbClr val="FF3300"/>
                </a:solidFill>
              </a:rPr>
              <a:t>ومن الطرق التي يمكن بها تنمية الإبداع من خلال الأنشطة التخيلية ما </a:t>
            </a:r>
            <a:r>
              <a:rPr lang="ar-AE" sz="2800" dirty="0" smtClean="0">
                <a:solidFill>
                  <a:srgbClr val="FF3300"/>
                </a:solidFill>
              </a:rPr>
              <a:t>ي</a:t>
            </a:r>
            <a:r>
              <a:rPr lang="ar-IQ" sz="2800" dirty="0" smtClean="0">
                <a:solidFill>
                  <a:srgbClr val="FF3300"/>
                </a:solidFill>
              </a:rPr>
              <a:t>أت</a:t>
            </a:r>
            <a:r>
              <a:rPr lang="ar-AE" sz="2800" dirty="0" smtClean="0">
                <a:solidFill>
                  <a:srgbClr val="FF3300"/>
                </a:solidFill>
              </a:rPr>
              <a:t>ي:</a:t>
            </a:r>
            <a:endParaRPr lang="ar-AE" sz="2800" dirty="0">
              <a:solidFill>
                <a:srgbClr val="FF3300"/>
              </a:solidFill>
            </a:endParaRPr>
          </a:p>
          <a:p>
            <a:pPr algn="just" eaLnBrk="1" hangingPunct="1">
              <a:lnSpc>
                <a:spcPct val="60000"/>
              </a:lnSpc>
              <a:spcBef>
                <a:spcPct val="50000"/>
              </a:spcBef>
              <a:buSzPct val="110000"/>
              <a:buFont typeface="Wingdings" pitchFamily="2" charset="2"/>
              <a:buChar char="ç"/>
            </a:pPr>
            <a:endParaRPr lang="ar-AE" sz="500" dirty="0">
              <a:solidFill>
                <a:srgbClr val="FF3300"/>
              </a:solidFill>
            </a:endParaRPr>
          </a:p>
          <a:p>
            <a:pPr algn="just" eaLnBrk="1" hangingPunct="1">
              <a:lnSpc>
                <a:spcPct val="60000"/>
              </a:lnSpc>
              <a:spcBef>
                <a:spcPct val="50000"/>
              </a:spcBef>
              <a:buSzPct val="110000"/>
              <a:buFont typeface="Wingdings" pitchFamily="2" charset="2"/>
              <a:buChar char="ç"/>
            </a:pPr>
            <a:endParaRPr lang="en-US" sz="500" dirty="0">
              <a:solidFill>
                <a:schemeClr val="bg1"/>
              </a:solidFill>
            </a:endParaRPr>
          </a:p>
        </p:txBody>
      </p:sp>
      <p:grpSp>
        <p:nvGrpSpPr>
          <p:cNvPr id="2" name="Group 58"/>
          <p:cNvGrpSpPr>
            <a:grpSpLocks/>
          </p:cNvGrpSpPr>
          <p:nvPr/>
        </p:nvGrpSpPr>
        <p:grpSpPr bwMode="auto">
          <a:xfrm>
            <a:off x="1397000" y="3567113"/>
            <a:ext cx="7207250" cy="1374775"/>
            <a:chOff x="368" y="1838"/>
            <a:chExt cx="4540" cy="866"/>
          </a:xfrm>
        </p:grpSpPr>
        <p:sp>
          <p:nvSpPr>
            <p:cNvPr id="9231" name="Text Box 36"/>
            <p:cNvSpPr txBox="1">
              <a:spLocks noChangeArrowheads="1"/>
            </p:cNvSpPr>
            <p:nvPr/>
          </p:nvSpPr>
          <p:spPr bwMode="auto">
            <a:xfrm>
              <a:off x="368" y="1888"/>
              <a:ext cx="408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lnSpc>
                  <a:spcPct val="70000"/>
                </a:lnSpc>
                <a:spcBef>
                  <a:spcPct val="50000"/>
                </a:spcBef>
                <a:buSzPct val="120000"/>
                <a:buFont typeface="Webdings" pitchFamily="18" charset="2"/>
                <a:buNone/>
              </a:pPr>
              <a:r>
                <a:rPr lang="ar-AE" sz="2400" dirty="0">
                  <a:solidFill>
                    <a:srgbClr val="990099"/>
                  </a:solidFill>
                </a:rPr>
                <a:t>  تخيَّل التخصص أو المجال الذي ستركز عليه وستتميز </a:t>
              </a:r>
              <a:r>
                <a:rPr lang="ar-AE" sz="2400" dirty="0" smtClean="0">
                  <a:solidFill>
                    <a:srgbClr val="990099"/>
                  </a:solidFill>
                </a:rPr>
                <a:t>به.</a:t>
              </a:r>
              <a:endParaRPr lang="ar-AE" sz="2400" dirty="0">
                <a:solidFill>
                  <a:srgbClr val="990099"/>
                </a:solidFill>
              </a:endParaRPr>
            </a:p>
            <a:p>
              <a:pPr algn="just" eaLnBrk="1" hangingPunct="1">
                <a:lnSpc>
                  <a:spcPct val="70000"/>
                </a:lnSpc>
                <a:spcBef>
                  <a:spcPct val="50000"/>
                </a:spcBef>
                <a:buSzPct val="120000"/>
                <a:buFont typeface="Webdings" pitchFamily="18" charset="2"/>
                <a:buNone/>
              </a:pPr>
              <a:r>
                <a:rPr lang="ar-AE" sz="2400" dirty="0">
                  <a:solidFill>
                    <a:srgbClr val="990099"/>
                  </a:solidFill>
                </a:rPr>
                <a:t>  تخيَّل الشخصية التي ستكون شبيهـً </a:t>
              </a:r>
              <a:r>
                <a:rPr lang="ar-AE" sz="2400" dirty="0" smtClean="0">
                  <a:solidFill>
                    <a:srgbClr val="990099"/>
                  </a:solidFill>
                </a:rPr>
                <a:t>بهـا.</a:t>
              </a:r>
              <a:endParaRPr lang="ar-AE" sz="2400" dirty="0">
                <a:solidFill>
                  <a:srgbClr val="990099"/>
                </a:solidFill>
              </a:endParaRPr>
            </a:p>
            <a:p>
              <a:pPr algn="just" eaLnBrk="1" hangingPunct="1">
                <a:lnSpc>
                  <a:spcPct val="70000"/>
                </a:lnSpc>
                <a:spcBef>
                  <a:spcPct val="50000"/>
                </a:spcBef>
                <a:buSzPct val="120000"/>
                <a:buFont typeface="Webdings" pitchFamily="18" charset="2"/>
                <a:buNone/>
              </a:pPr>
              <a:r>
                <a:rPr lang="ar-AE" sz="2400" dirty="0">
                  <a:solidFill>
                    <a:srgbClr val="990099"/>
                  </a:solidFill>
                </a:rPr>
                <a:t>  تخيَّل الإنجاز الكبير الذي ستحققه في </a:t>
              </a:r>
              <a:r>
                <a:rPr lang="ar-AE" sz="2400" dirty="0" smtClean="0">
                  <a:solidFill>
                    <a:srgbClr val="990099"/>
                  </a:solidFill>
                </a:rPr>
                <a:t>المستقبل.</a:t>
              </a:r>
              <a:endParaRPr lang="ar-SA" sz="2400" dirty="0">
                <a:solidFill>
                  <a:srgbClr val="990099"/>
                </a:solidFill>
              </a:endParaRPr>
            </a:p>
          </p:txBody>
        </p:sp>
        <p:sp>
          <p:nvSpPr>
            <p:cNvPr id="9232" name="Text Box 52"/>
            <p:cNvSpPr txBox="1">
              <a:spLocks noChangeArrowheads="1"/>
            </p:cNvSpPr>
            <p:nvPr/>
          </p:nvSpPr>
          <p:spPr bwMode="auto">
            <a:xfrm>
              <a:off x="3878" y="1838"/>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1 :</a:t>
              </a:r>
              <a:endParaRPr lang="en-US" sz="2400">
                <a:solidFill>
                  <a:srgbClr val="003300"/>
                </a:solidFill>
              </a:endParaRPr>
            </a:p>
          </p:txBody>
        </p:sp>
        <p:sp>
          <p:nvSpPr>
            <p:cNvPr id="9233" name="Text Box 53"/>
            <p:cNvSpPr txBox="1">
              <a:spLocks noChangeArrowheads="1"/>
            </p:cNvSpPr>
            <p:nvPr/>
          </p:nvSpPr>
          <p:spPr bwMode="auto">
            <a:xfrm>
              <a:off x="3878" y="2128"/>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2 :</a:t>
              </a:r>
              <a:endParaRPr lang="en-US" sz="2400">
                <a:solidFill>
                  <a:srgbClr val="003300"/>
                </a:solidFill>
              </a:endParaRPr>
            </a:p>
          </p:txBody>
        </p:sp>
        <p:sp>
          <p:nvSpPr>
            <p:cNvPr id="9234" name="Text Box 54"/>
            <p:cNvSpPr txBox="1">
              <a:spLocks noChangeArrowheads="1"/>
            </p:cNvSpPr>
            <p:nvPr/>
          </p:nvSpPr>
          <p:spPr bwMode="auto">
            <a:xfrm>
              <a:off x="3878" y="2400"/>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3 :</a:t>
              </a:r>
              <a:endParaRPr lang="en-US" sz="2400">
                <a:solidFill>
                  <a:srgbClr val="003300"/>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30" y="2918880"/>
            <a:ext cx="1999140" cy="3569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13"/>
                                        </p:tgtEl>
                                        <p:attrNameLst>
                                          <p:attrName>style.visibility</p:attrName>
                                        </p:attrNameLst>
                                      </p:cBhvr>
                                      <p:to>
                                        <p:strVal val="visible"/>
                                      </p:to>
                                    </p:set>
                                    <p:animEffect transition="in" filter="blinds(horizontal)">
                                      <p:cBhvr>
                                        <p:cTn id="7" dur="500"/>
                                        <p:tgtEl>
                                          <p:spTgt spid="10241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14"/>
                                        </p:tgtEl>
                                        <p:attrNameLst>
                                          <p:attrName>style.visibility</p:attrName>
                                        </p:attrNameLst>
                                      </p:cBhvr>
                                      <p:to>
                                        <p:strVal val="visible"/>
                                      </p:to>
                                    </p:set>
                                    <p:animEffect transition="in" filter="blinds(horizontal)">
                                      <p:cBhvr>
                                        <p:cTn id="11" dur="500"/>
                                        <p:tgtEl>
                                          <p:spTgt spid="102414"/>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02451"/>
                                        </p:tgtEl>
                                        <p:attrNameLst>
                                          <p:attrName>style.visibility</p:attrName>
                                        </p:attrNameLst>
                                      </p:cBhvr>
                                      <p:to>
                                        <p:strVal val="visible"/>
                                      </p:to>
                                    </p:set>
                                    <p:anim calcmode="lin" valueType="num">
                                      <p:cBhvr>
                                        <p:cTn id="15" dur="500" fill="hold"/>
                                        <p:tgtEl>
                                          <p:spTgt spid="102451"/>
                                        </p:tgtEl>
                                        <p:attrNameLst>
                                          <p:attrName>ppt_w</p:attrName>
                                        </p:attrNameLst>
                                      </p:cBhvr>
                                      <p:tavLst>
                                        <p:tav tm="0">
                                          <p:val>
                                            <p:fltVal val="0"/>
                                          </p:val>
                                        </p:tav>
                                        <p:tav tm="100000">
                                          <p:val>
                                            <p:strVal val="#ppt_w"/>
                                          </p:val>
                                        </p:tav>
                                      </p:tavLst>
                                    </p:anim>
                                    <p:anim calcmode="lin" valueType="num">
                                      <p:cBhvr>
                                        <p:cTn id="16" dur="500" fill="hold"/>
                                        <p:tgtEl>
                                          <p:spTgt spid="102451"/>
                                        </p:tgtEl>
                                        <p:attrNameLst>
                                          <p:attrName>ppt_h</p:attrName>
                                        </p:attrNameLst>
                                      </p:cBhvr>
                                      <p:tavLst>
                                        <p:tav tm="0">
                                          <p:val>
                                            <p:fltVal val="0"/>
                                          </p:val>
                                        </p:tav>
                                        <p:tav tm="100000">
                                          <p:val>
                                            <p:strVal val="#ppt_h"/>
                                          </p:val>
                                        </p:tav>
                                      </p:tavLst>
                                    </p:anim>
                                    <p:animEffect transition="in" filter="fade">
                                      <p:cBhvr>
                                        <p:cTn id="17" dur="500"/>
                                        <p:tgtEl>
                                          <p:spTgt spid="102451"/>
                                        </p:tgtEl>
                                      </p:cBhvr>
                                    </p:animEffect>
                                  </p:childTnLst>
                                </p:cTn>
                              </p:par>
                            </p:childTnLst>
                          </p:cTn>
                        </p:par>
                        <p:par>
                          <p:cTn id="18" fill="hold" nodeType="afterGroup">
                            <p:stCondLst>
                              <p:cond delay="1500"/>
                            </p:stCondLst>
                            <p:childTnLst>
                              <p:par>
                                <p:cTn id="19" presetID="8" presetClass="entr" presetSubtype="16" fill="hold" grpId="0" nodeType="afterEffect">
                                  <p:stCondLst>
                                    <p:cond delay="0"/>
                                  </p:stCondLst>
                                  <p:childTnLst>
                                    <p:set>
                                      <p:cBhvr>
                                        <p:cTn id="20" dur="1" fill="hold">
                                          <p:stCondLst>
                                            <p:cond delay="0"/>
                                          </p:stCondLst>
                                        </p:cTn>
                                        <p:tgtEl>
                                          <p:spTgt spid="102434"/>
                                        </p:tgtEl>
                                        <p:attrNameLst>
                                          <p:attrName>style.visibility</p:attrName>
                                        </p:attrNameLst>
                                      </p:cBhvr>
                                      <p:to>
                                        <p:strVal val="visible"/>
                                      </p:to>
                                    </p:set>
                                    <p:animEffect transition="in" filter="diamond(in)">
                                      <p:cBhvr>
                                        <p:cTn id="21" dur="2000"/>
                                        <p:tgtEl>
                                          <p:spTgt spid="102434"/>
                                        </p:tgtEl>
                                      </p:cBhvr>
                                    </p:animEffect>
                                  </p:childTnLst>
                                </p:cTn>
                              </p:par>
                            </p:childTnLst>
                          </p:cTn>
                        </p:par>
                        <p:par>
                          <p:cTn id="22" fill="hold" nodeType="afterGroup">
                            <p:stCondLst>
                              <p:cond delay="3500"/>
                            </p:stCondLst>
                            <p:childTnLst>
                              <p:par>
                                <p:cTn id="23" presetID="8" presetClass="entr" presetSubtype="16" fill="hold" grpId="0" nodeType="afterEffect">
                                  <p:stCondLst>
                                    <p:cond delay="0"/>
                                  </p:stCondLst>
                                  <p:childTnLst>
                                    <p:set>
                                      <p:cBhvr>
                                        <p:cTn id="24" dur="1" fill="hold">
                                          <p:stCondLst>
                                            <p:cond delay="0"/>
                                          </p:stCondLst>
                                        </p:cTn>
                                        <p:tgtEl>
                                          <p:spTgt spid="102435"/>
                                        </p:tgtEl>
                                        <p:attrNameLst>
                                          <p:attrName>style.visibility</p:attrName>
                                        </p:attrNameLst>
                                      </p:cBhvr>
                                      <p:to>
                                        <p:strVal val="visible"/>
                                      </p:to>
                                    </p:set>
                                    <p:animEffect transition="in" filter="diamond(in)">
                                      <p:cBhvr>
                                        <p:cTn id="25" dur="2000"/>
                                        <p:tgtEl>
                                          <p:spTgt spid="102435"/>
                                        </p:tgtEl>
                                      </p:cBhvr>
                                    </p:animEffect>
                                  </p:childTnLst>
                                </p:cTn>
                              </p:par>
                            </p:childTnLst>
                          </p:cTn>
                        </p:par>
                        <p:par>
                          <p:cTn id="26" fill="hold" nodeType="afterGroup">
                            <p:stCondLst>
                              <p:cond delay="5500"/>
                            </p:stCondLst>
                            <p:childTnLst>
                              <p:par>
                                <p:cTn id="27" presetID="8" presetClass="entr" presetSubtype="16" fill="hold" grpId="0" nodeType="afterEffect">
                                  <p:stCondLst>
                                    <p:cond delay="0"/>
                                  </p:stCondLst>
                                  <p:childTnLst>
                                    <p:set>
                                      <p:cBhvr>
                                        <p:cTn id="28" dur="1" fill="hold">
                                          <p:stCondLst>
                                            <p:cond delay="0"/>
                                          </p:stCondLst>
                                        </p:cTn>
                                        <p:tgtEl>
                                          <p:spTgt spid="102433"/>
                                        </p:tgtEl>
                                        <p:attrNameLst>
                                          <p:attrName>style.visibility</p:attrName>
                                        </p:attrNameLst>
                                      </p:cBhvr>
                                      <p:to>
                                        <p:strVal val="visible"/>
                                      </p:to>
                                    </p:set>
                                    <p:animEffect transition="in" filter="diamond(in)">
                                      <p:cBhvr>
                                        <p:cTn id="29" dur="2000"/>
                                        <p:tgtEl>
                                          <p:spTgt spid="102433"/>
                                        </p:tgtEl>
                                      </p:cBhvr>
                                    </p:animEffect>
                                  </p:childTnLst>
                                </p:cTn>
                              </p:par>
                            </p:childTnLst>
                          </p:cTn>
                        </p:par>
                        <p:par>
                          <p:cTn id="30" fill="hold" nodeType="afterGroup">
                            <p:stCondLst>
                              <p:cond delay="7500"/>
                            </p:stCondLst>
                            <p:childTnLst>
                              <p:par>
                                <p:cTn id="31" presetID="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3" grpId="0" animBg="1"/>
      <p:bldP spid="102414" grpId="0" animBg="1"/>
      <p:bldP spid="102433" grpId="0"/>
      <p:bldP spid="102434" grpId="0" animBg="1"/>
      <p:bldP spid="102435" grpId="0" animBg="1"/>
      <p:bldP spid="1024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042988" y="1735138"/>
            <a:ext cx="58737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AE" sz="2400">
                <a:solidFill>
                  <a:srgbClr val="800000"/>
                </a:solidFill>
              </a:rPr>
              <a:t> </a:t>
            </a:r>
            <a:r>
              <a:rPr lang="ar-SA" sz="2400">
                <a:solidFill>
                  <a:srgbClr val="800000"/>
                </a:solidFill>
              </a:rPr>
              <a:t>وذلك بأن يتخيل الطفل أن لكل شيء يعرفه شكلاً آخر</a:t>
            </a:r>
            <a:r>
              <a:rPr lang="ar-AE" sz="2400">
                <a:solidFill>
                  <a:srgbClr val="800000"/>
                </a:solidFill>
              </a:rPr>
              <a:t> .</a:t>
            </a:r>
            <a:endParaRPr lang="en-US" sz="2400">
              <a:solidFill>
                <a:srgbClr val="800000"/>
              </a:solidFill>
            </a:endParaRPr>
          </a:p>
        </p:txBody>
      </p:sp>
      <p:sp>
        <p:nvSpPr>
          <p:cNvPr id="155651" name="AutoShape 3"/>
          <p:cNvSpPr>
            <a:spLocks noChangeArrowheads="1"/>
          </p:cNvSpPr>
          <p:nvPr/>
        </p:nvSpPr>
        <p:spPr bwMode="auto">
          <a:xfrm rot="-10800000">
            <a:off x="8281988" y="1736725"/>
            <a:ext cx="508000" cy="539750"/>
          </a:xfrm>
          <a:prstGeom prst="roundRect">
            <a:avLst>
              <a:gd name="adj" fmla="val 16667"/>
            </a:avLst>
          </a:prstGeom>
          <a:gradFill rotWithShape="1">
            <a:gsLst>
              <a:gs pos="0">
                <a:srgbClr val="FFFFFF"/>
              </a:gs>
              <a:gs pos="50000">
                <a:srgbClr val="FFFF66"/>
              </a:gs>
              <a:gs pos="100000">
                <a:srgbClr val="FFFFFF"/>
              </a:gs>
            </a:gsLst>
            <a:lin ang="5400000" scaled="1"/>
          </a:gradFill>
          <a:ln w="9525">
            <a:solidFill>
              <a:schemeClr val="tx1"/>
            </a:solidFill>
            <a:round/>
            <a:headEnd/>
            <a:tailEnd/>
          </a:ln>
          <a:effectLst>
            <a:outerShdw dist="35921" dir="2700000" algn="ctr" rotWithShape="0">
              <a:schemeClr val="tx1"/>
            </a:outerShdw>
          </a:effectLst>
        </p:spPr>
        <p:txBody>
          <a:bodyPr rot="10800000" wrap="none" lIns="0" tIns="0" rIns="0" bIns="0" anchor="ctr"/>
          <a:lstStyle/>
          <a:p>
            <a:pPr algn="ctr" rtl="0">
              <a:defRPr/>
            </a:pPr>
            <a:r>
              <a:rPr lang="ar-AE" sz="2800" b="0">
                <a:solidFill>
                  <a:srgbClr val="FF3300"/>
                </a:solidFill>
                <a:cs typeface="SKR HEAD1" pitchFamily="2" charset="-78"/>
              </a:rPr>
              <a:t>2</a:t>
            </a:r>
            <a:endParaRPr lang="en-US" sz="2800" b="0">
              <a:solidFill>
                <a:srgbClr val="FF3300"/>
              </a:solidFill>
              <a:cs typeface="SKR HEAD1" pitchFamily="2" charset="-78"/>
            </a:endParaRPr>
          </a:p>
        </p:txBody>
      </p:sp>
      <p:sp>
        <p:nvSpPr>
          <p:cNvPr id="155652" name="AutoShape 4"/>
          <p:cNvSpPr>
            <a:spLocks noChangeArrowheads="1"/>
          </p:cNvSpPr>
          <p:nvPr/>
        </p:nvSpPr>
        <p:spPr bwMode="auto">
          <a:xfrm rot="-10800000">
            <a:off x="6462713" y="1735138"/>
            <a:ext cx="1727200" cy="539750"/>
          </a:xfrm>
          <a:prstGeom prst="plaque">
            <a:avLst>
              <a:gd name="adj" fmla="val 9329"/>
            </a:avLst>
          </a:prstGeom>
          <a:gradFill rotWithShape="1">
            <a:gsLst>
              <a:gs pos="0">
                <a:srgbClr val="FFFFFF"/>
              </a:gs>
              <a:gs pos="50000">
                <a:srgbClr val="FFFF66"/>
              </a:gs>
              <a:gs pos="100000">
                <a:srgbClr val="FFFFFF"/>
              </a:gs>
            </a:gsLst>
            <a:lin ang="5400000" scaled="1"/>
          </a:gradFill>
          <a:ln w="9525">
            <a:solidFill>
              <a:schemeClr val="tx1"/>
            </a:solidFill>
            <a:miter lim="800000"/>
            <a:headEnd/>
            <a:tailEnd/>
          </a:ln>
          <a:effectLst>
            <a:outerShdw dist="35921" dir="2700000" algn="ctr" rotWithShape="0">
              <a:srgbClr val="000000"/>
            </a:outerShdw>
          </a:effectLst>
        </p:spPr>
        <p:txBody>
          <a:bodyPr rot="10800000" wrap="none" lIns="0" tIns="0" rIns="0" bIns="0" anchor="ctr"/>
          <a:lstStyle/>
          <a:p>
            <a:pPr rtl="0">
              <a:defRPr/>
            </a:pPr>
            <a:r>
              <a:rPr lang="ar-SA" sz="2800" b="0">
                <a:solidFill>
                  <a:srgbClr val="FF3300"/>
                </a:solidFill>
                <a:cs typeface="SKR HEAD1" pitchFamily="2" charset="-78"/>
              </a:rPr>
              <a:t>الشكل الآخر</a:t>
            </a:r>
            <a:endParaRPr lang="en-US" sz="2800" b="0">
              <a:solidFill>
                <a:srgbClr val="FF3300"/>
              </a:solidFill>
              <a:cs typeface="SKR HEAD1" pitchFamily="2" charset="-78"/>
            </a:endParaRPr>
          </a:p>
        </p:txBody>
      </p:sp>
      <p:sp>
        <p:nvSpPr>
          <p:cNvPr id="155653" name="AutoShape 5"/>
          <p:cNvSpPr>
            <a:spLocks noChangeArrowheads="1"/>
          </p:cNvSpPr>
          <p:nvPr/>
        </p:nvSpPr>
        <p:spPr bwMode="auto">
          <a:xfrm flipH="1">
            <a:off x="5530850" y="466725"/>
            <a:ext cx="1346200" cy="719138"/>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155654" name="AutoShape 6"/>
          <p:cNvSpPr>
            <a:spLocks noChangeArrowheads="1"/>
          </p:cNvSpPr>
          <p:nvPr/>
        </p:nvSpPr>
        <p:spPr bwMode="auto">
          <a:xfrm flipH="1">
            <a:off x="2125663" y="477838"/>
            <a:ext cx="3384550" cy="719137"/>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grpSp>
        <p:nvGrpSpPr>
          <p:cNvPr id="2" name="Group 24"/>
          <p:cNvGrpSpPr>
            <a:grpSpLocks/>
          </p:cNvGrpSpPr>
          <p:nvPr/>
        </p:nvGrpSpPr>
        <p:grpSpPr bwMode="auto">
          <a:xfrm>
            <a:off x="3059113" y="2668587"/>
            <a:ext cx="6011862" cy="3568700"/>
            <a:chOff x="1973" y="1681"/>
            <a:chExt cx="3787" cy="2248"/>
          </a:xfrm>
        </p:grpSpPr>
        <p:sp>
          <p:nvSpPr>
            <p:cNvPr id="29707" name="Text Box 18"/>
            <p:cNvSpPr txBox="1">
              <a:spLocks noChangeArrowheads="1"/>
            </p:cNvSpPr>
            <p:nvPr/>
          </p:nvSpPr>
          <p:spPr bwMode="auto">
            <a:xfrm>
              <a:off x="1973" y="1681"/>
              <a:ext cx="3175"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lnSpc>
                  <a:spcPct val="120000"/>
                </a:lnSpc>
                <a:spcBef>
                  <a:spcPct val="50000"/>
                </a:spcBef>
                <a:buSzPct val="120000"/>
                <a:buFont typeface="Webdings" pitchFamily="18" charset="2"/>
                <a:buNone/>
              </a:pPr>
              <a:r>
                <a:rPr lang="ar-SA" sz="2400" dirty="0">
                  <a:solidFill>
                    <a:srgbClr val="990099"/>
                  </a:solidFill>
                </a:rPr>
                <a:t>تخي</a:t>
              </a:r>
              <a:r>
                <a:rPr lang="ar-AE" sz="2400" dirty="0">
                  <a:solidFill>
                    <a:srgbClr val="990099"/>
                  </a:solidFill>
                </a:rPr>
                <a:t>َّ</a:t>
              </a:r>
              <a:r>
                <a:rPr lang="ar-SA" sz="2400" dirty="0">
                  <a:solidFill>
                    <a:srgbClr val="990099"/>
                  </a:solidFill>
                </a:rPr>
                <a:t>ل حجرت</a:t>
              </a:r>
              <a:r>
                <a:rPr lang="ar-AE" sz="2400" dirty="0">
                  <a:solidFill>
                    <a:srgbClr val="990099"/>
                  </a:solidFill>
                </a:rPr>
                <a:t>ك</a:t>
              </a:r>
              <a:r>
                <a:rPr lang="ar-SA" sz="2400" dirty="0">
                  <a:solidFill>
                    <a:srgbClr val="990099"/>
                  </a:solidFill>
                </a:rPr>
                <a:t> بها حديقة </a:t>
              </a:r>
              <a:r>
                <a:rPr lang="ar-SA" sz="2400" dirty="0" err="1">
                  <a:solidFill>
                    <a:srgbClr val="990099"/>
                  </a:solidFill>
                </a:rPr>
                <a:t>تتوسطها</a:t>
              </a:r>
              <a:r>
                <a:rPr lang="ar-SA" sz="2400" dirty="0">
                  <a:solidFill>
                    <a:srgbClr val="990099"/>
                  </a:solidFill>
                </a:rPr>
                <a:t> نافورة، وحول النافورة مقاعد </a:t>
              </a:r>
              <a:r>
                <a:rPr lang="ar-AE" sz="2400" dirty="0">
                  <a:solidFill>
                    <a:srgbClr val="990099"/>
                  </a:solidFill>
                </a:rPr>
                <a:t>  </a:t>
              </a:r>
              <a:r>
                <a:rPr lang="ar-SA" sz="2400" dirty="0">
                  <a:solidFill>
                    <a:srgbClr val="990099"/>
                  </a:solidFill>
                </a:rPr>
                <a:t>يجلس عليها أطفال يستمتعون بالمناظر الجميلة.</a:t>
              </a:r>
              <a:endParaRPr lang="ar-AE" sz="2400" dirty="0">
                <a:solidFill>
                  <a:srgbClr val="990099"/>
                </a:solidFill>
              </a:endParaRPr>
            </a:p>
            <a:p>
              <a:pPr algn="just" eaLnBrk="1" hangingPunct="1">
                <a:lnSpc>
                  <a:spcPct val="120000"/>
                </a:lnSpc>
                <a:spcBef>
                  <a:spcPct val="50000"/>
                </a:spcBef>
                <a:buSzPct val="120000"/>
                <a:buFont typeface="Webdings" pitchFamily="18" charset="2"/>
                <a:buNone/>
              </a:pPr>
              <a:r>
                <a:rPr lang="ar-SA" sz="2400" dirty="0">
                  <a:solidFill>
                    <a:srgbClr val="990099"/>
                  </a:solidFill>
                </a:rPr>
                <a:t>تخي</a:t>
              </a:r>
              <a:r>
                <a:rPr lang="ar-AE" sz="2400" dirty="0">
                  <a:solidFill>
                    <a:srgbClr val="990099"/>
                  </a:solidFill>
                </a:rPr>
                <a:t>َّ</a:t>
              </a:r>
              <a:r>
                <a:rPr lang="ar-SA" sz="2400" dirty="0">
                  <a:solidFill>
                    <a:srgbClr val="990099"/>
                  </a:solidFill>
                </a:rPr>
                <a:t>ل القطار كأنه فيل يسير بعجلات، وخرطومه يتصل بسلك كهربائي معلق على امتداد الخط.</a:t>
              </a:r>
            </a:p>
            <a:p>
              <a:pPr algn="just" eaLnBrk="1" hangingPunct="1">
                <a:lnSpc>
                  <a:spcPct val="120000"/>
                </a:lnSpc>
                <a:spcBef>
                  <a:spcPct val="50000"/>
                </a:spcBef>
                <a:buSzPct val="120000"/>
                <a:buFont typeface="Webdings" pitchFamily="18" charset="2"/>
                <a:buNone/>
              </a:pPr>
              <a:r>
                <a:rPr lang="ar-SA" sz="2400" dirty="0">
                  <a:solidFill>
                    <a:srgbClr val="990099"/>
                  </a:solidFill>
                </a:rPr>
                <a:t>تخي</a:t>
              </a:r>
              <a:r>
                <a:rPr lang="ar-AE" sz="2400" dirty="0">
                  <a:solidFill>
                    <a:srgbClr val="990099"/>
                  </a:solidFill>
                </a:rPr>
                <a:t>َّ</a:t>
              </a:r>
              <a:r>
                <a:rPr lang="ar-SA" sz="2400" dirty="0">
                  <a:solidFill>
                    <a:srgbClr val="990099"/>
                  </a:solidFill>
                </a:rPr>
                <a:t>ل السيارة كأنها ثعبان يتلوى في الشوارع ولا يؤذي أحداً.</a:t>
              </a:r>
              <a:endParaRPr lang="en-US" sz="2400" dirty="0">
                <a:solidFill>
                  <a:srgbClr val="990099"/>
                </a:solidFill>
              </a:endParaRPr>
            </a:p>
          </p:txBody>
        </p:sp>
        <p:sp>
          <p:nvSpPr>
            <p:cNvPr id="29708" name="Text Box 19"/>
            <p:cNvSpPr txBox="1">
              <a:spLocks noChangeArrowheads="1"/>
            </p:cNvSpPr>
            <p:nvPr/>
          </p:nvSpPr>
          <p:spPr bwMode="auto">
            <a:xfrm>
              <a:off x="4715" y="1713"/>
              <a:ext cx="10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003300"/>
                  </a:solidFill>
                  <a:cs typeface="SKR HEAD1" pitchFamily="2" charset="-78"/>
                </a:rPr>
                <a:t> مثال  1 :</a:t>
              </a:r>
              <a:endParaRPr lang="en-US" sz="2400" b="0">
                <a:solidFill>
                  <a:srgbClr val="003300"/>
                </a:solidFill>
                <a:cs typeface="SKR HEAD1" pitchFamily="2" charset="-78"/>
              </a:endParaRPr>
            </a:p>
          </p:txBody>
        </p:sp>
        <p:sp>
          <p:nvSpPr>
            <p:cNvPr id="29709" name="Text Box 20"/>
            <p:cNvSpPr txBox="1">
              <a:spLocks noChangeArrowheads="1"/>
            </p:cNvSpPr>
            <p:nvPr/>
          </p:nvSpPr>
          <p:spPr bwMode="auto">
            <a:xfrm>
              <a:off x="4715" y="2637"/>
              <a:ext cx="1045"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dirty="0">
                  <a:solidFill>
                    <a:srgbClr val="003300"/>
                  </a:solidFill>
                  <a:cs typeface="AL-Mateen" pitchFamily="2" charset="-78"/>
                </a:rPr>
                <a:t> مثال  2 :</a:t>
              </a:r>
              <a:endParaRPr lang="en-US" sz="2400" b="0" dirty="0">
                <a:solidFill>
                  <a:srgbClr val="003300"/>
                </a:solidFill>
                <a:cs typeface="AL-Mateen" pitchFamily="2" charset="-78"/>
              </a:endParaRPr>
            </a:p>
          </p:txBody>
        </p:sp>
        <p:sp>
          <p:nvSpPr>
            <p:cNvPr id="29710" name="Text Box 21"/>
            <p:cNvSpPr txBox="1">
              <a:spLocks noChangeArrowheads="1"/>
            </p:cNvSpPr>
            <p:nvPr/>
          </p:nvSpPr>
          <p:spPr bwMode="auto">
            <a:xfrm>
              <a:off x="4715" y="3334"/>
              <a:ext cx="104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dirty="0">
                  <a:solidFill>
                    <a:srgbClr val="003300"/>
                  </a:solidFill>
                  <a:cs typeface="SKR HEAD1" pitchFamily="2" charset="-78"/>
                </a:rPr>
                <a:t> مثال  3 :</a:t>
              </a:r>
              <a:endParaRPr lang="en-US" sz="2400" b="0" dirty="0">
                <a:solidFill>
                  <a:srgbClr val="003300"/>
                </a:solidFill>
                <a:cs typeface="SKR HEAD1" pitchFamily="2" charset="-78"/>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30" y="2228850"/>
            <a:ext cx="3097520" cy="4467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linds(horizontal)">
                                      <p:cBhvr>
                                        <p:cTn id="7" dur="500"/>
                                        <p:tgtEl>
                                          <p:spTgt spid="15565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5654"/>
                                        </p:tgtEl>
                                        <p:attrNameLst>
                                          <p:attrName>style.visibility</p:attrName>
                                        </p:attrNameLst>
                                      </p:cBhvr>
                                      <p:to>
                                        <p:strVal val="visible"/>
                                      </p:to>
                                    </p:set>
                                    <p:animEffect transition="in" filter="blinds(horizontal)">
                                      <p:cBhvr>
                                        <p:cTn id="11" dur="500"/>
                                        <p:tgtEl>
                                          <p:spTgt spid="155654"/>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5651"/>
                                        </p:tgtEl>
                                        <p:attrNameLst>
                                          <p:attrName>style.visibility</p:attrName>
                                        </p:attrNameLst>
                                      </p:cBhvr>
                                      <p:to>
                                        <p:strVal val="visible"/>
                                      </p:to>
                                    </p:set>
                                    <p:animEffect transition="in" filter="blinds(horizontal)">
                                      <p:cBhvr>
                                        <p:cTn id="15" dur="500"/>
                                        <p:tgtEl>
                                          <p:spTgt spid="155651"/>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55650"/>
                                        </p:tgtEl>
                                        <p:attrNameLst>
                                          <p:attrName>style.visibility</p:attrName>
                                        </p:attrNameLst>
                                      </p:cBhvr>
                                      <p:to>
                                        <p:strVal val="visible"/>
                                      </p:to>
                                    </p:set>
                                    <p:animEffect transition="in" filter="blinds(horizontal)">
                                      <p:cBhvr>
                                        <p:cTn id="19" dur="500"/>
                                        <p:tgtEl>
                                          <p:spTgt spid="155650"/>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55652"/>
                                        </p:tgtEl>
                                        <p:attrNameLst>
                                          <p:attrName>style.visibility</p:attrName>
                                        </p:attrNameLst>
                                      </p:cBhvr>
                                      <p:to>
                                        <p:strVal val="visible"/>
                                      </p:to>
                                    </p:set>
                                    <p:animEffect transition="in" filter="blinds(horizontal)">
                                      <p:cBhvr>
                                        <p:cTn id="23" dur="500"/>
                                        <p:tgtEl>
                                          <p:spTgt spid="155652"/>
                                        </p:tgtEl>
                                      </p:cBhvr>
                                    </p:animEffect>
                                  </p:childTnLst>
                                </p:cTn>
                              </p:par>
                            </p:childTnLst>
                          </p:cTn>
                        </p:par>
                        <p:par>
                          <p:cTn id="24" fill="hold" nodeType="afterGroup">
                            <p:stCondLst>
                              <p:cond delay="2500"/>
                            </p:stCondLst>
                            <p:childTnLst>
                              <p:par>
                                <p:cTn id="25" presetID="55"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animBg="1"/>
      <p:bldP spid="155652" grpId="0" animBg="1"/>
      <p:bldP spid="155653" grpId="0" animBg="1"/>
      <p:bldP spid="1556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84999" name="AutoShape 7"/>
          <p:cNvSpPr>
            <a:spLocks noChangeArrowheads="1"/>
          </p:cNvSpPr>
          <p:nvPr/>
        </p:nvSpPr>
        <p:spPr bwMode="auto">
          <a:xfrm rot="-10800000">
            <a:off x="5438775" y="1350963"/>
            <a:ext cx="2311400" cy="539750"/>
          </a:xfrm>
          <a:prstGeom prst="plaque">
            <a:avLst>
              <a:gd name="adj" fmla="val 14704"/>
            </a:avLst>
          </a:prstGeom>
          <a:gradFill rotWithShape="1">
            <a:gsLst>
              <a:gs pos="0">
                <a:srgbClr val="FFFFFF"/>
              </a:gs>
              <a:gs pos="50000">
                <a:srgbClr val="FFFF00"/>
              </a:gs>
              <a:gs pos="100000">
                <a:srgbClr val="FFFFFF"/>
              </a:gs>
            </a:gsLst>
            <a:lin ang="5400000" scaled="1"/>
          </a:gradFill>
          <a:ln w="9525">
            <a:solidFill>
              <a:srgbClr val="336600"/>
            </a:solidFill>
            <a:miter lim="800000"/>
            <a:headEnd/>
            <a:tailEnd/>
          </a:ln>
          <a:effectLst>
            <a:outerShdw dist="35921" dir="2700000" algn="ctr" rotWithShape="0">
              <a:srgbClr val="000000"/>
            </a:outerShdw>
          </a:effectLst>
        </p:spPr>
        <p:txBody>
          <a:bodyPr rot="10800000" wrap="none" lIns="0" tIns="0" rIns="0" bIns="0" anchor="ctr"/>
          <a:lstStyle/>
          <a:p>
            <a:pPr rtl="0">
              <a:defRPr/>
            </a:pPr>
            <a:r>
              <a:rPr lang="ar-SA" sz="2800" b="0">
                <a:solidFill>
                  <a:srgbClr val="FF0000"/>
                </a:solidFill>
                <a:cs typeface="SKR HEAD1" pitchFamily="2" charset="-78"/>
              </a:rPr>
              <a:t>التركيبات الغريبة</a:t>
            </a:r>
            <a:endParaRPr lang="en-US" sz="2800" b="0">
              <a:solidFill>
                <a:srgbClr val="FF0000"/>
              </a:solidFill>
              <a:cs typeface="SKR HEAD1" pitchFamily="2" charset="-78"/>
            </a:endParaRPr>
          </a:p>
        </p:txBody>
      </p:sp>
      <p:sp>
        <p:nvSpPr>
          <p:cNvPr id="85001" name="Text Box 9"/>
          <p:cNvSpPr txBox="1">
            <a:spLocks noChangeArrowheads="1"/>
          </p:cNvSpPr>
          <p:nvPr/>
        </p:nvSpPr>
        <p:spPr bwMode="auto">
          <a:xfrm>
            <a:off x="293688" y="1354138"/>
            <a:ext cx="52720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2603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SA" sz="2800" dirty="0">
                <a:solidFill>
                  <a:srgbClr val="800000"/>
                </a:solidFill>
              </a:rPr>
              <a:t>وذلك بأن يتخيل</a:t>
            </a:r>
            <a:r>
              <a:rPr lang="ar-AE" sz="2800" dirty="0">
                <a:solidFill>
                  <a:srgbClr val="800000"/>
                </a:solidFill>
              </a:rPr>
              <a:t> الطفل </a:t>
            </a:r>
            <a:r>
              <a:rPr lang="ar-SA" sz="2800" dirty="0">
                <a:solidFill>
                  <a:srgbClr val="800000"/>
                </a:solidFill>
              </a:rPr>
              <a:t> أشياء لها تركيبات </a:t>
            </a:r>
            <a:r>
              <a:rPr lang="ar-SA" sz="2800" dirty="0" smtClean="0">
                <a:solidFill>
                  <a:srgbClr val="800000"/>
                </a:solidFill>
              </a:rPr>
              <a:t>غريبة</a:t>
            </a:r>
            <a:r>
              <a:rPr lang="ar-AE" sz="2800" dirty="0" smtClean="0">
                <a:solidFill>
                  <a:srgbClr val="800000"/>
                </a:solidFill>
              </a:rPr>
              <a:t>.</a:t>
            </a:r>
            <a:endParaRPr lang="en-US" sz="2800" dirty="0">
              <a:solidFill>
                <a:srgbClr val="800000"/>
              </a:solidFill>
            </a:endParaRPr>
          </a:p>
        </p:txBody>
      </p:sp>
      <p:sp>
        <p:nvSpPr>
          <p:cNvPr id="85007" name="AutoShape 15"/>
          <p:cNvSpPr>
            <a:spLocks noChangeArrowheads="1"/>
          </p:cNvSpPr>
          <p:nvPr/>
        </p:nvSpPr>
        <p:spPr bwMode="auto">
          <a:xfrm rot="-10800000">
            <a:off x="7880350" y="1341438"/>
            <a:ext cx="508000" cy="539750"/>
          </a:xfrm>
          <a:prstGeom prst="roundRect">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round/>
            <a:headEnd/>
            <a:tailEnd/>
          </a:ln>
          <a:effectLst>
            <a:outerShdw dist="35921" dir="2700000" algn="ctr" rotWithShape="0">
              <a:schemeClr val="tx1"/>
            </a:outerShdw>
          </a:effectLst>
        </p:spPr>
        <p:txBody>
          <a:bodyPr rot="10800000" wrap="none" lIns="0" tIns="0" rIns="0" bIns="0" anchor="ctr"/>
          <a:lstStyle/>
          <a:p>
            <a:pPr algn="ctr" rtl="0">
              <a:defRPr/>
            </a:pPr>
            <a:r>
              <a:rPr lang="ar-AE" sz="2800" b="0">
                <a:solidFill>
                  <a:srgbClr val="FF0000"/>
                </a:solidFill>
                <a:cs typeface="SKR HEAD1" pitchFamily="2" charset="-78"/>
              </a:rPr>
              <a:t>3</a:t>
            </a:r>
            <a:endParaRPr lang="en-US" sz="2800" b="0">
              <a:solidFill>
                <a:srgbClr val="FF0000"/>
              </a:solidFill>
              <a:cs typeface="SKR HEAD1" pitchFamily="2" charset="-78"/>
            </a:endParaRPr>
          </a:p>
        </p:txBody>
      </p:sp>
      <p:sp>
        <p:nvSpPr>
          <p:cNvPr id="10248" name="Text Box 8"/>
          <p:cNvSpPr txBox="1">
            <a:spLocks noChangeArrowheads="1"/>
          </p:cNvSpPr>
          <p:nvPr/>
        </p:nvSpPr>
        <p:spPr bwMode="auto">
          <a:xfrm>
            <a:off x="1841500" y="2603500"/>
            <a:ext cx="57546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90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90000"/>
              </a:lnSpc>
              <a:spcBef>
                <a:spcPct val="50000"/>
              </a:spcBef>
              <a:buSzPct val="120000"/>
              <a:buFont typeface="Webdings" pitchFamily="18" charset="2"/>
              <a:buNone/>
            </a:pPr>
            <a:r>
              <a:rPr lang="ar-AE" sz="2800">
                <a:solidFill>
                  <a:srgbClr val="990099"/>
                </a:solidFill>
              </a:rPr>
              <a:t> </a:t>
            </a:r>
            <a:r>
              <a:rPr lang="ar-SA" sz="2800">
                <a:solidFill>
                  <a:srgbClr val="990099"/>
                </a:solidFill>
              </a:rPr>
              <a:t>تخي</a:t>
            </a:r>
            <a:r>
              <a:rPr lang="ar-AE" sz="2800">
                <a:solidFill>
                  <a:srgbClr val="990099"/>
                </a:solidFill>
              </a:rPr>
              <a:t>َّ</a:t>
            </a:r>
            <a:r>
              <a:rPr lang="ar-SA" sz="2800">
                <a:solidFill>
                  <a:srgbClr val="990099"/>
                </a:solidFill>
              </a:rPr>
              <a:t>ل شوكولاته مصنوعة من سمك التونة.</a:t>
            </a:r>
          </a:p>
        </p:txBody>
      </p:sp>
      <p:sp>
        <p:nvSpPr>
          <p:cNvPr id="10249" name="Text Box 18"/>
          <p:cNvSpPr txBox="1">
            <a:spLocks noChangeArrowheads="1"/>
          </p:cNvSpPr>
          <p:nvPr/>
        </p:nvSpPr>
        <p:spPr bwMode="auto">
          <a:xfrm>
            <a:off x="974725" y="3251200"/>
            <a:ext cx="652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90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90000"/>
              </a:lnSpc>
              <a:spcBef>
                <a:spcPct val="50000"/>
              </a:spcBef>
              <a:buSzPct val="120000"/>
              <a:buFont typeface="Webdings" pitchFamily="18" charset="2"/>
              <a:buNone/>
            </a:pPr>
            <a:r>
              <a:rPr lang="ar-SA" sz="2800">
                <a:solidFill>
                  <a:srgbClr val="990099"/>
                </a:solidFill>
              </a:rPr>
              <a:t>تخي</a:t>
            </a:r>
            <a:r>
              <a:rPr lang="ar-AE" sz="2800">
                <a:solidFill>
                  <a:srgbClr val="990099"/>
                </a:solidFill>
              </a:rPr>
              <a:t>َّ</a:t>
            </a:r>
            <a:r>
              <a:rPr lang="ar-SA" sz="2800">
                <a:solidFill>
                  <a:srgbClr val="990099"/>
                </a:solidFill>
              </a:rPr>
              <a:t>ل قطاراً به حمام سباحة وملاعب لكرة القدم.</a:t>
            </a:r>
          </a:p>
        </p:txBody>
      </p:sp>
      <p:sp>
        <p:nvSpPr>
          <p:cNvPr id="10251" name="Text Box 52"/>
          <p:cNvSpPr txBox="1">
            <a:spLocks noChangeArrowheads="1"/>
          </p:cNvSpPr>
          <p:nvPr/>
        </p:nvSpPr>
        <p:spPr bwMode="auto">
          <a:xfrm>
            <a:off x="6227763" y="2565400"/>
            <a:ext cx="25209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800">
                <a:solidFill>
                  <a:srgbClr val="003300"/>
                </a:solidFill>
              </a:rPr>
              <a:t> مثال  1:</a:t>
            </a:r>
            <a:endParaRPr lang="en-US" sz="2800">
              <a:solidFill>
                <a:srgbClr val="003300"/>
              </a:solidFill>
            </a:endParaRPr>
          </a:p>
        </p:txBody>
      </p:sp>
      <p:sp>
        <p:nvSpPr>
          <p:cNvPr id="10252" name="Text Box 53"/>
          <p:cNvSpPr txBox="1">
            <a:spLocks noChangeArrowheads="1"/>
          </p:cNvSpPr>
          <p:nvPr/>
        </p:nvSpPr>
        <p:spPr bwMode="auto">
          <a:xfrm>
            <a:off x="6227763" y="3184525"/>
            <a:ext cx="2520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800">
                <a:solidFill>
                  <a:srgbClr val="003300"/>
                </a:solidFill>
              </a:rPr>
              <a:t> مثال  2:</a:t>
            </a:r>
            <a:endParaRPr lang="en-US" sz="2800">
              <a:solidFill>
                <a:srgbClr val="003300"/>
              </a:solidFill>
            </a:endParaRPr>
          </a:p>
        </p:txBody>
      </p:sp>
      <p:sp>
        <p:nvSpPr>
          <p:cNvPr id="85050" name="AutoShape 58"/>
          <p:cNvSpPr>
            <a:spLocks noChangeArrowheads="1"/>
          </p:cNvSpPr>
          <p:nvPr/>
        </p:nvSpPr>
        <p:spPr bwMode="auto">
          <a:xfrm flipH="1">
            <a:off x="6610350" y="32226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85051" name="AutoShape 59"/>
          <p:cNvSpPr>
            <a:spLocks noChangeArrowheads="1"/>
          </p:cNvSpPr>
          <p:nvPr/>
        </p:nvSpPr>
        <p:spPr bwMode="auto">
          <a:xfrm flipH="1">
            <a:off x="3205163" y="33337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57" y="3685661"/>
            <a:ext cx="5492526" cy="3099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5050"/>
                                        </p:tgtEl>
                                        <p:attrNameLst>
                                          <p:attrName>style.visibility</p:attrName>
                                        </p:attrNameLst>
                                      </p:cBhvr>
                                      <p:to>
                                        <p:strVal val="visible"/>
                                      </p:to>
                                    </p:set>
                                    <p:animEffect transition="in" filter="blinds(horizontal)">
                                      <p:cBhvr>
                                        <p:cTn id="7" dur="500"/>
                                        <p:tgtEl>
                                          <p:spTgt spid="8505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5051"/>
                                        </p:tgtEl>
                                        <p:attrNameLst>
                                          <p:attrName>style.visibility</p:attrName>
                                        </p:attrNameLst>
                                      </p:cBhvr>
                                      <p:to>
                                        <p:strVal val="visible"/>
                                      </p:to>
                                    </p:set>
                                    <p:animEffect transition="in" filter="blinds(horizontal)">
                                      <p:cBhvr>
                                        <p:cTn id="11" dur="500"/>
                                        <p:tgtEl>
                                          <p:spTgt spid="85051"/>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5007"/>
                                        </p:tgtEl>
                                        <p:attrNameLst>
                                          <p:attrName>style.visibility</p:attrName>
                                        </p:attrNameLst>
                                      </p:cBhvr>
                                      <p:to>
                                        <p:strVal val="visible"/>
                                      </p:to>
                                    </p:set>
                                    <p:animEffect transition="in" filter="strips(downLeft)">
                                      <p:cBhvr>
                                        <p:cTn id="15" dur="500"/>
                                        <p:tgtEl>
                                          <p:spTgt spid="85007"/>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4999"/>
                                        </p:tgtEl>
                                        <p:attrNameLst>
                                          <p:attrName>style.visibility</p:attrName>
                                        </p:attrNameLst>
                                      </p:cBhvr>
                                      <p:to>
                                        <p:strVal val="visible"/>
                                      </p:to>
                                    </p:set>
                                    <p:animEffect transition="in" filter="strips(downLeft)">
                                      <p:cBhvr>
                                        <p:cTn id="19" dur="500"/>
                                        <p:tgtEl>
                                          <p:spTgt spid="84999"/>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5001"/>
                                        </p:tgtEl>
                                        <p:attrNameLst>
                                          <p:attrName>style.visibility</p:attrName>
                                        </p:attrNameLst>
                                      </p:cBhvr>
                                      <p:to>
                                        <p:strVal val="visible"/>
                                      </p:to>
                                    </p:set>
                                    <p:animEffect transition="in" filter="strips(downLeft)">
                                      <p:cBhvr>
                                        <p:cTn id="23"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P spid="85001" grpId="0"/>
      <p:bldP spid="85007" grpId="0" animBg="1"/>
      <p:bldP spid="85050" grpId="0" animBg="1"/>
      <p:bldP spid="850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56677" name="AutoShape 5"/>
          <p:cNvSpPr>
            <a:spLocks noChangeArrowheads="1"/>
          </p:cNvSpPr>
          <p:nvPr/>
        </p:nvSpPr>
        <p:spPr bwMode="auto">
          <a:xfrm rot="-10800000">
            <a:off x="5873750" y="2025650"/>
            <a:ext cx="2098675" cy="539750"/>
          </a:xfrm>
          <a:prstGeom prst="plaque">
            <a:avLst>
              <a:gd name="adj" fmla="val 12255"/>
            </a:avLst>
          </a:prstGeom>
          <a:gradFill rotWithShape="1">
            <a:gsLst>
              <a:gs pos="0">
                <a:srgbClr val="FFFFFF"/>
              </a:gs>
              <a:gs pos="50000">
                <a:srgbClr val="FFFF00"/>
              </a:gs>
              <a:gs pos="100000">
                <a:srgbClr val="FFFFFF"/>
              </a:gs>
            </a:gsLst>
            <a:lin ang="5400000" scaled="1"/>
          </a:gradFill>
          <a:ln w="9525">
            <a:solidFill>
              <a:srgbClr val="336600"/>
            </a:solidFill>
            <a:miter lim="800000"/>
            <a:headEnd/>
            <a:tailEnd/>
          </a:ln>
          <a:effectLst>
            <a:outerShdw dist="35921" dir="2700000" algn="ctr" rotWithShape="0">
              <a:srgbClr val="000000"/>
            </a:outerShdw>
          </a:effectLst>
        </p:spPr>
        <p:txBody>
          <a:bodyPr rot="10800000" wrap="none" lIns="0" tIns="0" rIns="0" bIns="0" anchor="ctr"/>
          <a:lstStyle/>
          <a:p>
            <a:pPr rtl="0">
              <a:defRPr/>
            </a:pPr>
            <a:r>
              <a:rPr lang="ar-SA" sz="2800" b="0">
                <a:solidFill>
                  <a:srgbClr val="FF0000"/>
                </a:solidFill>
                <a:cs typeface="SKR HEAD1" pitchFamily="2" charset="-78"/>
              </a:rPr>
              <a:t>الأشكال المنحنية</a:t>
            </a:r>
            <a:endParaRPr lang="en-US" sz="2800" b="0">
              <a:solidFill>
                <a:srgbClr val="FF0000"/>
              </a:solidFill>
              <a:cs typeface="SKR HEAD1" pitchFamily="2" charset="-78"/>
            </a:endParaRPr>
          </a:p>
        </p:txBody>
      </p:sp>
      <p:sp>
        <p:nvSpPr>
          <p:cNvPr id="156678" name="Text Box 6"/>
          <p:cNvSpPr txBox="1">
            <a:spLocks noChangeArrowheads="1"/>
          </p:cNvSpPr>
          <p:nvPr/>
        </p:nvSpPr>
        <p:spPr bwMode="auto">
          <a:xfrm>
            <a:off x="468313" y="2020888"/>
            <a:ext cx="556101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1841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SA" sz="2400" dirty="0">
                <a:solidFill>
                  <a:srgbClr val="800000"/>
                </a:solidFill>
              </a:rPr>
              <a:t>وذلك بأن يتخيل</a:t>
            </a:r>
            <a:r>
              <a:rPr lang="ar-AE" sz="2400" dirty="0">
                <a:solidFill>
                  <a:srgbClr val="800000"/>
                </a:solidFill>
              </a:rPr>
              <a:t> الطفل</a:t>
            </a:r>
            <a:r>
              <a:rPr lang="ar-SA" sz="2400" dirty="0">
                <a:solidFill>
                  <a:srgbClr val="800000"/>
                </a:solidFill>
              </a:rPr>
              <a:t> أشياء مستقيمة على شكل </a:t>
            </a:r>
            <a:r>
              <a:rPr lang="ar-SA" sz="2400" dirty="0" smtClean="0">
                <a:solidFill>
                  <a:srgbClr val="800000"/>
                </a:solidFill>
              </a:rPr>
              <a:t>منحنيات</a:t>
            </a:r>
            <a:r>
              <a:rPr lang="ar-AE" sz="2400" dirty="0" smtClean="0">
                <a:solidFill>
                  <a:srgbClr val="800000"/>
                </a:solidFill>
              </a:rPr>
              <a:t>.</a:t>
            </a:r>
            <a:endParaRPr lang="en-US" sz="2400" dirty="0">
              <a:solidFill>
                <a:srgbClr val="800000"/>
              </a:solidFill>
            </a:endParaRPr>
          </a:p>
        </p:txBody>
      </p:sp>
      <p:sp>
        <p:nvSpPr>
          <p:cNvPr id="156680" name="AutoShape 8"/>
          <p:cNvSpPr>
            <a:spLocks noChangeArrowheads="1"/>
          </p:cNvSpPr>
          <p:nvPr/>
        </p:nvSpPr>
        <p:spPr bwMode="auto">
          <a:xfrm rot="-10800000">
            <a:off x="8086725" y="2025650"/>
            <a:ext cx="523875" cy="539750"/>
          </a:xfrm>
          <a:prstGeom prst="roundRect">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round/>
            <a:headEnd/>
            <a:tailEnd/>
          </a:ln>
          <a:effectLst>
            <a:outerShdw dist="35921" dir="2700000" algn="ctr" rotWithShape="0">
              <a:schemeClr val="tx1"/>
            </a:outerShdw>
          </a:effectLst>
        </p:spPr>
        <p:txBody>
          <a:bodyPr rot="10800000" wrap="none" lIns="0" tIns="0" rIns="0" bIns="0" anchor="ctr"/>
          <a:lstStyle/>
          <a:p>
            <a:pPr algn="ctr" rtl="0">
              <a:defRPr/>
            </a:pPr>
            <a:r>
              <a:rPr lang="ar-AE" sz="2800" b="0">
                <a:solidFill>
                  <a:srgbClr val="FF0000"/>
                </a:solidFill>
                <a:cs typeface="SKR HEAD1" pitchFamily="2" charset="-78"/>
              </a:rPr>
              <a:t>4</a:t>
            </a:r>
            <a:endParaRPr lang="en-US" sz="2800" b="0">
              <a:solidFill>
                <a:srgbClr val="FF0000"/>
              </a:solidFill>
              <a:cs typeface="SKR HEAD1" pitchFamily="2" charset="-78"/>
            </a:endParaRPr>
          </a:p>
        </p:txBody>
      </p:sp>
      <p:grpSp>
        <p:nvGrpSpPr>
          <p:cNvPr id="2" name="Group 17"/>
          <p:cNvGrpSpPr>
            <a:grpSpLocks/>
          </p:cNvGrpSpPr>
          <p:nvPr/>
        </p:nvGrpSpPr>
        <p:grpSpPr bwMode="auto">
          <a:xfrm>
            <a:off x="-1743075" y="3111500"/>
            <a:ext cx="7251700" cy="2333625"/>
            <a:chOff x="340" y="3094"/>
            <a:chExt cx="4568" cy="811"/>
          </a:xfrm>
        </p:grpSpPr>
        <p:sp>
          <p:nvSpPr>
            <p:cNvPr id="30731" name="Text Box 18"/>
            <p:cNvSpPr txBox="1">
              <a:spLocks noChangeArrowheads="1"/>
            </p:cNvSpPr>
            <p:nvPr/>
          </p:nvSpPr>
          <p:spPr bwMode="auto">
            <a:xfrm>
              <a:off x="396" y="3131"/>
              <a:ext cx="39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90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80000"/>
                </a:lnSpc>
                <a:spcBef>
                  <a:spcPct val="50000"/>
                </a:spcBef>
                <a:buSzPct val="120000"/>
                <a:buFont typeface="Webdings" pitchFamily="18" charset="2"/>
                <a:buNone/>
              </a:pPr>
              <a:r>
                <a:rPr lang="ar-AE" sz="2400">
                  <a:solidFill>
                    <a:srgbClr val="990099"/>
                  </a:solidFill>
                </a:rPr>
                <a:t>تخيَّل شريط سكة الحديد على شكل حرف (</a:t>
              </a:r>
              <a:r>
                <a:rPr lang="en-US" sz="2400">
                  <a:solidFill>
                    <a:srgbClr val="990099"/>
                  </a:solidFill>
                </a:rPr>
                <a:t>s</a:t>
              </a:r>
              <a:r>
                <a:rPr lang="ar-AE" sz="2400">
                  <a:solidFill>
                    <a:srgbClr val="990099"/>
                  </a:solidFill>
                </a:rPr>
                <a:t>).</a:t>
              </a:r>
            </a:p>
          </p:txBody>
        </p:sp>
        <p:sp>
          <p:nvSpPr>
            <p:cNvPr id="30732" name="Text Box 19"/>
            <p:cNvSpPr txBox="1">
              <a:spLocks noChangeArrowheads="1"/>
            </p:cNvSpPr>
            <p:nvPr/>
          </p:nvSpPr>
          <p:spPr bwMode="auto">
            <a:xfrm>
              <a:off x="340" y="3461"/>
              <a:ext cx="39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90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80000"/>
                </a:lnSpc>
                <a:spcBef>
                  <a:spcPct val="50000"/>
                </a:spcBef>
                <a:buSzPct val="120000"/>
                <a:buFont typeface="Webdings" pitchFamily="18" charset="2"/>
                <a:buNone/>
              </a:pPr>
              <a:r>
                <a:rPr lang="ar-AE" sz="2400">
                  <a:solidFill>
                    <a:srgbClr val="990099"/>
                  </a:solidFill>
                </a:rPr>
                <a:t>تخيَّل باب المنزل على شكل عجلة.</a:t>
              </a:r>
            </a:p>
          </p:txBody>
        </p:sp>
        <p:sp>
          <p:nvSpPr>
            <p:cNvPr id="30733" name="Text Box 20"/>
            <p:cNvSpPr txBox="1">
              <a:spLocks noChangeArrowheads="1"/>
            </p:cNvSpPr>
            <p:nvPr/>
          </p:nvSpPr>
          <p:spPr bwMode="auto">
            <a:xfrm>
              <a:off x="839" y="3749"/>
              <a:ext cx="346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90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80000"/>
                </a:lnSpc>
                <a:spcBef>
                  <a:spcPct val="50000"/>
                </a:spcBef>
                <a:buSzPct val="120000"/>
                <a:buFont typeface="Webdings" pitchFamily="18" charset="2"/>
                <a:buNone/>
              </a:pPr>
              <a:r>
                <a:rPr lang="ar-AE" sz="2400">
                  <a:solidFill>
                    <a:srgbClr val="990099"/>
                  </a:solidFill>
                </a:rPr>
                <a:t>تخيَّل كتاباً على هيئة كرة أطفال.</a:t>
              </a:r>
              <a:endParaRPr lang="en-US" sz="2400">
                <a:solidFill>
                  <a:srgbClr val="990099"/>
                </a:solidFill>
              </a:endParaRPr>
            </a:p>
          </p:txBody>
        </p:sp>
        <p:sp>
          <p:nvSpPr>
            <p:cNvPr id="30734" name="Text Box 21"/>
            <p:cNvSpPr txBox="1">
              <a:spLocks noChangeArrowheads="1"/>
            </p:cNvSpPr>
            <p:nvPr/>
          </p:nvSpPr>
          <p:spPr bwMode="auto">
            <a:xfrm>
              <a:off x="3878" y="3094"/>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1 :</a:t>
              </a:r>
              <a:endParaRPr lang="en-US" sz="2400">
                <a:solidFill>
                  <a:srgbClr val="003300"/>
                </a:solidFill>
              </a:endParaRPr>
            </a:p>
          </p:txBody>
        </p:sp>
        <p:sp>
          <p:nvSpPr>
            <p:cNvPr id="30735" name="Text Box 22"/>
            <p:cNvSpPr txBox="1">
              <a:spLocks noChangeArrowheads="1"/>
            </p:cNvSpPr>
            <p:nvPr/>
          </p:nvSpPr>
          <p:spPr bwMode="auto">
            <a:xfrm>
              <a:off x="3878" y="3430"/>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2 :</a:t>
              </a:r>
              <a:endParaRPr lang="en-US" sz="2400">
                <a:solidFill>
                  <a:srgbClr val="003300"/>
                </a:solidFill>
              </a:endParaRPr>
            </a:p>
          </p:txBody>
        </p:sp>
        <p:sp>
          <p:nvSpPr>
            <p:cNvPr id="30736" name="Text Box 23"/>
            <p:cNvSpPr txBox="1">
              <a:spLocks noChangeArrowheads="1"/>
            </p:cNvSpPr>
            <p:nvPr/>
          </p:nvSpPr>
          <p:spPr bwMode="auto">
            <a:xfrm>
              <a:off x="3878" y="3714"/>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3 :</a:t>
              </a:r>
              <a:endParaRPr lang="en-US" sz="2400">
                <a:solidFill>
                  <a:srgbClr val="003300"/>
                </a:solidFill>
              </a:endParaRPr>
            </a:p>
          </p:txBody>
        </p:sp>
      </p:grpSp>
      <p:sp>
        <p:nvSpPr>
          <p:cNvPr id="156696" name="AutoShape 24"/>
          <p:cNvSpPr>
            <a:spLocks noChangeArrowheads="1"/>
          </p:cNvSpPr>
          <p:nvPr/>
        </p:nvSpPr>
        <p:spPr bwMode="auto">
          <a:xfrm flipH="1">
            <a:off x="6610350" y="32226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156697" name="AutoShape 25"/>
          <p:cNvSpPr>
            <a:spLocks noChangeArrowheads="1"/>
          </p:cNvSpPr>
          <p:nvPr/>
        </p:nvSpPr>
        <p:spPr bwMode="auto">
          <a:xfrm flipH="1">
            <a:off x="3205163" y="33337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898" y="3111500"/>
            <a:ext cx="4398702" cy="30937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86" y="224669"/>
            <a:ext cx="1406953" cy="1780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6696"/>
                                        </p:tgtEl>
                                        <p:attrNameLst>
                                          <p:attrName>style.visibility</p:attrName>
                                        </p:attrNameLst>
                                      </p:cBhvr>
                                      <p:to>
                                        <p:strVal val="visible"/>
                                      </p:to>
                                    </p:set>
                                    <p:animEffect transition="in" filter="blinds(horizontal)">
                                      <p:cBhvr>
                                        <p:cTn id="7" dur="500"/>
                                        <p:tgtEl>
                                          <p:spTgt spid="15669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6697"/>
                                        </p:tgtEl>
                                        <p:attrNameLst>
                                          <p:attrName>style.visibility</p:attrName>
                                        </p:attrNameLst>
                                      </p:cBhvr>
                                      <p:to>
                                        <p:strVal val="visible"/>
                                      </p:to>
                                    </p:set>
                                    <p:animEffect transition="in" filter="blinds(horizontal)">
                                      <p:cBhvr>
                                        <p:cTn id="11" dur="500"/>
                                        <p:tgtEl>
                                          <p:spTgt spid="156697"/>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6680"/>
                                        </p:tgtEl>
                                        <p:attrNameLst>
                                          <p:attrName>style.visibility</p:attrName>
                                        </p:attrNameLst>
                                      </p:cBhvr>
                                      <p:to>
                                        <p:strVal val="visible"/>
                                      </p:to>
                                    </p:set>
                                    <p:animEffect transition="in" filter="strips(downLeft)">
                                      <p:cBhvr>
                                        <p:cTn id="15" dur="500"/>
                                        <p:tgtEl>
                                          <p:spTgt spid="156680"/>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56677"/>
                                        </p:tgtEl>
                                        <p:attrNameLst>
                                          <p:attrName>style.visibility</p:attrName>
                                        </p:attrNameLst>
                                      </p:cBhvr>
                                      <p:to>
                                        <p:strVal val="visible"/>
                                      </p:to>
                                    </p:set>
                                    <p:animEffect transition="in" filter="strips(downLeft)">
                                      <p:cBhvr>
                                        <p:cTn id="19" dur="500"/>
                                        <p:tgtEl>
                                          <p:spTgt spid="156677"/>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6678"/>
                                        </p:tgtEl>
                                        <p:attrNameLst>
                                          <p:attrName>style.visibility</p:attrName>
                                        </p:attrNameLst>
                                      </p:cBhvr>
                                      <p:to>
                                        <p:strVal val="visible"/>
                                      </p:to>
                                    </p:set>
                                    <p:animEffect transition="in" filter="strips(downLeft)">
                                      <p:cBhvr>
                                        <p:cTn id="23" dur="500"/>
                                        <p:tgtEl>
                                          <p:spTgt spid="156678"/>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78" grpId="0"/>
      <p:bldP spid="156680" grpId="0" animBg="1"/>
      <p:bldP spid="156696" grpId="0" animBg="1"/>
      <p:bldP spid="1566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1524" name="AutoShape 20"/>
          <p:cNvSpPr>
            <a:spLocks noChangeArrowheads="1"/>
          </p:cNvSpPr>
          <p:nvPr/>
        </p:nvSpPr>
        <p:spPr bwMode="auto">
          <a:xfrm rot="-10800000">
            <a:off x="8169275" y="2932113"/>
            <a:ext cx="508000" cy="539750"/>
          </a:xfrm>
          <a:prstGeom prst="roundRect">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round/>
            <a:headEnd/>
            <a:tailEnd/>
          </a:ln>
          <a:effectLst>
            <a:outerShdw dist="35921" dir="2700000" algn="ctr" rotWithShape="0">
              <a:schemeClr val="tx1"/>
            </a:outerShdw>
          </a:effectLst>
        </p:spPr>
        <p:txBody>
          <a:bodyPr rot="10800000" wrap="none" lIns="0" tIns="0" rIns="0" bIns="0" anchor="ctr"/>
          <a:lstStyle/>
          <a:p>
            <a:pPr algn="ctr" rtl="0">
              <a:defRPr/>
            </a:pPr>
            <a:r>
              <a:rPr lang="ar-AE" sz="2800" b="0">
                <a:solidFill>
                  <a:srgbClr val="FF0000"/>
                </a:solidFill>
                <a:cs typeface="SKR HEAD1" pitchFamily="2" charset="-78"/>
              </a:rPr>
              <a:t>5</a:t>
            </a:r>
            <a:endParaRPr lang="en-US" sz="2800" b="0">
              <a:solidFill>
                <a:srgbClr val="FF0000"/>
              </a:solidFill>
              <a:cs typeface="SKR HEAD1" pitchFamily="2" charset="-78"/>
            </a:endParaRPr>
          </a:p>
        </p:txBody>
      </p:sp>
      <p:sp>
        <p:nvSpPr>
          <p:cNvPr id="21525" name="AutoShape 21"/>
          <p:cNvSpPr>
            <a:spLocks noChangeArrowheads="1"/>
          </p:cNvSpPr>
          <p:nvPr/>
        </p:nvSpPr>
        <p:spPr bwMode="auto">
          <a:xfrm rot="-10800000">
            <a:off x="5799138" y="2924175"/>
            <a:ext cx="2251075" cy="539750"/>
          </a:xfrm>
          <a:prstGeom prst="plaque">
            <a:avLst>
              <a:gd name="adj" fmla="val 8824"/>
            </a:avLst>
          </a:prstGeom>
          <a:gradFill rotWithShape="1">
            <a:gsLst>
              <a:gs pos="0">
                <a:srgbClr val="FFFFFF"/>
              </a:gs>
              <a:gs pos="50000">
                <a:srgbClr val="FFFF00"/>
              </a:gs>
              <a:gs pos="100000">
                <a:srgbClr val="FFFFFF"/>
              </a:gs>
            </a:gsLst>
            <a:lin ang="5400000" scaled="1"/>
          </a:gradFill>
          <a:ln w="9525">
            <a:solidFill>
              <a:srgbClr val="336600"/>
            </a:solidFill>
            <a:miter lim="800000"/>
            <a:headEnd/>
            <a:tailEnd/>
          </a:ln>
          <a:effectLst>
            <a:outerShdw dist="35921" dir="2700000" algn="ctr" rotWithShape="0">
              <a:srgbClr val="000000"/>
            </a:outerShdw>
          </a:effectLst>
        </p:spPr>
        <p:txBody>
          <a:bodyPr rot="10800000" wrap="none" lIns="0" tIns="0" rIns="0" bIns="0" anchor="ctr"/>
          <a:lstStyle/>
          <a:p>
            <a:pPr rtl="0">
              <a:defRPr/>
            </a:pPr>
            <a:r>
              <a:rPr lang="ar-AE" sz="2800" b="0">
                <a:solidFill>
                  <a:srgbClr val="FF0000"/>
                </a:solidFill>
                <a:cs typeface="SKR HEAD1" pitchFamily="2" charset="-78"/>
              </a:rPr>
              <a:t>الأماكن المستحيلة</a:t>
            </a:r>
            <a:endParaRPr lang="en-US" sz="2800" b="0">
              <a:solidFill>
                <a:srgbClr val="FF0000"/>
              </a:solidFill>
              <a:cs typeface="SKR HEAD1" pitchFamily="2" charset="-78"/>
            </a:endParaRPr>
          </a:p>
        </p:txBody>
      </p:sp>
      <p:sp>
        <p:nvSpPr>
          <p:cNvPr id="21526" name="Text Box 22"/>
          <p:cNvSpPr txBox="1">
            <a:spLocks noChangeArrowheads="1"/>
          </p:cNvSpPr>
          <p:nvPr/>
        </p:nvSpPr>
        <p:spPr bwMode="auto">
          <a:xfrm>
            <a:off x="539750" y="2854325"/>
            <a:ext cx="51133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SA" sz="2400" dirty="0">
                <a:solidFill>
                  <a:srgbClr val="800000"/>
                </a:solidFill>
              </a:rPr>
              <a:t>وذلك بأن يتخيل </a:t>
            </a:r>
            <a:r>
              <a:rPr lang="ar-AE" sz="2400" dirty="0">
                <a:solidFill>
                  <a:srgbClr val="800000"/>
                </a:solidFill>
              </a:rPr>
              <a:t>الطفل </a:t>
            </a:r>
            <a:r>
              <a:rPr lang="ar-SA" sz="2400" dirty="0">
                <a:solidFill>
                  <a:srgbClr val="800000"/>
                </a:solidFill>
              </a:rPr>
              <a:t>أنه موجود في بعض الأماكن  التي </a:t>
            </a:r>
            <a:r>
              <a:rPr lang="ar-AE" sz="2400" dirty="0">
                <a:solidFill>
                  <a:srgbClr val="800000"/>
                </a:solidFill>
              </a:rPr>
              <a:t> </a:t>
            </a:r>
            <a:r>
              <a:rPr lang="ar-SA" sz="2400" dirty="0">
                <a:solidFill>
                  <a:srgbClr val="800000"/>
                </a:solidFill>
              </a:rPr>
              <a:t>لا يمكن أن يتواجد فيها في الوقت </a:t>
            </a:r>
            <a:r>
              <a:rPr lang="ar-SA" sz="2400" dirty="0" smtClean="0">
                <a:solidFill>
                  <a:srgbClr val="800000"/>
                </a:solidFill>
              </a:rPr>
              <a:t>الحاضر</a:t>
            </a:r>
            <a:r>
              <a:rPr lang="ar-AE" sz="2400" dirty="0" smtClean="0">
                <a:solidFill>
                  <a:srgbClr val="800000"/>
                </a:solidFill>
              </a:rPr>
              <a:t>.</a:t>
            </a:r>
            <a:endParaRPr lang="ar-SA" sz="2400" dirty="0">
              <a:solidFill>
                <a:srgbClr val="800000"/>
              </a:solidFill>
            </a:endParaRPr>
          </a:p>
        </p:txBody>
      </p:sp>
      <p:sp>
        <p:nvSpPr>
          <p:cNvPr id="21573" name="AutoShape 69"/>
          <p:cNvSpPr>
            <a:spLocks noChangeArrowheads="1"/>
          </p:cNvSpPr>
          <p:nvPr/>
        </p:nvSpPr>
        <p:spPr bwMode="auto">
          <a:xfrm flipH="1">
            <a:off x="4448175" y="18891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21574" name="AutoShape 70"/>
          <p:cNvSpPr>
            <a:spLocks noChangeArrowheads="1"/>
          </p:cNvSpPr>
          <p:nvPr/>
        </p:nvSpPr>
        <p:spPr bwMode="auto">
          <a:xfrm flipH="1">
            <a:off x="1042988" y="20002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grpSp>
        <p:nvGrpSpPr>
          <p:cNvPr id="2" name="Group 84"/>
          <p:cNvGrpSpPr>
            <a:grpSpLocks/>
          </p:cNvGrpSpPr>
          <p:nvPr/>
        </p:nvGrpSpPr>
        <p:grpSpPr bwMode="auto">
          <a:xfrm>
            <a:off x="0" y="4233863"/>
            <a:ext cx="8316913" cy="3516312"/>
            <a:chOff x="0" y="1850"/>
            <a:chExt cx="5239" cy="2079"/>
          </a:xfrm>
        </p:grpSpPr>
        <p:sp>
          <p:nvSpPr>
            <p:cNvPr id="31754" name="Text Box 7"/>
            <p:cNvSpPr txBox="1">
              <a:spLocks noChangeArrowheads="1"/>
            </p:cNvSpPr>
            <p:nvPr/>
          </p:nvSpPr>
          <p:spPr bwMode="auto">
            <a:xfrm>
              <a:off x="0" y="1933"/>
              <a:ext cx="4617"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 algn="ctr" eaLnBrk="0" hangingPunct="0">
                <a:tabLst>
                  <a:tab pos="476250" algn="l"/>
                  <a:tab pos="571500" algn="l"/>
                  <a:tab pos="762000" algn="l"/>
                </a:tabLst>
                <a:defRPr b="1">
                  <a:solidFill>
                    <a:schemeClr val="tx1"/>
                  </a:solidFill>
                  <a:latin typeface="Times New Roman" pitchFamily="18" charset="0"/>
                  <a:cs typeface="Traditional Arabic" pitchFamily="18" charset="-78"/>
                </a:defRPr>
              </a:lvl1pPr>
              <a:lvl2pPr marL="742950" indent="-285750" algn="ctr" eaLnBrk="0" hangingPunct="0">
                <a:tabLst>
                  <a:tab pos="476250" algn="l"/>
                  <a:tab pos="571500" algn="l"/>
                  <a:tab pos="762000" algn="l"/>
                </a:tabLst>
                <a:defRPr b="1">
                  <a:solidFill>
                    <a:schemeClr val="tx1"/>
                  </a:solidFill>
                  <a:latin typeface="Times New Roman" pitchFamily="18" charset="0"/>
                  <a:cs typeface="Traditional Arabic" pitchFamily="18" charset="-78"/>
                </a:defRPr>
              </a:lvl2pPr>
              <a:lvl3pPr marL="1143000" indent="-228600" algn="ctr" eaLnBrk="0" hangingPunct="0">
                <a:tabLst>
                  <a:tab pos="476250" algn="l"/>
                  <a:tab pos="571500" algn="l"/>
                  <a:tab pos="762000" algn="l"/>
                </a:tabLst>
                <a:defRPr b="1">
                  <a:solidFill>
                    <a:schemeClr val="tx1"/>
                  </a:solidFill>
                  <a:latin typeface="Times New Roman" pitchFamily="18" charset="0"/>
                  <a:cs typeface="Traditional Arabic" pitchFamily="18" charset="-78"/>
                </a:defRPr>
              </a:lvl3pPr>
              <a:lvl4pPr marL="1600200" indent="-228600" algn="ctr" eaLnBrk="0" hangingPunct="0">
                <a:tabLst>
                  <a:tab pos="476250" algn="l"/>
                  <a:tab pos="571500" algn="l"/>
                  <a:tab pos="762000" algn="l"/>
                </a:tabLst>
                <a:defRPr b="1">
                  <a:solidFill>
                    <a:schemeClr val="tx1"/>
                  </a:solidFill>
                  <a:latin typeface="Times New Roman" pitchFamily="18" charset="0"/>
                  <a:cs typeface="Traditional Arabic" pitchFamily="18" charset="-78"/>
                </a:defRPr>
              </a:lvl4pPr>
              <a:lvl5pPr marL="2057400" indent="-228600" algn="ctr" eaLnBrk="0" hangingPunct="0">
                <a:tabLst>
                  <a:tab pos="476250" algn="l"/>
                  <a:tab pos="571500" algn="l"/>
                  <a:tab pos="762000" algn="l"/>
                </a:tabLst>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tabLst>
                  <a:tab pos="476250" algn="l"/>
                  <a:tab pos="571500" algn="l"/>
                  <a:tab pos="762000" algn="l"/>
                </a:tabLs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tabLst>
                  <a:tab pos="476250" algn="l"/>
                  <a:tab pos="571500" algn="l"/>
                  <a:tab pos="762000" algn="l"/>
                </a:tabLs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tabLst>
                  <a:tab pos="476250" algn="l"/>
                  <a:tab pos="571500" algn="l"/>
                  <a:tab pos="762000" algn="l"/>
                </a:tabLs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tabLst>
                  <a:tab pos="476250" algn="l"/>
                  <a:tab pos="571500" algn="l"/>
                  <a:tab pos="762000" algn="l"/>
                </a:tabLst>
                <a:defRPr b="1">
                  <a:solidFill>
                    <a:schemeClr val="tx1"/>
                  </a:solidFill>
                  <a:latin typeface="Times New Roman" pitchFamily="18" charset="0"/>
                  <a:cs typeface="Traditional Arabic" pitchFamily="18" charset="-78"/>
                </a:defRPr>
              </a:lvl9pPr>
            </a:lstStyle>
            <a:p>
              <a:pPr algn="r" eaLnBrk="1" hangingPunct="1">
                <a:lnSpc>
                  <a:spcPct val="120000"/>
                </a:lnSpc>
                <a:spcBef>
                  <a:spcPct val="50000"/>
                </a:spcBef>
                <a:buFont typeface="Wingdings" pitchFamily="2" charset="2"/>
                <a:buNone/>
              </a:pPr>
              <a:r>
                <a:rPr lang="ar-SA" sz="2400" dirty="0">
                  <a:solidFill>
                    <a:srgbClr val="990099"/>
                  </a:solidFill>
                </a:rPr>
                <a:t> تخي</a:t>
              </a:r>
              <a:r>
                <a:rPr lang="ar-AE" sz="2400" dirty="0">
                  <a:solidFill>
                    <a:srgbClr val="990099"/>
                  </a:solidFill>
                </a:rPr>
                <a:t>َّ</a:t>
              </a:r>
              <a:r>
                <a:rPr lang="ar-SA" sz="2400" dirty="0">
                  <a:solidFill>
                    <a:srgbClr val="990099"/>
                  </a:solidFill>
                </a:rPr>
                <a:t>ل الحياة على كوكب المشتري وشكل المنازل التي يمكن أن </a:t>
              </a:r>
              <a:r>
                <a:rPr lang="ar-AE" sz="2400" dirty="0">
                  <a:solidFill>
                    <a:srgbClr val="990099"/>
                  </a:solidFill>
                </a:rPr>
                <a:t>تُبنى</a:t>
              </a:r>
              <a:r>
                <a:rPr lang="ar-SA" sz="2400" dirty="0">
                  <a:solidFill>
                    <a:srgbClr val="990099"/>
                  </a:solidFill>
                </a:rPr>
                <a:t> عليه.</a:t>
              </a:r>
            </a:p>
            <a:p>
              <a:pPr algn="r" eaLnBrk="1" hangingPunct="1">
                <a:lnSpc>
                  <a:spcPct val="120000"/>
                </a:lnSpc>
                <a:spcBef>
                  <a:spcPct val="50000"/>
                </a:spcBef>
                <a:buClr>
                  <a:srgbClr val="000000"/>
                </a:buClr>
                <a:buSzPct val="120000"/>
                <a:buFont typeface="Webdings" pitchFamily="18" charset="2"/>
                <a:buNone/>
              </a:pPr>
              <a:r>
                <a:rPr lang="ar-SA" sz="2400" dirty="0">
                  <a:solidFill>
                    <a:srgbClr val="990099"/>
                  </a:solidFill>
                </a:rPr>
                <a:t> تخي</a:t>
              </a:r>
              <a:r>
                <a:rPr lang="ar-AE" sz="2400" dirty="0">
                  <a:solidFill>
                    <a:srgbClr val="990099"/>
                  </a:solidFill>
                </a:rPr>
                <a:t>َّ</a:t>
              </a:r>
              <a:r>
                <a:rPr lang="ar-SA" sz="2400" dirty="0">
                  <a:solidFill>
                    <a:srgbClr val="990099"/>
                  </a:solidFill>
                </a:rPr>
                <a:t>ل الحياة في أعماق المحيط الهادي وشكل الحيوانات التي يمكن أن </a:t>
              </a:r>
              <a:r>
                <a:rPr lang="ar-AE" sz="2400" dirty="0">
                  <a:solidFill>
                    <a:srgbClr val="990099"/>
                  </a:solidFill>
                </a:rPr>
                <a:t>ت</a:t>
              </a:r>
              <a:r>
                <a:rPr lang="ar-SA" sz="2400" dirty="0">
                  <a:solidFill>
                    <a:srgbClr val="990099"/>
                  </a:solidFill>
                </a:rPr>
                <a:t>ربيها فيه.</a:t>
              </a:r>
              <a:endParaRPr lang="ar-AE" sz="2400" dirty="0">
                <a:solidFill>
                  <a:srgbClr val="990099"/>
                </a:solidFill>
              </a:endParaRPr>
            </a:p>
            <a:p>
              <a:pPr algn="r" eaLnBrk="1" hangingPunct="1">
                <a:lnSpc>
                  <a:spcPct val="120000"/>
                </a:lnSpc>
                <a:spcBef>
                  <a:spcPct val="50000"/>
                </a:spcBef>
                <a:buClr>
                  <a:srgbClr val="000000"/>
                </a:buClr>
                <a:buSzPct val="120000"/>
                <a:buFont typeface="Webdings" pitchFamily="18" charset="2"/>
                <a:buNone/>
              </a:pPr>
              <a:r>
                <a:rPr lang="ar-AE" sz="2400" dirty="0">
                  <a:solidFill>
                    <a:srgbClr val="990099"/>
                  </a:solidFill>
                </a:rPr>
                <a:t> </a:t>
              </a:r>
              <a:r>
                <a:rPr lang="ar-SA" sz="2400" dirty="0">
                  <a:solidFill>
                    <a:srgbClr val="990099"/>
                  </a:solidFill>
                </a:rPr>
                <a:t>تخي</a:t>
              </a:r>
              <a:r>
                <a:rPr lang="ar-AE" sz="2400" dirty="0">
                  <a:solidFill>
                    <a:srgbClr val="990099"/>
                  </a:solidFill>
                </a:rPr>
                <a:t>َّ</a:t>
              </a:r>
              <a:r>
                <a:rPr lang="ar-SA" sz="2400" dirty="0">
                  <a:solidFill>
                    <a:srgbClr val="990099"/>
                  </a:solidFill>
                </a:rPr>
                <a:t>ل </a:t>
              </a:r>
              <a:r>
                <a:rPr lang="ar-AE" sz="2400" dirty="0">
                  <a:solidFill>
                    <a:srgbClr val="990099"/>
                  </a:solidFill>
                </a:rPr>
                <a:t>أنك تسكن في بيت معلق في </a:t>
              </a:r>
              <a:r>
                <a:rPr lang="ar-AE" sz="2400" dirty="0" smtClean="0">
                  <a:solidFill>
                    <a:srgbClr val="990099"/>
                  </a:solidFill>
                </a:rPr>
                <a:t>الهواء.</a:t>
              </a:r>
              <a:endParaRPr lang="ar-AE" sz="2400" dirty="0">
                <a:solidFill>
                  <a:srgbClr val="990099"/>
                </a:solidFill>
              </a:endParaRPr>
            </a:p>
            <a:p>
              <a:pPr algn="r" eaLnBrk="1" hangingPunct="1">
                <a:lnSpc>
                  <a:spcPct val="120000"/>
                </a:lnSpc>
                <a:spcBef>
                  <a:spcPct val="50000"/>
                </a:spcBef>
                <a:buClr>
                  <a:srgbClr val="000000"/>
                </a:buClr>
                <a:buSzPct val="120000"/>
                <a:buFont typeface="Webdings" pitchFamily="18" charset="2"/>
                <a:buNone/>
              </a:pPr>
              <a:r>
                <a:rPr lang="ar-AE" sz="2400" dirty="0">
                  <a:solidFill>
                    <a:srgbClr val="990099"/>
                  </a:solidFill>
                </a:rPr>
                <a:t> تخيَّل أنك سحابة ، فإلى أين تحب أن </a:t>
              </a:r>
              <a:r>
                <a:rPr lang="ar-AE" sz="2400" dirty="0" smtClean="0">
                  <a:solidFill>
                    <a:srgbClr val="990099"/>
                  </a:solidFill>
                </a:rPr>
                <a:t>تطير؟</a:t>
              </a:r>
              <a:endParaRPr lang="en-US" sz="2400" dirty="0">
                <a:solidFill>
                  <a:srgbClr val="990099"/>
                </a:solidFill>
              </a:endParaRPr>
            </a:p>
          </p:txBody>
        </p:sp>
        <p:sp>
          <p:nvSpPr>
            <p:cNvPr id="31755" name="Text Box 71"/>
            <p:cNvSpPr txBox="1">
              <a:spLocks noChangeArrowheads="1"/>
            </p:cNvSpPr>
            <p:nvPr/>
          </p:nvSpPr>
          <p:spPr bwMode="auto">
            <a:xfrm>
              <a:off x="4209" y="1850"/>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1 :</a:t>
              </a:r>
              <a:endParaRPr lang="en-US" sz="2400">
                <a:solidFill>
                  <a:srgbClr val="003300"/>
                </a:solidFill>
              </a:endParaRPr>
            </a:p>
          </p:txBody>
        </p:sp>
        <p:sp>
          <p:nvSpPr>
            <p:cNvPr id="31756" name="Text Box 72"/>
            <p:cNvSpPr txBox="1">
              <a:spLocks noChangeArrowheads="1"/>
            </p:cNvSpPr>
            <p:nvPr/>
          </p:nvSpPr>
          <p:spPr bwMode="auto">
            <a:xfrm>
              <a:off x="4209" y="2279"/>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2 :</a:t>
              </a:r>
              <a:endParaRPr lang="en-US" sz="2400">
                <a:solidFill>
                  <a:srgbClr val="003300"/>
                </a:solidFill>
              </a:endParaRPr>
            </a:p>
          </p:txBody>
        </p:sp>
        <p:sp>
          <p:nvSpPr>
            <p:cNvPr id="31757" name="Text Box 73"/>
            <p:cNvSpPr txBox="1">
              <a:spLocks noChangeArrowheads="1"/>
            </p:cNvSpPr>
            <p:nvPr/>
          </p:nvSpPr>
          <p:spPr bwMode="auto">
            <a:xfrm>
              <a:off x="4209" y="2699"/>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3 :</a:t>
              </a:r>
              <a:endParaRPr lang="en-US" sz="2400">
                <a:solidFill>
                  <a:srgbClr val="003300"/>
                </a:solidFill>
              </a:endParaRPr>
            </a:p>
          </p:txBody>
        </p:sp>
        <p:sp>
          <p:nvSpPr>
            <p:cNvPr id="31758" name="Text Box 82"/>
            <p:cNvSpPr txBox="1">
              <a:spLocks noChangeArrowheads="1"/>
            </p:cNvSpPr>
            <p:nvPr/>
          </p:nvSpPr>
          <p:spPr bwMode="auto">
            <a:xfrm>
              <a:off x="4209" y="3094"/>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4 :</a:t>
              </a:r>
              <a:endParaRPr lang="en-US" sz="2400">
                <a:solidFill>
                  <a:srgbClr val="003300"/>
                </a:solidFill>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077" y="357180"/>
            <a:ext cx="2438405" cy="2316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74"/>
                                        </p:tgtEl>
                                        <p:attrNameLst>
                                          <p:attrName>style.visibility</p:attrName>
                                        </p:attrNameLst>
                                      </p:cBhvr>
                                      <p:to>
                                        <p:strVal val="visible"/>
                                      </p:to>
                                    </p:set>
                                    <p:animEffect transition="in" filter="blinds(horizontal)">
                                      <p:cBhvr>
                                        <p:cTn id="7" dur="500"/>
                                        <p:tgtEl>
                                          <p:spTgt spid="215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573"/>
                                        </p:tgtEl>
                                        <p:attrNameLst>
                                          <p:attrName>style.visibility</p:attrName>
                                        </p:attrNameLst>
                                      </p:cBhvr>
                                      <p:to>
                                        <p:strVal val="visible"/>
                                      </p:to>
                                    </p:set>
                                    <p:animEffect transition="in" filter="blinds(horizontal)">
                                      <p:cBhvr>
                                        <p:cTn id="11" dur="500"/>
                                        <p:tgtEl>
                                          <p:spTgt spid="21573"/>
                                        </p:tgtEl>
                                      </p:cBhvr>
                                    </p:animEffect>
                                  </p:childTnLst>
                                </p:cTn>
                              </p:par>
                            </p:childTnLst>
                          </p:cTn>
                        </p:par>
                        <p:par>
                          <p:cTn id="12" fill="hold" nodeType="afterGroup">
                            <p:stCondLst>
                              <p:cond delay="1000"/>
                            </p:stCondLst>
                            <p:childTnLst>
                              <p:par>
                                <p:cTn id="13" presetID="48" presetClass="entr" presetSubtype="0" accel="50000" fill="hold" grpId="0" nodeType="afterEffect">
                                  <p:stCondLst>
                                    <p:cond delay="0"/>
                                  </p:stCondLst>
                                  <p:childTnLst>
                                    <p:set>
                                      <p:cBhvr>
                                        <p:cTn id="14" dur="1" fill="hold">
                                          <p:stCondLst>
                                            <p:cond delay="0"/>
                                          </p:stCondLst>
                                        </p:cTn>
                                        <p:tgtEl>
                                          <p:spTgt spid="21524"/>
                                        </p:tgtEl>
                                        <p:attrNameLst>
                                          <p:attrName>style.visibility</p:attrName>
                                        </p:attrNameLst>
                                      </p:cBhvr>
                                      <p:to>
                                        <p:strVal val="visible"/>
                                      </p:to>
                                    </p:set>
                                    <p:anim calcmode="lin" valueType="num">
                                      <p:cBhvr>
                                        <p:cTn id="15" dur="1000" fill="hold"/>
                                        <p:tgtEl>
                                          <p:spTgt spid="215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152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1524"/>
                                        </p:tgtEl>
                                        <p:attrNameLst>
                                          <p:attrName>ppt_y</p:attrName>
                                        </p:attrNameLst>
                                      </p:cBhvr>
                                      <p:tavLst>
                                        <p:tav tm="0">
                                          <p:val>
                                            <p:strVal val="#ppt_y"/>
                                          </p:val>
                                        </p:tav>
                                        <p:tav tm="100000">
                                          <p:val>
                                            <p:strVal val="#ppt_y"/>
                                          </p:val>
                                        </p:tav>
                                      </p:tavLst>
                                    </p:anim>
                                    <p:animEffect transition="in" filter="fade">
                                      <p:cBhvr>
                                        <p:cTn id="18" dur="1000"/>
                                        <p:tgtEl>
                                          <p:spTgt spid="21524"/>
                                        </p:tgtEl>
                                      </p:cBhvr>
                                    </p:animEffect>
                                  </p:childTnLst>
                                </p:cTn>
                              </p:par>
                            </p:childTnLst>
                          </p:cTn>
                        </p:par>
                        <p:par>
                          <p:cTn id="19" fill="hold" nodeType="afterGroup">
                            <p:stCondLst>
                              <p:cond delay="2000"/>
                            </p:stCondLst>
                            <p:childTnLst>
                              <p:par>
                                <p:cTn id="20" presetID="48" presetClass="entr" presetSubtype="0" accel="50000" fill="hold" grpId="0" nodeType="afterEffect">
                                  <p:stCondLst>
                                    <p:cond delay="0"/>
                                  </p:stCondLst>
                                  <p:childTnLst>
                                    <p:set>
                                      <p:cBhvr>
                                        <p:cTn id="21" dur="1" fill="hold">
                                          <p:stCondLst>
                                            <p:cond delay="0"/>
                                          </p:stCondLst>
                                        </p:cTn>
                                        <p:tgtEl>
                                          <p:spTgt spid="21525"/>
                                        </p:tgtEl>
                                        <p:attrNameLst>
                                          <p:attrName>style.visibility</p:attrName>
                                        </p:attrNameLst>
                                      </p:cBhvr>
                                      <p:to>
                                        <p:strVal val="visible"/>
                                      </p:to>
                                    </p:set>
                                    <p:anim calcmode="lin" valueType="num">
                                      <p:cBhvr>
                                        <p:cTn id="22" dur="1000" fill="hold"/>
                                        <p:tgtEl>
                                          <p:spTgt spid="215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21525"/>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21525"/>
                                        </p:tgtEl>
                                        <p:attrNameLst>
                                          <p:attrName>ppt_y</p:attrName>
                                        </p:attrNameLst>
                                      </p:cBhvr>
                                      <p:tavLst>
                                        <p:tav tm="0">
                                          <p:val>
                                            <p:strVal val="#ppt_y"/>
                                          </p:val>
                                        </p:tav>
                                        <p:tav tm="100000">
                                          <p:val>
                                            <p:strVal val="#ppt_y"/>
                                          </p:val>
                                        </p:tav>
                                      </p:tavLst>
                                    </p:anim>
                                    <p:animEffect transition="in" filter="fade">
                                      <p:cBhvr>
                                        <p:cTn id="25" dur="1000"/>
                                        <p:tgtEl>
                                          <p:spTgt spid="21525"/>
                                        </p:tgtEl>
                                      </p:cBhvr>
                                    </p:animEffect>
                                  </p:childTnLst>
                                </p:cTn>
                              </p:par>
                            </p:childTnLst>
                          </p:cTn>
                        </p:par>
                        <p:par>
                          <p:cTn id="26" fill="hold" nodeType="afterGroup">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21526"/>
                                        </p:tgtEl>
                                        <p:attrNameLst>
                                          <p:attrName>style.visibility</p:attrName>
                                        </p:attrNameLst>
                                      </p:cBhvr>
                                      <p:to>
                                        <p:strVal val="visible"/>
                                      </p:to>
                                    </p:set>
                                    <p:anim calcmode="lin" valueType="num">
                                      <p:cBhvr additive="base">
                                        <p:cTn id="29" dur="500" fill="hold"/>
                                        <p:tgtEl>
                                          <p:spTgt spid="21526"/>
                                        </p:tgtEl>
                                        <p:attrNameLst>
                                          <p:attrName>ppt_x</p:attrName>
                                        </p:attrNameLst>
                                      </p:cBhvr>
                                      <p:tavLst>
                                        <p:tav tm="0">
                                          <p:val>
                                            <p:strVal val="#ppt_x"/>
                                          </p:val>
                                        </p:tav>
                                        <p:tav tm="100000">
                                          <p:val>
                                            <p:strVal val="#ppt_x"/>
                                          </p:val>
                                        </p:tav>
                                      </p:tavLst>
                                    </p:anim>
                                    <p:anim calcmode="lin" valueType="num">
                                      <p:cBhvr additive="base">
                                        <p:cTn id="30" dur="500" fill="hold"/>
                                        <p:tgtEl>
                                          <p:spTgt spid="21526"/>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35"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style.rotation</p:attrName>
                                        </p:attrNameLst>
                                      </p:cBhvr>
                                      <p:tavLst>
                                        <p:tav tm="0">
                                          <p:val>
                                            <p:fltVal val="720"/>
                                          </p:val>
                                        </p:tav>
                                        <p:tav tm="100000">
                                          <p:val>
                                            <p:fltVal val="0"/>
                                          </p:val>
                                        </p:tav>
                                      </p:tavLst>
                                    </p:anim>
                                    <p:anim calcmode="lin" valueType="num">
                                      <p:cBhvr>
                                        <p:cTn id="36" dur="2000" fill="hold"/>
                                        <p:tgtEl>
                                          <p:spTgt spid="2"/>
                                        </p:tgtEl>
                                        <p:attrNameLst>
                                          <p:attrName>ppt_h</p:attrName>
                                        </p:attrNameLst>
                                      </p:cBhvr>
                                      <p:tavLst>
                                        <p:tav tm="0">
                                          <p:val>
                                            <p:fltVal val="0"/>
                                          </p:val>
                                        </p:tav>
                                        <p:tav tm="100000">
                                          <p:val>
                                            <p:strVal val="#ppt_h"/>
                                          </p:val>
                                        </p:tav>
                                      </p:tavLst>
                                    </p:anim>
                                    <p:anim calcmode="lin" valueType="num">
                                      <p:cBhvr>
                                        <p:cTn id="37"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nimBg="1"/>
      <p:bldP spid="21525" grpId="0" animBg="1"/>
      <p:bldP spid="21526" grpId="0"/>
      <p:bldP spid="21573" grpId="0" animBg="1" autoUpdateAnimBg="0"/>
      <p:bldP spid="2157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57701" name="AutoShape 5"/>
          <p:cNvSpPr>
            <a:spLocks noChangeArrowheads="1"/>
          </p:cNvSpPr>
          <p:nvPr/>
        </p:nvSpPr>
        <p:spPr bwMode="auto">
          <a:xfrm rot="-10800000">
            <a:off x="8532440" y="1601788"/>
            <a:ext cx="508000" cy="539750"/>
          </a:xfrm>
          <a:prstGeom prst="roundRect">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round/>
            <a:headEnd/>
            <a:tailEnd/>
          </a:ln>
          <a:effectLst>
            <a:outerShdw dist="35921" dir="2700000" algn="ctr" rotWithShape="0">
              <a:schemeClr val="tx1"/>
            </a:outerShdw>
          </a:effectLst>
        </p:spPr>
        <p:txBody>
          <a:bodyPr rot="10800000" wrap="none" lIns="0" tIns="0" rIns="0" bIns="0" anchor="ctr"/>
          <a:lstStyle/>
          <a:p>
            <a:pPr algn="ctr" rtl="0">
              <a:defRPr/>
            </a:pPr>
            <a:r>
              <a:rPr lang="ar-AE" sz="2800" b="0">
                <a:solidFill>
                  <a:srgbClr val="FF0000"/>
                </a:solidFill>
                <a:cs typeface="SKR HEAD1" pitchFamily="2" charset="-78"/>
              </a:rPr>
              <a:t>6</a:t>
            </a:r>
            <a:endParaRPr lang="en-US" sz="2800" b="0">
              <a:solidFill>
                <a:srgbClr val="FF0000"/>
              </a:solidFill>
              <a:cs typeface="SKR HEAD1" pitchFamily="2" charset="-78"/>
            </a:endParaRPr>
          </a:p>
        </p:txBody>
      </p:sp>
      <p:sp>
        <p:nvSpPr>
          <p:cNvPr id="157702" name="AutoShape 6"/>
          <p:cNvSpPr>
            <a:spLocks noChangeArrowheads="1"/>
          </p:cNvSpPr>
          <p:nvPr/>
        </p:nvSpPr>
        <p:spPr bwMode="auto">
          <a:xfrm rot="-10800000">
            <a:off x="6084168" y="1612900"/>
            <a:ext cx="2254250" cy="539750"/>
          </a:xfrm>
          <a:prstGeom prst="plaque">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miter lim="800000"/>
            <a:headEnd/>
            <a:tailEnd/>
          </a:ln>
          <a:effectLst>
            <a:outerShdw dist="35921" dir="2700000" algn="ctr" rotWithShape="0">
              <a:srgbClr val="000000"/>
            </a:outerShdw>
          </a:effectLst>
        </p:spPr>
        <p:txBody>
          <a:bodyPr rot="10800000" wrap="none" lIns="0" tIns="0" rIns="0" bIns="0" anchor="ctr"/>
          <a:lstStyle/>
          <a:p>
            <a:pPr rtl="0">
              <a:defRPr/>
            </a:pPr>
            <a:r>
              <a:rPr lang="ar-AE" sz="2800" b="0" dirty="0">
                <a:solidFill>
                  <a:srgbClr val="FF0000"/>
                </a:solidFill>
                <a:cs typeface="SKR HEAD1" pitchFamily="2" charset="-78"/>
              </a:rPr>
              <a:t>الأشياء الغريبة</a:t>
            </a:r>
            <a:endParaRPr lang="en-US" sz="2800" b="0" dirty="0">
              <a:solidFill>
                <a:srgbClr val="FF0000"/>
              </a:solidFill>
              <a:cs typeface="SKR HEAD1" pitchFamily="2" charset="-78"/>
            </a:endParaRPr>
          </a:p>
        </p:txBody>
      </p:sp>
      <p:sp>
        <p:nvSpPr>
          <p:cNvPr id="157703" name="Text Box 7"/>
          <p:cNvSpPr txBox="1">
            <a:spLocks noChangeArrowheads="1"/>
          </p:cNvSpPr>
          <p:nvPr/>
        </p:nvSpPr>
        <p:spPr bwMode="auto">
          <a:xfrm>
            <a:off x="1706563" y="1628775"/>
            <a:ext cx="47005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110000"/>
              </a:lnSpc>
              <a:spcBef>
                <a:spcPct val="50000"/>
              </a:spcBef>
              <a:buFont typeface="Wingdings" pitchFamily="2" charset="2"/>
              <a:buNone/>
            </a:pPr>
            <a:r>
              <a:rPr lang="ar-SA" sz="2400" dirty="0">
                <a:solidFill>
                  <a:srgbClr val="800000"/>
                </a:solidFill>
              </a:rPr>
              <a:t>وذلك بأن يتخيل بعض الأشياء </a:t>
            </a:r>
            <a:r>
              <a:rPr lang="ar-SA" sz="2400" dirty="0" smtClean="0">
                <a:solidFill>
                  <a:srgbClr val="800000"/>
                </a:solidFill>
              </a:rPr>
              <a:t>الغريبة</a:t>
            </a:r>
            <a:r>
              <a:rPr lang="ar-AE" sz="2400" dirty="0" smtClean="0">
                <a:solidFill>
                  <a:srgbClr val="800000"/>
                </a:solidFill>
              </a:rPr>
              <a:t>.</a:t>
            </a:r>
            <a:endParaRPr lang="ar-SA" sz="2400" dirty="0">
              <a:solidFill>
                <a:srgbClr val="800000"/>
              </a:solidFill>
            </a:endParaRPr>
          </a:p>
        </p:txBody>
      </p:sp>
      <p:pic>
        <p:nvPicPr>
          <p:cNvPr id="32773" name="Picture 8" descr="J00789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575" y="4249738"/>
            <a:ext cx="2209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5" name="AutoShape 9"/>
          <p:cNvSpPr>
            <a:spLocks noChangeArrowheads="1"/>
          </p:cNvSpPr>
          <p:nvPr/>
        </p:nvSpPr>
        <p:spPr bwMode="auto">
          <a:xfrm flipH="1">
            <a:off x="5097463" y="18891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157706" name="AutoShape 10"/>
          <p:cNvSpPr>
            <a:spLocks noChangeArrowheads="1"/>
          </p:cNvSpPr>
          <p:nvPr/>
        </p:nvSpPr>
        <p:spPr bwMode="auto">
          <a:xfrm flipH="1">
            <a:off x="1692275" y="20002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grpSp>
        <p:nvGrpSpPr>
          <p:cNvPr id="2" name="Group 16"/>
          <p:cNvGrpSpPr>
            <a:grpSpLocks/>
          </p:cNvGrpSpPr>
          <p:nvPr/>
        </p:nvGrpSpPr>
        <p:grpSpPr bwMode="auto">
          <a:xfrm>
            <a:off x="233363" y="2349500"/>
            <a:ext cx="7953375" cy="3743325"/>
            <a:chOff x="-102" y="2795"/>
            <a:chExt cx="5010" cy="1814"/>
          </a:xfrm>
        </p:grpSpPr>
        <p:sp>
          <p:nvSpPr>
            <p:cNvPr id="32778" name="Text Box 17"/>
            <p:cNvSpPr txBox="1">
              <a:spLocks noChangeArrowheads="1"/>
            </p:cNvSpPr>
            <p:nvPr/>
          </p:nvSpPr>
          <p:spPr bwMode="auto">
            <a:xfrm>
              <a:off x="-102" y="2795"/>
              <a:ext cx="4233"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130000"/>
                </a:lnSpc>
                <a:spcBef>
                  <a:spcPct val="50000"/>
                </a:spcBef>
                <a:buSzPct val="125000"/>
                <a:buFont typeface="Webdings" pitchFamily="18" charset="2"/>
                <a:buNone/>
              </a:pPr>
              <a:r>
                <a:rPr lang="ar-SA" sz="2400" dirty="0">
                  <a:solidFill>
                    <a:srgbClr val="990099"/>
                  </a:solidFill>
                </a:rPr>
                <a:t>تخي</a:t>
              </a:r>
              <a:r>
                <a:rPr lang="ar-AE" sz="2400" dirty="0">
                  <a:solidFill>
                    <a:srgbClr val="990099"/>
                  </a:solidFill>
                </a:rPr>
                <a:t>َّ</a:t>
              </a:r>
              <a:r>
                <a:rPr lang="ar-SA" sz="2400" dirty="0">
                  <a:solidFill>
                    <a:srgbClr val="990099"/>
                  </a:solidFill>
                </a:rPr>
                <a:t>ل أصواتاً لأشياء من الجماد ( إطار الصور- المقعد- الحائط- الشجر-الصخور) </a:t>
              </a:r>
              <a:r>
                <a:rPr lang="ar-AE" sz="2400" dirty="0">
                  <a:solidFill>
                    <a:srgbClr val="990099"/>
                  </a:solidFill>
                </a:rPr>
                <a:t>كيف س</a:t>
              </a:r>
              <a:r>
                <a:rPr lang="ar-SA" sz="2400" dirty="0">
                  <a:solidFill>
                    <a:srgbClr val="990099"/>
                  </a:solidFill>
                </a:rPr>
                <a:t>يكون صوتها إذا تحدثت؟</a:t>
              </a:r>
              <a:endParaRPr lang="en-US" sz="2400" dirty="0">
                <a:solidFill>
                  <a:srgbClr val="990099"/>
                </a:solidFill>
              </a:endParaRPr>
            </a:p>
            <a:p>
              <a:pPr algn="r" eaLnBrk="1" hangingPunct="1">
                <a:lnSpc>
                  <a:spcPct val="130000"/>
                </a:lnSpc>
                <a:spcBef>
                  <a:spcPct val="50000"/>
                </a:spcBef>
                <a:buSzPct val="125000"/>
                <a:buFont typeface="Webdings" pitchFamily="18" charset="2"/>
                <a:buNone/>
              </a:pPr>
              <a:r>
                <a:rPr lang="ar-SA" sz="2400" dirty="0">
                  <a:solidFill>
                    <a:srgbClr val="990099"/>
                  </a:solidFill>
                </a:rPr>
                <a:t>تخي</a:t>
              </a:r>
              <a:r>
                <a:rPr lang="ar-AE" sz="2400" dirty="0">
                  <a:solidFill>
                    <a:srgbClr val="990099"/>
                  </a:solidFill>
                </a:rPr>
                <a:t>َّ</a:t>
              </a:r>
              <a:r>
                <a:rPr lang="ar-SA" sz="2400" dirty="0">
                  <a:solidFill>
                    <a:srgbClr val="990099"/>
                  </a:solidFill>
                </a:rPr>
                <a:t>ل دخاناً يخرج من شاشة جهاز الكمبيوتر.</a:t>
              </a:r>
              <a:r>
                <a:rPr lang="ar-AE" sz="2400" dirty="0">
                  <a:solidFill>
                    <a:srgbClr val="990099"/>
                  </a:solidFill>
                </a:rPr>
                <a:t/>
              </a:r>
              <a:br>
                <a:rPr lang="ar-AE" sz="2400" dirty="0">
                  <a:solidFill>
                    <a:srgbClr val="990099"/>
                  </a:solidFill>
                </a:rPr>
              </a:br>
              <a:r>
                <a:rPr lang="ar-SA" sz="2400" dirty="0">
                  <a:solidFill>
                    <a:srgbClr val="990099"/>
                  </a:solidFill>
                </a:rPr>
                <a:t>تخي</a:t>
              </a:r>
              <a:r>
                <a:rPr lang="ar-AE" sz="2400" dirty="0">
                  <a:solidFill>
                    <a:srgbClr val="990099"/>
                  </a:solidFill>
                </a:rPr>
                <a:t>َّ</a:t>
              </a:r>
              <a:r>
                <a:rPr lang="ar-SA" sz="2400" dirty="0">
                  <a:solidFill>
                    <a:srgbClr val="990099"/>
                  </a:solidFill>
                </a:rPr>
                <a:t>ل شمعة في قرص الشمس.</a:t>
              </a:r>
              <a:r>
                <a:rPr lang="ar-AE" sz="2400" dirty="0">
                  <a:solidFill>
                    <a:srgbClr val="990099"/>
                  </a:solidFill>
                </a:rPr>
                <a:t/>
              </a:r>
              <a:br>
                <a:rPr lang="ar-AE" sz="2400" dirty="0">
                  <a:solidFill>
                    <a:srgbClr val="990099"/>
                  </a:solidFill>
                </a:rPr>
              </a:br>
              <a:r>
                <a:rPr lang="ar-SA" sz="2400" dirty="0">
                  <a:solidFill>
                    <a:srgbClr val="990099"/>
                  </a:solidFill>
                </a:rPr>
                <a:t>تخي</a:t>
              </a:r>
              <a:r>
                <a:rPr lang="ar-AE" sz="2400" dirty="0">
                  <a:solidFill>
                    <a:srgbClr val="990099"/>
                  </a:solidFill>
                </a:rPr>
                <a:t>َّ</a:t>
              </a:r>
              <a:r>
                <a:rPr lang="ar-SA" sz="2400" dirty="0">
                  <a:solidFill>
                    <a:srgbClr val="990099"/>
                  </a:solidFill>
                </a:rPr>
                <a:t>ل تلفزيوناً في قلب الصخرة الصماء.</a:t>
              </a:r>
              <a:r>
                <a:rPr lang="ar-AE" sz="2400" dirty="0">
                  <a:solidFill>
                    <a:srgbClr val="990099"/>
                  </a:solidFill>
                </a:rPr>
                <a:t/>
              </a:r>
              <a:br>
                <a:rPr lang="ar-AE" sz="2400" dirty="0">
                  <a:solidFill>
                    <a:srgbClr val="990099"/>
                  </a:solidFill>
                </a:rPr>
              </a:br>
              <a:r>
                <a:rPr lang="ar-SA" sz="2400" dirty="0">
                  <a:solidFill>
                    <a:srgbClr val="990099"/>
                  </a:solidFill>
                </a:rPr>
                <a:t>تخي</a:t>
              </a:r>
              <a:r>
                <a:rPr lang="ar-AE" sz="2400" dirty="0">
                  <a:solidFill>
                    <a:srgbClr val="990099"/>
                  </a:solidFill>
                </a:rPr>
                <a:t>َّ</a:t>
              </a:r>
              <a:r>
                <a:rPr lang="ar-SA" sz="2400" dirty="0">
                  <a:solidFill>
                    <a:srgbClr val="990099"/>
                  </a:solidFill>
                </a:rPr>
                <a:t>ل رجلاً جهازه الهضمي خلف رأسه.</a:t>
              </a:r>
              <a:endParaRPr lang="en-US" sz="2400" dirty="0">
                <a:solidFill>
                  <a:srgbClr val="990099"/>
                </a:solidFill>
              </a:endParaRPr>
            </a:p>
          </p:txBody>
        </p:sp>
        <p:sp>
          <p:nvSpPr>
            <p:cNvPr id="32779" name="Text Box 18"/>
            <p:cNvSpPr txBox="1">
              <a:spLocks noChangeArrowheads="1"/>
            </p:cNvSpPr>
            <p:nvPr/>
          </p:nvSpPr>
          <p:spPr bwMode="auto">
            <a:xfrm>
              <a:off x="3878" y="2835"/>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1 :</a:t>
              </a:r>
              <a:endParaRPr lang="en-US" sz="2400">
                <a:solidFill>
                  <a:srgbClr val="003300"/>
                </a:solidFill>
              </a:endParaRPr>
            </a:p>
          </p:txBody>
        </p:sp>
        <p:sp>
          <p:nvSpPr>
            <p:cNvPr id="32780" name="Text Box 19"/>
            <p:cNvSpPr txBox="1">
              <a:spLocks noChangeArrowheads="1"/>
            </p:cNvSpPr>
            <p:nvPr/>
          </p:nvSpPr>
          <p:spPr bwMode="auto">
            <a:xfrm>
              <a:off x="3878" y="3101"/>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2 :</a:t>
              </a:r>
              <a:endParaRPr lang="en-US" sz="2400">
                <a:solidFill>
                  <a:srgbClr val="003300"/>
                </a:solidFill>
              </a:endParaRPr>
            </a:p>
          </p:txBody>
        </p:sp>
        <p:sp>
          <p:nvSpPr>
            <p:cNvPr id="32781" name="Text Box 20"/>
            <p:cNvSpPr txBox="1">
              <a:spLocks noChangeArrowheads="1"/>
            </p:cNvSpPr>
            <p:nvPr/>
          </p:nvSpPr>
          <p:spPr bwMode="auto">
            <a:xfrm>
              <a:off x="3878" y="3361"/>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3 :</a:t>
              </a:r>
              <a:endParaRPr lang="en-US" sz="2400">
                <a:solidFill>
                  <a:srgbClr val="003300"/>
                </a:solidFill>
              </a:endParaRPr>
            </a:p>
          </p:txBody>
        </p:sp>
        <p:sp>
          <p:nvSpPr>
            <p:cNvPr id="32782" name="Text Box 21"/>
            <p:cNvSpPr txBox="1">
              <a:spLocks noChangeArrowheads="1"/>
            </p:cNvSpPr>
            <p:nvPr/>
          </p:nvSpPr>
          <p:spPr bwMode="auto">
            <a:xfrm>
              <a:off x="3878" y="3609"/>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4 :</a:t>
              </a:r>
              <a:endParaRPr lang="en-US" sz="2400">
                <a:solidFill>
                  <a:srgbClr val="003300"/>
                </a:solidFill>
              </a:endParaRPr>
            </a:p>
          </p:txBody>
        </p:sp>
        <p:sp>
          <p:nvSpPr>
            <p:cNvPr id="32783" name="Text Box 22"/>
            <p:cNvSpPr txBox="1">
              <a:spLocks noChangeArrowheads="1"/>
            </p:cNvSpPr>
            <p:nvPr/>
          </p:nvSpPr>
          <p:spPr bwMode="auto">
            <a:xfrm>
              <a:off x="3878" y="3826"/>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5 :</a:t>
              </a:r>
              <a:endParaRPr lang="en-US" sz="2400">
                <a:solidFill>
                  <a:srgbClr val="003300"/>
                </a:solidFill>
              </a:endParaRPr>
            </a:p>
          </p:txBody>
        </p:sp>
        <p:sp>
          <p:nvSpPr>
            <p:cNvPr id="32784" name="Text Box 23"/>
            <p:cNvSpPr txBox="1">
              <a:spLocks noChangeArrowheads="1"/>
            </p:cNvSpPr>
            <p:nvPr/>
          </p:nvSpPr>
          <p:spPr bwMode="auto">
            <a:xfrm>
              <a:off x="3878" y="4046"/>
              <a:ext cx="10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6 :</a:t>
              </a:r>
              <a:endParaRPr lang="en-US" sz="2400">
                <a:solidFill>
                  <a:srgbClr val="003300"/>
                </a:solidFil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20" y="310830"/>
            <a:ext cx="1563627" cy="1792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7706"/>
                                        </p:tgtEl>
                                        <p:attrNameLst>
                                          <p:attrName>style.visibility</p:attrName>
                                        </p:attrNameLst>
                                      </p:cBhvr>
                                      <p:to>
                                        <p:strVal val="visible"/>
                                      </p:to>
                                    </p:set>
                                    <p:animEffect transition="in" filter="blinds(horizontal)">
                                      <p:cBhvr>
                                        <p:cTn id="7" dur="500"/>
                                        <p:tgtEl>
                                          <p:spTgt spid="15770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7705"/>
                                        </p:tgtEl>
                                        <p:attrNameLst>
                                          <p:attrName>style.visibility</p:attrName>
                                        </p:attrNameLst>
                                      </p:cBhvr>
                                      <p:to>
                                        <p:strVal val="visible"/>
                                      </p:to>
                                    </p:set>
                                    <p:animEffect transition="in" filter="blinds(horizontal)">
                                      <p:cBhvr>
                                        <p:cTn id="11" dur="500"/>
                                        <p:tgtEl>
                                          <p:spTgt spid="157705"/>
                                        </p:tgtEl>
                                      </p:cBhvr>
                                    </p:animEffect>
                                  </p:childTnLst>
                                </p:cTn>
                              </p:par>
                            </p:childTnLst>
                          </p:cTn>
                        </p:par>
                        <p:par>
                          <p:cTn id="12" fill="hold" nodeType="afterGroup">
                            <p:stCondLst>
                              <p:cond delay="1000"/>
                            </p:stCondLst>
                            <p:childTnLst>
                              <p:par>
                                <p:cTn id="13" presetID="48" presetClass="entr" presetSubtype="0" accel="50000" fill="hold" grpId="0" nodeType="afterEffect">
                                  <p:stCondLst>
                                    <p:cond delay="0"/>
                                  </p:stCondLst>
                                  <p:childTnLst>
                                    <p:set>
                                      <p:cBhvr>
                                        <p:cTn id="14" dur="1" fill="hold">
                                          <p:stCondLst>
                                            <p:cond delay="0"/>
                                          </p:stCondLst>
                                        </p:cTn>
                                        <p:tgtEl>
                                          <p:spTgt spid="157701"/>
                                        </p:tgtEl>
                                        <p:attrNameLst>
                                          <p:attrName>style.visibility</p:attrName>
                                        </p:attrNameLst>
                                      </p:cBhvr>
                                      <p:to>
                                        <p:strVal val="visible"/>
                                      </p:to>
                                    </p:set>
                                    <p:anim calcmode="lin" valueType="num">
                                      <p:cBhvr>
                                        <p:cTn id="15" dur="1000" fill="hold"/>
                                        <p:tgtEl>
                                          <p:spTgt spid="15770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57701"/>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57701"/>
                                        </p:tgtEl>
                                        <p:attrNameLst>
                                          <p:attrName>ppt_y</p:attrName>
                                        </p:attrNameLst>
                                      </p:cBhvr>
                                      <p:tavLst>
                                        <p:tav tm="0">
                                          <p:val>
                                            <p:strVal val="#ppt_y"/>
                                          </p:val>
                                        </p:tav>
                                        <p:tav tm="100000">
                                          <p:val>
                                            <p:strVal val="#ppt_y"/>
                                          </p:val>
                                        </p:tav>
                                      </p:tavLst>
                                    </p:anim>
                                    <p:animEffect transition="in" filter="fade">
                                      <p:cBhvr>
                                        <p:cTn id="18" dur="1000"/>
                                        <p:tgtEl>
                                          <p:spTgt spid="157701"/>
                                        </p:tgtEl>
                                      </p:cBhvr>
                                    </p:animEffect>
                                  </p:childTnLst>
                                </p:cTn>
                              </p:par>
                            </p:childTnLst>
                          </p:cTn>
                        </p:par>
                        <p:par>
                          <p:cTn id="19" fill="hold" nodeType="afterGroup">
                            <p:stCondLst>
                              <p:cond delay="2000"/>
                            </p:stCondLst>
                            <p:childTnLst>
                              <p:par>
                                <p:cTn id="20" presetID="48" presetClass="entr" presetSubtype="0" accel="50000" fill="hold" grpId="0" nodeType="afterEffect">
                                  <p:stCondLst>
                                    <p:cond delay="0"/>
                                  </p:stCondLst>
                                  <p:childTnLst>
                                    <p:set>
                                      <p:cBhvr>
                                        <p:cTn id="21" dur="1" fill="hold">
                                          <p:stCondLst>
                                            <p:cond delay="0"/>
                                          </p:stCondLst>
                                        </p:cTn>
                                        <p:tgtEl>
                                          <p:spTgt spid="157702"/>
                                        </p:tgtEl>
                                        <p:attrNameLst>
                                          <p:attrName>style.visibility</p:attrName>
                                        </p:attrNameLst>
                                      </p:cBhvr>
                                      <p:to>
                                        <p:strVal val="visible"/>
                                      </p:to>
                                    </p:set>
                                    <p:anim calcmode="lin" valueType="num">
                                      <p:cBhvr>
                                        <p:cTn id="22" dur="1000" fill="hold"/>
                                        <p:tgtEl>
                                          <p:spTgt spid="15770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57702"/>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57702"/>
                                        </p:tgtEl>
                                        <p:attrNameLst>
                                          <p:attrName>ppt_y</p:attrName>
                                        </p:attrNameLst>
                                      </p:cBhvr>
                                      <p:tavLst>
                                        <p:tav tm="0">
                                          <p:val>
                                            <p:strVal val="#ppt_y"/>
                                          </p:val>
                                        </p:tav>
                                        <p:tav tm="100000">
                                          <p:val>
                                            <p:strVal val="#ppt_y"/>
                                          </p:val>
                                        </p:tav>
                                      </p:tavLst>
                                    </p:anim>
                                    <p:animEffect transition="in" filter="fade">
                                      <p:cBhvr>
                                        <p:cTn id="25" dur="1000"/>
                                        <p:tgtEl>
                                          <p:spTgt spid="157702"/>
                                        </p:tgtEl>
                                      </p:cBhvr>
                                    </p:animEffect>
                                  </p:childTnLst>
                                </p:cTn>
                              </p:par>
                            </p:childTnLst>
                          </p:cTn>
                        </p:par>
                        <p:par>
                          <p:cTn id="26" fill="hold" nodeType="afterGroup">
                            <p:stCondLst>
                              <p:cond delay="3000"/>
                            </p:stCondLst>
                            <p:childTnLst>
                              <p:par>
                                <p:cTn id="27" presetID="48" presetClass="entr" presetSubtype="0" accel="50000" fill="hold" grpId="0" nodeType="afterEffect">
                                  <p:stCondLst>
                                    <p:cond delay="0"/>
                                  </p:stCondLst>
                                  <p:childTnLst>
                                    <p:set>
                                      <p:cBhvr>
                                        <p:cTn id="28" dur="1" fill="hold">
                                          <p:stCondLst>
                                            <p:cond delay="0"/>
                                          </p:stCondLst>
                                        </p:cTn>
                                        <p:tgtEl>
                                          <p:spTgt spid="157703"/>
                                        </p:tgtEl>
                                        <p:attrNameLst>
                                          <p:attrName>style.visibility</p:attrName>
                                        </p:attrNameLst>
                                      </p:cBhvr>
                                      <p:to>
                                        <p:strVal val="visible"/>
                                      </p:to>
                                    </p:set>
                                    <p:anim calcmode="lin" valueType="num">
                                      <p:cBhvr>
                                        <p:cTn id="29" dur="1000" fill="hold"/>
                                        <p:tgtEl>
                                          <p:spTgt spid="15770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57703"/>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57703"/>
                                        </p:tgtEl>
                                        <p:attrNameLst>
                                          <p:attrName>ppt_y</p:attrName>
                                        </p:attrNameLst>
                                      </p:cBhvr>
                                      <p:tavLst>
                                        <p:tav tm="0">
                                          <p:val>
                                            <p:strVal val="#ppt_y"/>
                                          </p:val>
                                        </p:tav>
                                        <p:tav tm="100000">
                                          <p:val>
                                            <p:strVal val="#ppt_y"/>
                                          </p:val>
                                        </p:tav>
                                      </p:tavLst>
                                    </p:anim>
                                    <p:animEffect transition="in" filter="fade">
                                      <p:cBhvr>
                                        <p:cTn id="32" dur="1000"/>
                                        <p:tgtEl>
                                          <p:spTgt spid="157703"/>
                                        </p:tgtEl>
                                      </p:cBhvr>
                                    </p:animEffect>
                                  </p:childTnLst>
                                </p:cTn>
                              </p:par>
                            </p:childTnLst>
                          </p:cTn>
                        </p:par>
                        <p:par>
                          <p:cTn id="33" fill="hold" nodeType="afterGroup">
                            <p:stCondLst>
                              <p:cond delay="4000"/>
                            </p:stCondLst>
                            <p:childTnLst>
                              <p:par>
                                <p:cTn id="34" presetID="6"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2" grpId="0" animBg="1"/>
      <p:bldP spid="157703" grpId="0"/>
      <p:bldP spid="157705" grpId="0" animBg="1" autoUpdateAnimBg="0"/>
      <p:bldP spid="15770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323850" y="1495425"/>
            <a:ext cx="4371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Font typeface="Wingdings" pitchFamily="2" charset="2"/>
              <a:buNone/>
            </a:pPr>
            <a:r>
              <a:rPr lang="ar-AE" sz="2800" dirty="0">
                <a:solidFill>
                  <a:srgbClr val="800000"/>
                </a:solidFill>
              </a:rPr>
              <a:t>وذلك بأن يتخيل أكبر عدد ممكن من الاستعمالات غير الطبيعية لما </a:t>
            </a:r>
            <a:r>
              <a:rPr lang="ar-AE" sz="2800" dirty="0" smtClean="0">
                <a:solidFill>
                  <a:srgbClr val="800000"/>
                </a:solidFill>
              </a:rPr>
              <a:t>يأتي</a:t>
            </a:r>
            <a:r>
              <a:rPr lang="ar-IQ" sz="2800" dirty="0" smtClean="0">
                <a:solidFill>
                  <a:srgbClr val="800000"/>
                </a:solidFill>
              </a:rPr>
              <a:t>:</a:t>
            </a:r>
            <a:endParaRPr lang="ar-SA" sz="2800" dirty="0">
              <a:solidFill>
                <a:srgbClr val="800000"/>
              </a:solidFill>
            </a:endParaRPr>
          </a:p>
        </p:txBody>
      </p:sp>
      <p:sp>
        <p:nvSpPr>
          <p:cNvPr id="103435" name="AutoShape 11"/>
          <p:cNvSpPr>
            <a:spLocks noChangeArrowheads="1"/>
          </p:cNvSpPr>
          <p:nvPr/>
        </p:nvSpPr>
        <p:spPr bwMode="auto">
          <a:xfrm rot="-10800000">
            <a:off x="7951788" y="1520825"/>
            <a:ext cx="508000" cy="539750"/>
          </a:xfrm>
          <a:prstGeom prst="roundRect">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round/>
            <a:headEnd/>
            <a:tailEnd/>
          </a:ln>
          <a:effectLst>
            <a:outerShdw dist="35921" dir="2700000" algn="ctr" rotWithShape="0">
              <a:srgbClr val="FF3300"/>
            </a:outerShdw>
          </a:effectLst>
        </p:spPr>
        <p:txBody>
          <a:bodyPr rot="10800000" wrap="none" lIns="0" tIns="0" rIns="0" bIns="0" anchor="ctr"/>
          <a:lstStyle/>
          <a:p>
            <a:pPr algn="ctr" rtl="0">
              <a:defRPr/>
            </a:pPr>
            <a:r>
              <a:rPr lang="ar-AE" sz="2800" b="0">
                <a:solidFill>
                  <a:srgbClr val="FF0000"/>
                </a:solidFill>
                <a:cs typeface="SKR HEAD1" pitchFamily="2" charset="-78"/>
              </a:rPr>
              <a:t>7</a:t>
            </a:r>
            <a:endParaRPr lang="en-US" sz="2800" b="0">
              <a:solidFill>
                <a:srgbClr val="FF0000"/>
              </a:solidFill>
              <a:cs typeface="SKR HEAD1" pitchFamily="2" charset="-78"/>
            </a:endParaRPr>
          </a:p>
        </p:txBody>
      </p:sp>
      <p:sp>
        <p:nvSpPr>
          <p:cNvPr id="103436" name="AutoShape 12"/>
          <p:cNvSpPr>
            <a:spLocks noChangeArrowheads="1"/>
          </p:cNvSpPr>
          <p:nvPr/>
        </p:nvSpPr>
        <p:spPr bwMode="auto">
          <a:xfrm rot="-10800000">
            <a:off x="4789488" y="1517650"/>
            <a:ext cx="3041650" cy="539750"/>
          </a:xfrm>
          <a:prstGeom prst="plaque">
            <a:avLst>
              <a:gd name="adj" fmla="val 16667"/>
            </a:avLst>
          </a:prstGeom>
          <a:gradFill rotWithShape="1">
            <a:gsLst>
              <a:gs pos="0">
                <a:srgbClr val="FFFFFF"/>
              </a:gs>
              <a:gs pos="50000">
                <a:srgbClr val="FFFF00"/>
              </a:gs>
              <a:gs pos="100000">
                <a:srgbClr val="FFFFFF"/>
              </a:gs>
            </a:gsLst>
            <a:lin ang="5400000" scaled="1"/>
          </a:gradFill>
          <a:ln w="9525">
            <a:solidFill>
              <a:srgbClr val="336600"/>
            </a:solidFill>
            <a:miter lim="800000"/>
            <a:headEnd/>
            <a:tailEnd/>
          </a:ln>
          <a:effectLst>
            <a:outerShdw dist="35921" dir="2700000" algn="ctr" rotWithShape="0">
              <a:srgbClr val="FF3300"/>
            </a:outerShdw>
          </a:effectLst>
        </p:spPr>
        <p:txBody>
          <a:bodyPr rot="10800000" wrap="none" lIns="0" tIns="0" rIns="0" bIns="0" anchor="ctr"/>
          <a:lstStyle/>
          <a:p>
            <a:pPr rtl="0">
              <a:defRPr/>
            </a:pPr>
            <a:r>
              <a:rPr lang="ar-AE" sz="2800" b="0">
                <a:solidFill>
                  <a:srgbClr val="FF0000"/>
                </a:solidFill>
                <a:cs typeface="SKR HEAD1" pitchFamily="2" charset="-78"/>
              </a:rPr>
              <a:t>الاستعمالات غير الطبيعية</a:t>
            </a:r>
            <a:endParaRPr lang="en-US" sz="2800" b="0">
              <a:solidFill>
                <a:srgbClr val="FF0000"/>
              </a:solidFill>
              <a:cs typeface="SKR HEAD1" pitchFamily="2" charset="-78"/>
            </a:endParaRPr>
          </a:p>
        </p:txBody>
      </p:sp>
      <p:sp>
        <p:nvSpPr>
          <p:cNvPr id="103453" name="Text Box 29"/>
          <p:cNvSpPr txBox="1">
            <a:spLocks noChangeArrowheads="1"/>
          </p:cNvSpPr>
          <p:nvPr/>
        </p:nvSpPr>
        <p:spPr bwMode="auto">
          <a:xfrm>
            <a:off x="2357438" y="2617788"/>
            <a:ext cx="40322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5000"/>
              <a:buFont typeface="Webdings" pitchFamily="18" charset="2"/>
              <a:buNone/>
            </a:pPr>
            <a:r>
              <a:rPr lang="ar-AE" sz="2400" dirty="0">
                <a:solidFill>
                  <a:srgbClr val="990099"/>
                </a:solidFill>
              </a:rPr>
              <a:t>مشبـك </a:t>
            </a:r>
            <a:r>
              <a:rPr lang="ar-AE" sz="2400" dirty="0" smtClean="0">
                <a:solidFill>
                  <a:srgbClr val="990099"/>
                </a:solidFill>
              </a:rPr>
              <a:t>الغسيـل.</a:t>
            </a:r>
            <a:endParaRPr lang="ar-AE" sz="2400" dirty="0">
              <a:solidFill>
                <a:srgbClr val="990099"/>
              </a:solidFill>
            </a:endParaRPr>
          </a:p>
          <a:p>
            <a:pPr algn="just" eaLnBrk="1" hangingPunct="1">
              <a:spcBef>
                <a:spcPct val="50000"/>
              </a:spcBef>
              <a:buSzPct val="125000"/>
              <a:buFont typeface="Webdings" pitchFamily="18" charset="2"/>
              <a:buNone/>
            </a:pPr>
            <a:r>
              <a:rPr lang="ar-AE" sz="2400" dirty="0">
                <a:solidFill>
                  <a:srgbClr val="990099"/>
                </a:solidFill>
              </a:rPr>
              <a:t>علبة </a:t>
            </a:r>
            <a:r>
              <a:rPr lang="ar-AE" sz="2400" dirty="0" smtClean="0">
                <a:solidFill>
                  <a:srgbClr val="990099"/>
                </a:solidFill>
              </a:rPr>
              <a:t>البيبسـي.</a:t>
            </a:r>
            <a:endParaRPr lang="ar-AE" sz="2400" dirty="0">
              <a:solidFill>
                <a:srgbClr val="990099"/>
              </a:solidFill>
            </a:endParaRPr>
          </a:p>
          <a:p>
            <a:pPr algn="just" eaLnBrk="1" hangingPunct="1">
              <a:spcBef>
                <a:spcPct val="50000"/>
              </a:spcBef>
              <a:buSzPct val="125000"/>
              <a:buFont typeface="Webdings" pitchFamily="18" charset="2"/>
              <a:buNone/>
            </a:pPr>
            <a:r>
              <a:rPr lang="ar-AE" sz="2400" dirty="0">
                <a:solidFill>
                  <a:srgbClr val="990099"/>
                </a:solidFill>
              </a:rPr>
              <a:t>خاتم </a:t>
            </a:r>
            <a:r>
              <a:rPr lang="ar-AE" sz="2400" dirty="0" smtClean="0">
                <a:solidFill>
                  <a:srgbClr val="990099"/>
                </a:solidFill>
              </a:rPr>
              <a:t>يـد.</a:t>
            </a:r>
            <a:endParaRPr lang="en-US" sz="2400" dirty="0">
              <a:solidFill>
                <a:srgbClr val="990099"/>
              </a:solidFill>
            </a:endParaRPr>
          </a:p>
        </p:txBody>
      </p:sp>
      <p:sp>
        <p:nvSpPr>
          <p:cNvPr id="103467" name="AutoShape 43"/>
          <p:cNvSpPr>
            <a:spLocks noChangeArrowheads="1"/>
          </p:cNvSpPr>
          <p:nvPr/>
        </p:nvSpPr>
        <p:spPr bwMode="auto">
          <a:xfrm flipH="1">
            <a:off x="5097463" y="188913"/>
            <a:ext cx="1346200" cy="719137"/>
          </a:xfrm>
          <a:prstGeom prst="homePlate">
            <a:avLst>
              <a:gd name="adj" fmla="val 47934"/>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lIns="0" tIns="0" rIns="0" bIns="0" anchor="ctr"/>
          <a:lstStyle/>
          <a:p>
            <a:pPr algn="ctr" rtl="0">
              <a:defRPr/>
            </a:pPr>
            <a:endParaRPr lang="en-US" sz="3200" b="0" dirty="0">
              <a:solidFill>
                <a:srgbClr val="FF0000"/>
              </a:solidFill>
              <a:cs typeface="SKR HEAD1" pitchFamily="2" charset="-78"/>
            </a:endParaRPr>
          </a:p>
        </p:txBody>
      </p:sp>
      <p:sp>
        <p:nvSpPr>
          <p:cNvPr id="103468" name="AutoShape 44"/>
          <p:cNvSpPr>
            <a:spLocks noChangeArrowheads="1"/>
          </p:cNvSpPr>
          <p:nvPr/>
        </p:nvSpPr>
        <p:spPr bwMode="auto">
          <a:xfrm flipH="1">
            <a:off x="1692275" y="200025"/>
            <a:ext cx="3384550" cy="719138"/>
          </a:xfrm>
          <a:prstGeom prst="chevron">
            <a:avLst>
              <a:gd name="adj" fmla="val 43382"/>
            </a:avLst>
          </a:prstGeom>
          <a:solidFill>
            <a:srgbClr val="FFFF00"/>
          </a:solidFill>
          <a:ln w="9525">
            <a:solidFill>
              <a:srgbClr val="FF0000"/>
            </a:solidFill>
            <a:miter lim="800000"/>
            <a:headEnd/>
            <a:tailEnd/>
          </a:ln>
          <a:effectLst>
            <a:outerShdw dist="35921" dir="2700000" algn="ctr" rotWithShape="0">
              <a:srgbClr val="FF3300"/>
            </a:outerShdw>
          </a:effectLst>
        </p:spPr>
        <p:txBody>
          <a:bodyPr wrap="none" anchor="ctr"/>
          <a:lstStyle/>
          <a:p>
            <a:pPr algn="ctr" rtl="0">
              <a:defRPr/>
            </a:pPr>
            <a:r>
              <a:rPr lang="ar-SA" sz="3200" b="0">
                <a:solidFill>
                  <a:srgbClr val="FF0000"/>
                </a:solidFill>
                <a:cs typeface="SKR HEAD1" pitchFamily="2" charset="-78"/>
              </a:rPr>
              <a:t>الأنشطة التخي</a:t>
            </a:r>
            <a:r>
              <a:rPr lang="ar-AE" sz="3200" b="0">
                <a:solidFill>
                  <a:srgbClr val="FF0000"/>
                </a:solidFill>
                <a:cs typeface="SKR HEAD1" pitchFamily="2" charset="-78"/>
              </a:rPr>
              <a:t>ُّ</a:t>
            </a:r>
            <a:r>
              <a:rPr lang="ar-SA" sz="3200" b="0">
                <a:solidFill>
                  <a:srgbClr val="FF0000"/>
                </a:solidFill>
                <a:cs typeface="SKR HEAD1" pitchFamily="2" charset="-78"/>
              </a:rPr>
              <a:t>لي</a:t>
            </a:r>
            <a:r>
              <a:rPr lang="ar-AE" sz="3200" b="0">
                <a:solidFill>
                  <a:srgbClr val="FF0000"/>
                </a:solidFill>
                <a:cs typeface="SKR HEAD1" pitchFamily="2" charset="-78"/>
              </a:rPr>
              <a:t>َّ</a:t>
            </a:r>
            <a:r>
              <a:rPr lang="ar-SA" sz="3200" b="0">
                <a:solidFill>
                  <a:srgbClr val="FF0000"/>
                </a:solidFill>
                <a:cs typeface="SKR HEAD1" pitchFamily="2" charset="-78"/>
              </a:rPr>
              <a:t>ـة</a:t>
            </a:r>
            <a:endParaRPr lang="en-US" sz="3200" b="0">
              <a:solidFill>
                <a:srgbClr val="FF0000"/>
              </a:solidFill>
              <a:cs typeface="SKR HEAD1" pitchFamily="2" charset="-78"/>
            </a:endParaRPr>
          </a:p>
        </p:txBody>
      </p:sp>
      <p:sp>
        <p:nvSpPr>
          <p:cNvPr id="103469" name="Text Box 45"/>
          <p:cNvSpPr txBox="1">
            <a:spLocks noChangeArrowheads="1"/>
          </p:cNvSpPr>
          <p:nvPr/>
        </p:nvSpPr>
        <p:spPr bwMode="auto">
          <a:xfrm>
            <a:off x="6084888" y="2565400"/>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1 :</a:t>
            </a:r>
            <a:endParaRPr lang="en-US" sz="2400">
              <a:solidFill>
                <a:srgbClr val="003300"/>
              </a:solidFill>
            </a:endParaRPr>
          </a:p>
        </p:txBody>
      </p:sp>
      <p:sp>
        <p:nvSpPr>
          <p:cNvPr id="103470" name="Text Box 46"/>
          <p:cNvSpPr txBox="1">
            <a:spLocks noChangeArrowheads="1"/>
          </p:cNvSpPr>
          <p:nvPr/>
        </p:nvSpPr>
        <p:spPr bwMode="auto">
          <a:xfrm>
            <a:off x="6084888" y="3113088"/>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2 :</a:t>
            </a:r>
            <a:endParaRPr lang="en-US" sz="2400">
              <a:solidFill>
                <a:srgbClr val="003300"/>
              </a:solidFill>
            </a:endParaRPr>
          </a:p>
        </p:txBody>
      </p:sp>
      <p:sp>
        <p:nvSpPr>
          <p:cNvPr id="103471" name="Text Box 47"/>
          <p:cNvSpPr txBox="1">
            <a:spLocks noChangeArrowheads="1"/>
          </p:cNvSpPr>
          <p:nvPr/>
        </p:nvSpPr>
        <p:spPr bwMode="auto">
          <a:xfrm>
            <a:off x="6084888" y="3689350"/>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a:solidFill>
                  <a:srgbClr val="003300"/>
                </a:solidFill>
              </a:rPr>
              <a:t> مثال  3 :</a:t>
            </a:r>
            <a:endParaRPr lang="en-US" sz="2400">
              <a:solidFill>
                <a:srgbClr val="0033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55" y="3020254"/>
            <a:ext cx="5004048" cy="3665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3467"/>
                                        </p:tgtEl>
                                        <p:attrNameLst>
                                          <p:attrName>style.visibility</p:attrName>
                                        </p:attrNameLst>
                                      </p:cBhvr>
                                      <p:to>
                                        <p:strVal val="visible"/>
                                      </p:to>
                                    </p:set>
                                    <p:animEffect transition="in" filter="blinds(horizontal)">
                                      <p:cBhvr>
                                        <p:cTn id="7" dur="500"/>
                                        <p:tgtEl>
                                          <p:spTgt spid="10346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3468"/>
                                        </p:tgtEl>
                                        <p:attrNameLst>
                                          <p:attrName>style.visibility</p:attrName>
                                        </p:attrNameLst>
                                      </p:cBhvr>
                                      <p:to>
                                        <p:strVal val="visible"/>
                                      </p:to>
                                    </p:set>
                                    <p:animEffect transition="in" filter="blinds(horizontal)">
                                      <p:cBhvr>
                                        <p:cTn id="11" dur="500"/>
                                        <p:tgtEl>
                                          <p:spTgt spid="103468"/>
                                        </p:tgtEl>
                                      </p:cBhvr>
                                    </p:animEffect>
                                  </p:childTnLst>
                                </p:cTn>
                              </p:par>
                            </p:childTnLst>
                          </p:cTn>
                        </p:par>
                        <p:par>
                          <p:cTn id="12" fill="hold" nodeType="afterGroup">
                            <p:stCondLst>
                              <p:cond delay="1000"/>
                            </p:stCondLst>
                            <p:childTnLst>
                              <p:par>
                                <p:cTn id="13" presetID="48" presetClass="entr" presetSubtype="0" accel="50000" fill="hold" grpId="0" nodeType="afterEffect">
                                  <p:stCondLst>
                                    <p:cond delay="0"/>
                                  </p:stCondLst>
                                  <p:childTnLst>
                                    <p:set>
                                      <p:cBhvr>
                                        <p:cTn id="14" dur="1" fill="hold">
                                          <p:stCondLst>
                                            <p:cond delay="0"/>
                                          </p:stCondLst>
                                        </p:cTn>
                                        <p:tgtEl>
                                          <p:spTgt spid="103435"/>
                                        </p:tgtEl>
                                        <p:attrNameLst>
                                          <p:attrName>style.visibility</p:attrName>
                                        </p:attrNameLst>
                                      </p:cBhvr>
                                      <p:to>
                                        <p:strVal val="visible"/>
                                      </p:to>
                                    </p:set>
                                    <p:anim calcmode="lin" valueType="num">
                                      <p:cBhvr>
                                        <p:cTn id="15" dur="1000" fill="hold"/>
                                        <p:tgtEl>
                                          <p:spTgt spid="1034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0343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03435"/>
                                        </p:tgtEl>
                                        <p:attrNameLst>
                                          <p:attrName>ppt_y</p:attrName>
                                        </p:attrNameLst>
                                      </p:cBhvr>
                                      <p:tavLst>
                                        <p:tav tm="0">
                                          <p:val>
                                            <p:strVal val="#ppt_y"/>
                                          </p:val>
                                        </p:tav>
                                        <p:tav tm="100000">
                                          <p:val>
                                            <p:strVal val="#ppt_y"/>
                                          </p:val>
                                        </p:tav>
                                      </p:tavLst>
                                    </p:anim>
                                    <p:animEffect transition="in" filter="fade">
                                      <p:cBhvr>
                                        <p:cTn id="18" dur="1000"/>
                                        <p:tgtEl>
                                          <p:spTgt spid="103435"/>
                                        </p:tgtEl>
                                      </p:cBhvr>
                                    </p:animEffect>
                                  </p:childTnLst>
                                </p:cTn>
                              </p:par>
                            </p:childTnLst>
                          </p:cTn>
                        </p:par>
                        <p:par>
                          <p:cTn id="19" fill="hold" nodeType="afterGroup">
                            <p:stCondLst>
                              <p:cond delay="2000"/>
                            </p:stCondLst>
                            <p:childTnLst>
                              <p:par>
                                <p:cTn id="20" presetID="48" presetClass="entr" presetSubtype="0" accel="50000" fill="hold" grpId="0" nodeType="afterEffect">
                                  <p:stCondLst>
                                    <p:cond delay="0"/>
                                  </p:stCondLst>
                                  <p:childTnLst>
                                    <p:set>
                                      <p:cBhvr>
                                        <p:cTn id="21" dur="1" fill="hold">
                                          <p:stCondLst>
                                            <p:cond delay="0"/>
                                          </p:stCondLst>
                                        </p:cTn>
                                        <p:tgtEl>
                                          <p:spTgt spid="103436"/>
                                        </p:tgtEl>
                                        <p:attrNameLst>
                                          <p:attrName>style.visibility</p:attrName>
                                        </p:attrNameLst>
                                      </p:cBhvr>
                                      <p:to>
                                        <p:strVal val="visible"/>
                                      </p:to>
                                    </p:set>
                                    <p:anim calcmode="lin" valueType="num">
                                      <p:cBhvr>
                                        <p:cTn id="22" dur="1000" fill="hold"/>
                                        <p:tgtEl>
                                          <p:spTgt spid="1034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03436"/>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03436"/>
                                        </p:tgtEl>
                                        <p:attrNameLst>
                                          <p:attrName>ppt_y</p:attrName>
                                        </p:attrNameLst>
                                      </p:cBhvr>
                                      <p:tavLst>
                                        <p:tav tm="0">
                                          <p:val>
                                            <p:strVal val="#ppt_y"/>
                                          </p:val>
                                        </p:tav>
                                        <p:tav tm="100000">
                                          <p:val>
                                            <p:strVal val="#ppt_y"/>
                                          </p:val>
                                        </p:tav>
                                      </p:tavLst>
                                    </p:anim>
                                    <p:animEffect transition="in" filter="fade">
                                      <p:cBhvr>
                                        <p:cTn id="25" dur="1000"/>
                                        <p:tgtEl>
                                          <p:spTgt spid="103436"/>
                                        </p:tgtEl>
                                      </p:cBhvr>
                                    </p:animEffect>
                                  </p:childTnLst>
                                </p:cTn>
                              </p:par>
                            </p:childTnLst>
                          </p:cTn>
                        </p:par>
                        <p:par>
                          <p:cTn id="26" fill="hold" nodeType="afterGroup">
                            <p:stCondLst>
                              <p:cond delay="3000"/>
                            </p:stCondLst>
                            <p:childTnLst>
                              <p:par>
                                <p:cTn id="27" presetID="48" presetClass="entr" presetSubtype="0" accel="50000" fill="hold" grpId="0" nodeType="afterEffect">
                                  <p:stCondLst>
                                    <p:cond delay="0"/>
                                  </p:stCondLst>
                                  <p:childTnLst>
                                    <p:set>
                                      <p:cBhvr>
                                        <p:cTn id="28" dur="1" fill="hold">
                                          <p:stCondLst>
                                            <p:cond delay="0"/>
                                          </p:stCondLst>
                                        </p:cTn>
                                        <p:tgtEl>
                                          <p:spTgt spid="103428"/>
                                        </p:tgtEl>
                                        <p:attrNameLst>
                                          <p:attrName>style.visibility</p:attrName>
                                        </p:attrNameLst>
                                      </p:cBhvr>
                                      <p:to>
                                        <p:strVal val="visible"/>
                                      </p:to>
                                    </p:set>
                                    <p:anim calcmode="lin" valueType="num">
                                      <p:cBhvr>
                                        <p:cTn id="29" dur="1000" fill="hold"/>
                                        <p:tgtEl>
                                          <p:spTgt spid="1034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0342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03428"/>
                                        </p:tgtEl>
                                        <p:attrNameLst>
                                          <p:attrName>ppt_y</p:attrName>
                                        </p:attrNameLst>
                                      </p:cBhvr>
                                      <p:tavLst>
                                        <p:tav tm="0">
                                          <p:val>
                                            <p:strVal val="#ppt_y"/>
                                          </p:val>
                                        </p:tav>
                                        <p:tav tm="100000">
                                          <p:val>
                                            <p:strVal val="#ppt_y"/>
                                          </p:val>
                                        </p:tav>
                                      </p:tavLst>
                                    </p:anim>
                                    <p:animEffect transition="in" filter="fade">
                                      <p:cBhvr>
                                        <p:cTn id="32" dur="1000"/>
                                        <p:tgtEl>
                                          <p:spTgt spid="103428"/>
                                        </p:tgtEl>
                                      </p:cBhvr>
                                    </p:animEffect>
                                  </p:childTnLst>
                                </p:cTn>
                              </p:par>
                            </p:childTnLst>
                          </p:cTn>
                        </p:par>
                        <p:par>
                          <p:cTn id="33" fill="hold" nodeType="afterGroup">
                            <p:stCondLst>
                              <p:cond delay="4000"/>
                            </p:stCondLst>
                            <p:childTnLst>
                              <p:par>
                                <p:cTn id="34" presetID="48" presetClass="entr" presetSubtype="0" accel="50000" fill="hold" grpId="0" nodeType="afterEffect">
                                  <p:stCondLst>
                                    <p:cond delay="0"/>
                                  </p:stCondLst>
                                  <p:childTnLst>
                                    <p:set>
                                      <p:cBhvr>
                                        <p:cTn id="35" dur="1" fill="hold">
                                          <p:stCondLst>
                                            <p:cond delay="0"/>
                                          </p:stCondLst>
                                        </p:cTn>
                                        <p:tgtEl>
                                          <p:spTgt spid="103453"/>
                                        </p:tgtEl>
                                        <p:attrNameLst>
                                          <p:attrName>style.visibility</p:attrName>
                                        </p:attrNameLst>
                                      </p:cBhvr>
                                      <p:to>
                                        <p:strVal val="visible"/>
                                      </p:to>
                                    </p:set>
                                    <p:anim calcmode="lin" valueType="num">
                                      <p:cBhvr>
                                        <p:cTn id="36" dur="1000" fill="hold"/>
                                        <p:tgtEl>
                                          <p:spTgt spid="1034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3453"/>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3453"/>
                                        </p:tgtEl>
                                        <p:attrNameLst>
                                          <p:attrName>ppt_y</p:attrName>
                                        </p:attrNameLst>
                                      </p:cBhvr>
                                      <p:tavLst>
                                        <p:tav tm="0">
                                          <p:val>
                                            <p:strVal val="#ppt_y"/>
                                          </p:val>
                                        </p:tav>
                                        <p:tav tm="100000">
                                          <p:val>
                                            <p:strVal val="#ppt_y"/>
                                          </p:val>
                                        </p:tav>
                                      </p:tavLst>
                                    </p:anim>
                                    <p:animEffect transition="in" filter="fade">
                                      <p:cBhvr>
                                        <p:cTn id="39" dur="1000"/>
                                        <p:tgtEl>
                                          <p:spTgt spid="103453"/>
                                        </p:tgtEl>
                                      </p:cBhvr>
                                    </p:animEffect>
                                  </p:childTnLst>
                                </p:cTn>
                              </p:par>
                            </p:childTnLst>
                          </p:cTn>
                        </p:par>
                        <p:par>
                          <p:cTn id="40" fill="hold" nodeType="afterGroup">
                            <p:stCondLst>
                              <p:cond delay="5000"/>
                            </p:stCondLst>
                            <p:childTnLst>
                              <p:par>
                                <p:cTn id="41" presetID="39" presetClass="entr" presetSubtype="0" accel="100000" fill="hold" grpId="0" nodeType="afterEffect">
                                  <p:stCondLst>
                                    <p:cond delay="0"/>
                                  </p:stCondLst>
                                  <p:childTnLst>
                                    <p:set>
                                      <p:cBhvr>
                                        <p:cTn id="42" dur="1" fill="hold">
                                          <p:stCondLst>
                                            <p:cond delay="0"/>
                                          </p:stCondLst>
                                        </p:cTn>
                                        <p:tgtEl>
                                          <p:spTgt spid="103469"/>
                                        </p:tgtEl>
                                        <p:attrNameLst>
                                          <p:attrName>style.visibility</p:attrName>
                                        </p:attrNameLst>
                                      </p:cBhvr>
                                      <p:to>
                                        <p:strVal val="visible"/>
                                      </p:to>
                                    </p:set>
                                    <p:anim calcmode="lin" valueType="num">
                                      <p:cBhvr>
                                        <p:cTn id="43" dur="500" fill="hold"/>
                                        <p:tgtEl>
                                          <p:spTgt spid="10346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0346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0346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03469"/>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500"/>
                            </p:stCondLst>
                            <p:childTnLst>
                              <p:par>
                                <p:cTn id="48" presetID="39" presetClass="entr" presetSubtype="0" accel="100000" fill="hold" grpId="0" nodeType="afterEffect">
                                  <p:stCondLst>
                                    <p:cond delay="0"/>
                                  </p:stCondLst>
                                  <p:childTnLst>
                                    <p:set>
                                      <p:cBhvr>
                                        <p:cTn id="49" dur="1" fill="hold">
                                          <p:stCondLst>
                                            <p:cond delay="0"/>
                                          </p:stCondLst>
                                        </p:cTn>
                                        <p:tgtEl>
                                          <p:spTgt spid="103470"/>
                                        </p:tgtEl>
                                        <p:attrNameLst>
                                          <p:attrName>style.visibility</p:attrName>
                                        </p:attrNameLst>
                                      </p:cBhvr>
                                      <p:to>
                                        <p:strVal val="visible"/>
                                      </p:to>
                                    </p:set>
                                    <p:anim calcmode="lin" valueType="num">
                                      <p:cBhvr>
                                        <p:cTn id="50" dur="500" fill="hold"/>
                                        <p:tgtEl>
                                          <p:spTgt spid="103470"/>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03470"/>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03470"/>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03470"/>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6000"/>
                            </p:stCondLst>
                            <p:childTnLst>
                              <p:par>
                                <p:cTn id="55" presetID="39" presetClass="entr" presetSubtype="0" accel="100000" fill="hold" grpId="0" nodeType="afterEffect">
                                  <p:stCondLst>
                                    <p:cond delay="0"/>
                                  </p:stCondLst>
                                  <p:childTnLst>
                                    <p:set>
                                      <p:cBhvr>
                                        <p:cTn id="56" dur="1" fill="hold">
                                          <p:stCondLst>
                                            <p:cond delay="0"/>
                                          </p:stCondLst>
                                        </p:cTn>
                                        <p:tgtEl>
                                          <p:spTgt spid="103471"/>
                                        </p:tgtEl>
                                        <p:attrNameLst>
                                          <p:attrName>style.visibility</p:attrName>
                                        </p:attrNameLst>
                                      </p:cBhvr>
                                      <p:to>
                                        <p:strVal val="visible"/>
                                      </p:to>
                                    </p:set>
                                    <p:anim calcmode="lin" valueType="num">
                                      <p:cBhvr>
                                        <p:cTn id="57" dur="500" fill="hold"/>
                                        <p:tgtEl>
                                          <p:spTgt spid="103471"/>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103471"/>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103471"/>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1034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35" grpId="0" animBg="1"/>
      <p:bldP spid="103436" grpId="0" animBg="1"/>
      <p:bldP spid="103453" grpId="0"/>
      <p:bldP spid="103467" grpId="0" animBg="1" autoUpdateAnimBg="0"/>
      <p:bldP spid="103468" grpId="0" animBg="1" autoUpdateAnimBg="0"/>
      <p:bldP spid="103469" grpId="0"/>
      <p:bldP spid="103470" grpId="0"/>
      <p:bldP spid="10347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AutoShape 2"/>
          <p:cNvSpPr>
            <a:spLocks noChangeArrowheads="1"/>
          </p:cNvSpPr>
          <p:nvPr/>
        </p:nvSpPr>
        <p:spPr bwMode="auto">
          <a:xfrm rot="10800000" flipH="1">
            <a:off x="5532438" y="1017588"/>
            <a:ext cx="2660650" cy="539750"/>
          </a:xfrm>
          <a:prstGeom prst="plaque">
            <a:avLst>
              <a:gd name="adj" fmla="val 16667"/>
            </a:avLst>
          </a:prstGeom>
          <a:solidFill>
            <a:srgbClr val="FFFFFF"/>
          </a:solidFill>
          <a:ln w="9525">
            <a:solidFill>
              <a:srgbClr val="CCFF99"/>
            </a:solidFill>
            <a:miter lim="800000"/>
            <a:headEnd/>
            <a:tailEnd/>
          </a:ln>
          <a:effectLst>
            <a:outerShdw dist="35921" dir="2700000" algn="ctr" rotWithShape="0">
              <a:srgbClr val="CCFF99"/>
            </a:outerShdw>
          </a:effectLst>
        </p:spPr>
        <p:txBody>
          <a:bodyPr rot="10800000" wrap="none" lIns="0" tIns="0" rIns="0" bIns="0" anchor="ctr"/>
          <a:lstStyle/>
          <a:p>
            <a:pPr rtl="0">
              <a:defRPr/>
            </a:pPr>
            <a:r>
              <a:rPr lang="ar-AE" sz="2800" b="0">
                <a:solidFill>
                  <a:schemeClr val="accent2"/>
                </a:solidFill>
                <a:cs typeface="SKR HEAD1" pitchFamily="2" charset="-78"/>
              </a:rPr>
              <a:t>الأسئلة غير المألوفة</a:t>
            </a:r>
            <a:endParaRPr lang="en-US" sz="2800" b="0">
              <a:solidFill>
                <a:schemeClr val="accent2"/>
              </a:solidFill>
              <a:cs typeface="SKR HEAD1" pitchFamily="2" charset="-78"/>
            </a:endParaRPr>
          </a:p>
        </p:txBody>
      </p:sp>
      <p:sp>
        <p:nvSpPr>
          <p:cNvPr id="78852" name="Text Box 4"/>
          <p:cNvSpPr txBox="1">
            <a:spLocks noChangeArrowheads="1"/>
          </p:cNvSpPr>
          <p:nvPr/>
        </p:nvSpPr>
        <p:spPr bwMode="auto">
          <a:xfrm>
            <a:off x="611188" y="908050"/>
            <a:ext cx="4921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110000"/>
              </a:lnSpc>
              <a:spcBef>
                <a:spcPct val="50000"/>
              </a:spcBef>
              <a:buSzPct val="75000"/>
              <a:buFont typeface="Webdings" pitchFamily="18" charset="2"/>
              <a:buNone/>
            </a:pPr>
            <a:r>
              <a:rPr lang="ar-AE" sz="2400" dirty="0">
                <a:solidFill>
                  <a:srgbClr val="66FF33"/>
                </a:solidFill>
              </a:rPr>
              <a:t>وذلك بأن يُعطى الطفل حالة أو وضع غير </a:t>
            </a:r>
            <a:r>
              <a:rPr lang="ar-AE" sz="2400" dirty="0" smtClean="0">
                <a:solidFill>
                  <a:srgbClr val="66FF33"/>
                </a:solidFill>
              </a:rPr>
              <a:t>مألوف، </a:t>
            </a:r>
            <a:r>
              <a:rPr lang="ar-AE" sz="2400" dirty="0">
                <a:solidFill>
                  <a:srgbClr val="66FF33"/>
                </a:solidFill>
              </a:rPr>
              <a:t>ثم يتم مطالبته بأن يسأل أسئلة تتعلق بهذه </a:t>
            </a:r>
            <a:r>
              <a:rPr lang="ar-AE" sz="2400" dirty="0" smtClean="0">
                <a:solidFill>
                  <a:srgbClr val="66FF33"/>
                </a:solidFill>
              </a:rPr>
              <a:t>الحالة.</a:t>
            </a:r>
            <a:endParaRPr lang="en-US" sz="2400" dirty="0">
              <a:solidFill>
                <a:srgbClr val="66FF33"/>
              </a:solidFill>
            </a:endParaRPr>
          </a:p>
        </p:txBody>
      </p:sp>
      <p:sp>
        <p:nvSpPr>
          <p:cNvPr id="78870" name="Text Box 22"/>
          <p:cNvSpPr txBox="1">
            <a:spLocks noChangeArrowheads="1"/>
          </p:cNvSpPr>
          <p:nvPr/>
        </p:nvSpPr>
        <p:spPr bwMode="auto">
          <a:xfrm>
            <a:off x="611188" y="1843088"/>
            <a:ext cx="6273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400">
                <a:solidFill>
                  <a:schemeClr val="bg1"/>
                </a:solidFill>
              </a:rPr>
              <a:t>ذات صباح استيقظت من النوم فوجدت يديك قد تحولتا إلى جناحين فَطِرْتَ بهما إلى السحاب .. ما هو أهم سؤال توجهه للسحاب ؟ وما هو أهم سؤال توجهه للناس الذين من تحتك ؟</a:t>
            </a:r>
            <a:endParaRPr lang="en-US" sz="2400">
              <a:solidFill>
                <a:schemeClr val="bg1"/>
              </a:solidFill>
            </a:endParaRPr>
          </a:p>
        </p:txBody>
      </p:sp>
      <p:sp>
        <p:nvSpPr>
          <p:cNvPr id="78873" name="Text Box 25"/>
          <p:cNvSpPr txBox="1">
            <a:spLocks noChangeArrowheads="1"/>
          </p:cNvSpPr>
          <p:nvPr/>
        </p:nvSpPr>
        <p:spPr bwMode="auto">
          <a:xfrm>
            <a:off x="611188" y="3068638"/>
            <a:ext cx="6265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None/>
            </a:pPr>
            <a:r>
              <a:rPr lang="ar-AE" sz="2400">
                <a:solidFill>
                  <a:schemeClr val="bg1"/>
                </a:solidFill>
              </a:rPr>
              <a:t>اشتكى حذاؤك من رجلك ، فوجَّه له سؤالاً غريباً .. ترى ما هو ؟ </a:t>
            </a:r>
            <a:endParaRPr lang="en-US" sz="2400">
              <a:solidFill>
                <a:schemeClr val="bg1"/>
              </a:solidFill>
            </a:endParaRPr>
          </a:p>
        </p:txBody>
      </p:sp>
      <p:sp>
        <p:nvSpPr>
          <p:cNvPr id="78876" name="Text Box 28"/>
          <p:cNvSpPr txBox="1">
            <a:spLocks noChangeArrowheads="1"/>
          </p:cNvSpPr>
          <p:nvPr/>
        </p:nvSpPr>
        <p:spPr bwMode="auto">
          <a:xfrm>
            <a:off x="611188" y="3717925"/>
            <a:ext cx="6265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400">
                <a:solidFill>
                  <a:schemeClr val="bg1"/>
                </a:solidFill>
              </a:rPr>
              <a:t>بينما كنت جالساً على شاطئ البحر إذ بسمكة صغيرة تخرج من البحر فرحة مبتسمة فسلمت عليك .. ما هي الأسئلة التي تود توجيهها إلى هذه السمكة ؟</a:t>
            </a:r>
            <a:endParaRPr lang="en-US" sz="2400">
              <a:solidFill>
                <a:schemeClr val="bg1"/>
              </a:solidFill>
            </a:endParaRPr>
          </a:p>
        </p:txBody>
      </p:sp>
      <p:sp>
        <p:nvSpPr>
          <p:cNvPr id="78879" name="Text Box 31"/>
          <p:cNvSpPr txBox="1">
            <a:spLocks noChangeArrowheads="1"/>
          </p:cNvSpPr>
          <p:nvPr/>
        </p:nvSpPr>
        <p:spPr bwMode="auto">
          <a:xfrm>
            <a:off x="611188" y="5008563"/>
            <a:ext cx="62658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400">
                <a:solidFill>
                  <a:schemeClr val="bg1"/>
                </a:solidFill>
              </a:rPr>
              <a:t>تقابل لسانك مع عينك اليمنى في مطعم الإبداع ، ودار بينهما حديث ساخن .. ترى ما هو السؤال المهم الذي وجهه لسانك إلى عينك ؟ وما هو السؤال المهم الذي وجَّهته عينك إلى لسانك ؟</a:t>
            </a:r>
            <a:endParaRPr lang="en-US" sz="2400">
              <a:solidFill>
                <a:schemeClr val="bg1"/>
              </a:solidFill>
            </a:endParaRPr>
          </a:p>
        </p:txBody>
      </p:sp>
      <p:sp>
        <p:nvSpPr>
          <p:cNvPr id="78901" name="AutoShape 53"/>
          <p:cNvSpPr>
            <a:spLocks noChangeArrowheads="1"/>
          </p:cNvSpPr>
          <p:nvPr/>
        </p:nvSpPr>
        <p:spPr bwMode="auto">
          <a:xfrm rot="21515608" flipH="1">
            <a:off x="4400550" y="115888"/>
            <a:ext cx="1611313" cy="719137"/>
          </a:xfrm>
          <a:prstGeom prst="homePlate">
            <a:avLst>
              <a:gd name="adj" fmla="val 57374"/>
            </a:avLst>
          </a:prstGeom>
          <a:solidFill>
            <a:srgbClr val="FFFF00"/>
          </a:solidFill>
          <a:ln w="9525">
            <a:solidFill>
              <a:srgbClr val="FF3300"/>
            </a:solidFill>
            <a:miter lim="800000"/>
            <a:headEnd/>
            <a:tailEnd/>
          </a:ln>
          <a:effectLst>
            <a:outerShdw dist="35921" dir="2700000" algn="ctr" rotWithShape="0">
              <a:srgbClr val="FF0000"/>
            </a:outerShdw>
          </a:effectLst>
        </p:spPr>
        <p:txBody>
          <a:bodyPr wrap="none" lIns="0" tIns="0" rIns="0" bIns="0" anchor="ctr"/>
          <a:lstStyle/>
          <a:p>
            <a:pPr algn="ctr" rtl="0">
              <a:defRPr/>
            </a:pPr>
            <a:endParaRPr lang="en-US" sz="3200" b="0" dirty="0">
              <a:solidFill>
                <a:srgbClr val="FF3300"/>
              </a:solidFill>
              <a:cs typeface="SKR HEAD1" pitchFamily="2" charset="-78"/>
            </a:endParaRPr>
          </a:p>
        </p:txBody>
      </p:sp>
      <p:sp>
        <p:nvSpPr>
          <p:cNvPr id="78902" name="AutoShape 54"/>
          <p:cNvSpPr>
            <a:spLocks noChangeArrowheads="1"/>
          </p:cNvSpPr>
          <p:nvPr/>
        </p:nvSpPr>
        <p:spPr bwMode="auto">
          <a:xfrm flipH="1">
            <a:off x="641350" y="115888"/>
            <a:ext cx="3960813" cy="719137"/>
          </a:xfrm>
          <a:prstGeom prst="chevron">
            <a:avLst>
              <a:gd name="adj" fmla="val 50768"/>
            </a:avLst>
          </a:prstGeom>
          <a:solidFill>
            <a:srgbClr val="FFFF00"/>
          </a:solidFill>
          <a:ln w="9525">
            <a:solidFill>
              <a:srgbClr val="FF3300"/>
            </a:solidFill>
            <a:miter lim="800000"/>
            <a:headEnd/>
            <a:tailEnd/>
          </a:ln>
          <a:effectLst>
            <a:outerShdw dist="35921" dir="2700000" algn="ctr" rotWithShape="0">
              <a:srgbClr val="FF0000"/>
            </a:outerShdw>
          </a:effectLst>
        </p:spPr>
        <p:txBody>
          <a:bodyPr wrap="none" anchor="ctr"/>
          <a:lstStyle/>
          <a:p>
            <a:pPr algn="ctr" rtl="0">
              <a:defRPr/>
            </a:pPr>
            <a:r>
              <a:rPr lang="ar-AE" sz="3200" b="0">
                <a:solidFill>
                  <a:srgbClr val="FF3300"/>
                </a:solidFill>
                <a:cs typeface="SKR HEAD1" pitchFamily="2" charset="-78"/>
              </a:rPr>
              <a:t>تشجيع روح التساؤل</a:t>
            </a:r>
            <a:endParaRPr lang="en-US" sz="3200" b="0">
              <a:solidFill>
                <a:srgbClr val="FF3300"/>
              </a:solidFill>
              <a:cs typeface="SKR HEAD1" pitchFamily="2" charset="-78"/>
            </a:endParaRPr>
          </a:p>
        </p:txBody>
      </p:sp>
      <p:sp>
        <p:nvSpPr>
          <p:cNvPr id="78903" name="Text Box 55"/>
          <p:cNvSpPr txBox="1">
            <a:spLocks noChangeArrowheads="1"/>
          </p:cNvSpPr>
          <p:nvPr/>
        </p:nvSpPr>
        <p:spPr bwMode="auto">
          <a:xfrm>
            <a:off x="6608763" y="1844675"/>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1 :</a:t>
            </a:r>
            <a:endParaRPr lang="en-US" sz="2400" b="0">
              <a:solidFill>
                <a:srgbClr val="FFFF00"/>
              </a:solidFill>
              <a:cs typeface="SKR HEAD1" pitchFamily="2" charset="-78"/>
            </a:endParaRPr>
          </a:p>
        </p:txBody>
      </p:sp>
      <p:sp>
        <p:nvSpPr>
          <p:cNvPr id="78904" name="Text Box 56"/>
          <p:cNvSpPr txBox="1">
            <a:spLocks noChangeArrowheads="1"/>
          </p:cNvSpPr>
          <p:nvPr/>
        </p:nvSpPr>
        <p:spPr bwMode="auto">
          <a:xfrm>
            <a:off x="6608763" y="3040063"/>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2:</a:t>
            </a:r>
            <a:endParaRPr lang="en-US" sz="2400" b="0">
              <a:solidFill>
                <a:srgbClr val="FFFF00"/>
              </a:solidFill>
              <a:cs typeface="SKR HEAD1" pitchFamily="2" charset="-78"/>
            </a:endParaRPr>
          </a:p>
        </p:txBody>
      </p:sp>
      <p:sp>
        <p:nvSpPr>
          <p:cNvPr id="78905" name="Text Box 57"/>
          <p:cNvSpPr txBox="1">
            <a:spLocks noChangeArrowheads="1"/>
          </p:cNvSpPr>
          <p:nvPr/>
        </p:nvSpPr>
        <p:spPr bwMode="auto">
          <a:xfrm>
            <a:off x="6608763" y="3716338"/>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3 :</a:t>
            </a:r>
            <a:endParaRPr lang="en-US" sz="2400" b="0">
              <a:solidFill>
                <a:srgbClr val="FFFF00"/>
              </a:solidFill>
              <a:cs typeface="SKR HEAD1" pitchFamily="2" charset="-78"/>
            </a:endParaRPr>
          </a:p>
        </p:txBody>
      </p:sp>
      <p:sp>
        <p:nvSpPr>
          <p:cNvPr id="78906" name="Text Box 58"/>
          <p:cNvSpPr txBox="1">
            <a:spLocks noChangeArrowheads="1"/>
          </p:cNvSpPr>
          <p:nvPr/>
        </p:nvSpPr>
        <p:spPr bwMode="auto">
          <a:xfrm>
            <a:off x="6608763" y="5027613"/>
            <a:ext cx="163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4 :</a:t>
            </a:r>
            <a:endParaRPr lang="en-US" sz="2400" b="0">
              <a:solidFill>
                <a:srgbClr val="FFFF00"/>
              </a:solidFill>
              <a:cs typeface="SKR HEAD1" pitchFamily="2" charset="-78"/>
            </a:endParaRPr>
          </a:p>
        </p:txBody>
      </p:sp>
      <p:sp>
        <p:nvSpPr>
          <p:cNvPr id="49168" name="عنصر نائب للتاريخ 15"/>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r>
              <a:rPr lang="ar-SA" b="0" smtClean="0"/>
              <a:t>خالد السلطان</a:t>
            </a:r>
            <a:endParaRPr lang="en-US" b="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890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8902"/>
                                        </p:tgtEl>
                                        <p:attrNameLst>
                                          <p:attrName>style.visibility</p:attrName>
                                        </p:attrNameLst>
                                      </p:cBhvr>
                                      <p:to>
                                        <p:strVal val="visible"/>
                                      </p:to>
                                    </p:set>
                                  </p:childTnLst>
                                </p:cTn>
                              </p:par>
                            </p:childTnLst>
                          </p:cTn>
                        </p:par>
                        <p:par>
                          <p:cTn id="10" fill="hold" nodeType="afterGroup">
                            <p:stCondLst>
                              <p:cond delay="1000"/>
                            </p:stCondLst>
                            <p:childTnLst>
                              <p:par>
                                <p:cTn id="11" presetID="35" presetClass="entr" presetSubtype="0" fill="hold" grpId="0" nodeType="afterEffect">
                                  <p:stCondLst>
                                    <p:cond delay="0"/>
                                  </p:stCondLst>
                                  <p:childTnLst>
                                    <p:set>
                                      <p:cBhvr>
                                        <p:cTn id="12" dur="1" fill="hold">
                                          <p:stCondLst>
                                            <p:cond delay="0"/>
                                          </p:stCondLst>
                                        </p:cTn>
                                        <p:tgtEl>
                                          <p:spTgt spid="78850"/>
                                        </p:tgtEl>
                                        <p:attrNameLst>
                                          <p:attrName>style.visibility</p:attrName>
                                        </p:attrNameLst>
                                      </p:cBhvr>
                                      <p:to>
                                        <p:strVal val="visible"/>
                                      </p:to>
                                    </p:set>
                                    <p:animEffect transition="in" filter="fade">
                                      <p:cBhvr>
                                        <p:cTn id="13" dur="500"/>
                                        <p:tgtEl>
                                          <p:spTgt spid="78850"/>
                                        </p:tgtEl>
                                      </p:cBhvr>
                                    </p:animEffect>
                                    <p:anim calcmode="lin" valueType="num">
                                      <p:cBhvr>
                                        <p:cTn id="14" dur="500" fill="hold"/>
                                        <p:tgtEl>
                                          <p:spTgt spid="78850"/>
                                        </p:tgtEl>
                                        <p:attrNameLst>
                                          <p:attrName>style.rotation</p:attrName>
                                        </p:attrNameLst>
                                      </p:cBhvr>
                                      <p:tavLst>
                                        <p:tav tm="0">
                                          <p:val>
                                            <p:fltVal val="720"/>
                                          </p:val>
                                        </p:tav>
                                        <p:tav tm="100000">
                                          <p:val>
                                            <p:fltVal val="0"/>
                                          </p:val>
                                        </p:tav>
                                      </p:tavLst>
                                    </p:anim>
                                    <p:anim calcmode="lin" valueType="num">
                                      <p:cBhvr>
                                        <p:cTn id="15" dur="500" fill="hold"/>
                                        <p:tgtEl>
                                          <p:spTgt spid="78850"/>
                                        </p:tgtEl>
                                        <p:attrNameLst>
                                          <p:attrName>ppt_h</p:attrName>
                                        </p:attrNameLst>
                                      </p:cBhvr>
                                      <p:tavLst>
                                        <p:tav tm="0">
                                          <p:val>
                                            <p:fltVal val="0"/>
                                          </p:val>
                                        </p:tav>
                                        <p:tav tm="100000">
                                          <p:val>
                                            <p:strVal val="#ppt_h"/>
                                          </p:val>
                                        </p:tav>
                                      </p:tavLst>
                                    </p:anim>
                                    <p:anim calcmode="lin" valueType="num">
                                      <p:cBhvr>
                                        <p:cTn id="16" dur="500" fill="hold"/>
                                        <p:tgtEl>
                                          <p:spTgt spid="78850"/>
                                        </p:tgtEl>
                                        <p:attrNameLst>
                                          <p:attrName>ppt_w</p:attrName>
                                        </p:attrNameLst>
                                      </p:cBhvr>
                                      <p:tavLst>
                                        <p:tav tm="0">
                                          <p:val>
                                            <p:fltVal val="0"/>
                                          </p:val>
                                        </p:tav>
                                        <p:tav tm="100000">
                                          <p:val>
                                            <p:strVal val="#ppt_w"/>
                                          </p:val>
                                        </p:tav>
                                      </p:tavLst>
                                    </p:anim>
                                  </p:childTnLst>
                                </p:cTn>
                              </p:par>
                            </p:childTnLst>
                          </p:cTn>
                        </p:par>
                        <p:par>
                          <p:cTn id="17" fill="hold" nodeType="afterGroup">
                            <p:stCondLst>
                              <p:cond delay="1500"/>
                            </p:stCondLst>
                            <p:childTnLst>
                              <p:par>
                                <p:cTn id="18" presetID="35" presetClass="entr" presetSubtype="0" fill="hold" grpId="0" nodeType="afterEffect">
                                  <p:stCondLst>
                                    <p:cond delay="0"/>
                                  </p:stCondLst>
                                  <p:childTnLst>
                                    <p:set>
                                      <p:cBhvr>
                                        <p:cTn id="19" dur="1" fill="hold">
                                          <p:stCondLst>
                                            <p:cond delay="0"/>
                                          </p:stCondLst>
                                        </p:cTn>
                                        <p:tgtEl>
                                          <p:spTgt spid="78852"/>
                                        </p:tgtEl>
                                        <p:attrNameLst>
                                          <p:attrName>style.visibility</p:attrName>
                                        </p:attrNameLst>
                                      </p:cBhvr>
                                      <p:to>
                                        <p:strVal val="visible"/>
                                      </p:to>
                                    </p:set>
                                    <p:animEffect transition="in" filter="fade">
                                      <p:cBhvr>
                                        <p:cTn id="20" dur="500"/>
                                        <p:tgtEl>
                                          <p:spTgt spid="78852"/>
                                        </p:tgtEl>
                                      </p:cBhvr>
                                    </p:animEffect>
                                    <p:anim calcmode="lin" valueType="num">
                                      <p:cBhvr>
                                        <p:cTn id="21" dur="500" fill="hold"/>
                                        <p:tgtEl>
                                          <p:spTgt spid="78852"/>
                                        </p:tgtEl>
                                        <p:attrNameLst>
                                          <p:attrName>style.rotation</p:attrName>
                                        </p:attrNameLst>
                                      </p:cBhvr>
                                      <p:tavLst>
                                        <p:tav tm="0">
                                          <p:val>
                                            <p:fltVal val="720"/>
                                          </p:val>
                                        </p:tav>
                                        <p:tav tm="100000">
                                          <p:val>
                                            <p:fltVal val="0"/>
                                          </p:val>
                                        </p:tav>
                                      </p:tavLst>
                                    </p:anim>
                                    <p:anim calcmode="lin" valueType="num">
                                      <p:cBhvr>
                                        <p:cTn id="22" dur="500" fill="hold"/>
                                        <p:tgtEl>
                                          <p:spTgt spid="78852"/>
                                        </p:tgtEl>
                                        <p:attrNameLst>
                                          <p:attrName>ppt_h</p:attrName>
                                        </p:attrNameLst>
                                      </p:cBhvr>
                                      <p:tavLst>
                                        <p:tav tm="0">
                                          <p:val>
                                            <p:fltVal val="0"/>
                                          </p:val>
                                        </p:tav>
                                        <p:tav tm="100000">
                                          <p:val>
                                            <p:strVal val="#ppt_h"/>
                                          </p:val>
                                        </p:tav>
                                      </p:tavLst>
                                    </p:anim>
                                    <p:anim calcmode="lin" valueType="num">
                                      <p:cBhvr>
                                        <p:cTn id="23" dur="500" fill="hold"/>
                                        <p:tgtEl>
                                          <p:spTgt spid="78852"/>
                                        </p:tgtEl>
                                        <p:attrNameLst>
                                          <p:attrName>ppt_w</p:attrName>
                                        </p:attrNameLst>
                                      </p:cBhvr>
                                      <p:tavLst>
                                        <p:tav tm="0">
                                          <p:val>
                                            <p:fltVal val="0"/>
                                          </p:val>
                                        </p:tav>
                                        <p:tav tm="100000">
                                          <p:val>
                                            <p:strVal val="#ppt_w"/>
                                          </p:val>
                                        </p:tav>
                                      </p:tavLst>
                                    </p:anim>
                                  </p:childTnLst>
                                </p:cTn>
                              </p:par>
                            </p:childTnLst>
                          </p:cTn>
                        </p:par>
                        <p:par>
                          <p:cTn id="24" fill="hold" nodeType="afterGroup">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78903"/>
                                        </p:tgtEl>
                                        <p:attrNameLst>
                                          <p:attrName>style.visibility</p:attrName>
                                        </p:attrNameLst>
                                      </p:cBhvr>
                                      <p:to>
                                        <p:strVal val="visible"/>
                                      </p:to>
                                    </p:set>
                                    <p:anim calcmode="lin" valueType="num">
                                      <p:cBhvr>
                                        <p:cTn id="27" dur="500" fill="hold"/>
                                        <p:tgtEl>
                                          <p:spTgt spid="78903"/>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78903"/>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78903"/>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7890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78870"/>
                                        </p:tgtEl>
                                        <p:attrNameLst>
                                          <p:attrName>style.visibility</p:attrName>
                                        </p:attrNameLst>
                                      </p:cBhvr>
                                      <p:to>
                                        <p:strVal val="visible"/>
                                      </p:to>
                                    </p:set>
                                    <p:anim calcmode="lin" valueType="num">
                                      <p:cBhvr>
                                        <p:cTn id="34" dur="500" fill="hold"/>
                                        <p:tgtEl>
                                          <p:spTgt spid="78870"/>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78870"/>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78870"/>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7887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78904"/>
                                        </p:tgtEl>
                                        <p:attrNameLst>
                                          <p:attrName>style.visibility</p:attrName>
                                        </p:attrNameLst>
                                      </p:cBhvr>
                                      <p:to>
                                        <p:strVal val="visible"/>
                                      </p:to>
                                    </p:set>
                                    <p:anim calcmode="lin" valueType="num">
                                      <p:cBhvr>
                                        <p:cTn id="41" dur="500" fill="hold"/>
                                        <p:tgtEl>
                                          <p:spTgt spid="78904"/>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8904"/>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8904"/>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890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39" presetClass="entr" presetSubtype="0" accel="100000" fill="hold" grpId="0" nodeType="afterEffect">
                                  <p:stCondLst>
                                    <p:cond delay="0"/>
                                  </p:stCondLst>
                                  <p:childTnLst>
                                    <p:set>
                                      <p:cBhvr>
                                        <p:cTn id="47" dur="1" fill="hold">
                                          <p:stCondLst>
                                            <p:cond delay="0"/>
                                          </p:stCondLst>
                                        </p:cTn>
                                        <p:tgtEl>
                                          <p:spTgt spid="78873"/>
                                        </p:tgtEl>
                                        <p:attrNameLst>
                                          <p:attrName>style.visibility</p:attrName>
                                        </p:attrNameLst>
                                      </p:cBhvr>
                                      <p:to>
                                        <p:strVal val="visible"/>
                                      </p:to>
                                    </p:set>
                                    <p:anim calcmode="lin" valueType="num">
                                      <p:cBhvr>
                                        <p:cTn id="48" dur="500" fill="hold"/>
                                        <p:tgtEl>
                                          <p:spTgt spid="78873"/>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78873"/>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78873"/>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78873"/>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000"/>
                            </p:stCondLst>
                            <p:childTnLst>
                              <p:par>
                                <p:cTn id="53" presetID="39" presetClass="entr" presetSubtype="0" accel="100000" fill="hold" grpId="0" nodeType="afterEffect">
                                  <p:stCondLst>
                                    <p:cond delay="0"/>
                                  </p:stCondLst>
                                  <p:childTnLst>
                                    <p:set>
                                      <p:cBhvr>
                                        <p:cTn id="54" dur="1" fill="hold">
                                          <p:stCondLst>
                                            <p:cond delay="0"/>
                                          </p:stCondLst>
                                        </p:cTn>
                                        <p:tgtEl>
                                          <p:spTgt spid="78905"/>
                                        </p:tgtEl>
                                        <p:attrNameLst>
                                          <p:attrName>style.visibility</p:attrName>
                                        </p:attrNameLst>
                                      </p:cBhvr>
                                      <p:to>
                                        <p:strVal val="visible"/>
                                      </p:to>
                                    </p:set>
                                    <p:anim calcmode="lin" valueType="num">
                                      <p:cBhvr>
                                        <p:cTn id="55" dur="500" fill="hold"/>
                                        <p:tgtEl>
                                          <p:spTgt spid="78905"/>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78905"/>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78905"/>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7890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500"/>
                            </p:stCondLst>
                            <p:childTnLst>
                              <p:par>
                                <p:cTn id="60" presetID="39" presetClass="entr" presetSubtype="0" accel="100000" fill="hold" grpId="0" nodeType="afterEffect">
                                  <p:stCondLst>
                                    <p:cond delay="0"/>
                                  </p:stCondLst>
                                  <p:childTnLst>
                                    <p:set>
                                      <p:cBhvr>
                                        <p:cTn id="61" dur="1" fill="hold">
                                          <p:stCondLst>
                                            <p:cond delay="0"/>
                                          </p:stCondLst>
                                        </p:cTn>
                                        <p:tgtEl>
                                          <p:spTgt spid="78876"/>
                                        </p:tgtEl>
                                        <p:attrNameLst>
                                          <p:attrName>style.visibility</p:attrName>
                                        </p:attrNameLst>
                                      </p:cBhvr>
                                      <p:to>
                                        <p:strVal val="visible"/>
                                      </p:to>
                                    </p:set>
                                    <p:anim calcmode="lin" valueType="num">
                                      <p:cBhvr>
                                        <p:cTn id="62" dur="500" fill="hold"/>
                                        <p:tgtEl>
                                          <p:spTgt spid="78876"/>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78876"/>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78876"/>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78876"/>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5000"/>
                            </p:stCondLst>
                            <p:childTnLst>
                              <p:par>
                                <p:cTn id="67" presetID="39" presetClass="entr" presetSubtype="0" accel="100000" fill="hold" grpId="0" nodeType="afterEffect">
                                  <p:stCondLst>
                                    <p:cond delay="0"/>
                                  </p:stCondLst>
                                  <p:childTnLst>
                                    <p:set>
                                      <p:cBhvr>
                                        <p:cTn id="68" dur="1" fill="hold">
                                          <p:stCondLst>
                                            <p:cond delay="0"/>
                                          </p:stCondLst>
                                        </p:cTn>
                                        <p:tgtEl>
                                          <p:spTgt spid="78906"/>
                                        </p:tgtEl>
                                        <p:attrNameLst>
                                          <p:attrName>style.visibility</p:attrName>
                                        </p:attrNameLst>
                                      </p:cBhvr>
                                      <p:to>
                                        <p:strVal val="visible"/>
                                      </p:to>
                                    </p:set>
                                    <p:anim calcmode="lin" valueType="num">
                                      <p:cBhvr>
                                        <p:cTn id="69" dur="500" fill="hold"/>
                                        <p:tgtEl>
                                          <p:spTgt spid="78906"/>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78906"/>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78906"/>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78906"/>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500"/>
                            </p:stCondLst>
                            <p:childTnLst>
                              <p:par>
                                <p:cTn id="74" presetID="39" presetClass="entr" presetSubtype="0" accel="100000" fill="hold" grpId="0" nodeType="afterEffect">
                                  <p:stCondLst>
                                    <p:cond delay="0"/>
                                  </p:stCondLst>
                                  <p:childTnLst>
                                    <p:set>
                                      <p:cBhvr>
                                        <p:cTn id="75" dur="1" fill="hold">
                                          <p:stCondLst>
                                            <p:cond delay="0"/>
                                          </p:stCondLst>
                                        </p:cTn>
                                        <p:tgtEl>
                                          <p:spTgt spid="78879"/>
                                        </p:tgtEl>
                                        <p:attrNameLst>
                                          <p:attrName>style.visibility</p:attrName>
                                        </p:attrNameLst>
                                      </p:cBhvr>
                                      <p:to>
                                        <p:strVal val="visible"/>
                                      </p:to>
                                    </p:set>
                                    <p:anim calcmode="lin" valueType="num">
                                      <p:cBhvr>
                                        <p:cTn id="76" dur="500" fill="hold"/>
                                        <p:tgtEl>
                                          <p:spTgt spid="78879"/>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78879"/>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78879"/>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78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2" grpId="0"/>
      <p:bldP spid="78870" grpId="0"/>
      <p:bldP spid="78873" grpId="0"/>
      <p:bldP spid="78876" grpId="0"/>
      <p:bldP spid="78879" grpId="0"/>
      <p:bldP spid="78901" grpId="0" animBg="1" autoUpdateAnimBg="0"/>
      <p:bldP spid="78902" grpId="0" animBg="1" autoUpdateAnimBg="0"/>
      <p:bldP spid="78903" grpId="0"/>
      <p:bldP spid="78904" grpId="0"/>
      <p:bldP spid="78905" grpId="0"/>
      <p:bldP spid="7890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1621" name="AutoShape 5"/>
          <p:cNvSpPr>
            <a:spLocks noChangeArrowheads="1"/>
          </p:cNvSpPr>
          <p:nvPr/>
        </p:nvSpPr>
        <p:spPr bwMode="auto">
          <a:xfrm rot="10800000" flipH="1">
            <a:off x="5219700" y="1719263"/>
            <a:ext cx="2227263" cy="539750"/>
          </a:xfrm>
          <a:prstGeom prst="plaque">
            <a:avLst>
              <a:gd name="adj" fmla="val 16667"/>
            </a:avLst>
          </a:prstGeom>
          <a:solidFill>
            <a:srgbClr val="FFFFFF"/>
          </a:solidFill>
          <a:ln w="9525">
            <a:solidFill>
              <a:srgbClr val="CCFF99"/>
            </a:solidFill>
            <a:miter lim="800000"/>
            <a:headEnd/>
            <a:tailEnd/>
          </a:ln>
          <a:effectLst>
            <a:outerShdw dist="35921" dir="2700000" algn="ctr" rotWithShape="0">
              <a:srgbClr val="CCFF99"/>
            </a:outerShdw>
          </a:effectLst>
        </p:spPr>
        <p:txBody>
          <a:bodyPr rot="10800000" wrap="none" lIns="0" tIns="0" rIns="0" bIns="0" anchor="ctr"/>
          <a:lstStyle/>
          <a:p>
            <a:pPr>
              <a:defRPr/>
            </a:pPr>
            <a:r>
              <a:rPr lang="ar-AE" sz="2800" b="0">
                <a:solidFill>
                  <a:srgbClr val="008000"/>
                </a:solidFill>
                <a:cs typeface="SKR HEAD1" pitchFamily="2" charset="-78"/>
              </a:rPr>
              <a:t>    مــاذا لــــو ؟ </a:t>
            </a:r>
            <a:endParaRPr lang="en-US" sz="2800" b="0">
              <a:solidFill>
                <a:srgbClr val="008000"/>
              </a:solidFill>
              <a:cs typeface="SKR HEAD1" pitchFamily="2" charset="-78"/>
            </a:endParaRPr>
          </a:p>
        </p:txBody>
      </p:sp>
      <p:grpSp>
        <p:nvGrpSpPr>
          <p:cNvPr id="50180" name="Group 40"/>
          <p:cNvGrpSpPr>
            <a:grpSpLocks/>
          </p:cNvGrpSpPr>
          <p:nvPr/>
        </p:nvGrpSpPr>
        <p:grpSpPr bwMode="auto">
          <a:xfrm>
            <a:off x="-323850" y="2584450"/>
            <a:ext cx="6464300" cy="3408363"/>
            <a:chOff x="249" y="1628"/>
            <a:chExt cx="3619" cy="2147"/>
          </a:xfrm>
        </p:grpSpPr>
        <p:sp>
          <p:nvSpPr>
            <p:cNvPr id="50192" name="Text Box 14"/>
            <p:cNvSpPr txBox="1">
              <a:spLocks noChangeArrowheads="1"/>
            </p:cNvSpPr>
            <p:nvPr/>
          </p:nvSpPr>
          <p:spPr bwMode="auto">
            <a:xfrm>
              <a:off x="1338" y="1628"/>
              <a:ext cx="25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مـاذا لو تكلم الكرسـي ؟ </a:t>
              </a:r>
              <a:endParaRPr lang="en-US" sz="2800">
                <a:solidFill>
                  <a:schemeClr val="bg1"/>
                </a:solidFill>
              </a:endParaRPr>
            </a:p>
          </p:txBody>
        </p:sp>
        <p:sp>
          <p:nvSpPr>
            <p:cNvPr id="50193" name="Text Box 17"/>
            <p:cNvSpPr txBox="1">
              <a:spLocks noChangeArrowheads="1"/>
            </p:cNvSpPr>
            <p:nvPr/>
          </p:nvSpPr>
          <p:spPr bwMode="auto">
            <a:xfrm>
              <a:off x="482" y="3639"/>
              <a:ext cx="33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ماذا لو كان عندك عصا سحرية ، فماذا تفعل بها ؟</a:t>
              </a:r>
              <a:endParaRPr lang="en-US" sz="2800">
                <a:solidFill>
                  <a:schemeClr val="bg1"/>
                </a:solidFill>
              </a:endParaRPr>
            </a:p>
          </p:txBody>
        </p:sp>
        <p:sp>
          <p:nvSpPr>
            <p:cNvPr id="50194" name="Text Box 20"/>
            <p:cNvSpPr txBox="1">
              <a:spLocks noChangeArrowheads="1"/>
            </p:cNvSpPr>
            <p:nvPr/>
          </p:nvSpPr>
          <p:spPr bwMode="auto">
            <a:xfrm>
              <a:off x="871" y="2022"/>
              <a:ext cx="29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ماذا لو فهمت لغة الدجاج ؟ </a:t>
              </a:r>
              <a:endParaRPr lang="en-US" sz="2800">
                <a:solidFill>
                  <a:schemeClr val="bg1"/>
                </a:solidFill>
              </a:endParaRPr>
            </a:p>
          </p:txBody>
        </p:sp>
        <p:sp>
          <p:nvSpPr>
            <p:cNvPr id="50195" name="Text Box 23"/>
            <p:cNvSpPr txBox="1">
              <a:spLocks noChangeArrowheads="1"/>
            </p:cNvSpPr>
            <p:nvPr/>
          </p:nvSpPr>
          <p:spPr bwMode="auto">
            <a:xfrm>
              <a:off x="249" y="2383"/>
              <a:ext cx="36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ماذا لو أصبح حجم السيارة مثل حجم الإنسان ؟</a:t>
              </a:r>
              <a:endParaRPr lang="en-US" sz="2800">
                <a:solidFill>
                  <a:schemeClr val="bg1"/>
                </a:solidFill>
              </a:endParaRPr>
            </a:p>
          </p:txBody>
        </p:sp>
        <p:sp>
          <p:nvSpPr>
            <p:cNvPr id="50196" name="Text Box 26"/>
            <p:cNvSpPr txBox="1">
              <a:spLocks noChangeArrowheads="1"/>
            </p:cNvSpPr>
            <p:nvPr/>
          </p:nvSpPr>
          <p:spPr bwMode="auto">
            <a:xfrm>
              <a:off x="406" y="3203"/>
              <a:ext cx="34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ماذا لو رأيت شجرة تتمايل وتنشد نشيداً حماسياً ؟</a:t>
              </a:r>
              <a:endParaRPr lang="en-US" sz="2800">
                <a:solidFill>
                  <a:schemeClr val="bg1"/>
                </a:solidFill>
              </a:endParaRPr>
            </a:p>
          </p:txBody>
        </p:sp>
        <p:sp>
          <p:nvSpPr>
            <p:cNvPr id="50197" name="Text Box 29"/>
            <p:cNvSpPr txBox="1">
              <a:spLocks noChangeArrowheads="1"/>
            </p:cNvSpPr>
            <p:nvPr/>
          </p:nvSpPr>
          <p:spPr bwMode="auto">
            <a:xfrm>
              <a:off x="406" y="2807"/>
              <a:ext cx="34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120000"/>
                <a:buFont typeface="Wingdings" pitchFamily="2" charset="2"/>
                <a:buNone/>
              </a:pPr>
              <a:r>
                <a:rPr lang="ar-AE" sz="2800">
                  <a:solidFill>
                    <a:schemeClr val="bg1"/>
                  </a:solidFill>
                </a:rPr>
                <a:t>ماذا لو رأيت جبلاً يطير في الهواء ويسبح في الماء ؟</a:t>
              </a:r>
              <a:endParaRPr lang="en-US" sz="2800">
                <a:solidFill>
                  <a:schemeClr val="bg1"/>
                </a:solidFill>
              </a:endParaRPr>
            </a:p>
          </p:txBody>
        </p:sp>
      </p:grpSp>
      <p:sp>
        <p:nvSpPr>
          <p:cNvPr id="111647" name="AutoShape 31"/>
          <p:cNvSpPr>
            <a:spLocks noChangeArrowheads="1"/>
          </p:cNvSpPr>
          <p:nvPr/>
        </p:nvSpPr>
        <p:spPr bwMode="auto">
          <a:xfrm rot="21515608" flipH="1">
            <a:off x="4400550" y="477838"/>
            <a:ext cx="1611313" cy="719137"/>
          </a:xfrm>
          <a:prstGeom prst="homePlate">
            <a:avLst>
              <a:gd name="adj" fmla="val 57374"/>
            </a:avLst>
          </a:prstGeom>
          <a:solidFill>
            <a:srgbClr val="FFFF00"/>
          </a:solidFill>
          <a:ln w="9525">
            <a:solidFill>
              <a:srgbClr val="FF3300"/>
            </a:solidFill>
            <a:miter lim="800000"/>
            <a:headEnd/>
            <a:tailEnd/>
          </a:ln>
          <a:effectLst>
            <a:outerShdw dist="35921" dir="2700000" algn="ctr" rotWithShape="0">
              <a:srgbClr val="FF0000"/>
            </a:outerShdw>
          </a:effectLst>
        </p:spPr>
        <p:txBody>
          <a:bodyPr wrap="none" lIns="0" tIns="0" rIns="0" bIns="0" anchor="ctr"/>
          <a:lstStyle/>
          <a:p>
            <a:pPr algn="ctr" rtl="0">
              <a:defRPr/>
            </a:pPr>
            <a:endParaRPr lang="en-US" sz="3200" b="0" dirty="0">
              <a:solidFill>
                <a:srgbClr val="FF3300"/>
              </a:solidFill>
              <a:cs typeface="SKR HEAD1" pitchFamily="2" charset="-78"/>
            </a:endParaRPr>
          </a:p>
        </p:txBody>
      </p:sp>
      <p:sp>
        <p:nvSpPr>
          <p:cNvPr id="111648" name="AutoShape 32"/>
          <p:cNvSpPr>
            <a:spLocks noChangeArrowheads="1"/>
          </p:cNvSpPr>
          <p:nvPr/>
        </p:nvSpPr>
        <p:spPr bwMode="auto">
          <a:xfrm flipH="1">
            <a:off x="641350" y="477838"/>
            <a:ext cx="3960813" cy="719137"/>
          </a:xfrm>
          <a:prstGeom prst="chevron">
            <a:avLst>
              <a:gd name="adj" fmla="val 50768"/>
            </a:avLst>
          </a:prstGeom>
          <a:solidFill>
            <a:srgbClr val="FFFF00"/>
          </a:solidFill>
          <a:ln w="9525">
            <a:solidFill>
              <a:srgbClr val="FF3300"/>
            </a:solidFill>
            <a:miter lim="800000"/>
            <a:headEnd/>
            <a:tailEnd/>
          </a:ln>
          <a:effectLst>
            <a:outerShdw dist="35921" dir="2700000" algn="ctr" rotWithShape="0">
              <a:srgbClr val="FF0000"/>
            </a:outerShdw>
          </a:effectLst>
        </p:spPr>
        <p:txBody>
          <a:bodyPr wrap="none" anchor="ctr"/>
          <a:lstStyle/>
          <a:p>
            <a:pPr algn="ctr" rtl="0">
              <a:defRPr/>
            </a:pPr>
            <a:r>
              <a:rPr lang="ar-AE" sz="3200" b="0">
                <a:solidFill>
                  <a:srgbClr val="FF3300"/>
                </a:solidFill>
                <a:cs typeface="SKR HEAD1" pitchFamily="2" charset="-78"/>
              </a:rPr>
              <a:t>تشجيع روح التساؤل</a:t>
            </a:r>
            <a:endParaRPr lang="en-US" sz="3200" b="0">
              <a:solidFill>
                <a:srgbClr val="FF3300"/>
              </a:solidFill>
              <a:cs typeface="SKR HEAD1" pitchFamily="2" charset="-78"/>
            </a:endParaRPr>
          </a:p>
        </p:txBody>
      </p:sp>
      <p:sp>
        <p:nvSpPr>
          <p:cNvPr id="111649" name="Text Box 33"/>
          <p:cNvSpPr txBox="1">
            <a:spLocks noChangeArrowheads="1"/>
          </p:cNvSpPr>
          <p:nvPr/>
        </p:nvSpPr>
        <p:spPr bwMode="auto">
          <a:xfrm>
            <a:off x="5795963" y="2608263"/>
            <a:ext cx="20891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1 :</a:t>
            </a:r>
            <a:endParaRPr lang="en-US" sz="2400" b="0">
              <a:solidFill>
                <a:srgbClr val="FFFF00"/>
              </a:solidFill>
              <a:cs typeface="SKR HEAD1" pitchFamily="2" charset="-78"/>
            </a:endParaRPr>
          </a:p>
        </p:txBody>
      </p:sp>
      <p:sp>
        <p:nvSpPr>
          <p:cNvPr id="111650" name="Text Box 34"/>
          <p:cNvSpPr txBox="1">
            <a:spLocks noChangeArrowheads="1"/>
          </p:cNvSpPr>
          <p:nvPr/>
        </p:nvSpPr>
        <p:spPr bwMode="auto">
          <a:xfrm>
            <a:off x="5795963" y="3357563"/>
            <a:ext cx="20891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2:</a:t>
            </a:r>
            <a:endParaRPr lang="en-US" sz="2400" b="0">
              <a:solidFill>
                <a:srgbClr val="FFFF00"/>
              </a:solidFill>
              <a:cs typeface="SKR HEAD1" pitchFamily="2" charset="-78"/>
            </a:endParaRPr>
          </a:p>
        </p:txBody>
      </p:sp>
      <p:sp>
        <p:nvSpPr>
          <p:cNvPr id="111651" name="Text Box 35"/>
          <p:cNvSpPr txBox="1">
            <a:spLocks noChangeArrowheads="1"/>
          </p:cNvSpPr>
          <p:nvPr/>
        </p:nvSpPr>
        <p:spPr bwMode="auto">
          <a:xfrm>
            <a:off x="5795963" y="3933825"/>
            <a:ext cx="20891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3 :</a:t>
            </a:r>
            <a:endParaRPr lang="en-US" sz="2400" b="0">
              <a:solidFill>
                <a:srgbClr val="FFFF00"/>
              </a:solidFill>
              <a:cs typeface="SKR HEAD1" pitchFamily="2" charset="-78"/>
            </a:endParaRPr>
          </a:p>
        </p:txBody>
      </p:sp>
      <p:sp>
        <p:nvSpPr>
          <p:cNvPr id="111652" name="Text Box 36"/>
          <p:cNvSpPr txBox="1">
            <a:spLocks noChangeArrowheads="1"/>
          </p:cNvSpPr>
          <p:nvPr/>
        </p:nvSpPr>
        <p:spPr bwMode="auto">
          <a:xfrm>
            <a:off x="5795963" y="4510088"/>
            <a:ext cx="20891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4:</a:t>
            </a:r>
            <a:endParaRPr lang="en-US" sz="2400" b="0">
              <a:solidFill>
                <a:srgbClr val="FFFF00"/>
              </a:solidFill>
              <a:cs typeface="SKR HEAD1" pitchFamily="2" charset="-78"/>
            </a:endParaRPr>
          </a:p>
        </p:txBody>
      </p:sp>
      <p:sp>
        <p:nvSpPr>
          <p:cNvPr id="111653" name="Text Box 37"/>
          <p:cNvSpPr txBox="1">
            <a:spLocks noChangeArrowheads="1"/>
          </p:cNvSpPr>
          <p:nvPr/>
        </p:nvSpPr>
        <p:spPr bwMode="auto">
          <a:xfrm>
            <a:off x="5795963" y="5084763"/>
            <a:ext cx="20891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5:</a:t>
            </a:r>
            <a:endParaRPr lang="en-US" sz="2400" b="0">
              <a:solidFill>
                <a:srgbClr val="FFFF00"/>
              </a:solidFill>
              <a:cs typeface="SKR HEAD1" pitchFamily="2" charset="-78"/>
            </a:endParaRPr>
          </a:p>
        </p:txBody>
      </p:sp>
      <p:sp>
        <p:nvSpPr>
          <p:cNvPr id="111654" name="Text Box 38"/>
          <p:cNvSpPr txBox="1">
            <a:spLocks noChangeArrowheads="1"/>
          </p:cNvSpPr>
          <p:nvPr/>
        </p:nvSpPr>
        <p:spPr bwMode="auto">
          <a:xfrm>
            <a:off x="5795963" y="5776913"/>
            <a:ext cx="20891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0000"/>
              <a:buFont typeface="Wingdings" pitchFamily="2" charset="2"/>
              <a:buChar char="["/>
            </a:pPr>
            <a:r>
              <a:rPr lang="ar-AE" sz="2400" b="0">
                <a:solidFill>
                  <a:srgbClr val="FFFF00"/>
                </a:solidFill>
                <a:cs typeface="SKR HEAD1" pitchFamily="2" charset="-78"/>
              </a:rPr>
              <a:t> مثال 6:</a:t>
            </a:r>
            <a:endParaRPr lang="en-US" sz="2400" b="0">
              <a:solidFill>
                <a:srgbClr val="FFFF00"/>
              </a:solidFill>
              <a:cs typeface="SKR HEAD1" pitchFamily="2" charset="-78"/>
            </a:endParaRPr>
          </a:p>
        </p:txBody>
      </p:sp>
      <p:sp>
        <p:nvSpPr>
          <p:cNvPr id="111655" name="Text Box 39"/>
          <p:cNvSpPr txBox="1">
            <a:spLocks noChangeArrowheads="1"/>
          </p:cNvSpPr>
          <p:nvPr/>
        </p:nvSpPr>
        <p:spPr bwMode="auto">
          <a:xfrm>
            <a:off x="144463" y="1733550"/>
            <a:ext cx="5003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spcBef>
                <a:spcPct val="50000"/>
              </a:spcBef>
              <a:buSzPct val="75000"/>
              <a:buFont typeface="Webdings" pitchFamily="18" charset="2"/>
              <a:buNone/>
            </a:pPr>
            <a:r>
              <a:rPr lang="ar-AE" sz="2600">
                <a:solidFill>
                  <a:schemeClr val="bg1"/>
                </a:solidFill>
              </a:rPr>
              <a:t>وذلك بأن تسأل الطفل  أسئلة تبدأ بـ(ماذا لو ؟ ) .</a:t>
            </a:r>
            <a:endParaRPr lang="en-US" sz="2600">
              <a:solidFill>
                <a:schemeClr val="bg1"/>
              </a:solidFill>
            </a:endParaRPr>
          </a:p>
        </p:txBody>
      </p:sp>
      <p:sp>
        <p:nvSpPr>
          <p:cNvPr id="50191" name="عنصر نائب للتاريخ 20"/>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r>
              <a:rPr lang="ar-SA" b="0" smtClean="0"/>
              <a:t>خالد السلطان</a:t>
            </a:r>
            <a:endParaRPr lang="en-US" b="0" smtClean="0"/>
          </a:p>
        </p:txBody>
      </p:sp>
      <p:pic>
        <p:nvPicPr>
          <p:cNvPr id="2" name="Picture 1"/>
          <p:cNvPicPr>
            <a:picLocks noChangeAspect="1"/>
          </p:cNvPicPr>
          <p:nvPr/>
        </p:nvPicPr>
        <p:blipFill>
          <a:blip r:embed="rId2"/>
          <a:stretch>
            <a:fillRect/>
          </a:stretch>
        </p:blipFill>
        <p:spPr>
          <a:xfrm>
            <a:off x="145415" y="3060747"/>
            <a:ext cx="1169383" cy="32225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223" y="274870"/>
            <a:ext cx="1258392" cy="2147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500"/>
                            </p:stCondLst>
                            <p:childTnLst>
                              <p:par>
                                <p:cTn id="5" presetID="35" presetClass="entr" presetSubtype="0" fill="hold" grpId="0" nodeType="afterEffect">
                                  <p:stCondLst>
                                    <p:cond delay="0"/>
                                  </p:stCondLst>
                                  <p:childTnLst>
                                    <p:set>
                                      <p:cBhvr>
                                        <p:cTn id="6" dur="1" fill="hold">
                                          <p:stCondLst>
                                            <p:cond delay="0"/>
                                          </p:stCondLst>
                                        </p:cTn>
                                        <p:tgtEl>
                                          <p:spTgt spid="111647"/>
                                        </p:tgtEl>
                                        <p:attrNameLst>
                                          <p:attrName>style.visibility</p:attrName>
                                        </p:attrNameLst>
                                      </p:cBhvr>
                                      <p:to>
                                        <p:strVal val="visible"/>
                                      </p:to>
                                    </p:set>
                                    <p:animEffect transition="in" filter="fade">
                                      <p:cBhvr>
                                        <p:cTn id="7" dur="2000"/>
                                        <p:tgtEl>
                                          <p:spTgt spid="111647"/>
                                        </p:tgtEl>
                                      </p:cBhvr>
                                    </p:animEffect>
                                    <p:anim calcmode="lin" valueType="num">
                                      <p:cBhvr>
                                        <p:cTn id="8" dur="2000" fill="hold"/>
                                        <p:tgtEl>
                                          <p:spTgt spid="111647"/>
                                        </p:tgtEl>
                                        <p:attrNameLst>
                                          <p:attrName>style.rotation</p:attrName>
                                        </p:attrNameLst>
                                      </p:cBhvr>
                                      <p:tavLst>
                                        <p:tav tm="0">
                                          <p:val>
                                            <p:fltVal val="720"/>
                                          </p:val>
                                        </p:tav>
                                        <p:tav tm="100000">
                                          <p:val>
                                            <p:fltVal val="0"/>
                                          </p:val>
                                        </p:tav>
                                      </p:tavLst>
                                    </p:anim>
                                    <p:anim calcmode="lin" valueType="num">
                                      <p:cBhvr>
                                        <p:cTn id="9" dur="2000" fill="hold"/>
                                        <p:tgtEl>
                                          <p:spTgt spid="111647"/>
                                        </p:tgtEl>
                                        <p:attrNameLst>
                                          <p:attrName>ppt_h</p:attrName>
                                        </p:attrNameLst>
                                      </p:cBhvr>
                                      <p:tavLst>
                                        <p:tav tm="0">
                                          <p:val>
                                            <p:fltVal val="0"/>
                                          </p:val>
                                        </p:tav>
                                        <p:tav tm="100000">
                                          <p:val>
                                            <p:strVal val="#ppt_h"/>
                                          </p:val>
                                        </p:tav>
                                      </p:tavLst>
                                    </p:anim>
                                    <p:anim calcmode="lin" valueType="num">
                                      <p:cBhvr>
                                        <p:cTn id="10" dur="2000" fill="hold"/>
                                        <p:tgtEl>
                                          <p:spTgt spid="11164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0"/>
                            </p:stCondLst>
                            <p:childTnLst>
                              <p:par>
                                <p:cTn id="12" presetID="35" presetClass="entr" presetSubtype="0" fill="hold" grpId="0" nodeType="afterEffect">
                                  <p:stCondLst>
                                    <p:cond delay="0"/>
                                  </p:stCondLst>
                                  <p:childTnLst>
                                    <p:set>
                                      <p:cBhvr>
                                        <p:cTn id="13" dur="1" fill="hold">
                                          <p:stCondLst>
                                            <p:cond delay="0"/>
                                          </p:stCondLst>
                                        </p:cTn>
                                        <p:tgtEl>
                                          <p:spTgt spid="111648"/>
                                        </p:tgtEl>
                                        <p:attrNameLst>
                                          <p:attrName>style.visibility</p:attrName>
                                        </p:attrNameLst>
                                      </p:cBhvr>
                                      <p:to>
                                        <p:strVal val="visible"/>
                                      </p:to>
                                    </p:set>
                                    <p:animEffect transition="in" filter="fade">
                                      <p:cBhvr>
                                        <p:cTn id="14" dur="2000"/>
                                        <p:tgtEl>
                                          <p:spTgt spid="111648"/>
                                        </p:tgtEl>
                                      </p:cBhvr>
                                    </p:animEffect>
                                    <p:anim calcmode="lin" valueType="num">
                                      <p:cBhvr>
                                        <p:cTn id="15" dur="2000" fill="hold"/>
                                        <p:tgtEl>
                                          <p:spTgt spid="111648"/>
                                        </p:tgtEl>
                                        <p:attrNameLst>
                                          <p:attrName>style.rotation</p:attrName>
                                        </p:attrNameLst>
                                      </p:cBhvr>
                                      <p:tavLst>
                                        <p:tav tm="0">
                                          <p:val>
                                            <p:fltVal val="720"/>
                                          </p:val>
                                        </p:tav>
                                        <p:tav tm="100000">
                                          <p:val>
                                            <p:fltVal val="0"/>
                                          </p:val>
                                        </p:tav>
                                      </p:tavLst>
                                    </p:anim>
                                    <p:anim calcmode="lin" valueType="num">
                                      <p:cBhvr>
                                        <p:cTn id="16" dur="2000" fill="hold"/>
                                        <p:tgtEl>
                                          <p:spTgt spid="111648"/>
                                        </p:tgtEl>
                                        <p:attrNameLst>
                                          <p:attrName>ppt_h</p:attrName>
                                        </p:attrNameLst>
                                      </p:cBhvr>
                                      <p:tavLst>
                                        <p:tav tm="0">
                                          <p:val>
                                            <p:fltVal val="0"/>
                                          </p:val>
                                        </p:tav>
                                        <p:tav tm="100000">
                                          <p:val>
                                            <p:strVal val="#ppt_h"/>
                                          </p:val>
                                        </p:tav>
                                      </p:tavLst>
                                    </p:anim>
                                    <p:anim calcmode="lin" valueType="num">
                                      <p:cBhvr>
                                        <p:cTn id="17" dur="2000" fill="hold"/>
                                        <p:tgtEl>
                                          <p:spTgt spid="111648"/>
                                        </p:tgtEl>
                                        <p:attrNameLst>
                                          <p:attrName>ppt_w</p:attrName>
                                        </p:attrNameLst>
                                      </p:cBhvr>
                                      <p:tavLst>
                                        <p:tav tm="0">
                                          <p:val>
                                            <p:fltVal val="0"/>
                                          </p:val>
                                        </p:tav>
                                        <p:tav tm="100000">
                                          <p:val>
                                            <p:strVal val="#ppt_w"/>
                                          </p:val>
                                        </p:tav>
                                      </p:tavLst>
                                    </p:anim>
                                  </p:childTnLst>
                                </p:cTn>
                              </p:par>
                            </p:childTnLst>
                          </p:cTn>
                        </p:par>
                        <p:par>
                          <p:cTn id="18" fill="hold" nodeType="afterGroup">
                            <p:stCondLst>
                              <p:cond delay="7000"/>
                            </p:stCondLst>
                            <p:childTnLst>
                              <p:par>
                                <p:cTn id="19" presetID="48" presetClass="entr" presetSubtype="0" accel="50000" fill="hold" grpId="0" nodeType="afterEffect">
                                  <p:stCondLst>
                                    <p:cond delay="0"/>
                                  </p:stCondLst>
                                  <p:childTnLst>
                                    <p:set>
                                      <p:cBhvr>
                                        <p:cTn id="20" dur="1" fill="hold">
                                          <p:stCondLst>
                                            <p:cond delay="0"/>
                                          </p:stCondLst>
                                        </p:cTn>
                                        <p:tgtEl>
                                          <p:spTgt spid="111621"/>
                                        </p:tgtEl>
                                        <p:attrNameLst>
                                          <p:attrName>style.visibility</p:attrName>
                                        </p:attrNameLst>
                                      </p:cBhvr>
                                      <p:to>
                                        <p:strVal val="visible"/>
                                      </p:to>
                                    </p:set>
                                    <p:anim calcmode="lin" valueType="num">
                                      <p:cBhvr>
                                        <p:cTn id="21" dur="500" fill="hold"/>
                                        <p:tgtEl>
                                          <p:spTgt spid="1116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 fill="hold"/>
                                        <p:tgtEl>
                                          <p:spTgt spid="111621"/>
                                        </p:tgtEl>
                                        <p:attrNameLst>
                                          <p:attrName>ppt_x</p:attrName>
                                        </p:attrNameLst>
                                      </p:cBhvr>
                                      <p:tavLst>
                                        <p:tav tm="0">
                                          <p:val>
                                            <p:fltVal val="-1"/>
                                          </p:val>
                                        </p:tav>
                                        <p:tav tm="50000">
                                          <p:val>
                                            <p:fltVal val="0.95"/>
                                          </p:val>
                                        </p:tav>
                                        <p:tav tm="100000">
                                          <p:val>
                                            <p:strVal val="#ppt_x"/>
                                          </p:val>
                                        </p:tav>
                                      </p:tavLst>
                                    </p:anim>
                                    <p:anim calcmode="lin" valueType="num">
                                      <p:cBhvr>
                                        <p:cTn id="23" dur="500" fill="hold"/>
                                        <p:tgtEl>
                                          <p:spTgt spid="111621"/>
                                        </p:tgtEl>
                                        <p:attrNameLst>
                                          <p:attrName>ppt_y</p:attrName>
                                        </p:attrNameLst>
                                      </p:cBhvr>
                                      <p:tavLst>
                                        <p:tav tm="0">
                                          <p:val>
                                            <p:strVal val="#ppt_y"/>
                                          </p:val>
                                        </p:tav>
                                        <p:tav tm="100000">
                                          <p:val>
                                            <p:strVal val="#ppt_y"/>
                                          </p:val>
                                        </p:tav>
                                      </p:tavLst>
                                    </p:anim>
                                    <p:animEffect transition="in" filter="fade">
                                      <p:cBhvr>
                                        <p:cTn id="24" dur="500"/>
                                        <p:tgtEl>
                                          <p:spTgt spid="111621"/>
                                        </p:tgtEl>
                                      </p:cBhvr>
                                    </p:animEffect>
                                  </p:childTnLst>
                                </p:cTn>
                              </p:par>
                            </p:childTnLst>
                          </p:cTn>
                        </p:par>
                        <p:par>
                          <p:cTn id="25" fill="hold" nodeType="afterGroup">
                            <p:stCondLst>
                              <p:cond delay="7500"/>
                            </p:stCondLst>
                            <p:childTnLst>
                              <p:par>
                                <p:cTn id="26" presetID="48" presetClass="entr" presetSubtype="0" accel="50000" fill="hold" grpId="0" nodeType="afterEffect">
                                  <p:stCondLst>
                                    <p:cond delay="0"/>
                                  </p:stCondLst>
                                  <p:childTnLst>
                                    <p:set>
                                      <p:cBhvr>
                                        <p:cTn id="27" dur="1" fill="hold">
                                          <p:stCondLst>
                                            <p:cond delay="0"/>
                                          </p:stCondLst>
                                        </p:cTn>
                                        <p:tgtEl>
                                          <p:spTgt spid="111655"/>
                                        </p:tgtEl>
                                        <p:attrNameLst>
                                          <p:attrName>style.visibility</p:attrName>
                                        </p:attrNameLst>
                                      </p:cBhvr>
                                      <p:to>
                                        <p:strVal val="visible"/>
                                      </p:to>
                                    </p:set>
                                    <p:anim calcmode="lin" valueType="num">
                                      <p:cBhvr>
                                        <p:cTn id="28" dur="500" fill="hold"/>
                                        <p:tgtEl>
                                          <p:spTgt spid="1116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500" fill="hold"/>
                                        <p:tgtEl>
                                          <p:spTgt spid="111655"/>
                                        </p:tgtEl>
                                        <p:attrNameLst>
                                          <p:attrName>ppt_x</p:attrName>
                                        </p:attrNameLst>
                                      </p:cBhvr>
                                      <p:tavLst>
                                        <p:tav tm="0">
                                          <p:val>
                                            <p:fltVal val="-1"/>
                                          </p:val>
                                        </p:tav>
                                        <p:tav tm="50000">
                                          <p:val>
                                            <p:fltVal val="0.95"/>
                                          </p:val>
                                        </p:tav>
                                        <p:tav tm="100000">
                                          <p:val>
                                            <p:strVal val="#ppt_x"/>
                                          </p:val>
                                        </p:tav>
                                      </p:tavLst>
                                    </p:anim>
                                    <p:anim calcmode="lin" valueType="num">
                                      <p:cBhvr>
                                        <p:cTn id="30" dur="500" fill="hold"/>
                                        <p:tgtEl>
                                          <p:spTgt spid="111655"/>
                                        </p:tgtEl>
                                        <p:attrNameLst>
                                          <p:attrName>ppt_y</p:attrName>
                                        </p:attrNameLst>
                                      </p:cBhvr>
                                      <p:tavLst>
                                        <p:tav tm="0">
                                          <p:val>
                                            <p:strVal val="#ppt_y"/>
                                          </p:val>
                                        </p:tav>
                                        <p:tav tm="100000">
                                          <p:val>
                                            <p:strVal val="#ppt_y"/>
                                          </p:val>
                                        </p:tav>
                                      </p:tavLst>
                                    </p:anim>
                                    <p:animEffect transition="in" filter="fade">
                                      <p:cBhvr>
                                        <p:cTn id="31" dur="500"/>
                                        <p:tgtEl>
                                          <p:spTgt spid="111655"/>
                                        </p:tgtEl>
                                      </p:cBhvr>
                                    </p:animEffect>
                                  </p:childTnLst>
                                </p:cTn>
                              </p:par>
                            </p:childTnLst>
                          </p:cTn>
                        </p:par>
                        <p:par>
                          <p:cTn id="32" fill="hold" nodeType="afterGroup">
                            <p:stCondLst>
                              <p:cond delay="8000"/>
                            </p:stCondLst>
                            <p:childTnLst>
                              <p:par>
                                <p:cTn id="33" presetID="58" presetClass="entr" presetSubtype="0" accel="100000" fill="hold" grpId="0" nodeType="afterEffect">
                                  <p:stCondLst>
                                    <p:cond delay="0"/>
                                  </p:stCondLst>
                                  <p:childTnLst>
                                    <p:set>
                                      <p:cBhvr>
                                        <p:cTn id="34" dur="1" fill="hold">
                                          <p:stCondLst>
                                            <p:cond delay="0"/>
                                          </p:stCondLst>
                                        </p:cTn>
                                        <p:tgtEl>
                                          <p:spTgt spid="111649"/>
                                        </p:tgtEl>
                                        <p:attrNameLst>
                                          <p:attrName>style.visibility</p:attrName>
                                        </p:attrNameLst>
                                      </p:cBhvr>
                                      <p:to>
                                        <p:strVal val="visible"/>
                                      </p:to>
                                    </p:set>
                                    <p:anim calcmode="lin" valueType="num">
                                      <p:cBhvr>
                                        <p:cTn id="35" dur="500" fill="hold"/>
                                        <p:tgtEl>
                                          <p:spTgt spid="111649"/>
                                        </p:tgtEl>
                                        <p:attrNameLst>
                                          <p:attrName>ppt_w</p:attrName>
                                        </p:attrNameLst>
                                      </p:cBhvr>
                                      <p:tavLst>
                                        <p:tav tm="0">
                                          <p:val>
                                            <p:strVal val="#ppt_w*2.5"/>
                                          </p:val>
                                        </p:tav>
                                        <p:tav tm="100000">
                                          <p:val>
                                            <p:strVal val="#ppt_w"/>
                                          </p:val>
                                        </p:tav>
                                      </p:tavLst>
                                    </p:anim>
                                    <p:anim calcmode="lin" valueType="num">
                                      <p:cBhvr>
                                        <p:cTn id="36" dur="500" fill="hold"/>
                                        <p:tgtEl>
                                          <p:spTgt spid="111649"/>
                                        </p:tgtEl>
                                        <p:attrNameLst>
                                          <p:attrName>ppt_h</p:attrName>
                                        </p:attrNameLst>
                                      </p:cBhvr>
                                      <p:tavLst>
                                        <p:tav tm="0">
                                          <p:val>
                                            <p:strVal val="#ppt_h*0.01"/>
                                          </p:val>
                                        </p:tav>
                                        <p:tav tm="100000">
                                          <p:val>
                                            <p:strVal val="#ppt_h"/>
                                          </p:val>
                                        </p:tav>
                                      </p:tavLst>
                                    </p:anim>
                                    <p:anim calcmode="lin" valueType="num">
                                      <p:cBhvr>
                                        <p:cTn id="37" dur="500" fill="hold"/>
                                        <p:tgtEl>
                                          <p:spTgt spid="111649"/>
                                        </p:tgtEl>
                                        <p:attrNameLst>
                                          <p:attrName>ppt_x</p:attrName>
                                        </p:attrNameLst>
                                      </p:cBhvr>
                                      <p:tavLst>
                                        <p:tav tm="0">
                                          <p:val>
                                            <p:strVal val="#ppt_x"/>
                                          </p:val>
                                        </p:tav>
                                        <p:tav tm="100000">
                                          <p:val>
                                            <p:strVal val="#ppt_x"/>
                                          </p:val>
                                        </p:tav>
                                      </p:tavLst>
                                    </p:anim>
                                    <p:anim calcmode="lin" valueType="num">
                                      <p:cBhvr>
                                        <p:cTn id="38" dur="500" fill="hold"/>
                                        <p:tgtEl>
                                          <p:spTgt spid="111649"/>
                                        </p:tgtEl>
                                        <p:attrNameLst>
                                          <p:attrName>ppt_y</p:attrName>
                                        </p:attrNameLst>
                                      </p:cBhvr>
                                      <p:tavLst>
                                        <p:tav tm="0">
                                          <p:val>
                                            <p:strVal val="#ppt_h+1"/>
                                          </p:val>
                                        </p:tav>
                                        <p:tav tm="100000">
                                          <p:val>
                                            <p:strVal val="#ppt_y"/>
                                          </p:val>
                                        </p:tav>
                                      </p:tavLst>
                                    </p:anim>
                                    <p:animEffect transition="in" filter="fade">
                                      <p:cBhvr>
                                        <p:cTn id="39" dur="500"/>
                                        <p:tgtEl>
                                          <p:spTgt spid="111649"/>
                                        </p:tgtEl>
                                      </p:cBhvr>
                                    </p:animEffect>
                                  </p:childTnLst>
                                </p:cTn>
                              </p:par>
                            </p:childTnLst>
                          </p:cTn>
                        </p:par>
                        <p:par>
                          <p:cTn id="40" fill="hold" nodeType="afterGroup">
                            <p:stCondLst>
                              <p:cond delay="8500"/>
                            </p:stCondLst>
                            <p:childTnLst>
                              <p:par>
                                <p:cTn id="41" presetID="58" presetClass="entr" presetSubtype="0" accel="100000" fill="hold" grpId="0" nodeType="afterEffect">
                                  <p:stCondLst>
                                    <p:cond delay="0"/>
                                  </p:stCondLst>
                                  <p:childTnLst>
                                    <p:set>
                                      <p:cBhvr>
                                        <p:cTn id="42" dur="1" fill="hold">
                                          <p:stCondLst>
                                            <p:cond delay="0"/>
                                          </p:stCondLst>
                                        </p:cTn>
                                        <p:tgtEl>
                                          <p:spTgt spid="111650"/>
                                        </p:tgtEl>
                                        <p:attrNameLst>
                                          <p:attrName>style.visibility</p:attrName>
                                        </p:attrNameLst>
                                      </p:cBhvr>
                                      <p:to>
                                        <p:strVal val="visible"/>
                                      </p:to>
                                    </p:set>
                                    <p:anim calcmode="lin" valueType="num">
                                      <p:cBhvr>
                                        <p:cTn id="43" dur="500" fill="hold"/>
                                        <p:tgtEl>
                                          <p:spTgt spid="111650"/>
                                        </p:tgtEl>
                                        <p:attrNameLst>
                                          <p:attrName>ppt_w</p:attrName>
                                        </p:attrNameLst>
                                      </p:cBhvr>
                                      <p:tavLst>
                                        <p:tav tm="0">
                                          <p:val>
                                            <p:strVal val="#ppt_w*2.5"/>
                                          </p:val>
                                        </p:tav>
                                        <p:tav tm="100000">
                                          <p:val>
                                            <p:strVal val="#ppt_w"/>
                                          </p:val>
                                        </p:tav>
                                      </p:tavLst>
                                    </p:anim>
                                    <p:anim calcmode="lin" valueType="num">
                                      <p:cBhvr>
                                        <p:cTn id="44" dur="500" fill="hold"/>
                                        <p:tgtEl>
                                          <p:spTgt spid="111650"/>
                                        </p:tgtEl>
                                        <p:attrNameLst>
                                          <p:attrName>ppt_h</p:attrName>
                                        </p:attrNameLst>
                                      </p:cBhvr>
                                      <p:tavLst>
                                        <p:tav tm="0">
                                          <p:val>
                                            <p:strVal val="#ppt_h*0.01"/>
                                          </p:val>
                                        </p:tav>
                                        <p:tav tm="100000">
                                          <p:val>
                                            <p:strVal val="#ppt_h"/>
                                          </p:val>
                                        </p:tav>
                                      </p:tavLst>
                                    </p:anim>
                                    <p:anim calcmode="lin" valueType="num">
                                      <p:cBhvr>
                                        <p:cTn id="45" dur="500" fill="hold"/>
                                        <p:tgtEl>
                                          <p:spTgt spid="111650"/>
                                        </p:tgtEl>
                                        <p:attrNameLst>
                                          <p:attrName>ppt_x</p:attrName>
                                        </p:attrNameLst>
                                      </p:cBhvr>
                                      <p:tavLst>
                                        <p:tav tm="0">
                                          <p:val>
                                            <p:strVal val="#ppt_x"/>
                                          </p:val>
                                        </p:tav>
                                        <p:tav tm="100000">
                                          <p:val>
                                            <p:strVal val="#ppt_x"/>
                                          </p:val>
                                        </p:tav>
                                      </p:tavLst>
                                    </p:anim>
                                    <p:anim calcmode="lin" valueType="num">
                                      <p:cBhvr>
                                        <p:cTn id="46" dur="500" fill="hold"/>
                                        <p:tgtEl>
                                          <p:spTgt spid="111650"/>
                                        </p:tgtEl>
                                        <p:attrNameLst>
                                          <p:attrName>ppt_y</p:attrName>
                                        </p:attrNameLst>
                                      </p:cBhvr>
                                      <p:tavLst>
                                        <p:tav tm="0">
                                          <p:val>
                                            <p:strVal val="#ppt_h+1"/>
                                          </p:val>
                                        </p:tav>
                                        <p:tav tm="100000">
                                          <p:val>
                                            <p:strVal val="#ppt_y"/>
                                          </p:val>
                                        </p:tav>
                                      </p:tavLst>
                                    </p:anim>
                                    <p:animEffect transition="in" filter="fade">
                                      <p:cBhvr>
                                        <p:cTn id="47" dur="500"/>
                                        <p:tgtEl>
                                          <p:spTgt spid="111650"/>
                                        </p:tgtEl>
                                      </p:cBhvr>
                                    </p:animEffect>
                                  </p:childTnLst>
                                </p:cTn>
                              </p:par>
                            </p:childTnLst>
                          </p:cTn>
                        </p:par>
                        <p:par>
                          <p:cTn id="48" fill="hold" nodeType="afterGroup">
                            <p:stCondLst>
                              <p:cond delay="9000"/>
                            </p:stCondLst>
                            <p:childTnLst>
                              <p:par>
                                <p:cTn id="49" presetID="58" presetClass="entr" presetSubtype="0" accel="100000" fill="hold" grpId="0" nodeType="afterEffect">
                                  <p:stCondLst>
                                    <p:cond delay="0"/>
                                  </p:stCondLst>
                                  <p:childTnLst>
                                    <p:set>
                                      <p:cBhvr>
                                        <p:cTn id="50" dur="1" fill="hold">
                                          <p:stCondLst>
                                            <p:cond delay="0"/>
                                          </p:stCondLst>
                                        </p:cTn>
                                        <p:tgtEl>
                                          <p:spTgt spid="111651"/>
                                        </p:tgtEl>
                                        <p:attrNameLst>
                                          <p:attrName>style.visibility</p:attrName>
                                        </p:attrNameLst>
                                      </p:cBhvr>
                                      <p:to>
                                        <p:strVal val="visible"/>
                                      </p:to>
                                    </p:set>
                                    <p:anim calcmode="lin" valueType="num">
                                      <p:cBhvr>
                                        <p:cTn id="51" dur="500" fill="hold"/>
                                        <p:tgtEl>
                                          <p:spTgt spid="111651"/>
                                        </p:tgtEl>
                                        <p:attrNameLst>
                                          <p:attrName>ppt_w</p:attrName>
                                        </p:attrNameLst>
                                      </p:cBhvr>
                                      <p:tavLst>
                                        <p:tav tm="0">
                                          <p:val>
                                            <p:strVal val="#ppt_w*2.5"/>
                                          </p:val>
                                        </p:tav>
                                        <p:tav tm="100000">
                                          <p:val>
                                            <p:strVal val="#ppt_w"/>
                                          </p:val>
                                        </p:tav>
                                      </p:tavLst>
                                    </p:anim>
                                    <p:anim calcmode="lin" valueType="num">
                                      <p:cBhvr>
                                        <p:cTn id="52" dur="500" fill="hold"/>
                                        <p:tgtEl>
                                          <p:spTgt spid="111651"/>
                                        </p:tgtEl>
                                        <p:attrNameLst>
                                          <p:attrName>ppt_h</p:attrName>
                                        </p:attrNameLst>
                                      </p:cBhvr>
                                      <p:tavLst>
                                        <p:tav tm="0">
                                          <p:val>
                                            <p:strVal val="#ppt_h*0.01"/>
                                          </p:val>
                                        </p:tav>
                                        <p:tav tm="100000">
                                          <p:val>
                                            <p:strVal val="#ppt_h"/>
                                          </p:val>
                                        </p:tav>
                                      </p:tavLst>
                                    </p:anim>
                                    <p:anim calcmode="lin" valueType="num">
                                      <p:cBhvr>
                                        <p:cTn id="53" dur="500" fill="hold"/>
                                        <p:tgtEl>
                                          <p:spTgt spid="111651"/>
                                        </p:tgtEl>
                                        <p:attrNameLst>
                                          <p:attrName>ppt_x</p:attrName>
                                        </p:attrNameLst>
                                      </p:cBhvr>
                                      <p:tavLst>
                                        <p:tav tm="0">
                                          <p:val>
                                            <p:strVal val="#ppt_x"/>
                                          </p:val>
                                        </p:tav>
                                        <p:tav tm="100000">
                                          <p:val>
                                            <p:strVal val="#ppt_x"/>
                                          </p:val>
                                        </p:tav>
                                      </p:tavLst>
                                    </p:anim>
                                    <p:anim calcmode="lin" valueType="num">
                                      <p:cBhvr>
                                        <p:cTn id="54" dur="500" fill="hold"/>
                                        <p:tgtEl>
                                          <p:spTgt spid="111651"/>
                                        </p:tgtEl>
                                        <p:attrNameLst>
                                          <p:attrName>ppt_y</p:attrName>
                                        </p:attrNameLst>
                                      </p:cBhvr>
                                      <p:tavLst>
                                        <p:tav tm="0">
                                          <p:val>
                                            <p:strVal val="#ppt_h+1"/>
                                          </p:val>
                                        </p:tav>
                                        <p:tav tm="100000">
                                          <p:val>
                                            <p:strVal val="#ppt_y"/>
                                          </p:val>
                                        </p:tav>
                                      </p:tavLst>
                                    </p:anim>
                                    <p:animEffect transition="in" filter="fade">
                                      <p:cBhvr>
                                        <p:cTn id="55" dur="500"/>
                                        <p:tgtEl>
                                          <p:spTgt spid="111651"/>
                                        </p:tgtEl>
                                      </p:cBhvr>
                                    </p:animEffect>
                                  </p:childTnLst>
                                </p:cTn>
                              </p:par>
                            </p:childTnLst>
                          </p:cTn>
                        </p:par>
                        <p:par>
                          <p:cTn id="56" fill="hold" nodeType="afterGroup">
                            <p:stCondLst>
                              <p:cond delay="9500"/>
                            </p:stCondLst>
                            <p:childTnLst>
                              <p:par>
                                <p:cTn id="57" presetID="58" presetClass="entr" presetSubtype="0" accel="100000" fill="hold" grpId="0" nodeType="afterEffect">
                                  <p:stCondLst>
                                    <p:cond delay="0"/>
                                  </p:stCondLst>
                                  <p:childTnLst>
                                    <p:set>
                                      <p:cBhvr>
                                        <p:cTn id="58" dur="1" fill="hold">
                                          <p:stCondLst>
                                            <p:cond delay="0"/>
                                          </p:stCondLst>
                                        </p:cTn>
                                        <p:tgtEl>
                                          <p:spTgt spid="111652"/>
                                        </p:tgtEl>
                                        <p:attrNameLst>
                                          <p:attrName>style.visibility</p:attrName>
                                        </p:attrNameLst>
                                      </p:cBhvr>
                                      <p:to>
                                        <p:strVal val="visible"/>
                                      </p:to>
                                    </p:set>
                                    <p:anim calcmode="lin" valueType="num">
                                      <p:cBhvr>
                                        <p:cTn id="59" dur="500" fill="hold"/>
                                        <p:tgtEl>
                                          <p:spTgt spid="111652"/>
                                        </p:tgtEl>
                                        <p:attrNameLst>
                                          <p:attrName>ppt_w</p:attrName>
                                        </p:attrNameLst>
                                      </p:cBhvr>
                                      <p:tavLst>
                                        <p:tav tm="0">
                                          <p:val>
                                            <p:strVal val="#ppt_w*2.5"/>
                                          </p:val>
                                        </p:tav>
                                        <p:tav tm="100000">
                                          <p:val>
                                            <p:strVal val="#ppt_w"/>
                                          </p:val>
                                        </p:tav>
                                      </p:tavLst>
                                    </p:anim>
                                    <p:anim calcmode="lin" valueType="num">
                                      <p:cBhvr>
                                        <p:cTn id="60" dur="500" fill="hold"/>
                                        <p:tgtEl>
                                          <p:spTgt spid="111652"/>
                                        </p:tgtEl>
                                        <p:attrNameLst>
                                          <p:attrName>ppt_h</p:attrName>
                                        </p:attrNameLst>
                                      </p:cBhvr>
                                      <p:tavLst>
                                        <p:tav tm="0">
                                          <p:val>
                                            <p:strVal val="#ppt_h*0.01"/>
                                          </p:val>
                                        </p:tav>
                                        <p:tav tm="100000">
                                          <p:val>
                                            <p:strVal val="#ppt_h"/>
                                          </p:val>
                                        </p:tav>
                                      </p:tavLst>
                                    </p:anim>
                                    <p:anim calcmode="lin" valueType="num">
                                      <p:cBhvr>
                                        <p:cTn id="61" dur="500" fill="hold"/>
                                        <p:tgtEl>
                                          <p:spTgt spid="111652"/>
                                        </p:tgtEl>
                                        <p:attrNameLst>
                                          <p:attrName>ppt_x</p:attrName>
                                        </p:attrNameLst>
                                      </p:cBhvr>
                                      <p:tavLst>
                                        <p:tav tm="0">
                                          <p:val>
                                            <p:strVal val="#ppt_x"/>
                                          </p:val>
                                        </p:tav>
                                        <p:tav tm="100000">
                                          <p:val>
                                            <p:strVal val="#ppt_x"/>
                                          </p:val>
                                        </p:tav>
                                      </p:tavLst>
                                    </p:anim>
                                    <p:anim calcmode="lin" valueType="num">
                                      <p:cBhvr>
                                        <p:cTn id="62" dur="500" fill="hold"/>
                                        <p:tgtEl>
                                          <p:spTgt spid="111652"/>
                                        </p:tgtEl>
                                        <p:attrNameLst>
                                          <p:attrName>ppt_y</p:attrName>
                                        </p:attrNameLst>
                                      </p:cBhvr>
                                      <p:tavLst>
                                        <p:tav tm="0">
                                          <p:val>
                                            <p:strVal val="#ppt_h+1"/>
                                          </p:val>
                                        </p:tav>
                                        <p:tav tm="100000">
                                          <p:val>
                                            <p:strVal val="#ppt_y"/>
                                          </p:val>
                                        </p:tav>
                                      </p:tavLst>
                                    </p:anim>
                                    <p:animEffect transition="in" filter="fade">
                                      <p:cBhvr>
                                        <p:cTn id="63" dur="500"/>
                                        <p:tgtEl>
                                          <p:spTgt spid="111652"/>
                                        </p:tgtEl>
                                      </p:cBhvr>
                                    </p:animEffect>
                                  </p:childTnLst>
                                </p:cTn>
                              </p:par>
                            </p:childTnLst>
                          </p:cTn>
                        </p:par>
                        <p:par>
                          <p:cTn id="64" fill="hold" nodeType="afterGroup">
                            <p:stCondLst>
                              <p:cond delay="10000"/>
                            </p:stCondLst>
                            <p:childTnLst>
                              <p:par>
                                <p:cTn id="65" presetID="58" presetClass="entr" presetSubtype="0" accel="100000" fill="hold" grpId="0" nodeType="afterEffect">
                                  <p:stCondLst>
                                    <p:cond delay="0"/>
                                  </p:stCondLst>
                                  <p:childTnLst>
                                    <p:set>
                                      <p:cBhvr>
                                        <p:cTn id="66" dur="1" fill="hold">
                                          <p:stCondLst>
                                            <p:cond delay="0"/>
                                          </p:stCondLst>
                                        </p:cTn>
                                        <p:tgtEl>
                                          <p:spTgt spid="111653"/>
                                        </p:tgtEl>
                                        <p:attrNameLst>
                                          <p:attrName>style.visibility</p:attrName>
                                        </p:attrNameLst>
                                      </p:cBhvr>
                                      <p:to>
                                        <p:strVal val="visible"/>
                                      </p:to>
                                    </p:set>
                                    <p:anim calcmode="lin" valueType="num">
                                      <p:cBhvr>
                                        <p:cTn id="67" dur="500" fill="hold"/>
                                        <p:tgtEl>
                                          <p:spTgt spid="111653"/>
                                        </p:tgtEl>
                                        <p:attrNameLst>
                                          <p:attrName>ppt_w</p:attrName>
                                        </p:attrNameLst>
                                      </p:cBhvr>
                                      <p:tavLst>
                                        <p:tav tm="0">
                                          <p:val>
                                            <p:strVal val="#ppt_w*2.5"/>
                                          </p:val>
                                        </p:tav>
                                        <p:tav tm="100000">
                                          <p:val>
                                            <p:strVal val="#ppt_w"/>
                                          </p:val>
                                        </p:tav>
                                      </p:tavLst>
                                    </p:anim>
                                    <p:anim calcmode="lin" valueType="num">
                                      <p:cBhvr>
                                        <p:cTn id="68" dur="500" fill="hold"/>
                                        <p:tgtEl>
                                          <p:spTgt spid="111653"/>
                                        </p:tgtEl>
                                        <p:attrNameLst>
                                          <p:attrName>ppt_h</p:attrName>
                                        </p:attrNameLst>
                                      </p:cBhvr>
                                      <p:tavLst>
                                        <p:tav tm="0">
                                          <p:val>
                                            <p:strVal val="#ppt_h*0.01"/>
                                          </p:val>
                                        </p:tav>
                                        <p:tav tm="100000">
                                          <p:val>
                                            <p:strVal val="#ppt_h"/>
                                          </p:val>
                                        </p:tav>
                                      </p:tavLst>
                                    </p:anim>
                                    <p:anim calcmode="lin" valueType="num">
                                      <p:cBhvr>
                                        <p:cTn id="69" dur="500" fill="hold"/>
                                        <p:tgtEl>
                                          <p:spTgt spid="111653"/>
                                        </p:tgtEl>
                                        <p:attrNameLst>
                                          <p:attrName>ppt_x</p:attrName>
                                        </p:attrNameLst>
                                      </p:cBhvr>
                                      <p:tavLst>
                                        <p:tav tm="0">
                                          <p:val>
                                            <p:strVal val="#ppt_x"/>
                                          </p:val>
                                        </p:tav>
                                        <p:tav tm="100000">
                                          <p:val>
                                            <p:strVal val="#ppt_x"/>
                                          </p:val>
                                        </p:tav>
                                      </p:tavLst>
                                    </p:anim>
                                    <p:anim calcmode="lin" valueType="num">
                                      <p:cBhvr>
                                        <p:cTn id="70" dur="500" fill="hold"/>
                                        <p:tgtEl>
                                          <p:spTgt spid="111653"/>
                                        </p:tgtEl>
                                        <p:attrNameLst>
                                          <p:attrName>ppt_y</p:attrName>
                                        </p:attrNameLst>
                                      </p:cBhvr>
                                      <p:tavLst>
                                        <p:tav tm="0">
                                          <p:val>
                                            <p:strVal val="#ppt_h+1"/>
                                          </p:val>
                                        </p:tav>
                                        <p:tav tm="100000">
                                          <p:val>
                                            <p:strVal val="#ppt_y"/>
                                          </p:val>
                                        </p:tav>
                                      </p:tavLst>
                                    </p:anim>
                                    <p:animEffect transition="in" filter="fade">
                                      <p:cBhvr>
                                        <p:cTn id="71" dur="500"/>
                                        <p:tgtEl>
                                          <p:spTgt spid="111653"/>
                                        </p:tgtEl>
                                      </p:cBhvr>
                                    </p:animEffect>
                                  </p:childTnLst>
                                </p:cTn>
                              </p:par>
                            </p:childTnLst>
                          </p:cTn>
                        </p:par>
                        <p:par>
                          <p:cTn id="72" fill="hold" nodeType="afterGroup">
                            <p:stCondLst>
                              <p:cond delay="10500"/>
                            </p:stCondLst>
                            <p:childTnLst>
                              <p:par>
                                <p:cTn id="73" presetID="58" presetClass="entr" presetSubtype="0" accel="100000" fill="hold" grpId="0" nodeType="afterEffect">
                                  <p:stCondLst>
                                    <p:cond delay="0"/>
                                  </p:stCondLst>
                                  <p:childTnLst>
                                    <p:set>
                                      <p:cBhvr>
                                        <p:cTn id="74" dur="1" fill="hold">
                                          <p:stCondLst>
                                            <p:cond delay="0"/>
                                          </p:stCondLst>
                                        </p:cTn>
                                        <p:tgtEl>
                                          <p:spTgt spid="111654"/>
                                        </p:tgtEl>
                                        <p:attrNameLst>
                                          <p:attrName>style.visibility</p:attrName>
                                        </p:attrNameLst>
                                      </p:cBhvr>
                                      <p:to>
                                        <p:strVal val="visible"/>
                                      </p:to>
                                    </p:set>
                                    <p:anim calcmode="lin" valueType="num">
                                      <p:cBhvr>
                                        <p:cTn id="75" dur="500" fill="hold"/>
                                        <p:tgtEl>
                                          <p:spTgt spid="111654"/>
                                        </p:tgtEl>
                                        <p:attrNameLst>
                                          <p:attrName>ppt_w</p:attrName>
                                        </p:attrNameLst>
                                      </p:cBhvr>
                                      <p:tavLst>
                                        <p:tav tm="0">
                                          <p:val>
                                            <p:strVal val="#ppt_w*2.5"/>
                                          </p:val>
                                        </p:tav>
                                        <p:tav tm="100000">
                                          <p:val>
                                            <p:strVal val="#ppt_w"/>
                                          </p:val>
                                        </p:tav>
                                      </p:tavLst>
                                    </p:anim>
                                    <p:anim calcmode="lin" valueType="num">
                                      <p:cBhvr>
                                        <p:cTn id="76" dur="500" fill="hold"/>
                                        <p:tgtEl>
                                          <p:spTgt spid="111654"/>
                                        </p:tgtEl>
                                        <p:attrNameLst>
                                          <p:attrName>ppt_h</p:attrName>
                                        </p:attrNameLst>
                                      </p:cBhvr>
                                      <p:tavLst>
                                        <p:tav tm="0">
                                          <p:val>
                                            <p:strVal val="#ppt_h*0.01"/>
                                          </p:val>
                                        </p:tav>
                                        <p:tav tm="100000">
                                          <p:val>
                                            <p:strVal val="#ppt_h"/>
                                          </p:val>
                                        </p:tav>
                                      </p:tavLst>
                                    </p:anim>
                                    <p:anim calcmode="lin" valueType="num">
                                      <p:cBhvr>
                                        <p:cTn id="77" dur="500" fill="hold"/>
                                        <p:tgtEl>
                                          <p:spTgt spid="111654"/>
                                        </p:tgtEl>
                                        <p:attrNameLst>
                                          <p:attrName>ppt_x</p:attrName>
                                        </p:attrNameLst>
                                      </p:cBhvr>
                                      <p:tavLst>
                                        <p:tav tm="0">
                                          <p:val>
                                            <p:strVal val="#ppt_x"/>
                                          </p:val>
                                        </p:tav>
                                        <p:tav tm="100000">
                                          <p:val>
                                            <p:strVal val="#ppt_x"/>
                                          </p:val>
                                        </p:tav>
                                      </p:tavLst>
                                    </p:anim>
                                    <p:anim calcmode="lin" valueType="num">
                                      <p:cBhvr>
                                        <p:cTn id="78" dur="500" fill="hold"/>
                                        <p:tgtEl>
                                          <p:spTgt spid="111654"/>
                                        </p:tgtEl>
                                        <p:attrNameLst>
                                          <p:attrName>ppt_y</p:attrName>
                                        </p:attrNameLst>
                                      </p:cBhvr>
                                      <p:tavLst>
                                        <p:tav tm="0">
                                          <p:val>
                                            <p:strVal val="#ppt_h+1"/>
                                          </p:val>
                                        </p:tav>
                                        <p:tav tm="100000">
                                          <p:val>
                                            <p:strVal val="#ppt_y"/>
                                          </p:val>
                                        </p:tav>
                                      </p:tavLst>
                                    </p:anim>
                                    <p:animEffect transition="in" filter="fade">
                                      <p:cBhvr>
                                        <p:cTn id="79" dur="500"/>
                                        <p:tgtEl>
                                          <p:spTgt spid="1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47" grpId="0" animBg="1"/>
      <p:bldP spid="111648" grpId="0" animBg="1"/>
      <p:bldP spid="111649" grpId="0"/>
      <p:bldP spid="111650" grpId="0"/>
      <p:bldP spid="111651" grpId="0"/>
      <p:bldP spid="111652" grpId="0"/>
      <p:bldP spid="111653" grpId="0"/>
      <p:bldP spid="111654" grpId="0"/>
      <p:bldP spid="1116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49224" y="751319"/>
            <a:ext cx="8308975"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45000"/>
              </a:lnSpc>
              <a:spcBef>
                <a:spcPct val="50000"/>
              </a:spcBef>
            </a:pPr>
            <a:r>
              <a:rPr lang="ar-IQ" sz="3600" dirty="0" smtClean="0">
                <a:solidFill>
                  <a:srgbClr val="7030A0"/>
                </a:solidFill>
              </a:rPr>
              <a:t>والتفكير التخيلي</a:t>
            </a:r>
            <a:r>
              <a:rPr lang="ar-IQ" sz="2800" dirty="0" smtClean="0">
                <a:solidFill>
                  <a:srgbClr val="0000FF"/>
                </a:solidFill>
              </a:rPr>
              <a:t>: «شكل من أشكال النشاط العقلي الذي يعمل على تجميع الصور الذهنية المختلفة الناتجة عن معطيات ومواقف تعليمية خاصة بالمدركات الحسية مع ربطها بالخبرة السابقة وإعادة تشكيلها بطريقة مبتكرة.</a:t>
            </a:r>
          </a:p>
          <a:p>
            <a:pPr lvl="1" algn="r" eaLnBrk="1" hangingPunct="1">
              <a:lnSpc>
                <a:spcPct val="145000"/>
              </a:lnSpc>
              <a:spcBef>
                <a:spcPct val="50000"/>
              </a:spcBef>
            </a:pPr>
            <a:r>
              <a:rPr lang="ar-IQ" sz="2800" dirty="0" smtClean="0">
                <a:solidFill>
                  <a:srgbClr val="7030A0"/>
                </a:solidFill>
              </a:rPr>
              <a:t>وهو</a:t>
            </a:r>
            <a:r>
              <a:rPr lang="ar-IQ" sz="2800" dirty="0" smtClean="0">
                <a:solidFill>
                  <a:srgbClr val="0000FF"/>
                </a:solidFill>
              </a:rPr>
              <a:t>: </a:t>
            </a:r>
            <a:r>
              <a:rPr lang="ar-IQ" sz="2800" dirty="0" smtClean="0">
                <a:solidFill>
                  <a:srgbClr val="C00000"/>
                </a:solidFill>
              </a:rPr>
              <a:t>نمط من أنماط النشاط العقلي المرتبط بتجميع صور ذهنية وإنطباعات تنتج عن مواقف التعلم أو الإدراك الحسي للمواقف المختلفة والأشياء والأحداث، ومن ثم ربطها بخبرات الفرد السابقة ومعارفه لكي يصل من خلال ذلك لإعادة تشكيل هذه الصور والانطباعات بطريقة مبتكرة، حيث يظهر التفكير لدى الفرد عبر سلوكاته وممارساته المختلفة.</a:t>
            </a:r>
            <a:endParaRPr lang="ar-SA" sz="2800" dirty="0">
              <a:solidFill>
                <a:srgbClr val="C00000"/>
              </a:solidFill>
            </a:endParaRPr>
          </a:p>
        </p:txBody>
      </p:sp>
      <p:sp>
        <p:nvSpPr>
          <p:cNvPr id="11269" name="AutoShape 5"/>
          <p:cNvSpPr>
            <a:spLocks noChangeArrowheads="1"/>
          </p:cNvSpPr>
          <p:nvPr/>
        </p:nvSpPr>
        <p:spPr bwMode="auto">
          <a:xfrm rot="15267012" flipH="1" flipV="1">
            <a:off x="8164511" y="957430"/>
            <a:ext cx="515938" cy="612775"/>
          </a:xfrm>
          <a:prstGeom prst="plaque">
            <a:avLst>
              <a:gd name="adj" fmla="val 16667"/>
            </a:avLst>
          </a:prstGeom>
          <a:solidFill>
            <a:srgbClr val="009900"/>
          </a:solidFill>
          <a:ln w="9525">
            <a:solidFill>
              <a:srgbClr val="00FF00"/>
            </a:solidFill>
            <a:miter lim="800000"/>
            <a:headEnd/>
            <a:tailEnd/>
          </a:ln>
          <a:effectLst>
            <a:outerShdw dist="35921" dir="2700000" algn="ctr" rotWithShape="0">
              <a:schemeClr val="tx1"/>
            </a:outerShdw>
          </a:effectLst>
        </p:spPr>
        <p:txBody>
          <a:bodyPr rot="10800000" vert="eaVert" wrap="none" anchor="ctr"/>
          <a:lstStyle/>
          <a:p>
            <a:pPr algn="ctr">
              <a:defRPr/>
            </a:pPr>
            <a:r>
              <a:rPr lang="ar-SA" sz="4000">
                <a:solidFill>
                  <a:schemeClr val="bg1"/>
                </a:solidFill>
                <a:cs typeface="Traditional Arabic" pitchFamily="2" charset="-78"/>
              </a:rPr>
              <a:t>1</a:t>
            </a:r>
            <a:endParaRPr lang="en-US" sz="4000">
              <a:solidFill>
                <a:schemeClr val="bg1"/>
              </a:solidFill>
              <a:cs typeface="Traditional Arabic" pitchFamily="2" charset="-78"/>
            </a:endParaRPr>
          </a:p>
        </p:txBody>
      </p:sp>
      <p:sp>
        <p:nvSpPr>
          <p:cNvPr id="3078" name="Text Box 14"/>
          <p:cNvSpPr txBox="1">
            <a:spLocks noChangeArrowheads="1"/>
          </p:cNvSpPr>
          <p:nvPr/>
        </p:nvSpPr>
        <p:spPr bwMode="auto">
          <a:xfrm>
            <a:off x="2938463" y="6357938"/>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pPr>
            <a:endParaRPr lang="en-US" sz="2400" b="0"/>
          </a:p>
        </p:txBody>
      </p:sp>
      <p:sp>
        <p:nvSpPr>
          <p:cNvPr id="11280" name="AutoShape 16"/>
          <p:cNvSpPr>
            <a:spLocks noChangeArrowheads="1"/>
          </p:cNvSpPr>
          <p:nvPr/>
        </p:nvSpPr>
        <p:spPr bwMode="auto">
          <a:xfrm rot="15267012" flipH="1" flipV="1">
            <a:off x="8200230" y="3094977"/>
            <a:ext cx="515937" cy="608013"/>
          </a:xfrm>
          <a:prstGeom prst="plaque">
            <a:avLst>
              <a:gd name="adj" fmla="val 16667"/>
            </a:avLst>
          </a:prstGeom>
          <a:solidFill>
            <a:srgbClr val="009900"/>
          </a:solidFill>
          <a:ln w="9525">
            <a:solidFill>
              <a:srgbClr val="00FF00"/>
            </a:solidFill>
            <a:miter lim="800000"/>
            <a:headEnd/>
            <a:tailEnd/>
          </a:ln>
          <a:effectLst>
            <a:outerShdw dist="35921" dir="2700000" algn="ctr" rotWithShape="0">
              <a:schemeClr val="tx1"/>
            </a:outerShdw>
          </a:effectLst>
        </p:spPr>
        <p:txBody>
          <a:bodyPr rot="10800000" vert="eaVert" wrap="none" anchor="ctr"/>
          <a:lstStyle/>
          <a:p>
            <a:pPr algn="ctr">
              <a:defRPr/>
            </a:pPr>
            <a:r>
              <a:rPr lang="ar-SA" sz="4000">
                <a:solidFill>
                  <a:schemeClr val="bg1"/>
                </a:solidFill>
                <a:cs typeface="Traditional Arabic" pitchFamily="2" charset="-78"/>
              </a:rPr>
              <a:t>2</a:t>
            </a:r>
            <a:endParaRPr lang="en-US" sz="4000">
              <a:solidFill>
                <a:schemeClr val="bg1"/>
              </a:solidFill>
              <a:cs typeface="Traditional Arabic" pitchFamily="2" charset="-78"/>
            </a:endParaRPr>
          </a:p>
        </p:txBody>
      </p:sp>
      <p:pic>
        <p:nvPicPr>
          <p:cNvPr id="3084" name="Picture 21" descr="j00787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24" y="5224234"/>
            <a:ext cx="1908851" cy="15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26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268"/>
                                        </p:tgtEl>
                                        <p:attrNameLst>
                                          <p:attrName>ppt_y</p:attrName>
                                        </p:attrNameLst>
                                      </p:cBhvr>
                                      <p:tavLst>
                                        <p:tav tm="0">
                                          <p:val>
                                            <p:strVal val="#ppt_y"/>
                                          </p:val>
                                        </p:tav>
                                        <p:tav tm="100000">
                                          <p:val>
                                            <p:strVal val="#ppt_y"/>
                                          </p:val>
                                        </p:tav>
                                      </p:tavLst>
                                    </p:anim>
                                    <p:animEffect transition="in" filter="fade">
                                      <p:cBhvr>
                                        <p:cTn id="10" dur="1000"/>
                                        <p:tgtEl>
                                          <p:spTgt spid="11268"/>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11269"/>
                                        </p:tgtEl>
                                        <p:attrNameLst>
                                          <p:attrName>style.visibility</p:attrName>
                                        </p:attrNameLst>
                                      </p:cBhvr>
                                      <p:to>
                                        <p:strVal val="visible"/>
                                      </p:to>
                                    </p:set>
                                    <p:anim calcmode="lin" valueType="num">
                                      <p:cBhvr>
                                        <p:cTn id="14" dur="1000" fill="hold"/>
                                        <p:tgtEl>
                                          <p:spTgt spid="1126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126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1269"/>
                                        </p:tgtEl>
                                        <p:attrNameLst>
                                          <p:attrName>ppt_y</p:attrName>
                                        </p:attrNameLst>
                                      </p:cBhvr>
                                      <p:tavLst>
                                        <p:tav tm="0">
                                          <p:val>
                                            <p:strVal val="#ppt_y"/>
                                          </p:val>
                                        </p:tav>
                                        <p:tav tm="100000">
                                          <p:val>
                                            <p:strVal val="#ppt_y"/>
                                          </p:val>
                                        </p:tav>
                                      </p:tavLst>
                                    </p:anim>
                                    <p:animEffect transition="in" filter="fade">
                                      <p:cBhvr>
                                        <p:cTn id="17" dur="1000"/>
                                        <p:tgtEl>
                                          <p:spTgt spid="11269"/>
                                        </p:tgtEl>
                                      </p:cBhvr>
                                    </p:animEffect>
                                  </p:childTnLst>
                                </p:cTn>
                              </p:par>
                            </p:childTnLst>
                          </p:cTn>
                        </p:par>
                        <p:par>
                          <p:cTn id="18" fill="hold" nodeType="afterGroup">
                            <p:stCondLst>
                              <p:cond delay="2000"/>
                            </p:stCondLst>
                            <p:childTnLst>
                              <p:par>
                                <p:cTn id="19" presetID="48" presetClass="entr" presetSubtype="0" accel="50000" fill="hold" grpId="0" nodeType="afterEffect">
                                  <p:stCondLst>
                                    <p:cond delay="0"/>
                                  </p:stCondLst>
                                  <p:childTnLst>
                                    <p:set>
                                      <p:cBhvr>
                                        <p:cTn id="20" dur="1" fill="hold">
                                          <p:stCondLst>
                                            <p:cond delay="0"/>
                                          </p:stCondLst>
                                        </p:cTn>
                                        <p:tgtEl>
                                          <p:spTgt spid="11280"/>
                                        </p:tgtEl>
                                        <p:attrNameLst>
                                          <p:attrName>style.visibility</p:attrName>
                                        </p:attrNameLst>
                                      </p:cBhvr>
                                      <p:to>
                                        <p:strVal val="visible"/>
                                      </p:to>
                                    </p:set>
                                    <p:anim calcmode="lin" valueType="num">
                                      <p:cBhvr>
                                        <p:cTn id="21" dur="1000" fill="hold"/>
                                        <p:tgtEl>
                                          <p:spTgt spid="112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1280"/>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1280"/>
                                        </p:tgtEl>
                                        <p:attrNameLst>
                                          <p:attrName>ppt_y</p:attrName>
                                        </p:attrNameLst>
                                      </p:cBhvr>
                                      <p:tavLst>
                                        <p:tav tm="0">
                                          <p:val>
                                            <p:strVal val="#ppt_y"/>
                                          </p:val>
                                        </p:tav>
                                        <p:tav tm="100000">
                                          <p:val>
                                            <p:strVal val="#ppt_y"/>
                                          </p:val>
                                        </p:tav>
                                      </p:tavLst>
                                    </p:anim>
                                    <p:animEffect transition="in" filter="fade">
                                      <p:cBhvr>
                                        <p:cTn id="24" dur="10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951"/>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AutoShape 2"/>
          <p:cNvSpPr>
            <a:spLocks noChangeArrowheads="1"/>
          </p:cNvSpPr>
          <p:nvPr/>
        </p:nvSpPr>
        <p:spPr bwMode="auto">
          <a:xfrm flipH="1">
            <a:off x="6660231" y="115887"/>
            <a:ext cx="1415380" cy="719137"/>
          </a:xfrm>
          <a:prstGeom prst="homePlate">
            <a:avLst>
              <a:gd name="adj" fmla="val 57332"/>
            </a:avLst>
          </a:prstGeom>
          <a:solidFill>
            <a:srgbClr val="FFFF00"/>
          </a:solidFill>
          <a:ln w="9525">
            <a:solidFill>
              <a:srgbClr val="FF0000"/>
            </a:solidFill>
            <a:miter lim="800000"/>
            <a:headEnd/>
            <a:tailEnd/>
          </a:ln>
          <a:effectLst>
            <a:outerShdw dist="35921" dir="2700000" algn="ctr" rotWithShape="0">
              <a:srgbClr val="FF0000"/>
            </a:outerShdw>
          </a:effectLst>
        </p:spPr>
        <p:txBody>
          <a:bodyPr wrap="none" lIns="0" tIns="0" rIns="0" bIns="0" anchor="ctr"/>
          <a:lstStyle/>
          <a:p>
            <a:pPr algn="ctr" rtl="0">
              <a:defRPr/>
            </a:pPr>
            <a:endParaRPr lang="en-US" sz="2800" b="0" dirty="0">
              <a:solidFill>
                <a:srgbClr val="FF0000"/>
              </a:solidFill>
              <a:cs typeface="SKR HEAD1" pitchFamily="2" charset="-78"/>
            </a:endParaRPr>
          </a:p>
        </p:txBody>
      </p:sp>
      <p:sp>
        <p:nvSpPr>
          <p:cNvPr id="86019" name="AutoShape 3"/>
          <p:cNvSpPr>
            <a:spLocks noChangeArrowheads="1"/>
          </p:cNvSpPr>
          <p:nvPr/>
        </p:nvSpPr>
        <p:spPr bwMode="auto">
          <a:xfrm flipH="1">
            <a:off x="179510" y="115888"/>
            <a:ext cx="6624737" cy="719137"/>
          </a:xfrm>
          <a:prstGeom prst="chevron">
            <a:avLst>
              <a:gd name="adj" fmla="val 51888"/>
            </a:avLst>
          </a:prstGeom>
          <a:solidFill>
            <a:srgbClr val="FFFF00"/>
          </a:solidFill>
          <a:ln w="9525">
            <a:solidFill>
              <a:srgbClr val="FF0000"/>
            </a:solidFill>
            <a:miter lim="800000"/>
            <a:headEnd/>
            <a:tailEnd/>
          </a:ln>
          <a:effectLst>
            <a:outerShdw dist="35921" dir="2700000" algn="ctr" rotWithShape="0">
              <a:srgbClr val="FF0000"/>
            </a:outerShdw>
          </a:effectLst>
        </p:spPr>
        <p:txBody>
          <a:bodyPr wrap="none" anchor="ctr"/>
          <a:lstStyle/>
          <a:p>
            <a:pPr algn="ctr">
              <a:defRPr/>
            </a:pPr>
            <a:r>
              <a:rPr lang="ar-IQ" sz="2800" b="0" dirty="0" smtClean="0">
                <a:solidFill>
                  <a:srgbClr val="FF0000"/>
                </a:solidFill>
                <a:cs typeface="SKR HEAD1" pitchFamily="2" charset="-78"/>
              </a:rPr>
              <a:t>نتائج اجتهادات الأطفال التخيلية في مرحلة رياض الأطفال</a:t>
            </a:r>
            <a:endParaRPr lang="en-US" sz="2800" b="0" dirty="0">
              <a:solidFill>
                <a:srgbClr val="FF0000"/>
              </a:solidFill>
              <a:cs typeface="SKR HEAD1" pitchFamily="2" charset="-78"/>
            </a:endParaRPr>
          </a:p>
        </p:txBody>
      </p:sp>
      <p:sp>
        <p:nvSpPr>
          <p:cNvPr id="86020" name="Text Box 4"/>
          <p:cNvSpPr txBox="1">
            <a:spLocks noChangeArrowheads="1"/>
          </p:cNvSpPr>
          <p:nvPr/>
        </p:nvSpPr>
        <p:spPr bwMode="auto">
          <a:xfrm>
            <a:off x="395288" y="1016000"/>
            <a:ext cx="7680325" cy="3217804"/>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Low" eaLnBrk="1" hangingPunct="1">
              <a:lnSpc>
                <a:spcPct val="80000"/>
              </a:lnSpc>
              <a:spcBef>
                <a:spcPct val="50000"/>
              </a:spcBef>
              <a:buSzPct val="75000"/>
              <a:buFont typeface="Webdings" pitchFamily="18" charset="2"/>
              <a:buNone/>
            </a:pPr>
            <a:r>
              <a:rPr lang="ar-IQ" sz="2800" dirty="0" smtClean="0">
                <a:solidFill>
                  <a:srgbClr val="0000FF"/>
                </a:solidFill>
              </a:rPr>
              <a:t>التفاعل مع مشاعرهم مستخدمين الإشارات والحركات.</a:t>
            </a:r>
            <a:endParaRPr lang="ar-AE" sz="2800" dirty="0">
              <a:solidFill>
                <a:srgbClr val="0000FF"/>
              </a:solidFill>
            </a:endParaRPr>
          </a:p>
          <a:p>
            <a:pPr algn="justLow" eaLnBrk="1" hangingPunct="1">
              <a:lnSpc>
                <a:spcPct val="80000"/>
              </a:lnSpc>
              <a:spcBef>
                <a:spcPct val="50000"/>
              </a:spcBef>
              <a:buSzPct val="75000"/>
              <a:buFont typeface="Webdings" pitchFamily="18" charset="2"/>
              <a:buNone/>
            </a:pPr>
            <a:r>
              <a:rPr lang="ar-IQ" sz="2700" dirty="0" smtClean="0">
                <a:solidFill>
                  <a:srgbClr val="0000FF"/>
                </a:solidFill>
              </a:rPr>
              <a:t>التعبير عن معتقداتهم عن طريق الرسوم.</a:t>
            </a:r>
            <a:endParaRPr lang="ar-AE" sz="2700" dirty="0">
              <a:solidFill>
                <a:srgbClr val="0000FF"/>
              </a:solidFill>
            </a:endParaRPr>
          </a:p>
          <a:p>
            <a:pPr algn="justLow" eaLnBrk="1" hangingPunct="1">
              <a:lnSpc>
                <a:spcPct val="80000"/>
              </a:lnSpc>
              <a:spcBef>
                <a:spcPct val="50000"/>
              </a:spcBef>
              <a:buSzPct val="75000"/>
              <a:buFont typeface="Webdings" pitchFamily="18" charset="2"/>
              <a:buNone/>
            </a:pPr>
            <a:r>
              <a:rPr lang="ar-IQ" sz="2800" dirty="0" smtClean="0">
                <a:solidFill>
                  <a:srgbClr val="0000FF"/>
                </a:solidFill>
              </a:rPr>
              <a:t>التعبير عن مفاهيمهم الخاصة حول العالم.</a:t>
            </a:r>
            <a:endParaRPr lang="ar-AE" sz="2800" dirty="0">
              <a:solidFill>
                <a:srgbClr val="0000FF"/>
              </a:solidFill>
            </a:endParaRPr>
          </a:p>
          <a:p>
            <a:pPr algn="justLow" eaLnBrk="1" hangingPunct="1">
              <a:lnSpc>
                <a:spcPct val="80000"/>
              </a:lnSpc>
              <a:spcBef>
                <a:spcPct val="50000"/>
              </a:spcBef>
              <a:buSzPct val="75000"/>
              <a:buFont typeface="Webdings" pitchFamily="18" charset="2"/>
              <a:buNone/>
            </a:pPr>
            <a:r>
              <a:rPr lang="ar-IQ" sz="2800" dirty="0" smtClean="0">
                <a:solidFill>
                  <a:srgbClr val="0000FF"/>
                </a:solidFill>
              </a:rPr>
              <a:t>التعبير عن ثقافتهم ويتعرفون ثقافات الآخرين.</a:t>
            </a:r>
          </a:p>
          <a:p>
            <a:pPr algn="justLow" eaLnBrk="1" hangingPunct="1">
              <a:lnSpc>
                <a:spcPct val="80000"/>
              </a:lnSpc>
              <a:spcBef>
                <a:spcPct val="50000"/>
              </a:spcBef>
              <a:buSzPct val="75000"/>
              <a:buFont typeface="Webdings" pitchFamily="18" charset="2"/>
              <a:buNone/>
            </a:pPr>
            <a:r>
              <a:rPr lang="ar-IQ" sz="2800" dirty="0" err="1" smtClean="0">
                <a:solidFill>
                  <a:srgbClr val="0000FF"/>
                </a:solidFill>
              </a:rPr>
              <a:t>إبتكار</a:t>
            </a:r>
            <a:r>
              <a:rPr lang="ar-IQ" sz="2800" dirty="0" smtClean="0">
                <a:solidFill>
                  <a:srgbClr val="0000FF"/>
                </a:solidFill>
              </a:rPr>
              <a:t> معانٍ جديدة.</a:t>
            </a:r>
          </a:p>
          <a:p>
            <a:pPr algn="justLow" eaLnBrk="1" hangingPunct="1">
              <a:lnSpc>
                <a:spcPct val="80000"/>
              </a:lnSpc>
              <a:spcBef>
                <a:spcPct val="50000"/>
              </a:spcBef>
              <a:buSzPct val="75000"/>
              <a:buFont typeface="Webdings" pitchFamily="18" charset="2"/>
              <a:buNone/>
            </a:pPr>
            <a:r>
              <a:rPr lang="ar-IQ" sz="2800" dirty="0" smtClean="0">
                <a:solidFill>
                  <a:srgbClr val="0000FF"/>
                </a:solidFill>
              </a:rPr>
              <a:t>حل المشكلات التي تواجههم.</a:t>
            </a:r>
            <a:endParaRPr lang="ar-AE" sz="2800" dirty="0">
              <a:solidFill>
                <a:srgbClr val="0000FF"/>
              </a:solidFill>
            </a:endParaRPr>
          </a:p>
        </p:txBody>
      </p:sp>
      <p:sp>
        <p:nvSpPr>
          <p:cNvPr id="86021" name="Text Box 5"/>
          <p:cNvSpPr txBox="1">
            <a:spLocks noChangeArrowheads="1"/>
          </p:cNvSpPr>
          <p:nvPr/>
        </p:nvSpPr>
        <p:spPr bwMode="auto">
          <a:xfrm>
            <a:off x="8128000" y="1050826"/>
            <a:ext cx="5476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35000"/>
              <a:buFont typeface="Wingdings" pitchFamily="2" charset="2"/>
              <a:buChar char="¯"/>
            </a:pPr>
            <a:r>
              <a:rPr lang="ar-AE" sz="2800" dirty="0">
                <a:solidFill>
                  <a:srgbClr val="FFFFFF"/>
                </a:solidFill>
              </a:rPr>
              <a:t> </a:t>
            </a:r>
            <a:endParaRPr lang="en-US" sz="2800" dirty="0">
              <a:solidFill>
                <a:srgbClr val="FFFFFF"/>
              </a:solidFill>
            </a:endParaRPr>
          </a:p>
        </p:txBody>
      </p:sp>
      <p:sp>
        <p:nvSpPr>
          <p:cNvPr id="86024" name="Text Box 8"/>
          <p:cNvSpPr txBox="1">
            <a:spLocks noChangeArrowheads="1"/>
          </p:cNvSpPr>
          <p:nvPr/>
        </p:nvSpPr>
        <p:spPr bwMode="auto">
          <a:xfrm>
            <a:off x="8098906" y="1551732"/>
            <a:ext cx="5476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35000"/>
              <a:buFont typeface="Wingdings" pitchFamily="2" charset="2"/>
              <a:buChar char="¯"/>
            </a:pPr>
            <a:r>
              <a:rPr lang="ar-AE" sz="2800" dirty="0">
                <a:solidFill>
                  <a:srgbClr val="FFFFFF"/>
                </a:solidFill>
              </a:rPr>
              <a:t> </a:t>
            </a:r>
            <a:endParaRPr lang="en-US" sz="2800" dirty="0">
              <a:solidFill>
                <a:srgbClr val="FFFFFF"/>
              </a:solidFill>
            </a:endParaRPr>
          </a:p>
        </p:txBody>
      </p:sp>
      <p:sp>
        <p:nvSpPr>
          <p:cNvPr id="86072" name="Text Box 56"/>
          <p:cNvSpPr txBox="1">
            <a:spLocks noChangeArrowheads="1"/>
          </p:cNvSpPr>
          <p:nvPr/>
        </p:nvSpPr>
        <p:spPr bwMode="auto">
          <a:xfrm>
            <a:off x="8098906" y="2132335"/>
            <a:ext cx="5476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35000"/>
              <a:buFont typeface="Wingdings" pitchFamily="2" charset="2"/>
              <a:buChar char="¯"/>
            </a:pPr>
            <a:r>
              <a:rPr lang="ar-AE" sz="2800" dirty="0">
                <a:solidFill>
                  <a:srgbClr val="FFFFFF"/>
                </a:solidFill>
              </a:rPr>
              <a:t> </a:t>
            </a:r>
            <a:endParaRPr lang="en-US" sz="2800" dirty="0">
              <a:solidFill>
                <a:srgbClr val="FFFFFF"/>
              </a:solidFill>
            </a:endParaRPr>
          </a:p>
        </p:txBody>
      </p:sp>
      <p:sp>
        <p:nvSpPr>
          <p:cNvPr id="86073" name="Text Box 57"/>
          <p:cNvSpPr txBox="1">
            <a:spLocks noChangeArrowheads="1"/>
          </p:cNvSpPr>
          <p:nvPr/>
        </p:nvSpPr>
        <p:spPr bwMode="auto">
          <a:xfrm>
            <a:off x="8100392" y="2636912"/>
            <a:ext cx="547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35000"/>
              <a:buFont typeface="Wingdings" pitchFamily="2" charset="2"/>
              <a:buChar char="¯"/>
            </a:pPr>
            <a:r>
              <a:rPr lang="ar-AE" sz="2800" dirty="0">
                <a:solidFill>
                  <a:srgbClr val="FFFFFF"/>
                </a:solidFill>
              </a:rPr>
              <a:t> </a:t>
            </a:r>
            <a:endParaRPr lang="en-US" sz="2800" dirty="0">
              <a:solidFill>
                <a:srgbClr val="FFFFFF"/>
              </a:solidFill>
            </a:endParaRPr>
          </a:p>
        </p:txBody>
      </p:sp>
      <p:pic>
        <p:nvPicPr>
          <p:cNvPr id="2" name="Picture 1"/>
          <p:cNvPicPr>
            <a:picLocks noChangeAspect="1"/>
          </p:cNvPicPr>
          <p:nvPr/>
        </p:nvPicPr>
        <p:blipFill>
          <a:blip r:embed="rId3"/>
          <a:stretch>
            <a:fillRect/>
          </a:stretch>
        </p:blipFill>
        <p:spPr>
          <a:xfrm>
            <a:off x="7820743" y="3536152"/>
            <a:ext cx="1005927" cy="944962"/>
          </a:xfrm>
          <a:prstGeom prst="rect">
            <a:avLst/>
          </a:prstGeom>
        </p:spPr>
      </p:pic>
      <p:pic>
        <p:nvPicPr>
          <p:cNvPr id="3" name="Picture 2"/>
          <p:cNvPicPr>
            <a:picLocks noChangeAspect="1"/>
          </p:cNvPicPr>
          <p:nvPr/>
        </p:nvPicPr>
        <p:blipFill>
          <a:blip r:embed="rId3"/>
          <a:stretch>
            <a:fillRect/>
          </a:stretch>
        </p:blipFill>
        <p:spPr>
          <a:xfrm>
            <a:off x="7820743" y="3013352"/>
            <a:ext cx="1005927" cy="9449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1000" fill="hold"/>
                                        <p:tgtEl>
                                          <p:spTgt spid="860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60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6018"/>
                                        </p:tgtEl>
                                        <p:attrNameLst>
                                          <p:attrName>ppt_y</p:attrName>
                                        </p:attrNameLst>
                                      </p:cBhvr>
                                      <p:tavLst>
                                        <p:tav tm="0">
                                          <p:val>
                                            <p:strVal val="#ppt_y"/>
                                          </p:val>
                                        </p:tav>
                                        <p:tav tm="100000">
                                          <p:val>
                                            <p:strVal val="#ppt_y"/>
                                          </p:val>
                                        </p:tav>
                                      </p:tavLst>
                                    </p:anim>
                                    <p:animEffect transition="in" filter="fade">
                                      <p:cBhvr>
                                        <p:cTn id="10" dur="1000"/>
                                        <p:tgtEl>
                                          <p:spTgt spid="86018"/>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86019"/>
                                        </p:tgtEl>
                                        <p:attrNameLst>
                                          <p:attrName>style.visibility</p:attrName>
                                        </p:attrNameLst>
                                      </p:cBhvr>
                                      <p:to>
                                        <p:strVal val="visible"/>
                                      </p:to>
                                    </p:set>
                                    <p:anim calcmode="lin" valueType="num">
                                      <p:cBhvr>
                                        <p:cTn id="14" dur="1000" fill="hold"/>
                                        <p:tgtEl>
                                          <p:spTgt spid="860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601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6019"/>
                                        </p:tgtEl>
                                        <p:attrNameLst>
                                          <p:attrName>ppt_y</p:attrName>
                                        </p:attrNameLst>
                                      </p:cBhvr>
                                      <p:tavLst>
                                        <p:tav tm="0">
                                          <p:val>
                                            <p:strVal val="#ppt_y"/>
                                          </p:val>
                                        </p:tav>
                                        <p:tav tm="100000">
                                          <p:val>
                                            <p:strVal val="#ppt_y"/>
                                          </p:val>
                                        </p:tav>
                                      </p:tavLst>
                                    </p:anim>
                                    <p:animEffect transition="in" filter="fade">
                                      <p:cBhvr>
                                        <p:cTn id="17" dur="1000"/>
                                        <p:tgtEl>
                                          <p:spTgt spid="86019"/>
                                        </p:tgtEl>
                                      </p:cBhvr>
                                    </p:animEffect>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86020"/>
                                        </p:tgtEl>
                                        <p:attrNameLst>
                                          <p:attrName>style.visibility</p:attrName>
                                        </p:attrNameLst>
                                      </p:cBhvr>
                                      <p:to>
                                        <p:strVal val="visible"/>
                                      </p:to>
                                    </p:set>
                                    <p:anim calcmode="lin" valueType="num">
                                      <p:cBhvr>
                                        <p:cTn id="21" dur="500" fill="hold"/>
                                        <p:tgtEl>
                                          <p:spTgt spid="86020"/>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6020"/>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6020"/>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602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39" presetClass="entr" presetSubtype="0" accel="100000" fill="hold" grpId="0" nodeType="afterEffect">
                                  <p:stCondLst>
                                    <p:cond delay="0"/>
                                  </p:stCondLst>
                                  <p:childTnLst>
                                    <p:set>
                                      <p:cBhvr>
                                        <p:cTn id="27" dur="1" fill="hold">
                                          <p:stCondLst>
                                            <p:cond delay="0"/>
                                          </p:stCondLst>
                                        </p:cTn>
                                        <p:tgtEl>
                                          <p:spTgt spid="86021"/>
                                        </p:tgtEl>
                                        <p:attrNameLst>
                                          <p:attrName>style.visibility</p:attrName>
                                        </p:attrNameLst>
                                      </p:cBhvr>
                                      <p:to>
                                        <p:strVal val="visible"/>
                                      </p:to>
                                    </p:set>
                                    <p:anim calcmode="lin" valueType="num">
                                      <p:cBhvr>
                                        <p:cTn id="28" dur="500" fill="hold"/>
                                        <p:tgtEl>
                                          <p:spTgt spid="86021"/>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6021"/>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6021"/>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602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39" presetClass="entr" presetSubtype="0" accel="100000" fill="hold" grpId="0" nodeType="afterEffect">
                                  <p:stCondLst>
                                    <p:cond delay="0"/>
                                  </p:stCondLst>
                                  <p:childTnLst>
                                    <p:set>
                                      <p:cBhvr>
                                        <p:cTn id="34" dur="1" fill="hold">
                                          <p:stCondLst>
                                            <p:cond delay="0"/>
                                          </p:stCondLst>
                                        </p:cTn>
                                        <p:tgtEl>
                                          <p:spTgt spid="86024"/>
                                        </p:tgtEl>
                                        <p:attrNameLst>
                                          <p:attrName>style.visibility</p:attrName>
                                        </p:attrNameLst>
                                      </p:cBhvr>
                                      <p:to>
                                        <p:strVal val="visible"/>
                                      </p:to>
                                    </p:set>
                                    <p:anim calcmode="lin" valueType="num">
                                      <p:cBhvr>
                                        <p:cTn id="35" dur="500" fill="hold"/>
                                        <p:tgtEl>
                                          <p:spTgt spid="86024"/>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86024"/>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86024"/>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8602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39" presetClass="entr" presetSubtype="0" accel="100000" fill="hold" grpId="0" nodeType="afterEffect">
                                  <p:stCondLst>
                                    <p:cond delay="0"/>
                                  </p:stCondLst>
                                  <p:childTnLst>
                                    <p:set>
                                      <p:cBhvr>
                                        <p:cTn id="41" dur="1" fill="hold">
                                          <p:stCondLst>
                                            <p:cond delay="0"/>
                                          </p:stCondLst>
                                        </p:cTn>
                                        <p:tgtEl>
                                          <p:spTgt spid="86072"/>
                                        </p:tgtEl>
                                        <p:attrNameLst>
                                          <p:attrName>style.visibility</p:attrName>
                                        </p:attrNameLst>
                                      </p:cBhvr>
                                      <p:to>
                                        <p:strVal val="visible"/>
                                      </p:to>
                                    </p:set>
                                    <p:anim calcmode="lin" valueType="num">
                                      <p:cBhvr>
                                        <p:cTn id="42" dur="500" fill="hold"/>
                                        <p:tgtEl>
                                          <p:spTgt spid="86072"/>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86072"/>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86072"/>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8607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000"/>
                            </p:stCondLst>
                            <p:childTnLst>
                              <p:par>
                                <p:cTn id="47" presetID="39" presetClass="entr" presetSubtype="0" accel="100000" fill="hold" grpId="0" nodeType="afterEffect">
                                  <p:stCondLst>
                                    <p:cond delay="0"/>
                                  </p:stCondLst>
                                  <p:childTnLst>
                                    <p:set>
                                      <p:cBhvr>
                                        <p:cTn id="48" dur="1" fill="hold">
                                          <p:stCondLst>
                                            <p:cond delay="0"/>
                                          </p:stCondLst>
                                        </p:cTn>
                                        <p:tgtEl>
                                          <p:spTgt spid="86073"/>
                                        </p:tgtEl>
                                        <p:attrNameLst>
                                          <p:attrName>style.visibility</p:attrName>
                                        </p:attrNameLst>
                                      </p:cBhvr>
                                      <p:to>
                                        <p:strVal val="visible"/>
                                      </p:to>
                                    </p:set>
                                    <p:anim calcmode="lin" valueType="num">
                                      <p:cBhvr>
                                        <p:cTn id="49" dur="500" fill="hold"/>
                                        <p:tgtEl>
                                          <p:spTgt spid="86073"/>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86073"/>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86073"/>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860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animBg="1"/>
      <p:bldP spid="86020" grpId="0" animBg="1"/>
      <p:bldP spid="86021" grpId="0"/>
      <p:bldP spid="86024" grpId="0"/>
      <p:bldP spid="86072" grpId="0"/>
      <p:bldP spid="8607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rot="21299">
            <a:off x="322263" y="1934681"/>
            <a:ext cx="770413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lnSpc>
                <a:spcPct val="130000"/>
              </a:lnSpc>
              <a:spcBef>
                <a:spcPct val="50000"/>
              </a:spcBef>
              <a:buSzPct val="120000"/>
              <a:buFont typeface="Webdings" pitchFamily="18" charset="2"/>
              <a:buNone/>
            </a:pPr>
            <a:r>
              <a:rPr lang="ar-AE" sz="2400" dirty="0">
                <a:solidFill>
                  <a:srgbClr val="FF0000"/>
                </a:solidFill>
              </a:rPr>
              <a:t>يمكن إثارة بعض الأسئلة التي تعين </a:t>
            </a:r>
            <a:r>
              <a:rPr lang="ar-AE" sz="2400" dirty="0" smtClean="0">
                <a:solidFill>
                  <a:srgbClr val="FF0000"/>
                </a:solidFill>
              </a:rPr>
              <a:t>المعلم</a:t>
            </a:r>
            <a:r>
              <a:rPr lang="ar-IQ" sz="2400" dirty="0" smtClean="0">
                <a:solidFill>
                  <a:srgbClr val="FF0000"/>
                </a:solidFill>
              </a:rPr>
              <a:t>ة</a:t>
            </a:r>
            <a:r>
              <a:rPr lang="ar-AE" sz="2400" dirty="0" smtClean="0">
                <a:solidFill>
                  <a:srgbClr val="FF0000"/>
                </a:solidFill>
              </a:rPr>
              <a:t> </a:t>
            </a:r>
            <a:r>
              <a:rPr lang="ar-IQ" sz="2400" dirty="0" smtClean="0">
                <a:solidFill>
                  <a:srgbClr val="FF0000"/>
                </a:solidFill>
              </a:rPr>
              <a:t>في التعرف على قدرة الطفل على التفكير التخيلي</a:t>
            </a:r>
            <a:endParaRPr lang="ar-SA" sz="2400" dirty="0">
              <a:solidFill>
                <a:srgbClr val="FF0000"/>
              </a:solidFill>
            </a:endParaRPr>
          </a:p>
        </p:txBody>
      </p:sp>
      <p:sp>
        <p:nvSpPr>
          <p:cNvPr id="70669" name="Rectangle 13"/>
          <p:cNvSpPr>
            <a:spLocks noChangeArrowheads="1"/>
          </p:cNvSpPr>
          <p:nvPr/>
        </p:nvSpPr>
        <p:spPr bwMode="auto">
          <a:xfrm>
            <a:off x="538163" y="2781300"/>
            <a:ext cx="72739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gn="justLow">
              <a:lnSpc>
                <a:spcPct val="110000"/>
              </a:lnSpc>
              <a:spcBef>
                <a:spcPct val="50000"/>
              </a:spcBef>
            </a:pPr>
            <a:r>
              <a:rPr lang="ar-AE" sz="2400" dirty="0">
                <a:solidFill>
                  <a:srgbClr val="660033"/>
                </a:solidFill>
              </a:rPr>
              <a:t>هل الطفل يميل إلى الألعاب </a:t>
            </a:r>
            <a:r>
              <a:rPr lang="ar-AE" sz="2400" dirty="0" smtClean="0">
                <a:solidFill>
                  <a:srgbClr val="660033"/>
                </a:solidFill>
              </a:rPr>
              <a:t>التركيبية، </a:t>
            </a:r>
            <a:r>
              <a:rPr lang="ar-AE" sz="2400" dirty="0">
                <a:solidFill>
                  <a:srgbClr val="660033"/>
                </a:solidFill>
              </a:rPr>
              <a:t>ويتفاعل مع </a:t>
            </a:r>
            <a:r>
              <a:rPr lang="ar-AE" sz="2400" dirty="0" smtClean="0">
                <a:solidFill>
                  <a:srgbClr val="660033"/>
                </a:solidFill>
              </a:rPr>
              <a:t>أجزائها، </a:t>
            </a:r>
            <a:r>
              <a:rPr lang="ar-AE" sz="2400" dirty="0">
                <a:solidFill>
                  <a:srgbClr val="660033"/>
                </a:solidFill>
              </a:rPr>
              <a:t>ولا يمل من كثرة وصعوبة </a:t>
            </a:r>
            <a:r>
              <a:rPr lang="ar-AE" sz="2400" dirty="0" smtClean="0">
                <a:solidFill>
                  <a:srgbClr val="660033"/>
                </a:solidFill>
              </a:rPr>
              <a:t>مكوناتها؟</a:t>
            </a:r>
            <a:endParaRPr lang="ar-SA" sz="2400" dirty="0">
              <a:solidFill>
                <a:srgbClr val="660033"/>
              </a:solidFill>
            </a:endParaRPr>
          </a:p>
        </p:txBody>
      </p:sp>
      <p:sp>
        <p:nvSpPr>
          <p:cNvPr id="70670" name="Rectangle 14"/>
          <p:cNvSpPr>
            <a:spLocks noChangeAspect="1" noChangeArrowheads="1"/>
          </p:cNvSpPr>
          <p:nvPr/>
        </p:nvSpPr>
        <p:spPr bwMode="auto">
          <a:xfrm>
            <a:off x="539750" y="3649663"/>
            <a:ext cx="72723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nSpc>
                <a:spcPct val="110000"/>
              </a:lnSpc>
              <a:spcBef>
                <a:spcPct val="50000"/>
              </a:spcBef>
            </a:pPr>
            <a:r>
              <a:rPr lang="ar-AE" sz="2400" dirty="0">
                <a:solidFill>
                  <a:srgbClr val="006600"/>
                </a:solidFill>
              </a:rPr>
              <a:t>هل يقوم الطفل منذ صغره بكسر اللعبة تفكيك </a:t>
            </a:r>
            <a:r>
              <a:rPr lang="ar-AE" sz="2400" dirty="0" smtClean="0">
                <a:solidFill>
                  <a:srgbClr val="006600"/>
                </a:solidFill>
              </a:rPr>
              <a:t>أجزائها؟</a:t>
            </a:r>
            <a:endParaRPr lang="ar-SA" sz="2400" dirty="0">
              <a:solidFill>
                <a:srgbClr val="006600"/>
              </a:solidFill>
            </a:endParaRPr>
          </a:p>
        </p:txBody>
      </p:sp>
      <p:sp>
        <p:nvSpPr>
          <p:cNvPr id="70671" name="Rectangle 15"/>
          <p:cNvSpPr>
            <a:spLocks noChangeArrowheads="1"/>
          </p:cNvSpPr>
          <p:nvPr/>
        </p:nvSpPr>
        <p:spPr bwMode="auto">
          <a:xfrm>
            <a:off x="539750" y="4202113"/>
            <a:ext cx="7272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nSpc>
                <a:spcPct val="110000"/>
              </a:lnSpc>
              <a:spcBef>
                <a:spcPct val="50000"/>
              </a:spcBef>
            </a:pPr>
            <a:r>
              <a:rPr lang="ar-AE" sz="2400" dirty="0">
                <a:solidFill>
                  <a:srgbClr val="660033"/>
                </a:solidFill>
              </a:rPr>
              <a:t>هل </a:t>
            </a:r>
            <a:r>
              <a:rPr lang="ar-IQ" sz="2400" dirty="0" smtClean="0">
                <a:solidFill>
                  <a:srgbClr val="660033"/>
                </a:solidFill>
              </a:rPr>
              <a:t>يستطيع تكملة جزء ناقص من صورة</a:t>
            </a:r>
            <a:r>
              <a:rPr lang="ar-AE" sz="2400" dirty="0" smtClean="0">
                <a:solidFill>
                  <a:srgbClr val="660033"/>
                </a:solidFill>
              </a:rPr>
              <a:t>؟</a:t>
            </a:r>
            <a:endParaRPr lang="ar-SA" sz="2400" dirty="0">
              <a:solidFill>
                <a:srgbClr val="660033"/>
              </a:solidFill>
            </a:endParaRPr>
          </a:p>
        </p:txBody>
      </p:sp>
      <p:sp>
        <p:nvSpPr>
          <p:cNvPr id="70672" name="Rectangle 16"/>
          <p:cNvSpPr>
            <a:spLocks noChangeArrowheads="1"/>
          </p:cNvSpPr>
          <p:nvPr/>
        </p:nvSpPr>
        <p:spPr bwMode="auto">
          <a:xfrm>
            <a:off x="539750" y="4749800"/>
            <a:ext cx="727233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nSpc>
                <a:spcPct val="110000"/>
              </a:lnSpc>
              <a:spcBef>
                <a:spcPct val="50000"/>
              </a:spcBef>
            </a:pPr>
            <a:r>
              <a:rPr lang="ar-AE" sz="2400">
                <a:solidFill>
                  <a:srgbClr val="006600"/>
                </a:solidFill>
              </a:rPr>
              <a:t>هل الطفل كثير التخيل ، يتلذذ بالقصص والحكايات الخيالية التي يسمعها ويعمل على سردها والإضافة إليها ؟</a:t>
            </a:r>
            <a:endParaRPr lang="ar-SA" sz="2400">
              <a:solidFill>
                <a:srgbClr val="006600"/>
              </a:solidFill>
            </a:endParaRPr>
          </a:p>
        </p:txBody>
      </p:sp>
      <p:sp>
        <p:nvSpPr>
          <p:cNvPr id="70673" name="Rectangle 17"/>
          <p:cNvSpPr>
            <a:spLocks noChangeArrowheads="1"/>
          </p:cNvSpPr>
          <p:nvPr/>
        </p:nvSpPr>
        <p:spPr bwMode="auto">
          <a:xfrm>
            <a:off x="539750" y="5589588"/>
            <a:ext cx="72723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nSpc>
                <a:spcPct val="110000"/>
              </a:lnSpc>
              <a:spcBef>
                <a:spcPct val="50000"/>
              </a:spcBef>
            </a:pPr>
            <a:r>
              <a:rPr lang="ar-AE" sz="2400">
                <a:solidFill>
                  <a:srgbClr val="660033"/>
                </a:solidFill>
              </a:rPr>
              <a:t>هـل يستطيع الطفل التعـرف على أفكار القصة التي بين يديه قبـل قراءتها وذلك من خلال التخيل والاستعانة بالصور والرسـوم التوضيحية المرفقة مع القصة ؟</a:t>
            </a:r>
            <a:endParaRPr lang="ar-SA" sz="2400">
              <a:solidFill>
                <a:srgbClr val="660033"/>
              </a:solidFill>
            </a:endParaRPr>
          </a:p>
        </p:txBody>
      </p:sp>
      <p:sp>
        <p:nvSpPr>
          <p:cNvPr id="70680" name="Oval 24"/>
          <p:cNvSpPr>
            <a:spLocks noChangeArrowheads="1"/>
          </p:cNvSpPr>
          <p:nvPr/>
        </p:nvSpPr>
        <p:spPr bwMode="auto">
          <a:xfrm rot="-1054746">
            <a:off x="7920038" y="2854325"/>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a:t>
            </a:r>
            <a:endParaRPr lang="en-US" sz="2800" b="0">
              <a:solidFill>
                <a:srgbClr val="A50021"/>
              </a:solidFill>
              <a:cs typeface="AL-Mateen" pitchFamily="2" charset="-78"/>
            </a:endParaRPr>
          </a:p>
        </p:txBody>
      </p:sp>
      <p:sp>
        <p:nvSpPr>
          <p:cNvPr id="70682" name="Oval 26"/>
          <p:cNvSpPr>
            <a:spLocks noChangeArrowheads="1"/>
          </p:cNvSpPr>
          <p:nvPr/>
        </p:nvSpPr>
        <p:spPr bwMode="auto">
          <a:xfrm rot="-1054746">
            <a:off x="7920038" y="3625850"/>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2</a:t>
            </a:r>
            <a:endParaRPr lang="en-US" sz="2800" b="0">
              <a:solidFill>
                <a:srgbClr val="A50021"/>
              </a:solidFill>
              <a:cs typeface="AL-Mateen" pitchFamily="2" charset="-78"/>
            </a:endParaRPr>
          </a:p>
        </p:txBody>
      </p:sp>
      <p:sp>
        <p:nvSpPr>
          <p:cNvPr id="70683" name="Oval 27"/>
          <p:cNvSpPr>
            <a:spLocks noChangeArrowheads="1"/>
          </p:cNvSpPr>
          <p:nvPr/>
        </p:nvSpPr>
        <p:spPr bwMode="auto">
          <a:xfrm rot="-1054746">
            <a:off x="7920038" y="4214813"/>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3</a:t>
            </a:r>
            <a:endParaRPr lang="en-US" sz="2800" b="0">
              <a:solidFill>
                <a:srgbClr val="A50021"/>
              </a:solidFill>
              <a:cs typeface="AL-Mateen" pitchFamily="2" charset="-78"/>
            </a:endParaRPr>
          </a:p>
        </p:txBody>
      </p:sp>
      <p:sp>
        <p:nvSpPr>
          <p:cNvPr id="70684" name="Oval 28"/>
          <p:cNvSpPr>
            <a:spLocks noChangeArrowheads="1"/>
          </p:cNvSpPr>
          <p:nvPr/>
        </p:nvSpPr>
        <p:spPr bwMode="auto">
          <a:xfrm rot="-1054746">
            <a:off x="7920038" y="4868863"/>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4</a:t>
            </a:r>
            <a:endParaRPr lang="en-US" sz="2800" b="0">
              <a:solidFill>
                <a:srgbClr val="A50021"/>
              </a:solidFill>
              <a:cs typeface="AL-Mateen" pitchFamily="2" charset="-78"/>
            </a:endParaRPr>
          </a:p>
        </p:txBody>
      </p:sp>
      <p:sp>
        <p:nvSpPr>
          <p:cNvPr id="70685" name="Oval 29"/>
          <p:cNvSpPr>
            <a:spLocks noChangeArrowheads="1"/>
          </p:cNvSpPr>
          <p:nvPr/>
        </p:nvSpPr>
        <p:spPr bwMode="auto">
          <a:xfrm rot="-1054746">
            <a:off x="7920038" y="5648325"/>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5</a:t>
            </a:r>
            <a:endParaRPr lang="en-US" sz="2800" b="0">
              <a:solidFill>
                <a:srgbClr val="A50021"/>
              </a:solidFill>
              <a:cs typeface="AL-Mateen" pitchFamily="2" charset="-78"/>
            </a:endParaRPr>
          </a:p>
        </p:txBody>
      </p:sp>
      <p:sp>
        <p:nvSpPr>
          <p:cNvPr id="70688" name="WordArt 32"/>
          <p:cNvSpPr>
            <a:spLocks noChangeArrowheads="1" noChangeShapeType="1" noTextEdit="1"/>
          </p:cNvSpPr>
          <p:nvPr/>
        </p:nvSpPr>
        <p:spPr bwMode="auto">
          <a:xfrm>
            <a:off x="395536" y="138921"/>
            <a:ext cx="7944375" cy="207161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20644"/>
                <a:gd name="adj2" fmla="val 0"/>
              </a:avLst>
            </a:prstTxWarp>
          </a:bodyPr>
          <a:lstStyle/>
          <a:p>
            <a:pPr algn="ctr"/>
            <a:r>
              <a:rPr lang="ar-SA" sz="3200" kern="10" dirty="0">
                <a:solidFill>
                  <a:srgbClr val="0000CC"/>
                </a:solidFill>
                <a:latin typeface="Traditional Arabic"/>
                <a:cs typeface="Traditional Arabic"/>
              </a:rPr>
              <a:t> مؤشرات تعين </a:t>
            </a:r>
            <a:r>
              <a:rPr lang="ar-IQ" sz="3200" kern="10" dirty="0" smtClean="0">
                <a:solidFill>
                  <a:srgbClr val="0000CC"/>
                </a:solidFill>
                <a:latin typeface="Traditional Arabic"/>
                <a:cs typeface="Traditional Arabic"/>
              </a:rPr>
              <a:t>في</a:t>
            </a:r>
            <a:r>
              <a:rPr lang="ar-SA" sz="3200" kern="10" dirty="0" smtClean="0">
                <a:solidFill>
                  <a:srgbClr val="0000CC"/>
                </a:solidFill>
                <a:latin typeface="Traditional Arabic"/>
                <a:cs typeface="Traditional Arabic"/>
              </a:rPr>
              <a:t> </a:t>
            </a:r>
            <a:r>
              <a:rPr lang="ar-SA" sz="3200" kern="10" dirty="0">
                <a:solidFill>
                  <a:srgbClr val="0000CC"/>
                </a:solidFill>
                <a:latin typeface="Traditional Arabic"/>
                <a:cs typeface="Traditional Arabic"/>
              </a:rPr>
              <a:t>التعرف على الطفل </a:t>
            </a:r>
            <a:r>
              <a:rPr lang="ar-IQ" sz="3200" kern="10" dirty="0" smtClean="0">
                <a:solidFill>
                  <a:srgbClr val="0000CC"/>
                </a:solidFill>
                <a:latin typeface="Traditional Arabic"/>
                <a:cs typeface="Traditional Arabic"/>
              </a:rPr>
              <a:t>الذي لديه مهارات التفكير التخيلي</a:t>
            </a:r>
            <a:r>
              <a:rPr lang="ar-SA" sz="3200" kern="10" dirty="0" smtClean="0">
                <a:solidFill>
                  <a:srgbClr val="0000CC"/>
                </a:solidFill>
                <a:latin typeface="Traditional Arabic"/>
                <a:cs typeface="Traditional Arabic"/>
              </a:rPr>
              <a:t> </a:t>
            </a:r>
            <a:endParaRPr lang="ar-SA" sz="3200" kern="10" dirty="0">
              <a:solidFill>
                <a:srgbClr val="0000CC"/>
              </a:solidFill>
              <a:latin typeface="Traditional Arabic"/>
              <a:cs typeface="Traditional Arabic"/>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241485"/>
            <a:ext cx="1353395" cy="1579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70688"/>
                                        </p:tgtEl>
                                        <p:attrNameLst>
                                          <p:attrName>style.visibility</p:attrName>
                                        </p:attrNameLst>
                                      </p:cBhvr>
                                      <p:to>
                                        <p:strVal val="visible"/>
                                      </p:to>
                                    </p:set>
                                    <p:anim calcmode="lin" valueType="num">
                                      <p:cBhvr>
                                        <p:cTn id="7" dur="1000" fill="hold"/>
                                        <p:tgtEl>
                                          <p:spTgt spid="706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068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0688"/>
                                        </p:tgtEl>
                                        <p:attrNameLst>
                                          <p:attrName>ppt_y</p:attrName>
                                        </p:attrNameLst>
                                      </p:cBhvr>
                                      <p:tavLst>
                                        <p:tav tm="0">
                                          <p:val>
                                            <p:strVal val="#ppt_y"/>
                                          </p:val>
                                        </p:tav>
                                        <p:tav tm="100000">
                                          <p:val>
                                            <p:strVal val="#ppt_y"/>
                                          </p:val>
                                        </p:tav>
                                      </p:tavLst>
                                    </p:anim>
                                    <p:animEffect transition="in" filter="fade">
                                      <p:cBhvr>
                                        <p:cTn id="10" dur="1000"/>
                                        <p:tgtEl>
                                          <p:spTgt spid="70688"/>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70659"/>
                                        </p:tgtEl>
                                        <p:attrNameLst>
                                          <p:attrName>style.visibility</p:attrName>
                                        </p:attrNameLst>
                                      </p:cBhvr>
                                      <p:to>
                                        <p:strVal val="visible"/>
                                      </p:to>
                                    </p:set>
                                    <p:anim calcmode="lin" valueType="num">
                                      <p:cBhvr>
                                        <p:cTn id="14" dur="1000" fill="hold"/>
                                        <p:tgtEl>
                                          <p:spTgt spid="706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7065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70659"/>
                                        </p:tgtEl>
                                        <p:attrNameLst>
                                          <p:attrName>ppt_y</p:attrName>
                                        </p:attrNameLst>
                                      </p:cBhvr>
                                      <p:tavLst>
                                        <p:tav tm="0">
                                          <p:val>
                                            <p:strVal val="#ppt_y"/>
                                          </p:val>
                                        </p:tav>
                                        <p:tav tm="100000">
                                          <p:val>
                                            <p:strVal val="#ppt_y"/>
                                          </p:val>
                                        </p:tav>
                                      </p:tavLst>
                                    </p:anim>
                                    <p:animEffect transition="in" filter="fade">
                                      <p:cBhvr>
                                        <p:cTn id="17" dur="1000"/>
                                        <p:tgtEl>
                                          <p:spTgt spid="70659"/>
                                        </p:tgtEl>
                                      </p:cBhvr>
                                    </p:animEffect>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70680"/>
                                        </p:tgtEl>
                                        <p:attrNameLst>
                                          <p:attrName>style.visibility</p:attrName>
                                        </p:attrNameLst>
                                      </p:cBhvr>
                                      <p:to>
                                        <p:strVal val="visible"/>
                                      </p:to>
                                    </p:set>
                                    <p:anim calcmode="lin" valueType="num">
                                      <p:cBhvr>
                                        <p:cTn id="21" dur="500" fill="hold"/>
                                        <p:tgtEl>
                                          <p:spTgt spid="70680"/>
                                        </p:tgtEl>
                                        <p:attrNameLst>
                                          <p:attrName>ppt_w</p:attrName>
                                        </p:attrNameLst>
                                      </p:cBhvr>
                                      <p:tavLst>
                                        <p:tav tm="0">
                                          <p:val>
                                            <p:fltVal val="0"/>
                                          </p:val>
                                        </p:tav>
                                        <p:tav tm="100000">
                                          <p:val>
                                            <p:strVal val="#ppt_w"/>
                                          </p:val>
                                        </p:tav>
                                      </p:tavLst>
                                    </p:anim>
                                    <p:anim calcmode="lin" valueType="num">
                                      <p:cBhvr>
                                        <p:cTn id="22" dur="500" fill="hold"/>
                                        <p:tgtEl>
                                          <p:spTgt spid="70680"/>
                                        </p:tgtEl>
                                        <p:attrNameLst>
                                          <p:attrName>ppt_h</p:attrName>
                                        </p:attrNameLst>
                                      </p:cBhvr>
                                      <p:tavLst>
                                        <p:tav tm="0">
                                          <p:val>
                                            <p:fltVal val="0"/>
                                          </p:val>
                                        </p:tav>
                                        <p:tav tm="100000">
                                          <p:val>
                                            <p:strVal val="#ppt_h"/>
                                          </p:val>
                                        </p:tav>
                                      </p:tavLst>
                                    </p:anim>
                                    <p:anim calcmode="lin" valueType="num">
                                      <p:cBhvr>
                                        <p:cTn id="23" dur="500" fill="hold"/>
                                        <p:tgtEl>
                                          <p:spTgt spid="70680"/>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70680"/>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70669"/>
                                        </p:tgtEl>
                                        <p:attrNameLst>
                                          <p:attrName>style.visibility</p:attrName>
                                        </p:attrNameLst>
                                      </p:cBhvr>
                                      <p:to>
                                        <p:strVal val="visible"/>
                                      </p:to>
                                    </p:set>
                                    <p:anim calcmode="lin" valueType="num">
                                      <p:cBhvr>
                                        <p:cTn id="28" dur="500" fill="hold"/>
                                        <p:tgtEl>
                                          <p:spTgt spid="70669"/>
                                        </p:tgtEl>
                                        <p:attrNameLst>
                                          <p:attrName>ppt_w</p:attrName>
                                        </p:attrNameLst>
                                      </p:cBhvr>
                                      <p:tavLst>
                                        <p:tav tm="0">
                                          <p:val>
                                            <p:fltVal val="0"/>
                                          </p:val>
                                        </p:tav>
                                        <p:tav tm="100000">
                                          <p:val>
                                            <p:strVal val="#ppt_w"/>
                                          </p:val>
                                        </p:tav>
                                      </p:tavLst>
                                    </p:anim>
                                    <p:anim calcmode="lin" valueType="num">
                                      <p:cBhvr>
                                        <p:cTn id="29" dur="500" fill="hold"/>
                                        <p:tgtEl>
                                          <p:spTgt spid="70669"/>
                                        </p:tgtEl>
                                        <p:attrNameLst>
                                          <p:attrName>ppt_h</p:attrName>
                                        </p:attrNameLst>
                                      </p:cBhvr>
                                      <p:tavLst>
                                        <p:tav tm="0">
                                          <p:val>
                                            <p:fltVal val="0"/>
                                          </p:val>
                                        </p:tav>
                                        <p:tav tm="100000">
                                          <p:val>
                                            <p:strVal val="#ppt_h"/>
                                          </p:val>
                                        </p:tav>
                                      </p:tavLst>
                                    </p:anim>
                                    <p:anim calcmode="lin" valueType="num">
                                      <p:cBhvr>
                                        <p:cTn id="30" dur="500" fill="hold"/>
                                        <p:tgtEl>
                                          <p:spTgt spid="70669"/>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0669"/>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3000"/>
                            </p:stCondLst>
                            <p:childTnLst>
                              <p:par>
                                <p:cTn id="33" presetID="15" presetClass="entr" presetSubtype="0" fill="hold" grpId="0" nodeType="afterEffect">
                                  <p:stCondLst>
                                    <p:cond delay="0"/>
                                  </p:stCondLst>
                                  <p:childTnLst>
                                    <p:set>
                                      <p:cBhvr>
                                        <p:cTn id="34" dur="1" fill="hold">
                                          <p:stCondLst>
                                            <p:cond delay="0"/>
                                          </p:stCondLst>
                                        </p:cTn>
                                        <p:tgtEl>
                                          <p:spTgt spid="70682"/>
                                        </p:tgtEl>
                                        <p:attrNameLst>
                                          <p:attrName>style.visibility</p:attrName>
                                        </p:attrNameLst>
                                      </p:cBhvr>
                                      <p:to>
                                        <p:strVal val="visible"/>
                                      </p:to>
                                    </p:set>
                                    <p:anim calcmode="lin" valueType="num">
                                      <p:cBhvr>
                                        <p:cTn id="35" dur="500" fill="hold"/>
                                        <p:tgtEl>
                                          <p:spTgt spid="70682"/>
                                        </p:tgtEl>
                                        <p:attrNameLst>
                                          <p:attrName>ppt_w</p:attrName>
                                        </p:attrNameLst>
                                      </p:cBhvr>
                                      <p:tavLst>
                                        <p:tav tm="0">
                                          <p:val>
                                            <p:fltVal val="0"/>
                                          </p:val>
                                        </p:tav>
                                        <p:tav tm="100000">
                                          <p:val>
                                            <p:strVal val="#ppt_w"/>
                                          </p:val>
                                        </p:tav>
                                      </p:tavLst>
                                    </p:anim>
                                    <p:anim calcmode="lin" valueType="num">
                                      <p:cBhvr>
                                        <p:cTn id="36" dur="500" fill="hold"/>
                                        <p:tgtEl>
                                          <p:spTgt spid="70682"/>
                                        </p:tgtEl>
                                        <p:attrNameLst>
                                          <p:attrName>ppt_h</p:attrName>
                                        </p:attrNameLst>
                                      </p:cBhvr>
                                      <p:tavLst>
                                        <p:tav tm="0">
                                          <p:val>
                                            <p:fltVal val="0"/>
                                          </p:val>
                                        </p:tav>
                                        <p:tav tm="100000">
                                          <p:val>
                                            <p:strVal val="#ppt_h"/>
                                          </p:val>
                                        </p:tav>
                                      </p:tavLst>
                                    </p:anim>
                                    <p:anim calcmode="lin" valueType="num">
                                      <p:cBhvr>
                                        <p:cTn id="37" dur="500" fill="hold"/>
                                        <p:tgtEl>
                                          <p:spTgt spid="70682"/>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70682"/>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3500"/>
                            </p:stCondLst>
                            <p:childTnLst>
                              <p:par>
                                <p:cTn id="40" presetID="15" presetClass="entr" presetSubtype="0" fill="hold" grpId="0" nodeType="afterEffect">
                                  <p:stCondLst>
                                    <p:cond delay="0"/>
                                  </p:stCondLst>
                                  <p:childTnLst>
                                    <p:set>
                                      <p:cBhvr>
                                        <p:cTn id="41" dur="1" fill="hold">
                                          <p:stCondLst>
                                            <p:cond delay="0"/>
                                          </p:stCondLst>
                                        </p:cTn>
                                        <p:tgtEl>
                                          <p:spTgt spid="70670"/>
                                        </p:tgtEl>
                                        <p:attrNameLst>
                                          <p:attrName>style.visibility</p:attrName>
                                        </p:attrNameLst>
                                      </p:cBhvr>
                                      <p:to>
                                        <p:strVal val="visible"/>
                                      </p:to>
                                    </p:set>
                                    <p:anim calcmode="lin" valueType="num">
                                      <p:cBhvr>
                                        <p:cTn id="42" dur="500" fill="hold"/>
                                        <p:tgtEl>
                                          <p:spTgt spid="70670"/>
                                        </p:tgtEl>
                                        <p:attrNameLst>
                                          <p:attrName>ppt_w</p:attrName>
                                        </p:attrNameLst>
                                      </p:cBhvr>
                                      <p:tavLst>
                                        <p:tav tm="0">
                                          <p:val>
                                            <p:fltVal val="0"/>
                                          </p:val>
                                        </p:tav>
                                        <p:tav tm="100000">
                                          <p:val>
                                            <p:strVal val="#ppt_w"/>
                                          </p:val>
                                        </p:tav>
                                      </p:tavLst>
                                    </p:anim>
                                    <p:anim calcmode="lin" valueType="num">
                                      <p:cBhvr>
                                        <p:cTn id="43" dur="500" fill="hold"/>
                                        <p:tgtEl>
                                          <p:spTgt spid="70670"/>
                                        </p:tgtEl>
                                        <p:attrNameLst>
                                          <p:attrName>ppt_h</p:attrName>
                                        </p:attrNameLst>
                                      </p:cBhvr>
                                      <p:tavLst>
                                        <p:tav tm="0">
                                          <p:val>
                                            <p:fltVal val="0"/>
                                          </p:val>
                                        </p:tav>
                                        <p:tav tm="100000">
                                          <p:val>
                                            <p:strVal val="#ppt_h"/>
                                          </p:val>
                                        </p:tav>
                                      </p:tavLst>
                                    </p:anim>
                                    <p:anim calcmode="lin" valueType="num">
                                      <p:cBhvr>
                                        <p:cTn id="44" dur="500" fill="hold"/>
                                        <p:tgtEl>
                                          <p:spTgt spid="70670"/>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70670"/>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4000"/>
                            </p:stCondLst>
                            <p:childTnLst>
                              <p:par>
                                <p:cTn id="47" presetID="15" presetClass="entr" presetSubtype="0" fill="hold" grpId="0" nodeType="afterEffect">
                                  <p:stCondLst>
                                    <p:cond delay="0"/>
                                  </p:stCondLst>
                                  <p:childTnLst>
                                    <p:set>
                                      <p:cBhvr>
                                        <p:cTn id="48" dur="1" fill="hold">
                                          <p:stCondLst>
                                            <p:cond delay="0"/>
                                          </p:stCondLst>
                                        </p:cTn>
                                        <p:tgtEl>
                                          <p:spTgt spid="70683"/>
                                        </p:tgtEl>
                                        <p:attrNameLst>
                                          <p:attrName>style.visibility</p:attrName>
                                        </p:attrNameLst>
                                      </p:cBhvr>
                                      <p:to>
                                        <p:strVal val="visible"/>
                                      </p:to>
                                    </p:set>
                                    <p:anim calcmode="lin" valueType="num">
                                      <p:cBhvr>
                                        <p:cTn id="49" dur="500" fill="hold"/>
                                        <p:tgtEl>
                                          <p:spTgt spid="70683"/>
                                        </p:tgtEl>
                                        <p:attrNameLst>
                                          <p:attrName>ppt_w</p:attrName>
                                        </p:attrNameLst>
                                      </p:cBhvr>
                                      <p:tavLst>
                                        <p:tav tm="0">
                                          <p:val>
                                            <p:fltVal val="0"/>
                                          </p:val>
                                        </p:tav>
                                        <p:tav tm="100000">
                                          <p:val>
                                            <p:strVal val="#ppt_w"/>
                                          </p:val>
                                        </p:tav>
                                      </p:tavLst>
                                    </p:anim>
                                    <p:anim calcmode="lin" valueType="num">
                                      <p:cBhvr>
                                        <p:cTn id="50" dur="500" fill="hold"/>
                                        <p:tgtEl>
                                          <p:spTgt spid="70683"/>
                                        </p:tgtEl>
                                        <p:attrNameLst>
                                          <p:attrName>ppt_h</p:attrName>
                                        </p:attrNameLst>
                                      </p:cBhvr>
                                      <p:tavLst>
                                        <p:tav tm="0">
                                          <p:val>
                                            <p:fltVal val="0"/>
                                          </p:val>
                                        </p:tav>
                                        <p:tav tm="100000">
                                          <p:val>
                                            <p:strVal val="#ppt_h"/>
                                          </p:val>
                                        </p:tav>
                                      </p:tavLst>
                                    </p:anim>
                                    <p:anim calcmode="lin" valueType="num">
                                      <p:cBhvr>
                                        <p:cTn id="51" dur="500" fill="hold"/>
                                        <p:tgtEl>
                                          <p:spTgt spid="70683"/>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70683"/>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4500"/>
                            </p:stCondLst>
                            <p:childTnLst>
                              <p:par>
                                <p:cTn id="54" presetID="15" presetClass="entr" presetSubtype="0" fill="hold" grpId="0" nodeType="afterEffect">
                                  <p:stCondLst>
                                    <p:cond delay="0"/>
                                  </p:stCondLst>
                                  <p:childTnLst>
                                    <p:set>
                                      <p:cBhvr>
                                        <p:cTn id="55" dur="1" fill="hold">
                                          <p:stCondLst>
                                            <p:cond delay="0"/>
                                          </p:stCondLst>
                                        </p:cTn>
                                        <p:tgtEl>
                                          <p:spTgt spid="70671"/>
                                        </p:tgtEl>
                                        <p:attrNameLst>
                                          <p:attrName>style.visibility</p:attrName>
                                        </p:attrNameLst>
                                      </p:cBhvr>
                                      <p:to>
                                        <p:strVal val="visible"/>
                                      </p:to>
                                    </p:set>
                                    <p:anim calcmode="lin" valueType="num">
                                      <p:cBhvr>
                                        <p:cTn id="56" dur="500" fill="hold"/>
                                        <p:tgtEl>
                                          <p:spTgt spid="70671"/>
                                        </p:tgtEl>
                                        <p:attrNameLst>
                                          <p:attrName>ppt_w</p:attrName>
                                        </p:attrNameLst>
                                      </p:cBhvr>
                                      <p:tavLst>
                                        <p:tav tm="0">
                                          <p:val>
                                            <p:fltVal val="0"/>
                                          </p:val>
                                        </p:tav>
                                        <p:tav tm="100000">
                                          <p:val>
                                            <p:strVal val="#ppt_w"/>
                                          </p:val>
                                        </p:tav>
                                      </p:tavLst>
                                    </p:anim>
                                    <p:anim calcmode="lin" valueType="num">
                                      <p:cBhvr>
                                        <p:cTn id="57" dur="500" fill="hold"/>
                                        <p:tgtEl>
                                          <p:spTgt spid="70671"/>
                                        </p:tgtEl>
                                        <p:attrNameLst>
                                          <p:attrName>ppt_h</p:attrName>
                                        </p:attrNameLst>
                                      </p:cBhvr>
                                      <p:tavLst>
                                        <p:tav tm="0">
                                          <p:val>
                                            <p:fltVal val="0"/>
                                          </p:val>
                                        </p:tav>
                                        <p:tav tm="100000">
                                          <p:val>
                                            <p:strVal val="#ppt_h"/>
                                          </p:val>
                                        </p:tav>
                                      </p:tavLst>
                                    </p:anim>
                                    <p:anim calcmode="lin" valueType="num">
                                      <p:cBhvr>
                                        <p:cTn id="58" dur="500" fill="hold"/>
                                        <p:tgtEl>
                                          <p:spTgt spid="70671"/>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70671"/>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5000"/>
                            </p:stCondLst>
                            <p:childTnLst>
                              <p:par>
                                <p:cTn id="61" presetID="15" presetClass="entr" presetSubtype="0" fill="hold" grpId="0" nodeType="afterEffect">
                                  <p:stCondLst>
                                    <p:cond delay="0"/>
                                  </p:stCondLst>
                                  <p:childTnLst>
                                    <p:set>
                                      <p:cBhvr>
                                        <p:cTn id="62" dur="1" fill="hold">
                                          <p:stCondLst>
                                            <p:cond delay="0"/>
                                          </p:stCondLst>
                                        </p:cTn>
                                        <p:tgtEl>
                                          <p:spTgt spid="70684"/>
                                        </p:tgtEl>
                                        <p:attrNameLst>
                                          <p:attrName>style.visibility</p:attrName>
                                        </p:attrNameLst>
                                      </p:cBhvr>
                                      <p:to>
                                        <p:strVal val="visible"/>
                                      </p:to>
                                    </p:set>
                                    <p:anim calcmode="lin" valueType="num">
                                      <p:cBhvr>
                                        <p:cTn id="63" dur="500" fill="hold"/>
                                        <p:tgtEl>
                                          <p:spTgt spid="70684"/>
                                        </p:tgtEl>
                                        <p:attrNameLst>
                                          <p:attrName>ppt_w</p:attrName>
                                        </p:attrNameLst>
                                      </p:cBhvr>
                                      <p:tavLst>
                                        <p:tav tm="0">
                                          <p:val>
                                            <p:fltVal val="0"/>
                                          </p:val>
                                        </p:tav>
                                        <p:tav tm="100000">
                                          <p:val>
                                            <p:strVal val="#ppt_w"/>
                                          </p:val>
                                        </p:tav>
                                      </p:tavLst>
                                    </p:anim>
                                    <p:anim calcmode="lin" valueType="num">
                                      <p:cBhvr>
                                        <p:cTn id="64" dur="500" fill="hold"/>
                                        <p:tgtEl>
                                          <p:spTgt spid="70684"/>
                                        </p:tgtEl>
                                        <p:attrNameLst>
                                          <p:attrName>ppt_h</p:attrName>
                                        </p:attrNameLst>
                                      </p:cBhvr>
                                      <p:tavLst>
                                        <p:tav tm="0">
                                          <p:val>
                                            <p:fltVal val="0"/>
                                          </p:val>
                                        </p:tav>
                                        <p:tav tm="100000">
                                          <p:val>
                                            <p:strVal val="#ppt_h"/>
                                          </p:val>
                                        </p:tav>
                                      </p:tavLst>
                                    </p:anim>
                                    <p:anim calcmode="lin" valueType="num">
                                      <p:cBhvr>
                                        <p:cTn id="65" dur="500" fill="hold"/>
                                        <p:tgtEl>
                                          <p:spTgt spid="70684"/>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70684"/>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5500"/>
                            </p:stCondLst>
                            <p:childTnLst>
                              <p:par>
                                <p:cTn id="68" presetID="15" presetClass="entr" presetSubtype="0" fill="hold" grpId="0" nodeType="afterEffect">
                                  <p:stCondLst>
                                    <p:cond delay="0"/>
                                  </p:stCondLst>
                                  <p:childTnLst>
                                    <p:set>
                                      <p:cBhvr>
                                        <p:cTn id="69" dur="1" fill="hold">
                                          <p:stCondLst>
                                            <p:cond delay="0"/>
                                          </p:stCondLst>
                                        </p:cTn>
                                        <p:tgtEl>
                                          <p:spTgt spid="70672"/>
                                        </p:tgtEl>
                                        <p:attrNameLst>
                                          <p:attrName>style.visibility</p:attrName>
                                        </p:attrNameLst>
                                      </p:cBhvr>
                                      <p:to>
                                        <p:strVal val="visible"/>
                                      </p:to>
                                    </p:set>
                                    <p:anim calcmode="lin" valueType="num">
                                      <p:cBhvr>
                                        <p:cTn id="70" dur="500" fill="hold"/>
                                        <p:tgtEl>
                                          <p:spTgt spid="70672"/>
                                        </p:tgtEl>
                                        <p:attrNameLst>
                                          <p:attrName>ppt_w</p:attrName>
                                        </p:attrNameLst>
                                      </p:cBhvr>
                                      <p:tavLst>
                                        <p:tav tm="0">
                                          <p:val>
                                            <p:fltVal val="0"/>
                                          </p:val>
                                        </p:tav>
                                        <p:tav tm="100000">
                                          <p:val>
                                            <p:strVal val="#ppt_w"/>
                                          </p:val>
                                        </p:tav>
                                      </p:tavLst>
                                    </p:anim>
                                    <p:anim calcmode="lin" valueType="num">
                                      <p:cBhvr>
                                        <p:cTn id="71" dur="500" fill="hold"/>
                                        <p:tgtEl>
                                          <p:spTgt spid="70672"/>
                                        </p:tgtEl>
                                        <p:attrNameLst>
                                          <p:attrName>ppt_h</p:attrName>
                                        </p:attrNameLst>
                                      </p:cBhvr>
                                      <p:tavLst>
                                        <p:tav tm="0">
                                          <p:val>
                                            <p:fltVal val="0"/>
                                          </p:val>
                                        </p:tav>
                                        <p:tav tm="100000">
                                          <p:val>
                                            <p:strVal val="#ppt_h"/>
                                          </p:val>
                                        </p:tav>
                                      </p:tavLst>
                                    </p:anim>
                                    <p:anim calcmode="lin" valueType="num">
                                      <p:cBhvr>
                                        <p:cTn id="72" dur="500" fill="hold"/>
                                        <p:tgtEl>
                                          <p:spTgt spid="70672"/>
                                        </p:tgtEl>
                                        <p:attrNameLst>
                                          <p:attrName>ppt_x</p:attrName>
                                        </p:attrNameLst>
                                      </p:cBhvr>
                                      <p:tavLst>
                                        <p:tav tm="0" fmla="#ppt_x+(cos(-2*pi*(1-$))*-#ppt_x-sin(-2*pi*(1-$))*(1-#ppt_y))*(1-$)">
                                          <p:val>
                                            <p:fltVal val="0"/>
                                          </p:val>
                                        </p:tav>
                                        <p:tav tm="100000">
                                          <p:val>
                                            <p:fltVal val="1"/>
                                          </p:val>
                                        </p:tav>
                                      </p:tavLst>
                                    </p:anim>
                                    <p:anim calcmode="lin" valueType="num">
                                      <p:cBhvr>
                                        <p:cTn id="73" dur="500" fill="hold"/>
                                        <p:tgtEl>
                                          <p:spTgt spid="70672"/>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6000"/>
                            </p:stCondLst>
                            <p:childTnLst>
                              <p:par>
                                <p:cTn id="75" presetID="15" presetClass="entr" presetSubtype="0" fill="hold" grpId="0" nodeType="afterEffect">
                                  <p:stCondLst>
                                    <p:cond delay="0"/>
                                  </p:stCondLst>
                                  <p:childTnLst>
                                    <p:set>
                                      <p:cBhvr>
                                        <p:cTn id="76" dur="1" fill="hold">
                                          <p:stCondLst>
                                            <p:cond delay="0"/>
                                          </p:stCondLst>
                                        </p:cTn>
                                        <p:tgtEl>
                                          <p:spTgt spid="70685"/>
                                        </p:tgtEl>
                                        <p:attrNameLst>
                                          <p:attrName>style.visibility</p:attrName>
                                        </p:attrNameLst>
                                      </p:cBhvr>
                                      <p:to>
                                        <p:strVal val="visible"/>
                                      </p:to>
                                    </p:set>
                                    <p:anim calcmode="lin" valueType="num">
                                      <p:cBhvr>
                                        <p:cTn id="77" dur="500" fill="hold"/>
                                        <p:tgtEl>
                                          <p:spTgt spid="70685"/>
                                        </p:tgtEl>
                                        <p:attrNameLst>
                                          <p:attrName>ppt_w</p:attrName>
                                        </p:attrNameLst>
                                      </p:cBhvr>
                                      <p:tavLst>
                                        <p:tav tm="0">
                                          <p:val>
                                            <p:fltVal val="0"/>
                                          </p:val>
                                        </p:tav>
                                        <p:tav tm="100000">
                                          <p:val>
                                            <p:strVal val="#ppt_w"/>
                                          </p:val>
                                        </p:tav>
                                      </p:tavLst>
                                    </p:anim>
                                    <p:anim calcmode="lin" valueType="num">
                                      <p:cBhvr>
                                        <p:cTn id="78" dur="500" fill="hold"/>
                                        <p:tgtEl>
                                          <p:spTgt spid="70685"/>
                                        </p:tgtEl>
                                        <p:attrNameLst>
                                          <p:attrName>ppt_h</p:attrName>
                                        </p:attrNameLst>
                                      </p:cBhvr>
                                      <p:tavLst>
                                        <p:tav tm="0">
                                          <p:val>
                                            <p:fltVal val="0"/>
                                          </p:val>
                                        </p:tav>
                                        <p:tav tm="100000">
                                          <p:val>
                                            <p:strVal val="#ppt_h"/>
                                          </p:val>
                                        </p:tav>
                                      </p:tavLst>
                                    </p:anim>
                                    <p:anim calcmode="lin" valueType="num">
                                      <p:cBhvr>
                                        <p:cTn id="79" dur="500" fill="hold"/>
                                        <p:tgtEl>
                                          <p:spTgt spid="70685"/>
                                        </p:tgtEl>
                                        <p:attrNameLst>
                                          <p:attrName>ppt_x</p:attrName>
                                        </p:attrNameLst>
                                      </p:cBhvr>
                                      <p:tavLst>
                                        <p:tav tm="0" fmla="#ppt_x+(cos(-2*pi*(1-$))*-#ppt_x-sin(-2*pi*(1-$))*(1-#ppt_y))*(1-$)">
                                          <p:val>
                                            <p:fltVal val="0"/>
                                          </p:val>
                                        </p:tav>
                                        <p:tav tm="100000">
                                          <p:val>
                                            <p:fltVal val="1"/>
                                          </p:val>
                                        </p:tav>
                                      </p:tavLst>
                                    </p:anim>
                                    <p:anim calcmode="lin" valueType="num">
                                      <p:cBhvr>
                                        <p:cTn id="80" dur="500" fill="hold"/>
                                        <p:tgtEl>
                                          <p:spTgt spid="70685"/>
                                        </p:tgtEl>
                                        <p:attrNameLst>
                                          <p:attrName>ppt_y</p:attrName>
                                        </p:attrNameLst>
                                      </p:cBhvr>
                                      <p:tavLst>
                                        <p:tav tm="0" fmla="#ppt_y+(sin(-2*pi*(1-$))*-#ppt_x+cos(-2*pi*(1-$))*(1-#ppt_y))*(1-$)">
                                          <p:val>
                                            <p:fltVal val="0"/>
                                          </p:val>
                                        </p:tav>
                                        <p:tav tm="100000">
                                          <p:val>
                                            <p:fltVal val="1"/>
                                          </p:val>
                                        </p:tav>
                                      </p:tavLst>
                                    </p:anim>
                                  </p:childTnLst>
                                </p:cTn>
                              </p:par>
                            </p:childTnLst>
                          </p:cTn>
                        </p:par>
                        <p:par>
                          <p:cTn id="81" fill="hold" nodeType="afterGroup">
                            <p:stCondLst>
                              <p:cond delay="6500"/>
                            </p:stCondLst>
                            <p:childTnLst>
                              <p:par>
                                <p:cTn id="82" presetID="15" presetClass="entr" presetSubtype="0" fill="hold" grpId="0" nodeType="afterEffect">
                                  <p:stCondLst>
                                    <p:cond delay="0"/>
                                  </p:stCondLst>
                                  <p:childTnLst>
                                    <p:set>
                                      <p:cBhvr>
                                        <p:cTn id="83" dur="1" fill="hold">
                                          <p:stCondLst>
                                            <p:cond delay="0"/>
                                          </p:stCondLst>
                                        </p:cTn>
                                        <p:tgtEl>
                                          <p:spTgt spid="70673"/>
                                        </p:tgtEl>
                                        <p:attrNameLst>
                                          <p:attrName>style.visibility</p:attrName>
                                        </p:attrNameLst>
                                      </p:cBhvr>
                                      <p:to>
                                        <p:strVal val="visible"/>
                                      </p:to>
                                    </p:set>
                                    <p:anim calcmode="lin" valueType="num">
                                      <p:cBhvr>
                                        <p:cTn id="84" dur="500" fill="hold"/>
                                        <p:tgtEl>
                                          <p:spTgt spid="70673"/>
                                        </p:tgtEl>
                                        <p:attrNameLst>
                                          <p:attrName>ppt_w</p:attrName>
                                        </p:attrNameLst>
                                      </p:cBhvr>
                                      <p:tavLst>
                                        <p:tav tm="0">
                                          <p:val>
                                            <p:fltVal val="0"/>
                                          </p:val>
                                        </p:tav>
                                        <p:tav tm="100000">
                                          <p:val>
                                            <p:strVal val="#ppt_w"/>
                                          </p:val>
                                        </p:tav>
                                      </p:tavLst>
                                    </p:anim>
                                    <p:anim calcmode="lin" valueType="num">
                                      <p:cBhvr>
                                        <p:cTn id="85" dur="500" fill="hold"/>
                                        <p:tgtEl>
                                          <p:spTgt spid="70673"/>
                                        </p:tgtEl>
                                        <p:attrNameLst>
                                          <p:attrName>ppt_h</p:attrName>
                                        </p:attrNameLst>
                                      </p:cBhvr>
                                      <p:tavLst>
                                        <p:tav tm="0">
                                          <p:val>
                                            <p:fltVal val="0"/>
                                          </p:val>
                                        </p:tav>
                                        <p:tav tm="100000">
                                          <p:val>
                                            <p:strVal val="#ppt_h"/>
                                          </p:val>
                                        </p:tav>
                                      </p:tavLst>
                                    </p:anim>
                                    <p:anim calcmode="lin" valueType="num">
                                      <p:cBhvr>
                                        <p:cTn id="86" dur="500" fill="hold"/>
                                        <p:tgtEl>
                                          <p:spTgt spid="70673"/>
                                        </p:tgtEl>
                                        <p:attrNameLst>
                                          <p:attrName>ppt_x</p:attrName>
                                        </p:attrNameLst>
                                      </p:cBhvr>
                                      <p:tavLst>
                                        <p:tav tm="0" fmla="#ppt_x+(cos(-2*pi*(1-$))*-#ppt_x-sin(-2*pi*(1-$))*(1-#ppt_y))*(1-$)">
                                          <p:val>
                                            <p:fltVal val="0"/>
                                          </p:val>
                                        </p:tav>
                                        <p:tav tm="100000">
                                          <p:val>
                                            <p:fltVal val="1"/>
                                          </p:val>
                                        </p:tav>
                                      </p:tavLst>
                                    </p:anim>
                                    <p:anim calcmode="lin" valueType="num">
                                      <p:cBhvr>
                                        <p:cTn id="87" dur="500" fill="hold"/>
                                        <p:tgtEl>
                                          <p:spTgt spid="706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9" grpId="0"/>
      <p:bldP spid="70670" grpId="0"/>
      <p:bldP spid="70671" grpId="0"/>
      <p:bldP spid="70672" grpId="0"/>
      <p:bldP spid="70673" grpId="0"/>
      <p:bldP spid="70680" grpId="0" animBg="1"/>
      <p:bldP spid="70682" grpId="0" animBg="1"/>
      <p:bldP spid="70683" grpId="0" animBg="1"/>
      <p:bldP spid="70684" grpId="0" animBg="1"/>
      <p:bldP spid="70685" grpId="0" animBg="1"/>
      <p:bldP spid="706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5176" name="Rectangle 8"/>
          <p:cNvSpPr>
            <a:spLocks noChangeArrowheads="1"/>
          </p:cNvSpPr>
          <p:nvPr/>
        </p:nvSpPr>
        <p:spPr bwMode="auto">
          <a:xfrm>
            <a:off x="387350" y="146050"/>
            <a:ext cx="7353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nSpc>
                <a:spcPct val="110000"/>
              </a:lnSpc>
              <a:spcBef>
                <a:spcPct val="50000"/>
              </a:spcBef>
            </a:pPr>
            <a:r>
              <a:rPr lang="ar-AE" sz="2400" dirty="0">
                <a:solidFill>
                  <a:srgbClr val="006600"/>
                </a:solidFill>
              </a:rPr>
              <a:t>عند إلحاق الطفل </a:t>
            </a:r>
            <a:r>
              <a:rPr lang="ar-AE" sz="2400" dirty="0" smtClean="0">
                <a:solidFill>
                  <a:srgbClr val="006600"/>
                </a:solidFill>
              </a:rPr>
              <a:t>بال</a:t>
            </a:r>
            <a:r>
              <a:rPr lang="ar-IQ" sz="2400" dirty="0" smtClean="0">
                <a:solidFill>
                  <a:srgbClr val="006600"/>
                </a:solidFill>
              </a:rPr>
              <a:t>روضة</a:t>
            </a:r>
            <a:r>
              <a:rPr lang="ar-AE" sz="2400" dirty="0" smtClean="0">
                <a:solidFill>
                  <a:srgbClr val="006600"/>
                </a:solidFill>
              </a:rPr>
              <a:t>، </a:t>
            </a:r>
            <a:r>
              <a:rPr lang="ar-AE" sz="2400" dirty="0">
                <a:solidFill>
                  <a:srgbClr val="006600"/>
                </a:solidFill>
              </a:rPr>
              <a:t>هل يبقى في الصف ساكناً في مقعده ولا يحتك بالآخرين من </a:t>
            </a:r>
            <a:r>
              <a:rPr lang="ar-AE" sz="2400" dirty="0" smtClean="0">
                <a:solidFill>
                  <a:srgbClr val="006600"/>
                </a:solidFill>
              </a:rPr>
              <a:t>أقرانه، </a:t>
            </a:r>
            <a:r>
              <a:rPr lang="ar-AE" sz="2400" dirty="0">
                <a:solidFill>
                  <a:srgbClr val="006600"/>
                </a:solidFill>
              </a:rPr>
              <a:t>أم أنه كثير الحركة والتنقل بين  المقاعد وفي زوايا </a:t>
            </a:r>
            <a:r>
              <a:rPr lang="ar-AE" sz="2400" dirty="0" smtClean="0">
                <a:solidFill>
                  <a:srgbClr val="006600"/>
                </a:solidFill>
              </a:rPr>
              <a:t>الفصل؟</a:t>
            </a:r>
            <a:endParaRPr lang="ar-SA" sz="2400" dirty="0">
              <a:solidFill>
                <a:srgbClr val="006600"/>
              </a:solidFill>
            </a:endParaRPr>
          </a:p>
        </p:txBody>
      </p:sp>
      <p:sp>
        <p:nvSpPr>
          <p:cNvPr id="135177" name="Rectangle 9"/>
          <p:cNvSpPr>
            <a:spLocks noChangeArrowheads="1"/>
          </p:cNvSpPr>
          <p:nvPr/>
        </p:nvSpPr>
        <p:spPr bwMode="auto">
          <a:xfrm>
            <a:off x="611188" y="1033463"/>
            <a:ext cx="712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marL="179388" lvl="1" algn="justLow">
              <a:lnSpc>
                <a:spcPct val="110000"/>
              </a:lnSpc>
              <a:spcBef>
                <a:spcPct val="50000"/>
              </a:spcBef>
            </a:pPr>
            <a:r>
              <a:rPr lang="ar-AE" sz="2400" dirty="0">
                <a:solidFill>
                  <a:srgbClr val="660033"/>
                </a:solidFill>
              </a:rPr>
              <a:t>عندما يقوم الطفل بالرسم والأعمال الفنية في حصة </a:t>
            </a:r>
            <a:r>
              <a:rPr lang="ar-AE" sz="2400" dirty="0" smtClean="0">
                <a:solidFill>
                  <a:srgbClr val="660033"/>
                </a:solidFill>
              </a:rPr>
              <a:t>النشاط، </a:t>
            </a:r>
            <a:r>
              <a:rPr lang="ar-AE" sz="2400" dirty="0">
                <a:solidFill>
                  <a:srgbClr val="660033"/>
                </a:solidFill>
              </a:rPr>
              <a:t>هل يتميز في رسوماته عن </a:t>
            </a:r>
            <a:r>
              <a:rPr lang="ar-AE" sz="2400" dirty="0" smtClean="0">
                <a:solidFill>
                  <a:srgbClr val="660033"/>
                </a:solidFill>
              </a:rPr>
              <a:t>أقرانه؟</a:t>
            </a:r>
            <a:endParaRPr lang="ar-SA" sz="2400" dirty="0">
              <a:solidFill>
                <a:srgbClr val="660033"/>
              </a:solidFill>
            </a:endParaRPr>
          </a:p>
        </p:txBody>
      </p:sp>
      <p:sp>
        <p:nvSpPr>
          <p:cNvPr id="135189" name="Oval 21"/>
          <p:cNvSpPr>
            <a:spLocks noChangeArrowheads="1"/>
          </p:cNvSpPr>
          <p:nvPr/>
        </p:nvSpPr>
        <p:spPr bwMode="auto">
          <a:xfrm rot="-1054746">
            <a:off x="7993063" y="219075"/>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6</a:t>
            </a:r>
            <a:endParaRPr lang="en-US" sz="2800" b="0">
              <a:solidFill>
                <a:srgbClr val="A50021"/>
              </a:solidFill>
              <a:cs typeface="AL-Mateen" pitchFamily="2" charset="-78"/>
            </a:endParaRPr>
          </a:p>
        </p:txBody>
      </p:sp>
      <p:sp>
        <p:nvSpPr>
          <p:cNvPr id="135190" name="Oval 22"/>
          <p:cNvSpPr>
            <a:spLocks noChangeArrowheads="1"/>
          </p:cNvSpPr>
          <p:nvPr/>
        </p:nvSpPr>
        <p:spPr bwMode="auto">
          <a:xfrm rot="-1054746">
            <a:off x="7993063" y="1033463"/>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7</a:t>
            </a:r>
            <a:endParaRPr lang="en-US" sz="2800" b="0">
              <a:solidFill>
                <a:srgbClr val="A50021"/>
              </a:solidFill>
              <a:cs typeface="AL-Mateen" pitchFamily="2" charset="-78"/>
            </a:endParaRPr>
          </a:p>
        </p:txBody>
      </p:sp>
      <p:sp>
        <p:nvSpPr>
          <p:cNvPr id="135191" name="Oval 23"/>
          <p:cNvSpPr>
            <a:spLocks noChangeArrowheads="1"/>
          </p:cNvSpPr>
          <p:nvPr/>
        </p:nvSpPr>
        <p:spPr bwMode="auto">
          <a:xfrm rot="-1054746">
            <a:off x="7993063" y="1919288"/>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8</a:t>
            </a:r>
            <a:endParaRPr lang="en-US" sz="2800" b="0">
              <a:solidFill>
                <a:srgbClr val="A50021"/>
              </a:solidFill>
              <a:cs typeface="AL-Mateen" pitchFamily="2" charset="-78"/>
            </a:endParaRPr>
          </a:p>
        </p:txBody>
      </p:sp>
      <p:sp>
        <p:nvSpPr>
          <p:cNvPr id="135192" name="Oval 24"/>
          <p:cNvSpPr>
            <a:spLocks noChangeArrowheads="1"/>
          </p:cNvSpPr>
          <p:nvPr/>
        </p:nvSpPr>
        <p:spPr bwMode="auto">
          <a:xfrm rot="-1054746">
            <a:off x="7993063" y="2801938"/>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9</a:t>
            </a:r>
            <a:endParaRPr lang="en-US" sz="2800" b="0">
              <a:solidFill>
                <a:srgbClr val="A50021"/>
              </a:solidFill>
              <a:cs typeface="AL-Mateen" pitchFamily="2" charset="-78"/>
            </a:endParaRPr>
          </a:p>
        </p:txBody>
      </p:sp>
      <p:sp>
        <p:nvSpPr>
          <p:cNvPr id="135193" name="Oval 25"/>
          <p:cNvSpPr>
            <a:spLocks noChangeArrowheads="1"/>
          </p:cNvSpPr>
          <p:nvPr/>
        </p:nvSpPr>
        <p:spPr bwMode="auto">
          <a:xfrm rot="-1054746">
            <a:off x="7993063" y="3573463"/>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10</a:t>
            </a:r>
            <a:endParaRPr lang="en-US" sz="2800" b="0">
              <a:solidFill>
                <a:srgbClr val="A50021"/>
              </a:solidFill>
              <a:cs typeface="AL-Mateen" pitchFamily="2" charset="-78"/>
            </a:endParaRPr>
          </a:p>
        </p:txBody>
      </p:sp>
      <p:sp>
        <p:nvSpPr>
          <p:cNvPr id="135194" name="Text Box 26"/>
          <p:cNvSpPr txBox="1">
            <a:spLocks noChangeArrowheads="1"/>
          </p:cNvSpPr>
          <p:nvPr/>
        </p:nvSpPr>
        <p:spPr bwMode="auto">
          <a:xfrm>
            <a:off x="422275" y="1935163"/>
            <a:ext cx="7318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006600"/>
                </a:solidFill>
              </a:rPr>
              <a:t>هل الطفل لديه القدرة على التعبير عند وصف الموقف الذي </a:t>
            </a:r>
            <a:r>
              <a:rPr lang="ar-AE" sz="2400" dirty="0" smtClean="0">
                <a:solidFill>
                  <a:srgbClr val="006600"/>
                </a:solidFill>
              </a:rPr>
              <a:t>يصوره، </a:t>
            </a:r>
            <a:r>
              <a:rPr lang="ar-AE" sz="2400" dirty="0">
                <a:solidFill>
                  <a:srgbClr val="006600"/>
                </a:solidFill>
              </a:rPr>
              <a:t>ويطرح بعض الألفاظ والأساليب الجيدة بعفوية أثناء </a:t>
            </a:r>
            <a:r>
              <a:rPr lang="ar-AE" sz="2400" dirty="0" smtClean="0">
                <a:solidFill>
                  <a:srgbClr val="006600"/>
                </a:solidFill>
              </a:rPr>
              <a:t>حديثه؟</a:t>
            </a:r>
            <a:endParaRPr lang="ar-SA" sz="2400" dirty="0">
              <a:solidFill>
                <a:srgbClr val="006600"/>
              </a:solidFill>
            </a:endParaRPr>
          </a:p>
        </p:txBody>
      </p:sp>
      <p:sp>
        <p:nvSpPr>
          <p:cNvPr id="135195" name="Text Box 27"/>
          <p:cNvSpPr txBox="1">
            <a:spLocks noChangeArrowheads="1"/>
          </p:cNvSpPr>
          <p:nvPr/>
        </p:nvSpPr>
        <p:spPr bwMode="auto">
          <a:xfrm>
            <a:off x="709613" y="2832100"/>
            <a:ext cx="70310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lnSpc>
                <a:spcPct val="110000"/>
              </a:lnSpc>
              <a:spcBef>
                <a:spcPct val="50000"/>
              </a:spcBef>
            </a:pPr>
            <a:r>
              <a:rPr lang="ar-AE" sz="2400" dirty="0">
                <a:solidFill>
                  <a:srgbClr val="660033"/>
                </a:solidFill>
              </a:rPr>
              <a:t>هل الطفل يتسم في خطواته العملية بالمسؤولية وتقدير الموقف منذ صغره ودون مساعدة الآخرين من </a:t>
            </a:r>
            <a:r>
              <a:rPr lang="ar-AE" sz="2400" dirty="0" smtClean="0">
                <a:solidFill>
                  <a:srgbClr val="660033"/>
                </a:solidFill>
              </a:rPr>
              <a:t>حوله؟</a:t>
            </a:r>
            <a:endParaRPr lang="ar-SA" sz="2400" dirty="0">
              <a:solidFill>
                <a:srgbClr val="660033"/>
              </a:solidFill>
            </a:endParaRPr>
          </a:p>
        </p:txBody>
      </p:sp>
      <p:sp>
        <p:nvSpPr>
          <p:cNvPr id="135196" name="Text Box 28"/>
          <p:cNvSpPr txBox="1">
            <a:spLocks noChangeArrowheads="1"/>
          </p:cNvSpPr>
          <p:nvPr/>
        </p:nvSpPr>
        <p:spPr bwMode="auto">
          <a:xfrm>
            <a:off x="458788" y="3752850"/>
            <a:ext cx="7281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006600"/>
                </a:solidFill>
              </a:rPr>
              <a:t>هل الطفل يحب التفكير </a:t>
            </a:r>
            <a:r>
              <a:rPr lang="ar-IQ" sz="2400" dirty="0" smtClean="0">
                <a:solidFill>
                  <a:srgbClr val="006600"/>
                </a:solidFill>
              </a:rPr>
              <a:t>والتخيل</a:t>
            </a:r>
            <a:r>
              <a:rPr lang="ar-AE" sz="2400" dirty="0" smtClean="0">
                <a:solidFill>
                  <a:srgbClr val="006600"/>
                </a:solidFill>
              </a:rPr>
              <a:t>؟</a:t>
            </a:r>
            <a:r>
              <a:rPr lang="ar-AE" sz="2400" dirty="0">
                <a:solidFill>
                  <a:srgbClr val="006600"/>
                </a:solidFill>
              </a:rPr>
              <a:t/>
            </a:r>
            <a:br>
              <a:rPr lang="ar-AE" sz="2400" dirty="0">
                <a:solidFill>
                  <a:srgbClr val="006600"/>
                </a:solidFill>
              </a:rPr>
            </a:br>
            <a:endParaRPr lang="ar-SA" sz="2400" dirty="0">
              <a:solidFill>
                <a:srgbClr val="006600"/>
              </a:solidFill>
            </a:endParaRPr>
          </a:p>
        </p:txBody>
      </p:sp>
      <p:sp>
        <p:nvSpPr>
          <p:cNvPr id="135197" name="Text Box 29"/>
          <p:cNvSpPr txBox="1">
            <a:spLocks noChangeArrowheads="1"/>
          </p:cNvSpPr>
          <p:nvPr/>
        </p:nvSpPr>
        <p:spPr bwMode="auto">
          <a:xfrm>
            <a:off x="782638" y="4364038"/>
            <a:ext cx="69580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660033"/>
                </a:solidFill>
              </a:rPr>
              <a:t>هل </a:t>
            </a:r>
            <a:r>
              <a:rPr lang="ar-IQ" sz="2400" dirty="0" smtClean="0">
                <a:solidFill>
                  <a:srgbClr val="660033"/>
                </a:solidFill>
              </a:rPr>
              <a:t>الطفل يميل الى ملاحظة ما حوله</a:t>
            </a:r>
            <a:r>
              <a:rPr lang="ar-AE" sz="2400" dirty="0" smtClean="0">
                <a:solidFill>
                  <a:srgbClr val="660033"/>
                </a:solidFill>
              </a:rPr>
              <a:t>؟</a:t>
            </a:r>
            <a:endParaRPr lang="ar-SA" sz="2400" dirty="0">
              <a:solidFill>
                <a:srgbClr val="660033"/>
              </a:solidFill>
            </a:endParaRPr>
          </a:p>
        </p:txBody>
      </p:sp>
      <p:sp>
        <p:nvSpPr>
          <p:cNvPr id="135198" name="Oval 30"/>
          <p:cNvSpPr>
            <a:spLocks noChangeArrowheads="1"/>
          </p:cNvSpPr>
          <p:nvPr/>
        </p:nvSpPr>
        <p:spPr bwMode="auto">
          <a:xfrm rot="-1054746">
            <a:off x="7993063" y="4292600"/>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11</a:t>
            </a:r>
            <a:endParaRPr lang="en-US" sz="2800" b="0">
              <a:solidFill>
                <a:srgbClr val="A50021"/>
              </a:solidFill>
              <a:cs typeface="AL-Mateen" pitchFamily="2" charset="-78"/>
            </a:endParaRPr>
          </a:p>
        </p:txBody>
      </p:sp>
      <p:sp>
        <p:nvSpPr>
          <p:cNvPr id="135199" name="Text Box 31"/>
          <p:cNvSpPr txBox="1">
            <a:spLocks noChangeArrowheads="1"/>
          </p:cNvSpPr>
          <p:nvPr/>
        </p:nvSpPr>
        <p:spPr bwMode="auto">
          <a:xfrm>
            <a:off x="242888" y="4941888"/>
            <a:ext cx="74977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006600"/>
                </a:solidFill>
              </a:rPr>
              <a:t>هل الطفل يتميز عن أقرانه بالصبر والتحمل والاستعداد لتكرار التجربة وحل </a:t>
            </a:r>
            <a:r>
              <a:rPr lang="ar-AE" sz="2400" dirty="0" smtClean="0">
                <a:solidFill>
                  <a:srgbClr val="006600"/>
                </a:solidFill>
              </a:rPr>
              <a:t>المسألة؟</a:t>
            </a:r>
            <a:endParaRPr lang="ar-SA" sz="2400" dirty="0">
              <a:solidFill>
                <a:srgbClr val="006600"/>
              </a:solidFill>
            </a:endParaRPr>
          </a:p>
        </p:txBody>
      </p:sp>
      <p:sp>
        <p:nvSpPr>
          <p:cNvPr id="135200" name="Text Box 32"/>
          <p:cNvSpPr txBox="1">
            <a:spLocks noChangeArrowheads="1"/>
          </p:cNvSpPr>
          <p:nvPr/>
        </p:nvSpPr>
        <p:spPr bwMode="auto">
          <a:xfrm>
            <a:off x="395288" y="5513388"/>
            <a:ext cx="73453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660033"/>
                </a:solidFill>
              </a:rPr>
              <a:t>هل الطفل لديه القدرة على تحليل الموقف ونقد التصرفات الخاطئة التي يمارسها زملاؤه بصراحة وعفوية وبما يتلاءم مع </a:t>
            </a:r>
            <a:r>
              <a:rPr lang="ar-IQ" sz="2400" dirty="0" smtClean="0">
                <a:solidFill>
                  <a:srgbClr val="660033"/>
                </a:solidFill>
              </a:rPr>
              <a:t>مستوى إدراكه ونموه العقلي</a:t>
            </a:r>
            <a:r>
              <a:rPr lang="ar-AE" sz="2400" dirty="0" smtClean="0">
                <a:solidFill>
                  <a:srgbClr val="660033"/>
                </a:solidFill>
              </a:rPr>
              <a:t>؟</a:t>
            </a:r>
            <a:endParaRPr lang="ar-SA" sz="2400" dirty="0">
              <a:solidFill>
                <a:srgbClr val="660033"/>
              </a:solidFill>
            </a:endParaRPr>
          </a:p>
        </p:txBody>
      </p:sp>
      <p:sp>
        <p:nvSpPr>
          <p:cNvPr id="135201" name="Text Box 33"/>
          <p:cNvSpPr txBox="1">
            <a:spLocks noChangeArrowheads="1"/>
          </p:cNvSpPr>
          <p:nvPr/>
        </p:nvSpPr>
        <p:spPr bwMode="auto">
          <a:xfrm>
            <a:off x="1143000" y="6424613"/>
            <a:ext cx="65976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eaLnBrk="0" hangingPunct="0">
              <a:defRPr b="1">
                <a:solidFill>
                  <a:schemeClr val="tx1"/>
                </a:solidFill>
                <a:latin typeface="Times New Roman" pitchFamily="18" charset="0"/>
                <a:cs typeface="Traditional Arabic" pitchFamily="18" charset="-78"/>
              </a:defRPr>
            </a:lvl1pPr>
            <a:lvl2pPr marL="179388"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r" eaLnBrk="1" hangingPunct="1">
              <a:lnSpc>
                <a:spcPct val="110000"/>
              </a:lnSpc>
              <a:spcBef>
                <a:spcPct val="50000"/>
              </a:spcBef>
            </a:pPr>
            <a:r>
              <a:rPr lang="ar-AE" sz="2400" dirty="0">
                <a:solidFill>
                  <a:srgbClr val="006600"/>
                </a:solidFill>
              </a:rPr>
              <a:t>هل الطفل يكره النمطية </a:t>
            </a:r>
            <a:r>
              <a:rPr lang="ar-AE" sz="2400" dirty="0" smtClean="0">
                <a:solidFill>
                  <a:srgbClr val="006600"/>
                </a:solidFill>
              </a:rPr>
              <a:t>والروتين؟</a:t>
            </a:r>
            <a:endParaRPr lang="ar-SA" sz="2400" dirty="0">
              <a:solidFill>
                <a:srgbClr val="006600"/>
              </a:solidFill>
            </a:endParaRPr>
          </a:p>
        </p:txBody>
      </p:sp>
      <p:sp>
        <p:nvSpPr>
          <p:cNvPr id="135202" name="Oval 34"/>
          <p:cNvSpPr>
            <a:spLocks noChangeArrowheads="1"/>
          </p:cNvSpPr>
          <p:nvPr/>
        </p:nvSpPr>
        <p:spPr bwMode="auto">
          <a:xfrm rot="-1054746">
            <a:off x="7993063" y="4941888"/>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12</a:t>
            </a:r>
            <a:endParaRPr lang="en-US" sz="2800" b="0">
              <a:solidFill>
                <a:srgbClr val="A50021"/>
              </a:solidFill>
              <a:cs typeface="AL-Mateen" pitchFamily="2" charset="-78"/>
            </a:endParaRPr>
          </a:p>
        </p:txBody>
      </p:sp>
      <p:sp>
        <p:nvSpPr>
          <p:cNvPr id="135203" name="Oval 35"/>
          <p:cNvSpPr>
            <a:spLocks noChangeArrowheads="1"/>
          </p:cNvSpPr>
          <p:nvPr/>
        </p:nvSpPr>
        <p:spPr bwMode="auto">
          <a:xfrm rot="-1054746">
            <a:off x="7993063" y="5532438"/>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13</a:t>
            </a:r>
            <a:endParaRPr lang="en-US" sz="2800" b="0">
              <a:solidFill>
                <a:srgbClr val="A50021"/>
              </a:solidFill>
              <a:cs typeface="AL-Mateen" pitchFamily="2" charset="-78"/>
            </a:endParaRPr>
          </a:p>
        </p:txBody>
      </p:sp>
      <p:sp>
        <p:nvSpPr>
          <p:cNvPr id="135204" name="Oval 36"/>
          <p:cNvSpPr>
            <a:spLocks noChangeArrowheads="1"/>
          </p:cNvSpPr>
          <p:nvPr/>
        </p:nvSpPr>
        <p:spPr bwMode="auto">
          <a:xfrm rot="-1054746">
            <a:off x="7993063" y="6261100"/>
            <a:ext cx="539750" cy="539750"/>
          </a:xfrm>
          <a:prstGeom prst="ellipse">
            <a:avLst/>
          </a:prstGeom>
          <a:solidFill>
            <a:srgbClr val="00FFFF"/>
          </a:solidFill>
          <a:ln w="9525" algn="ctr">
            <a:noFill/>
            <a:round/>
            <a:headEnd/>
            <a:tailEnd/>
          </a:ln>
          <a:effectLst>
            <a:outerShdw dist="35921" dir="2700000" algn="ctr" rotWithShape="0">
              <a:schemeClr val="tx2"/>
            </a:outerShdw>
          </a:effectLst>
        </p:spPr>
        <p:txBody>
          <a:bodyPr wrap="none" lIns="0" tIns="0" rIns="0" bIns="0" anchor="ctr"/>
          <a:lstStyle/>
          <a:p>
            <a:pPr algn="ctr">
              <a:defRPr/>
            </a:pPr>
            <a:r>
              <a:rPr lang="ar-AE" sz="2800" b="0">
                <a:solidFill>
                  <a:srgbClr val="A50021"/>
                </a:solidFill>
                <a:cs typeface="AL-Mateen" pitchFamily="2" charset="-78"/>
              </a:rPr>
              <a:t>14</a:t>
            </a:r>
            <a:endParaRPr lang="en-US" sz="2800" b="0">
              <a:solidFill>
                <a:srgbClr val="A50021"/>
              </a:solidFill>
              <a:cs typeface="AL-Matee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536" y="3271664"/>
            <a:ext cx="1409660" cy="16543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5189"/>
                                        </p:tgtEl>
                                        <p:attrNameLst>
                                          <p:attrName>style.visibility</p:attrName>
                                        </p:attrNameLst>
                                      </p:cBhvr>
                                      <p:to>
                                        <p:strVal val="visible"/>
                                      </p:to>
                                    </p:set>
                                    <p:anim calcmode="lin" valueType="num">
                                      <p:cBhvr>
                                        <p:cTn id="7" dur="1000" fill="hold"/>
                                        <p:tgtEl>
                                          <p:spTgt spid="13518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3518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3518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35189"/>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135176"/>
                                        </p:tgtEl>
                                        <p:attrNameLst>
                                          <p:attrName>style.visibility</p:attrName>
                                        </p:attrNameLst>
                                      </p:cBhvr>
                                      <p:to>
                                        <p:strVal val="visible"/>
                                      </p:to>
                                    </p:set>
                                    <p:anim calcmode="lin" valueType="num">
                                      <p:cBhvr>
                                        <p:cTn id="14" dur="1000" fill="hold"/>
                                        <p:tgtEl>
                                          <p:spTgt spid="135176"/>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35176"/>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35176"/>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3517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135190"/>
                                        </p:tgtEl>
                                        <p:attrNameLst>
                                          <p:attrName>style.visibility</p:attrName>
                                        </p:attrNameLst>
                                      </p:cBhvr>
                                      <p:to>
                                        <p:strVal val="visible"/>
                                      </p:to>
                                    </p:set>
                                    <p:anim calcmode="lin" valueType="num">
                                      <p:cBhvr>
                                        <p:cTn id="21" dur="1000" fill="hold"/>
                                        <p:tgtEl>
                                          <p:spTgt spid="135190"/>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35190"/>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35190"/>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3519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35177"/>
                                        </p:tgtEl>
                                        <p:attrNameLst>
                                          <p:attrName>style.visibility</p:attrName>
                                        </p:attrNameLst>
                                      </p:cBhvr>
                                      <p:to>
                                        <p:strVal val="visible"/>
                                      </p:to>
                                    </p:set>
                                    <p:anim calcmode="lin" valueType="num">
                                      <p:cBhvr>
                                        <p:cTn id="28" dur="1000" fill="hold"/>
                                        <p:tgtEl>
                                          <p:spTgt spid="135177"/>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35177"/>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35177"/>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3517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39" presetClass="entr" presetSubtype="0" accel="100000" fill="hold" grpId="0" nodeType="afterEffect">
                                  <p:stCondLst>
                                    <p:cond delay="0"/>
                                  </p:stCondLst>
                                  <p:childTnLst>
                                    <p:set>
                                      <p:cBhvr>
                                        <p:cTn id="34" dur="1" fill="hold">
                                          <p:stCondLst>
                                            <p:cond delay="0"/>
                                          </p:stCondLst>
                                        </p:cTn>
                                        <p:tgtEl>
                                          <p:spTgt spid="135191"/>
                                        </p:tgtEl>
                                        <p:attrNameLst>
                                          <p:attrName>style.visibility</p:attrName>
                                        </p:attrNameLst>
                                      </p:cBhvr>
                                      <p:to>
                                        <p:strVal val="visible"/>
                                      </p:to>
                                    </p:set>
                                    <p:anim calcmode="lin" valueType="num">
                                      <p:cBhvr>
                                        <p:cTn id="35" dur="1000" fill="hold"/>
                                        <p:tgtEl>
                                          <p:spTgt spid="135191"/>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135191"/>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135191"/>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13519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0"/>
                            </p:stCondLst>
                            <p:childTnLst>
                              <p:par>
                                <p:cTn id="40" presetID="39" presetClass="entr" presetSubtype="0" accel="100000" fill="hold" grpId="0" nodeType="afterEffect">
                                  <p:stCondLst>
                                    <p:cond delay="0"/>
                                  </p:stCondLst>
                                  <p:childTnLst>
                                    <p:set>
                                      <p:cBhvr>
                                        <p:cTn id="41" dur="1" fill="hold">
                                          <p:stCondLst>
                                            <p:cond delay="0"/>
                                          </p:stCondLst>
                                        </p:cTn>
                                        <p:tgtEl>
                                          <p:spTgt spid="135194"/>
                                        </p:tgtEl>
                                        <p:attrNameLst>
                                          <p:attrName>style.visibility</p:attrName>
                                        </p:attrNameLst>
                                      </p:cBhvr>
                                      <p:to>
                                        <p:strVal val="visible"/>
                                      </p:to>
                                    </p:set>
                                    <p:anim calcmode="lin" valueType="num">
                                      <p:cBhvr>
                                        <p:cTn id="42" dur="1000" fill="hold"/>
                                        <p:tgtEl>
                                          <p:spTgt spid="135194"/>
                                        </p:tgtEl>
                                        <p:attrNameLst>
                                          <p:attrName>ppt_h</p:attrName>
                                        </p:attrNameLst>
                                      </p:cBhvr>
                                      <p:tavLst>
                                        <p:tav tm="0">
                                          <p:val>
                                            <p:strVal val="#ppt_h/20"/>
                                          </p:val>
                                        </p:tav>
                                        <p:tav tm="50000">
                                          <p:val>
                                            <p:strVal val="#ppt_h/20"/>
                                          </p:val>
                                        </p:tav>
                                        <p:tav tm="100000">
                                          <p:val>
                                            <p:strVal val="#ppt_h"/>
                                          </p:val>
                                        </p:tav>
                                      </p:tavLst>
                                    </p:anim>
                                    <p:anim calcmode="lin" valueType="num">
                                      <p:cBhvr>
                                        <p:cTn id="43" dur="1000" fill="hold"/>
                                        <p:tgtEl>
                                          <p:spTgt spid="135194"/>
                                        </p:tgtEl>
                                        <p:attrNameLst>
                                          <p:attrName>ppt_w</p:attrName>
                                        </p:attrNameLst>
                                      </p:cBhvr>
                                      <p:tavLst>
                                        <p:tav tm="0">
                                          <p:val>
                                            <p:strVal val="#ppt_w+.3"/>
                                          </p:val>
                                        </p:tav>
                                        <p:tav tm="50000">
                                          <p:val>
                                            <p:strVal val="#ppt_w+.3"/>
                                          </p:val>
                                        </p:tav>
                                        <p:tav tm="100000">
                                          <p:val>
                                            <p:strVal val="#ppt_w"/>
                                          </p:val>
                                        </p:tav>
                                      </p:tavLst>
                                    </p:anim>
                                    <p:anim calcmode="lin" valueType="num">
                                      <p:cBhvr>
                                        <p:cTn id="44" dur="1000" fill="hold"/>
                                        <p:tgtEl>
                                          <p:spTgt spid="135194"/>
                                        </p:tgtEl>
                                        <p:attrNameLst>
                                          <p:attrName>ppt_x</p:attrName>
                                        </p:attrNameLst>
                                      </p:cBhvr>
                                      <p:tavLst>
                                        <p:tav tm="0">
                                          <p:val>
                                            <p:strVal val="#ppt_x-.3"/>
                                          </p:val>
                                        </p:tav>
                                        <p:tav tm="50000">
                                          <p:val>
                                            <p:strVal val="#ppt_x"/>
                                          </p:val>
                                        </p:tav>
                                        <p:tav tm="100000">
                                          <p:val>
                                            <p:strVal val="#ppt_x"/>
                                          </p:val>
                                        </p:tav>
                                      </p:tavLst>
                                    </p:anim>
                                    <p:anim calcmode="lin" valueType="num">
                                      <p:cBhvr>
                                        <p:cTn id="45" dur="1000" fill="hold"/>
                                        <p:tgtEl>
                                          <p:spTgt spid="135194"/>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6000"/>
                            </p:stCondLst>
                            <p:childTnLst>
                              <p:par>
                                <p:cTn id="47" presetID="39" presetClass="entr" presetSubtype="0" accel="100000" fill="hold" grpId="0" nodeType="afterEffect">
                                  <p:stCondLst>
                                    <p:cond delay="0"/>
                                  </p:stCondLst>
                                  <p:childTnLst>
                                    <p:set>
                                      <p:cBhvr>
                                        <p:cTn id="48" dur="1" fill="hold">
                                          <p:stCondLst>
                                            <p:cond delay="0"/>
                                          </p:stCondLst>
                                        </p:cTn>
                                        <p:tgtEl>
                                          <p:spTgt spid="135192"/>
                                        </p:tgtEl>
                                        <p:attrNameLst>
                                          <p:attrName>style.visibility</p:attrName>
                                        </p:attrNameLst>
                                      </p:cBhvr>
                                      <p:to>
                                        <p:strVal val="visible"/>
                                      </p:to>
                                    </p:set>
                                    <p:anim calcmode="lin" valueType="num">
                                      <p:cBhvr>
                                        <p:cTn id="49" dur="1000" fill="hold"/>
                                        <p:tgtEl>
                                          <p:spTgt spid="135192"/>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135192"/>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135192"/>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135192"/>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135195"/>
                                        </p:tgtEl>
                                        <p:attrNameLst>
                                          <p:attrName>style.visibility</p:attrName>
                                        </p:attrNameLst>
                                      </p:cBhvr>
                                      <p:to>
                                        <p:strVal val="visible"/>
                                      </p:to>
                                    </p:set>
                                    <p:anim calcmode="lin" valueType="num">
                                      <p:cBhvr>
                                        <p:cTn id="56" dur="1000" fill="hold"/>
                                        <p:tgtEl>
                                          <p:spTgt spid="135195"/>
                                        </p:tgtEl>
                                        <p:attrNameLst>
                                          <p:attrName>ppt_h</p:attrName>
                                        </p:attrNameLst>
                                      </p:cBhvr>
                                      <p:tavLst>
                                        <p:tav tm="0">
                                          <p:val>
                                            <p:strVal val="#ppt_h/20"/>
                                          </p:val>
                                        </p:tav>
                                        <p:tav tm="50000">
                                          <p:val>
                                            <p:strVal val="#ppt_h/20"/>
                                          </p:val>
                                        </p:tav>
                                        <p:tav tm="100000">
                                          <p:val>
                                            <p:strVal val="#ppt_h"/>
                                          </p:val>
                                        </p:tav>
                                      </p:tavLst>
                                    </p:anim>
                                    <p:anim calcmode="lin" valueType="num">
                                      <p:cBhvr>
                                        <p:cTn id="57" dur="1000" fill="hold"/>
                                        <p:tgtEl>
                                          <p:spTgt spid="135195"/>
                                        </p:tgtEl>
                                        <p:attrNameLst>
                                          <p:attrName>ppt_w</p:attrName>
                                        </p:attrNameLst>
                                      </p:cBhvr>
                                      <p:tavLst>
                                        <p:tav tm="0">
                                          <p:val>
                                            <p:strVal val="#ppt_w+.3"/>
                                          </p:val>
                                        </p:tav>
                                        <p:tav tm="50000">
                                          <p:val>
                                            <p:strVal val="#ppt_w+.3"/>
                                          </p:val>
                                        </p:tav>
                                        <p:tav tm="100000">
                                          <p:val>
                                            <p:strVal val="#ppt_w"/>
                                          </p:val>
                                        </p:tav>
                                      </p:tavLst>
                                    </p:anim>
                                    <p:anim calcmode="lin" valueType="num">
                                      <p:cBhvr>
                                        <p:cTn id="58" dur="1000" fill="hold"/>
                                        <p:tgtEl>
                                          <p:spTgt spid="135195"/>
                                        </p:tgtEl>
                                        <p:attrNameLst>
                                          <p:attrName>ppt_x</p:attrName>
                                        </p:attrNameLst>
                                      </p:cBhvr>
                                      <p:tavLst>
                                        <p:tav tm="0">
                                          <p:val>
                                            <p:strVal val="#ppt_x-.3"/>
                                          </p:val>
                                        </p:tav>
                                        <p:tav tm="50000">
                                          <p:val>
                                            <p:strVal val="#ppt_x"/>
                                          </p:val>
                                        </p:tav>
                                        <p:tav tm="100000">
                                          <p:val>
                                            <p:strVal val="#ppt_x"/>
                                          </p:val>
                                        </p:tav>
                                      </p:tavLst>
                                    </p:anim>
                                    <p:anim calcmode="lin" valueType="num">
                                      <p:cBhvr>
                                        <p:cTn id="59" dur="1000" fill="hold"/>
                                        <p:tgtEl>
                                          <p:spTgt spid="135195"/>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8000"/>
                            </p:stCondLst>
                            <p:childTnLst>
                              <p:par>
                                <p:cTn id="61" presetID="39" presetClass="entr" presetSubtype="0" accel="100000" fill="hold" grpId="0" nodeType="afterEffect">
                                  <p:stCondLst>
                                    <p:cond delay="0"/>
                                  </p:stCondLst>
                                  <p:childTnLst>
                                    <p:set>
                                      <p:cBhvr>
                                        <p:cTn id="62" dur="1" fill="hold">
                                          <p:stCondLst>
                                            <p:cond delay="0"/>
                                          </p:stCondLst>
                                        </p:cTn>
                                        <p:tgtEl>
                                          <p:spTgt spid="135193"/>
                                        </p:tgtEl>
                                        <p:attrNameLst>
                                          <p:attrName>style.visibility</p:attrName>
                                        </p:attrNameLst>
                                      </p:cBhvr>
                                      <p:to>
                                        <p:strVal val="visible"/>
                                      </p:to>
                                    </p:set>
                                    <p:anim calcmode="lin" valueType="num">
                                      <p:cBhvr>
                                        <p:cTn id="63" dur="1000" fill="hold"/>
                                        <p:tgtEl>
                                          <p:spTgt spid="135193"/>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135193"/>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135193"/>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135193"/>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9000"/>
                            </p:stCondLst>
                            <p:childTnLst>
                              <p:par>
                                <p:cTn id="68" presetID="39" presetClass="entr" presetSubtype="0" accel="100000" fill="hold" grpId="0" nodeType="afterEffect">
                                  <p:stCondLst>
                                    <p:cond delay="0"/>
                                  </p:stCondLst>
                                  <p:childTnLst>
                                    <p:set>
                                      <p:cBhvr>
                                        <p:cTn id="69" dur="1" fill="hold">
                                          <p:stCondLst>
                                            <p:cond delay="0"/>
                                          </p:stCondLst>
                                        </p:cTn>
                                        <p:tgtEl>
                                          <p:spTgt spid="135196"/>
                                        </p:tgtEl>
                                        <p:attrNameLst>
                                          <p:attrName>style.visibility</p:attrName>
                                        </p:attrNameLst>
                                      </p:cBhvr>
                                      <p:to>
                                        <p:strVal val="visible"/>
                                      </p:to>
                                    </p:set>
                                    <p:anim calcmode="lin" valueType="num">
                                      <p:cBhvr>
                                        <p:cTn id="70" dur="1000" fill="hold"/>
                                        <p:tgtEl>
                                          <p:spTgt spid="135196"/>
                                        </p:tgtEl>
                                        <p:attrNameLst>
                                          <p:attrName>ppt_h</p:attrName>
                                        </p:attrNameLst>
                                      </p:cBhvr>
                                      <p:tavLst>
                                        <p:tav tm="0">
                                          <p:val>
                                            <p:strVal val="#ppt_h/20"/>
                                          </p:val>
                                        </p:tav>
                                        <p:tav tm="50000">
                                          <p:val>
                                            <p:strVal val="#ppt_h/20"/>
                                          </p:val>
                                        </p:tav>
                                        <p:tav tm="100000">
                                          <p:val>
                                            <p:strVal val="#ppt_h"/>
                                          </p:val>
                                        </p:tav>
                                      </p:tavLst>
                                    </p:anim>
                                    <p:anim calcmode="lin" valueType="num">
                                      <p:cBhvr>
                                        <p:cTn id="71" dur="1000" fill="hold"/>
                                        <p:tgtEl>
                                          <p:spTgt spid="135196"/>
                                        </p:tgtEl>
                                        <p:attrNameLst>
                                          <p:attrName>ppt_w</p:attrName>
                                        </p:attrNameLst>
                                      </p:cBhvr>
                                      <p:tavLst>
                                        <p:tav tm="0">
                                          <p:val>
                                            <p:strVal val="#ppt_w+.3"/>
                                          </p:val>
                                        </p:tav>
                                        <p:tav tm="50000">
                                          <p:val>
                                            <p:strVal val="#ppt_w+.3"/>
                                          </p:val>
                                        </p:tav>
                                        <p:tav tm="100000">
                                          <p:val>
                                            <p:strVal val="#ppt_w"/>
                                          </p:val>
                                        </p:tav>
                                      </p:tavLst>
                                    </p:anim>
                                    <p:anim calcmode="lin" valueType="num">
                                      <p:cBhvr>
                                        <p:cTn id="72" dur="1000" fill="hold"/>
                                        <p:tgtEl>
                                          <p:spTgt spid="135196"/>
                                        </p:tgtEl>
                                        <p:attrNameLst>
                                          <p:attrName>ppt_x</p:attrName>
                                        </p:attrNameLst>
                                      </p:cBhvr>
                                      <p:tavLst>
                                        <p:tav tm="0">
                                          <p:val>
                                            <p:strVal val="#ppt_x-.3"/>
                                          </p:val>
                                        </p:tav>
                                        <p:tav tm="50000">
                                          <p:val>
                                            <p:strVal val="#ppt_x"/>
                                          </p:val>
                                        </p:tav>
                                        <p:tav tm="100000">
                                          <p:val>
                                            <p:strVal val="#ppt_x"/>
                                          </p:val>
                                        </p:tav>
                                      </p:tavLst>
                                    </p:anim>
                                    <p:anim calcmode="lin" valueType="num">
                                      <p:cBhvr>
                                        <p:cTn id="73" dur="1000" fill="hold"/>
                                        <p:tgtEl>
                                          <p:spTgt spid="135196"/>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10000"/>
                            </p:stCondLst>
                            <p:childTnLst>
                              <p:par>
                                <p:cTn id="75" presetID="39" presetClass="entr" presetSubtype="0" accel="100000" fill="hold" grpId="0" nodeType="afterEffect">
                                  <p:stCondLst>
                                    <p:cond delay="0"/>
                                  </p:stCondLst>
                                  <p:childTnLst>
                                    <p:set>
                                      <p:cBhvr>
                                        <p:cTn id="76" dur="1" fill="hold">
                                          <p:stCondLst>
                                            <p:cond delay="0"/>
                                          </p:stCondLst>
                                        </p:cTn>
                                        <p:tgtEl>
                                          <p:spTgt spid="135198"/>
                                        </p:tgtEl>
                                        <p:attrNameLst>
                                          <p:attrName>style.visibility</p:attrName>
                                        </p:attrNameLst>
                                      </p:cBhvr>
                                      <p:to>
                                        <p:strVal val="visible"/>
                                      </p:to>
                                    </p:set>
                                    <p:anim calcmode="lin" valueType="num">
                                      <p:cBhvr>
                                        <p:cTn id="77" dur="1000" fill="hold"/>
                                        <p:tgtEl>
                                          <p:spTgt spid="135198"/>
                                        </p:tgtEl>
                                        <p:attrNameLst>
                                          <p:attrName>ppt_h</p:attrName>
                                        </p:attrNameLst>
                                      </p:cBhvr>
                                      <p:tavLst>
                                        <p:tav tm="0">
                                          <p:val>
                                            <p:strVal val="#ppt_h/20"/>
                                          </p:val>
                                        </p:tav>
                                        <p:tav tm="50000">
                                          <p:val>
                                            <p:strVal val="#ppt_h/20"/>
                                          </p:val>
                                        </p:tav>
                                        <p:tav tm="100000">
                                          <p:val>
                                            <p:strVal val="#ppt_h"/>
                                          </p:val>
                                        </p:tav>
                                      </p:tavLst>
                                    </p:anim>
                                    <p:anim calcmode="lin" valueType="num">
                                      <p:cBhvr>
                                        <p:cTn id="78" dur="1000" fill="hold"/>
                                        <p:tgtEl>
                                          <p:spTgt spid="135198"/>
                                        </p:tgtEl>
                                        <p:attrNameLst>
                                          <p:attrName>ppt_w</p:attrName>
                                        </p:attrNameLst>
                                      </p:cBhvr>
                                      <p:tavLst>
                                        <p:tav tm="0">
                                          <p:val>
                                            <p:strVal val="#ppt_w+.3"/>
                                          </p:val>
                                        </p:tav>
                                        <p:tav tm="50000">
                                          <p:val>
                                            <p:strVal val="#ppt_w+.3"/>
                                          </p:val>
                                        </p:tav>
                                        <p:tav tm="100000">
                                          <p:val>
                                            <p:strVal val="#ppt_w"/>
                                          </p:val>
                                        </p:tav>
                                      </p:tavLst>
                                    </p:anim>
                                    <p:anim calcmode="lin" valueType="num">
                                      <p:cBhvr>
                                        <p:cTn id="79" dur="1000" fill="hold"/>
                                        <p:tgtEl>
                                          <p:spTgt spid="135198"/>
                                        </p:tgtEl>
                                        <p:attrNameLst>
                                          <p:attrName>ppt_x</p:attrName>
                                        </p:attrNameLst>
                                      </p:cBhvr>
                                      <p:tavLst>
                                        <p:tav tm="0">
                                          <p:val>
                                            <p:strVal val="#ppt_x-.3"/>
                                          </p:val>
                                        </p:tav>
                                        <p:tav tm="50000">
                                          <p:val>
                                            <p:strVal val="#ppt_x"/>
                                          </p:val>
                                        </p:tav>
                                        <p:tav tm="100000">
                                          <p:val>
                                            <p:strVal val="#ppt_x"/>
                                          </p:val>
                                        </p:tav>
                                      </p:tavLst>
                                    </p:anim>
                                    <p:anim calcmode="lin" valueType="num">
                                      <p:cBhvr>
                                        <p:cTn id="80" dur="1000" fill="hold"/>
                                        <p:tgtEl>
                                          <p:spTgt spid="135198"/>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11000"/>
                            </p:stCondLst>
                            <p:childTnLst>
                              <p:par>
                                <p:cTn id="82" presetID="39" presetClass="entr" presetSubtype="0" accel="100000" fill="hold" grpId="0" nodeType="afterEffect">
                                  <p:stCondLst>
                                    <p:cond delay="0"/>
                                  </p:stCondLst>
                                  <p:childTnLst>
                                    <p:set>
                                      <p:cBhvr>
                                        <p:cTn id="83" dur="1" fill="hold">
                                          <p:stCondLst>
                                            <p:cond delay="0"/>
                                          </p:stCondLst>
                                        </p:cTn>
                                        <p:tgtEl>
                                          <p:spTgt spid="135197"/>
                                        </p:tgtEl>
                                        <p:attrNameLst>
                                          <p:attrName>style.visibility</p:attrName>
                                        </p:attrNameLst>
                                      </p:cBhvr>
                                      <p:to>
                                        <p:strVal val="visible"/>
                                      </p:to>
                                    </p:set>
                                    <p:anim calcmode="lin" valueType="num">
                                      <p:cBhvr>
                                        <p:cTn id="84" dur="1000" fill="hold"/>
                                        <p:tgtEl>
                                          <p:spTgt spid="135197"/>
                                        </p:tgtEl>
                                        <p:attrNameLst>
                                          <p:attrName>ppt_h</p:attrName>
                                        </p:attrNameLst>
                                      </p:cBhvr>
                                      <p:tavLst>
                                        <p:tav tm="0">
                                          <p:val>
                                            <p:strVal val="#ppt_h/20"/>
                                          </p:val>
                                        </p:tav>
                                        <p:tav tm="50000">
                                          <p:val>
                                            <p:strVal val="#ppt_h/20"/>
                                          </p:val>
                                        </p:tav>
                                        <p:tav tm="100000">
                                          <p:val>
                                            <p:strVal val="#ppt_h"/>
                                          </p:val>
                                        </p:tav>
                                      </p:tavLst>
                                    </p:anim>
                                    <p:anim calcmode="lin" valueType="num">
                                      <p:cBhvr>
                                        <p:cTn id="85" dur="1000" fill="hold"/>
                                        <p:tgtEl>
                                          <p:spTgt spid="135197"/>
                                        </p:tgtEl>
                                        <p:attrNameLst>
                                          <p:attrName>ppt_w</p:attrName>
                                        </p:attrNameLst>
                                      </p:cBhvr>
                                      <p:tavLst>
                                        <p:tav tm="0">
                                          <p:val>
                                            <p:strVal val="#ppt_w+.3"/>
                                          </p:val>
                                        </p:tav>
                                        <p:tav tm="50000">
                                          <p:val>
                                            <p:strVal val="#ppt_w+.3"/>
                                          </p:val>
                                        </p:tav>
                                        <p:tav tm="100000">
                                          <p:val>
                                            <p:strVal val="#ppt_w"/>
                                          </p:val>
                                        </p:tav>
                                      </p:tavLst>
                                    </p:anim>
                                    <p:anim calcmode="lin" valueType="num">
                                      <p:cBhvr>
                                        <p:cTn id="86" dur="1000" fill="hold"/>
                                        <p:tgtEl>
                                          <p:spTgt spid="135197"/>
                                        </p:tgtEl>
                                        <p:attrNameLst>
                                          <p:attrName>ppt_x</p:attrName>
                                        </p:attrNameLst>
                                      </p:cBhvr>
                                      <p:tavLst>
                                        <p:tav tm="0">
                                          <p:val>
                                            <p:strVal val="#ppt_x-.3"/>
                                          </p:val>
                                        </p:tav>
                                        <p:tav tm="50000">
                                          <p:val>
                                            <p:strVal val="#ppt_x"/>
                                          </p:val>
                                        </p:tav>
                                        <p:tav tm="100000">
                                          <p:val>
                                            <p:strVal val="#ppt_x"/>
                                          </p:val>
                                        </p:tav>
                                      </p:tavLst>
                                    </p:anim>
                                    <p:anim calcmode="lin" valueType="num">
                                      <p:cBhvr>
                                        <p:cTn id="87" dur="1000" fill="hold"/>
                                        <p:tgtEl>
                                          <p:spTgt spid="135197"/>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12000"/>
                            </p:stCondLst>
                            <p:childTnLst>
                              <p:par>
                                <p:cTn id="89" presetID="39" presetClass="entr" presetSubtype="0" accel="100000" fill="hold" grpId="0" nodeType="afterEffect">
                                  <p:stCondLst>
                                    <p:cond delay="0"/>
                                  </p:stCondLst>
                                  <p:childTnLst>
                                    <p:set>
                                      <p:cBhvr>
                                        <p:cTn id="90" dur="1" fill="hold">
                                          <p:stCondLst>
                                            <p:cond delay="0"/>
                                          </p:stCondLst>
                                        </p:cTn>
                                        <p:tgtEl>
                                          <p:spTgt spid="135202"/>
                                        </p:tgtEl>
                                        <p:attrNameLst>
                                          <p:attrName>style.visibility</p:attrName>
                                        </p:attrNameLst>
                                      </p:cBhvr>
                                      <p:to>
                                        <p:strVal val="visible"/>
                                      </p:to>
                                    </p:set>
                                    <p:anim calcmode="lin" valueType="num">
                                      <p:cBhvr>
                                        <p:cTn id="91" dur="1000" fill="hold"/>
                                        <p:tgtEl>
                                          <p:spTgt spid="135202"/>
                                        </p:tgtEl>
                                        <p:attrNameLst>
                                          <p:attrName>ppt_h</p:attrName>
                                        </p:attrNameLst>
                                      </p:cBhvr>
                                      <p:tavLst>
                                        <p:tav tm="0">
                                          <p:val>
                                            <p:strVal val="#ppt_h/20"/>
                                          </p:val>
                                        </p:tav>
                                        <p:tav tm="50000">
                                          <p:val>
                                            <p:strVal val="#ppt_h/20"/>
                                          </p:val>
                                        </p:tav>
                                        <p:tav tm="100000">
                                          <p:val>
                                            <p:strVal val="#ppt_h"/>
                                          </p:val>
                                        </p:tav>
                                      </p:tavLst>
                                    </p:anim>
                                    <p:anim calcmode="lin" valueType="num">
                                      <p:cBhvr>
                                        <p:cTn id="92" dur="1000" fill="hold"/>
                                        <p:tgtEl>
                                          <p:spTgt spid="135202"/>
                                        </p:tgtEl>
                                        <p:attrNameLst>
                                          <p:attrName>ppt_w</p:attrName>
                                        </p:attrNameLst>
                                      </p:cBhvr>
                                      <p:tavLst>
                                        <p:tav tm="0">
                                          <p:val>
                                            <p:strVal val="#ppt_w+.3"/>
                                          </p:val>
                                        </p:tav>
                                        <p:tav tm="50000">
                                          <p:val>
                                            <p:strVal val="#ppt_w+.3"/>
                                          </p:val>
                                        </p:tav>
                                        <p:tav tm="100000">
                                          <p:val>
                                            <p:strVal val="#ppt_w"/>
                                          </p:val>
                                        </p:tav>
                                      </p:tavLst>
                                    </p:anim>
                                    <p:anim calcmode="lin" valueType="num">
                                      <p:cBhvr>
                                        <p:cTn id="93" dur="1000" fill="hold"/>
                                        <p:tgtEl>
                                          <p:spTgt spid="135202"/>
                                        </p:tgtEl>
                                        <p:attrNameLst>
                                          <p:attrName>ppt_x</p:attrName>
                                        </p:attrNameLst>
                                      </p:cBhvr>
                                      <p:tavLst>
                                        <p:tav tm="0">
                                          <p:val>
                                            <p:strVal val="#ppt_x-.3"/>
                                          </p:val>
                                        </p:tav>
                                        <p:tav tm="50000">
                                          <p:val>
                                            <p:strVal val="#ppt_x"/>
                                          </p:val>
                                        </p:tav>
                                        <p:tav tm="100000">
                                          <p:val>
                                            <p:strVal val="#ppt_x"/>
                                          </p:val>
                                        </p:tav>
                                      </p:tavLst>
                                    </p:anim>
                                    <p:anim calcmode="lin" valueType="num">
                                      <p:cBhvr>
                                        <p:cTn id="94" dur="1000" fill="hold"/>
                                        <p:tgtEl>
                                          <p:spTgt spid="135202"/>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13000"/>
                            </p:stCondLst>
                            <p:childTnLst>
                              <p:par>
                                <p:cTn id="96" presetID="39" presetClass="entr" presetSubtype="0" accel="100000" fill="hold" grpId="0" nodeType="afterEffect">
                                  <p:stCondLst>
                                    <p:cond delay="0"/>
                                  </p:stCondLst>
                                  <p:childTnLst>
                                    <p:set>
                                      <p:cBhvr>
                                        <p:cTn id="97" dur="1" fill="hold">
                                          <p:stCondLst>
                                            <p:cond delay="0"/>
                                          </p:stCondLst>
                                        </p:cTn>
                                        <p:tgtEl>
                                          <p:spTgt spid="135199"/>
                                        </p:tgtEl>
                                        <p:attrNameLst>
                                          <p:attrName>style.visibility</p:attrName>
                                        </p:attrNameLst>
                                      </p:cBhvr>
                                      <p:to>
                                        <p:strVal val="visible"/>
                                      </p:to>
                                    </p:set>
                                    <p:anim calcmode="lin" valueType="num">
                                      <p:cBhvr>
                                        <p:cTn id="98" dur="1000" fill="hold"/>
                                        <p:tgtEl>
                                          <p:spTgt spid="135199"/>
                                        </p:tgtEl>
                                        <p:attrNameLst>
                                          <p:attrName>ppt_h</p:attrName>
                                        </p:attrNameLst>
                                      </p:cBhvr>
                                      <p:tavLst>
                                        <p:tav tm="0">
                                          <p:val>
                                            <p:strVal val="#ppt_h/20"/>
                                          </p:val>
                                        </p:tav>
                                        <p:tav tm="50000">
                                          <p:val>
                                            <p:strVal val="#ppt_h/20"/>
                                          </p:val>
                                        </p:tav>
                                        <p:tav tm="100000">
                                          <p:val>
                                            <p:strVal val="#ppt_h"/>
                                          </p:val>
                                        </p:tav>
                                      </p:tavLst>
                                    </p:anim>
                                    <p:anim calcmode="lin" valueType="num">
                                      <p:cBhvr>
                                        <p:cTn id="99" dur="1000" fill="hold"/>
                                        <p:tgtEl>
                                          <p:spTgt spid="135199"/>
                                        </p:tgtEl>
                                        <p:attrNameLst>
                                          <p:attrName>ppt_w</p:attrName>
                                        </p:attrNameLst>
                                      </p:cBhvr>
                                      <p:tavLst>
                                        <p:tav tm="0">
                                          <p:val>
                                            <p:strVal val="#ppt_w+.3"/>
                                          </p:val>
                                        </p:tav>
                                        <p:tav tm="50000">
                                          <p:val>
                                            <p:strVal val="#ppt_w+.3"/>
                                          </p:val>
                                        </p:tav>
                                        <p:tav tm="100000">
                                          <p:val>
                                            <p:strVal val="#ppt_w"/>
                                          </p:val>
                                        </p:tav>
                                      </p:tavLst>
                                    </p:anim>
                                    <p:anim calcmode="lin" valueType="num">
                                      <p:cBhvr>
                                        <p:cTn id="100" dur="1000" fill="hold"/>
                                        <p:tgtEl>
                                          <p:spTgt spid="135199"/>
                                        </p:tgtEl>
                                        <p:attrNameLst>
                                          <p:attrName>ppt_x</p:attrName>
                                        </p:attrNameLst>
                                      </p:cBhvr>
                                      <p:tavLst>
                                        <p:tav tm="0">
                                          <p:val>
                                            <p:strVal val="#ppt_x-.3"/>
                                          </p:val>
                                        </p:tav>
                                        <p:tav tm="50000">
                                          <p:val>
                                            <p:strVal val="#ppt_x"/>
                                          </p:val>
                                        </p:tav>
                                        <p:tav tm="100000">
                                          <p:val>
                                            <p:strVal val="#ppt_x"/>
                                          </p:val>
                                        </p:tav>
                                      </p:tavLst>
                                    </p:anim>
                                    <p:anim calcmode="lin" valueType="num">
                                      <p:cBhvr>
                                        <p:cTn id="101" dur="1000" fill="hold"/>
                                        <p:tgtEl>
                                          <p:spTgt spid="135199"/>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14000"/>
                            </p:stCondLst>
                            <p:childTnLst>
                              <p:par>
                                <p:cTn id="103" presetID="39" presetClass="entr" presetSubtype="0" accel="100000" fill="hold" grpId="0" nodeType="afterEffect">
                                  <p:stCondLst>
                                    <p:cond delay="0"/>
                                  </p:stCondLst>
                                  <p:childTnLst>
                                    <p:set>
                                      <p:cBhvr>
                                        <p:cTn id="104" dur="1" fill="hold">
                                          <p:stCondLst>
                                            <p:cond delay="0"/>
                                          </p:stCondLst>
                                        </p:cTn>
                                        <p:tgtEl>
                                          <p:spTgt spid="135203"/>
                                        </p:tgtEl>
                                        <p:attrNameLst>
                                          <p:attrName>style.visibility</p:attrName>
                                        </p:attrNameLst>
                                      </p:cBhvr>
                                      <p:to>
                                        <p:strVal val="visible"/>
                                      </p:to>
                                    </p:set>
                                    <p:anim calcmode="lin" valueType="num">
                                      <p:cBhvr>
                                        <p:cTn id="105" dur="1000" fill="hold"/>
                                        <p:tgtEl>
                                          <p:spTgt spid="135203"/>
                                        </p:tgtEl>
                                        <p:attrNameLst>
                                          <p:attrName>ppt_h</p:attrName>
                                        </p:attrNameLst>
                                      </p:cBhvr>
                                      <p:tavLst>
                                        <p:tav tm="0">
                                          <p:val>
                                            <p:strVal val="#ppt_h/20"/>
                                          </p:val>
                                        </p:tav>
                                        <p:tav tm="50000">
                                          <p:val>
                                            <p:strVal val="#ppt_h/20"/>
                                          </p:val>
                                        </p:tav>
                                        <p:tav tm="100000">
                                          <p:val>
                                            <p:strVal val="#ppt_h"/>
                                          </p:val>
                                        </p:tav>
                                      </p:tavLst>
                                    </p:anim>
                                    <p:anim calcmode="lin" valueType="num">
                                      <p:cBhvr>
                                        <p:cTn id="106" dur="1000" fill="hold"/>
                                        <p:tgtEl>
                                          <p:spTgt spid="135203"/>
                                        </p:tgtEl>
                                        <p:attrNameLst>
                                          <p:attrName>ppt_w</p:attrName>
                                        </p:attrNameLst>
                                      </p:cBhvr>
                                      <p:tavLst>
                                        <p:tav tm="0">
                                          <p:val>
                                            <p:strVal val="#ppt_w+.3"/>
                                          </p:val>
                                        </p:tav>
                                        <p:tav tm="50000">
                                          <p:val>
                                            <p:strVal val="#ppt_w+.3"/>
                                          </p:val>
                                        </p:tav>
                                        <p:tav tm="100000">
                                          <p:val>
                                            <p:strVal val="#ppt_w"/>
                                          </p:val>
                                        </p:tav>
                                      </p:tavLst>
                                    </p:anim>
                                    <p:anim calcmode="lin" valueType="num">
                                      <p:cBhvr>
                                        <p:cTn id="107" dur="1000" fill="hold"/>
                                        <p:tgtEl>
                                          <p:spTgt spid="135203"/>
                                        </p:tgtEl>
                                        <p:attrNameLst>
                                          <p:attrName>ppt_x</p:attrName>
                                        </p:attrNameLst>
                                      </p:cBhvr>
                                      <p:tavLst>
                                        <p:tav tm="0">
                                          <p:val>
                                            <p:strVal val="#ppt_x-.3"/>
                                          </p:val>
                                        </p:tav>
                                        <p:tav tm="50000">
                                          <p:val>
                                            <p:strVal val="#ppt_x"/>
                                          </p:val>
                                        </p:tav>
                                        <p:tav tm="100000">
                                          <p:val>
                                            <p:strVal val="#ppt_x"/>
                                          </p:val>
                                        </p:tav>
                                      </p:tavLst>
                                    </p:anim>
                                    <p:anim calcmode="lin" valueType="num">
                                      <p:cBhvr>
                                        <p:cTn id="108" dur="1000" fill="hold"/>
                                        <p:tgtEl>
                                          <p:spTgt spid="135203"/>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15000"/>
                            </p:stCondLst>
                            <p:childTnLst>
                              <p:par>
                                <p:cTn id="110" presetID="39" presetClass="entr" presetSubtype="0" accel="100000" fill="hold" grpId="0" nodeType="afterEffect">
                                  <p:stCondLst>
                                    <p:cond delay="0"/>
                                  </p:stCondLst>
                                  <p:childTnLst>
                                    <p:set>
                                      <p:cBhvr>
                                        <p:cTn id="111" dur="1" fill="hold">
                                          <p:stCondLst>
                                            <p:cond delay="0"/>
                                          </p:stCondLst>
                                        </p:cTn>
                                        <p:tgtEl>
                                          <p:spTgt spid="135200"/>
                                        </p:tgtEl>
                                        <p:attrNameLst>
                                          <p:attrName>style.visibility</p:attrName>
                                        </p:attrNameLst>
                                      </p:cBhvr>
                                      <p:to>
                                        <p:strVal val="visible"/>
                                      </p:to>
                                    </p:set>
                                    <p:anim calcmode="lin" valueType="num">
                                      <p:cBhvr>
                                        <p:cTn id="112" dur="1000" fill="hold"/>
                                        <p:tgtEl>
                                          <p:spTgt spid="135200"/>
                                        </p:tgtEl>
                                        <p:attrNameLst>
                                          <p:attrName>ppt_h</p:attrName>
                                        </p:attrNameLst>
                                      </p:cBhvr>
                                      <p:tavLst>
                                        <p:tav tm="0">
                                          <p:val>
                                            <p:strVal val="#ppt_h/20"/>
                                          </p:val>
                                        </p:tav>
                                        <p:tav tm="50000">
                                          <p:val>
                                            <p:strVal val="#ppt_h/20"/>
                                          </p:val>
                                        </p:tav>
                                        <p:tav tm="100000">
                                          <p:val>
                                            <p:strVal val="#ppt_h"/>
                                          </p:val>
                                        </p:tav>
                                      </p:tavLst>
                                    </p:anim>
                                    <p:anim calcmode="lin" valueType="num">
                                      <p:cBhvr>
                                        <p:cTn id="113" dur="1000" fill="hold"/>
                                        <p:tgtEl>
                                          <p:spTgt spid="135200"/>
                                        </p:tgtEl>
                                        <p:attrNameLst>
                                          <p:attrName>ppt_w</p:attrName>
                                        </p:attrNameLst>
                                      </p:cBhvr>
                                      <p:tavLst>
                                        <p:tav tm="0">
                                          <p:val>
                                            <p:strVal val="#ppt_w+.3"/>
                                          </p:val>
                                        </p:tav>
                                        <p:tav tm="50000">
                                          <p:val>
                                            <p:strVal val="#ppt_w+.3"/>
                                          </p:val>
                                        </p:tav>
                                        <p:tav tm="100000">
                                          <p:val>
                                            <p:strVal val="#ppt_w"/>
                                          </p:val>
                                        </p:tav>
                                      </p:tavLst>
                                    </p:anim>
                                    <p:anim calcmode="lin" valueType="num">
                                      <p:cBhvr>
                                        <p:cTn id="114" dur="1000" fill="hold"/>
                                        <p:tgtEl>
                                          <p:spTgt spid="135200"/>
                                        </p:tgtEl>
                                        <p:attrNameLst>
                                          <p:attrName>ppt_x</p:attrName>
                                        </p:attrNameLst>
                                      </p:cBhvr>
                                      <p:tavLst>
                                        <p:tav tm="0">
                                          <p:val>
                                            <p:strVal val="#ppt_x-.3"/>
                                          </p:val>
                                        </p:tav>
                                        <p:tav tm="50000">
                                          <p:val>
                                            <p:strVal val="#ppt_x"/>
                                          </p:val>
                                        </p:tav>
                                        <p:tav tm="100000">
                                          <p:val>
                                            <p:strVal val="#ppt_x"/>
                                          </p:val>
                                        </p:tav>
                                      </p:tavLst>
                                    </p:anim>
                                    <p:anim calcmode="lin" valueType="num">
                                      <p:cBhvr>
                                        <p:cTn id="115" dur="1000" fill="hold"/>
                                        <p:tgtEl>
                                          <p:spTgt spid="135200"/>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16000"/>
                            </p:stCondLst>
                            <p:childTnLst>
                              <p:par>
                                <p:cTn id="117" presetID="39" presetClass="entr" presetSubtype="0" accel="100000" fill="hold" grpId="0" nodeType="afterEffect">
                                  <p:stCondLst>
                                    <p:cond delay="0"/>
                                  </p:stCondLst>
                                  <p:childTnLst>
                                    <p:set>
                                      <p:cBhvr>
                                        <p:cTn id="118" dur="1" fill="hold">
                                          <p:stCondLst>
                                            <p:cond delay="0"/>
                                          </p:stCondLst>
                                        </p:cTn>
                                        <p:tgtEl>
                                          <p:spTgt spid="135204"/>
                                        </p:tgtEl>
                                        <p:attrNameLst>
                                          <p:attrName>style.visibility</p:attrName>
                                        </p:attrNameLst>
                                      </p:cBhvr>
                                      <p:to>
                                        <p:strVal val="visible"/>
                                      </p:to>
                                    </p:set>
                                    <p:anim calcmode="lin" valueType="num">
                                      <p:cBhvr>
                                        <p:cTn id="119" dur="1000" fill="hold"/>
                                        <p:tgtEl>
                                          <p:spTgt spid="135204"/>
                                        </p:tgtEl>
                                        <p:attrNameLst>
                                          <p:attrName>ppt_h</p:attrName>
                                        </p:attrNameLst>
                                      </p:cBhvr>
                                      <p:tavLst>
                                        <p:tav tm="0">
                                          <p:val>
                                            <p:strVal val="#ppt_h/20"/>
                                          </p:val>
                                        </p:tav>
                                        <p:tav tm="50000">
                                          <p:val>
                                            <p:strVal val="#ppt_h/20"/>
                                          </p:val>
                                        </p:tav>
                                        <p:tav tm="100000">
                                          <p:val>
                                            <p:strVal val="#ppt_h"/>
                                          </p:val>
                                        </p:tav>
                                      </p:tavLst>
                                    </p:anim>
                                    <p:anim calcmode="lin" valueType="num">
                                      <p:cBhvr>
                                        <p:cTn id="120" dur="1000" fill="hold"/>
                                        <p:tgtEl>
                                          <p:spTgt spid="135204"/>
                                        </p:tgtEl>
                                        <p:attrNameLst>
                                          <p:attrName>ppt_w</p:attrName>
                                        </p:attrNameLst>
                                      </p:cBhvr>
                                      <p:tavLst>
                                        <p:tav tm="0">
                                          <p:val>
                                            <p:strVal val="#ppt_w+.3"/>
                                          </p:val>
                                        </p:tav>
                                        <p:tav tm="50000">
                                          <p:val>
                                            <p:strVal val="#ppt_w+.3"/>
                                          </p:val>
                                        </p:tav>
                                        <p:tav tm="100000">
                                          <p:val>
                                            <p:strVal val="#ppt_w"/>
                                          </p:val>
                                        </p:tav>
                                      </p:tavLst>
                                    </p:anim>
                                    <p:anim calcmode="lin" valueType="num">
                                      <p:cBhvr>
                                        <p:cTn id="121" dur="1000" fill="hold"/>
                                        <p:tgtEl>
                                          <p:spTgt spid="135204"/>
                                        </p:tgtEl>
                                        <p:attrNameLst>
                                          <p:attrName>ppt_x</p:attrName>
                                        </p:attrNameLst>
                                      </p:cBhvr>
                                      <p:tavLst>
                                        <p:tav tm="0">
                                          <p:val>
                                            <p:strVal val="#ppt_x-.3"/>
                                          </p:val>
                                        </p:tav>
                                        <p:tav tm="50000">
                                          <p:val>
                                            <p:strVal val="#ppt_x"/>
                                          </p:val>
                                        </p:tav>
                                        <p:tav tm="100000">
                                          <p:val>
                                            <p:strVal val="#ppt_x"/>
                                          </p:val>
                                        </p:tav>
                                      </p:tavLst>
                                    </p:anim>
                                    <p:anim calcmode="lin" valueType="num">
                                      <p:cBhvr>
                                        <p:cTn id="122" dur="1000" fill="hold"/>
                                        <p:tgtEl>
                                          <p:spTgt spid="135204"/>
                                        </p:tgtEl>
                                        <p:attrNameLst>
                                          <p:attrName>ppt_y</p:attrName>
                                        </p:attrNameLst>
                                      </p:cBhvr>
                                      <p:tavLst>
                                        <p:tav tm="0">
                                          <p:val>
                                            <p:strVal val="#ppt_y"/>
                                          </p:val>
                                        </p:tav>
                                        <p:tav tm="100000">
                                          <p:val>
                                            <p:strVal val="#ppt_y"/>
                                          </p:val>
                                        </p:tav>
                                      </p:tavLst>
                                    </p:anim>
                                  </p:childTnLst>
                                </p:cTn>
                              </p:par>
                            </p:childTnLst>
                          </p:cTn>
                        </p:par>
                        <p:par>
                          <p:cTn id="123" fill="hold" nodeType="afterGroup">
                            <p:stCondLst>
                              <p:cond delay="17000"/>
                            </p:stCondLst>
                            <p:childTnLst>
                              <p:par>
                                <p:cTn id="124" presetID="39" presetClass="entr" presetSubtype="0" accel="100000" fill="hold" grpId="0" nodeType="afterEffect">
                                  <p:stCondLst>
                                    <p:cond delay="0"/>
                                  </p:stCondLst>
                                  <p:childTnLst>
                                    <p:set>
                                      <p:cBhvr>
                                        <p:cTn id="125" dur="1" fill="hold">
                                          <p:stCondLst>
                                            <p:cond delay="0"/>
                                          </p:stCondLst>
                                        </p:cTn>
                                        <p:tgtEl>
                                          <p:spTgt spid="135201"/>
                                        </p:tgtEl>
                                        <p:attrNameLst>
                                          <p:attrName>style.visibility</p:attrName>
                                        </p:attrNameLst>
                                      </p:cBhvr>
                                      <p:to>
                                        <p:strVal val="visible"/>
                                      </p:to>
                                    </p:set>
                                    <p:anim calcmode="lin" valueType="num">
                                      <p:cBhvr>
                                        <p:cTn id="126" dur="1000" fill="hold"/>
                                        <p:tgtEl>
                                          <p:spTgt spid="135201"/>
                                        </p:tgtEl>
                                        <p:attrNameLst>
                                          <p:attrName>ppt_h</p:attrName>
                                        </p:attrNameLst>
                                      </p:cBhvr>
                                      <p:tavLst>
                                        <p:tav tm="0">
                                          <p:val>
                                            <p:strVal val="#ppt_h/20"/>
                                          </p:val>
                                        </p:tav>
                                        <p:tav tm="50000">
                                          <p:val>
                                            <p:strVal val="#ppt_h/20"/>
                                          </p:val>
                                        </p:tav>
                                        <p:tav tm="100000">
                                          <p:val>
                                            <p:strVal val="#ppt_h"/>
                                          </p:val>
                                        </p:tav>
                                      </p:tavLst>
                                    </p:anim>
                                    <p:anim calcmode="lin" valueType="num">
                                      <p:cBhvr>
                                        <p:cTn id="127" dur="1000" fill="hold"/>
                                        <p:tgtEl>
                                          <p:spTgt spid="135201"/>
                                        </p:tgtEl>
                                        <p:attrNameLst>
                                          <p:attrName>ppt_w</p:attrName>
                                        </p:attrNameLst>
                                      </p:cBhvr>
                                      <p:tavLst>
                                        <p:tav tm="0">
                                          <p:val>
                                            <p:strVal val="#ppt_w+.3"/>
                                          </p:val>
                                        </p:tav>
                                        <p:tav tm="50000">
                                          <p:val>
                                            <p:strVal val="#ppt_w+.3"/>
                                          </p:val>
                                        </p:tav>
                                        <p:tav tm="100000">
                                          <p:val>
                                            <p:strVal val="#ppt_w"/>
                                          </p:val>
                                        </p:tav>
                                      </p:tavLst>
                                    </p:anim>
                                    <p:anim calcmode="lin" valueType="num">
                                      <p:cBhvr>
                                        <p:cTn id="128" dur="1000" fill="hold"/>
                                        <p:tgtEl>
                                          <p:spTgt spid="135201"/>
                                        </p:tgtEl>
                                        <p:attrNameLst>
                                          <p:attrName>ppt_x</p:attrName>
                                        </p:attrNameLst>
                                      </p:cBhvr>
                                      <p:tavLst>
                                        <p:tav tm="0">
                                          <p:val>
                                            <p:strVal val="#ppt_x-.3"/>
                                          </p:val>
                                        </p:tav>
                                        <p:tav tm="50000">
                                          <p:val>
                                            <p:strVal val="#ppt_x"/>
                                          </p:val>
                                        </p:tav>
                                        <p:tav tm="100000">
                                          <p:val>
                                            <p:strVal val="#ppt_x"/>
                                          </p:val>
                                        </p:tav>
                                      </p:tavLst>
                                    </p:anim>
                                    <p:anim calcmode="lin" valueType="num">
                                      <p:cBhvr>
                                        <p:cTn id="129" dur="1000" fill="hold"/>
                                        <p:tgtEl>
                                          <p:spTgt spid="135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p:bldP spid="135177" grpId="0"/>
      <p:bldP spid="135189" grpId="0" animBg="1"/>
      <p:bldP spid="135190" grpId="0" animBg="1"/>
      <p:bldP spid="135191" grpId="0" animBg="1"/>
      <p:bldP spid="135192" grpId="0" animBg="1"/>
      <p:bldP spid="135193" grpId="0" animBg="1"/>
      <p:bldP spid="135194" grpId="0"/>
      <p:bldP spid="135195" grpId="0"/>
      <p:bldP spid="135196" grpId="0"/>
      <p:bldP spid="135197" grpId="0"/>
      <p:bldP spid="135198" grpId="0" animBg="1"/>
      <p:bldP spid="135199" grpId="0"/>
      <p:bldP spid="135200" grpId="0"/>
      <p:bldP spid="135201" grpId="0"/>
      <p:bldP spid="135202" grpId="0" animBg="1"/>
      <p:bldP spid="135203" grpId="0" animBg="1"/>
      <p:bldP spid="1352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23560" name="Rectangle 36"/>
          <p:cNvSpPr>
            <a:spLocks noChangeArrowheads="1"/>
          </p:cNvSpPr>
          <p:nvPr/>
        </p:nvSpPr>
        <p:spPr bwMode="auto">
          <a:xfrm>
            <a:off x="0" y="5589588"/>
            <a:ext cx="9144000" cy="1268412"/>
          </a:xfrm>
          <a:prstGeom prst="rect">
            <a:avLst/>
          </a:prstGeom>
          <a:gradFill rotWithShape="1">
            <a:gsLst>
              <a:gs pos="0">
                <a:srgbClr val="FF99FF"/>
              </a:gs>
              <a:gs pos="50000">
                <a:srgbClr val="FFFF66"/>
              </a:gs>
              <a:gs pos="100000">
                <a:srgbClr val="FF99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0" tIns="0" rIns="0" bIns="0" anchor="ctr"/>
          <a:lstStyle/>
          <a:p>
            <a:pPr algn="ctr"/>
            <a:endParaRPr lang="ar-AE">
              <a:solidFill>
                <a:srgbClr val="000000"/>
              </a:solidFill>
            </a:endParaRPr>
          </a:p>
        </p:txBody>
      </p:sp>
      <p:sp>
        <p:nvSpPr>
          <p:cNvPr id="23561" name="Rectangle 37"/>
          <p:cNvSpPr>
            <a:spLocks noChangeArrowheads="1"/>
          </p:cNvSpPr>
          <p:nvPr/>
        </p:nvSpPr>
        <p:spPr bwMode="auto">
          <a:xfrm>
            <a:off x="0" y="0"/>
            <a:ext cx="9144000" cy="1268413"/>
          </a:xfrm>
          <a:prstGeom prst="rect">
            <a:avLst/>
          </a:prstGeom>
          <a:gradFill rotWithShape="1">
            <a:gsLst>
              <a:gs pos="0">
                <a:srgbClr val="FF99FF"/>
              </a:gs>
              <a:gs pos="50000">
                <a:srgbClr val="FFFF66"/>
              </a:gs>
              <a:gs pos="100000">
                <a:srgbClr val="FF99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algn="ctr"/>
            <a:endParaRPr lang="en-US">
              <a:solidFill>
                <a:srgbClr val="000000"/>
              </a:solidFill>
            </a:endParaRPr>
          </a:p>
        </p:txBody>
      </p:sp>
      <p:sp>
        <p:nvSpPr>
          <p:cNvPr id="2" name="Rectangle 1"/>
          <p:cNvSpPr/>
          <p:nvPr/>
        </p:nvSpPr>
        <p:spPr>
          <a:xfrm>
            <a:off x="2771800" y="476672"/>
            <a:ext cx="5940152" cy="4680256"/>
          </a:xfrm>
          <a:prstGeom prst="rect">
            <a:avLst/>
          </a:prstGeom>
        </p:spPr>
        <p:txBody>
          <a:bodyPr wrap="square">
            <a:spAutoFit/>
          </a:bodyPr>
          <a:lstStyle/>
          <a:p>
            <a:pPr algn="just">
              <a:lnSpc>
                <a:spcPct val="115000"/>
              </a:lnSpc>
              <a:spcAft>
                <a:spcPts val="1000"/>
              </a:spcAft>
            </a:pPr>
            <a:r>
              <a:rPr lang="ar-IQ" sz="3600" dirty="0">
                <a:solidFill>
                  <a:srgbClr val="000000"/>
                </a:solidFill>
                <a:latin typeface="Calibri" panose="020F0502020204030204" pitchFamily="34" charset="0"/>
                <a:ea typeface="Calibri" panose="020F0502020204030204" pitchFamily="34" charset="0"/>
                <a:cs typeface="Sakkal Majalla" panose="02000000000000000000" pitchFamily="2" charset="-78"/>
              </a:rPr>
              <a:t>تنمية الخيال عند الأطفال مهم جدًا، لأنه يجعل طفلك مبتكرًا ومبدعًا إذا ما نجحتِ في تنميته </a:t>
            </a:r>
            <a:r>
              <a:rPr lang="ar-IQ" sz="36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وتطويره.</a:t>
            </a:r>
          </a:p>
          <a:p>
            <a:pPr algn="just">
              <a:lnSpc>
                <a:spcPct val="115000"/>
              </a:lnSpc>
              <a:spcAft>
                <a:spcPts val="1000"/>
              </a:spcAft>
            </a:pPr>
            <a:r>
              <a:rPr lang="ar-IQ" sz="3600"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IQ" sz="3600" dirty="0">
                <a:solidFill>
                  <a:srgbClr val="0000CC"/>
                </a:solidFill>
                <a:latin typeface="Calibri" panose="020F0502020204030204" pitchFamily="34" charset="0"/>
                <a:ea typeface="Calibri" panose="020F0502020204030204" pitchFamily="34" charset="0"/>
                <a:cs typeface="Sakkal Majalla" panose="02000000000000000000" pitchFamily="2" charset="-78"/>
              </a:rPr>
              <a:t>ولا تجعلي انشغالك في المهام اليومية يدفعك لتركه أمام شاشات التليفزيون والألعاب الإلكترونية التي قد تقتل مهارات </a:t>
            </a:r>
            <a:r>
              <a:rPr lang="ar-IQ" sz="3600" dirty="0" smtClean="0">
                <a:solidFill>
                  <a:srgbClr val="0000CC"/>
                </a:solidFill>
                <a:latin typeface="Calibri" panose="020F0502020204030204" pitchFamily="34" charset="0"/>
                <a:ea typeface="Calibri" panose="020F0502020204030204" pitchFamily="34" charset="0"/>
                <a:cs typeface="Sakkal Majalla" panose="02000000000000000000" pitchFamily="2" charset="-78"/>
              </a:rPr>
              <a:t>التفكير التخيلي والإبداع </a:t>
            </a:r>
            <a:r>
              <a:rPr lang="ar-IQ" sz="3600" dirty="0">
                <a:solidFill>
                  <a:srgbClr val="0000CC"/>
                </a:solidFill>
                <a:latin typeface="Calibri" panose="020F0502020204030204" pitchFamily="34" charset="0"/>
                <a:ea typeface="Calibri" panose="020F0502020204030204" pitchFamily="34" charset="0"/>
                <a:cs typeface="Sakkal Majalla" panose="02000000000000000000" pitchFamily="2" charset="-78"/>
              </a:rPr>
              <a:t>لديه</a:t>
            </a:r>
            <a:r>
              <a:rPr lang="en-US" sz="3600" dirty="0">
                <a:solidFill>
                  <a:srgbClr val="0000CC"/>
                </a:solidFill>
                <a:latin typeface="Sakkal Majalla" panose="02000000000000000000" pitchFamily="2" charset="-78"/>
                <a:ea typeface="Calibri" panose="020F0502020204030204" pitchFamily="34" charset="0"/>
                <a:cs typeface="Arial" panose="020B0604020202020204" pitchFamily="34" charset="0"/>
              </a:rPr>
              <a:t>.</a:t>
            </a:r>
            <a:endParaRPr lang="en-US" sz="3600" dirty="0">
              <a:solidFill>
                <a:srgbClr val="0000CC"/>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00" y="2988298"/>
            <a:ext cx="2630200" cy="3823170"/>
          </a:xfrm>
          <a:prstGeom prst="rect">
            <a:avLst/>
          </a:prstGeom>
        </p:spPr>
      </p:pic>
    </p:spTree>
    <p:extLst>
      <p:ext uri="{BB962C8B-B14F-4D97-AF65-F5344CB8AC3E}">
        <p14:creationId xmlns:p14="http://schemas.microsoft.com/office/powerpoint/2010/main" val="1956275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72"/>
            <a:ext cx="9252520" cy="693045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34" t="81672" r="8257" b="5945"/>
          <a:stretch/>
        </p:blipFill>
        <p:spPr>
          <a:xfrm>
            <a:off x="611560" y="692696"/>
            <a:ext cx="8224633" cy="9606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1738313" y="825500"/>
            <a:ext cx="6337300" cy="61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lnSpc>
                <a:spcPct val="110000"/>
              </a:lnSpc>
              <a:spcBef>
                <a:spcPct val="50000"/>
              </a:spcBef>
              <a:buFont typeface="Webdings" pitchFamily="18" charset="2"/>
              <a:buNone/>
            </a:pPr>
            <a:r>
              <a:rPr lang="ar-IQ" sz="2400" dirty="0" smtClean="0">
                <a:solidFill>
                  <a:srgbClr val="FF0000"/>
                </a:solidFill>
              </a:rPr>
              <a:t>استرجاع الصور الذهنية ووصفها.</a:t>
            </a:r>
            <a:r>
              <a:rPr lang="ar-AE" sz="2400" dirty="0">
                <a:solidFill>
                  <a:srgbClr val="FF0000"/>
                </a:solidFill>
              </a:rPr>
              <a:t/>
            </a:r>
            <a:br>
              <a:rPr lang="ar-AE" sz="2400" dirty="0">
                <a:solidFill>
                  <a:srgbClr val="FF0000"/>
                </a:solidFill>
              </a:rPr>
            </a:br>
            <a:r>
              <a:rPr lang="ar-IQ" sz="2400" dirty="0" smtClean="0">
                <a:solidFill>
                  <a:srgbClr val="800000"/>
                </a:solidFill>
              </a:rPr>
              <a:t>التعبير عما تم تخيله أو تصوره من خلال الرسم أو الوصف اللفظي أو المكتوب.</a:t>
            </a:r>
            <a:endParaRPr lang="ar-SA" sz="2400" dirty="0">
              <a:solidFill>
                <a:srgbClr val="800000"/>
              </a:solidFill>
            </a:endParaRPr>
          </a:p>
          <a:p>
            <a:pPr algn="r" eaLnBrk="1" hangingPunct="1">
              <a:lnSpc>
                <a:spcPct val="90000"/>
              </a:lnSpc>
              <a:spcBef>
                <a:spcPct val="50000"/>
              </a:spcBef>
              <a:buFont typeface="Webdings" pitchFamily="18" charset="2"/>
              <a:buNone/>
            </a:pPr>
            <a:r>
              <a:rPr lang="ar-IQ" sz="2400" dirty="0" smtClean="0">
                <a:solidFill>
                  <a:srgbClr val="FF0000"/>
                </a:solidFill>
              </a:rPr>
              <a:t>تحليل الصورة الذهنية وتوليد أكبر عدد من الصور الذهنية.</a:t>
            </a:r>
            <a:endParaRPr lang="ar-SA" sz="2400" dirty="0">
              <a:solidFill>
                <a:srgbClr val="FF0000"/>
              </a:solidFill>
            </a:endParaRPr>
          </a:p>
          <a:p>
            <a:pPr algn="r" eaLnBrk="1" hangingPunct="1">
              <a:lnSpc>
                <a:spcPct val="90000"/>
              </a:lnSpc>
              <a:spcBef>
                <a:spcPct val="50000"/>
              </a:spcBef>
              <a:buFont typeface="Webdings" pitchFamily="18" charset="2"/>
              <a:buNone/>
            </a:pPr>
            <a:r>
              <a:rPr lang="ar-IQ" sz="2400" dirty="0" smtClean="0">
                <a:solidFill>
                  <a:srgbClr val="800000"/>
                </a:solidFill>
              </a:rPr>
              <a:t>تكوين علاقات جديدة بين تلك الصور التي لم تكن موجودة من قبل.</a:t>
            </a:r>
            <a:endParaRPr lang="ar-AE" sz="2400" dirty="0">
              <a:solidFill>
                <a:srgbClr val="800000"/>
              </a:solidFill>
            </a:endParaRPr>
          </a:p>
          <a:p>
            <a:pPr algn="r" eaLnBrk="1" hangingPunct="1">
              <a:lnSpc>
                <a:spcPct val="90000"/>
              </a:lnSpc>
              <a:spcBef>
                <a:spcPct val="50000"/>
              </a:spcBef>
              <a:buFont typeface="Webdings" pitchFamily="18" charset="2"/>
              <a:buNone/>
            </a:pPr>
            <a:r>
              <a:rPr lang="ar-AE" sz="500" dirty="0">
                <a:solidFill>
                  <a:srgbClr val="FF0000"/>
                </a:solidFill>
              </a:rPr>
              <a:t/>
            </a:r>
            <a:br>
              <a:rPr lang="ar-AE" sz="500" dirty="0">
                <a:solidFill>
                  <a:srgbClr val="FF0000"/>
                </a:solidFill>
              </a:rPr>
            </a:br>
            <a:r>
              <a:rPr lang="ar-IQ" sz="2400" dirty="0" smtClean="0">
                <a:solidFill>
                  <a:srgbClr val="FF0000"/>
                </a:solidFill>
              </a:rPr>
              <a:t>إعادة تركيب تلك الصور وتقديمها في شكل مبتكر.</a:t>
            </a:r>
            <a:r>
              <a:rPr lang="ar-AE" sz="2400" dirty="0">
                <a:solidFill>
                  <a:srgbClr val="FF0000"/>
                </a:solidFill>
              </a:rPr>
              <a:t/>
            </a:r>
            <a:br>
              <a:rPr lang="ar-AE" sz="2400" dirty="0">
                <a:solidFill>
                  <a:srgbClr val="FF0000"/>
                </a:solidFill>
              </a:rPr>
            </a:br>
            <a:endParaRPr lang="ar-AE" sz="100" dirty="0">
              <a:solidFill>
                <a:srgbClr val="FF0000"/>
              </a:solidFill>
            </a:endParaRPr>
          </a:p>
          <a:p>
            <a:pPr algn="r" eaLnBrk="1" hangingPunct="1">
              <a:lnSpc>
                <a:spcPct val="90000"/>
              </a:lnSpc>
              <a:spcBef>
                <a:spcPct val="50000"/>
              </a:spcBef>
              <a:buFont typeface="Webdings" pitchFamily="18" charset="2"/>
              <a:buNone/>
            </a:pPr>
            <a:r>
              <a:rPr lang="ar-IQ" sz="2400" dirty="0" smtClean="0">
                <a:solidFill>
                  <a:srgbClr val="800000"/>
                </a:solidFill>
              </a:rPr>
              <a:t>إعادة صياغة وتشكيل مكونات الصور الذهنية.</a:t>
            </a:r>
            <a:endParaRPr lang="ar-SA" sz="2400" dirty="0">
              <a:solidFill>
                <a:srgbClr val="800000"/>
              </a:solidFill>
            </a:endParaRPr>
          </a:p>
          <a:p>
            <a:pPr algn="r" eaLnBrk="1" hangingPunct="1">
              <a:lnSpc>
                <a:spcPct val="90000"/>
              </a:lnSpc>
              <a:spcBef>
                <a:spcPct val="50000"/>
              </a:spcBef>
              <a:buFont typeface="Webdings" pitchFamily="18" charset="2"/>
              <a:buNone/>
            </a:pPr>
            <a:r>
              <a:rPr lang="ar-IQ" sz="2400" dirty="0" smtClean="0">
                <a:solidFill>
                  <a:srgbClr val="FF0000"/>
                </a:solidFill>
              </a:rPr>
              <a:t>تنظيم المعلومات والأفكار الناتجة عن الخبرات الماضية.</a:t>
            </a:r>
            <a:endParaRPr lang="ar-SA" sz="2400" dirty="0">
              <a:solidFill>
                <a:srgbClr val="FF0000"/>
              </a:solidFill>
            </a:endParaRPr>
          </a:p>
          <a:p>
            <a:pPr algn="r" eaLnBrk="1" hangingPunct="1">
              <a:lnSpc>
                <a:spcPct val="90000"/>
              </a:lnSpc>
              <a:spcBef>
                <a:spcPct val="50000"/>
              </a:spcBef>
              <a:buFont typeface="Webdings" pitchFamily="18" charset="2"/>
              <a:buNone/>
            </a:pPr>
            <a:r>
              <a:rPr lang="ar-IQ" sz="2400" dirty="0" smtClean="0">
                <a:solidFill>
                  <a:srgbClr val="800000"/>
                </a:solidFill>
              </a:rPr>
              <a:t>الدمج بين الأفكار والمعلومات وبعض المواقف والخبرات والصور الذهنية.</a:t>
            </a:r>
            <a:endParaRPr lang="ar-AE" sz="2400" dirty="0">
              <a:solidFill>
                <a:srgbClr val="800000"/>
              </a:solidFill>
            </a:endParaRPr>
          </a:p>
          <a:p>
            <a:pPr algn="r" eaLnBrk="1" hangingPunct="1">
              <a:lnSpc>
                <a:spcPct val="90000"/>
              </a:lnSpc>
              <a:spcBef>
                <a:spcPct val="50000"/>
              </a:spcBef>
              <a:buFont typeface="Webdings" pitchFamily="18" charset="2"/>
              <a:buNone/>
            </a:pPr>
            <a:r>
              <a:rPr lang="ar-AE" sz="500" dirty="0">
                <a:solidFill>
                  <a:srgbClr val="FF0000"/>
                </a:solidFill>
              </a:rPr>
              <a:t/>
            </a:r>
            <a:br>
              <a:rPr lang="ar-AE" sz="500" dirty="0">
                <a:solidFill>
                  <a:srgbClr val="FF0000"/>
                </a:solidFill>
              </a:rPr>
            </a:br>
            <a:r>
              <a:rPr lang="ar-IQ" sz="2400" dirty="0" smtClean="0">
                <a:solidFill>
                  <a:srgbClr val="FF0000"/>
                </a:solidFill>
              </a:rPr>
              <a:t>إجراء التحويلات الذهنية على التمثيل الذهني للأشياء مثل (التدوير، الإزاحة، والحذف، والإضافة، والتجميع).</a:t>
            </a:r>
          </a:p>
          <a:p>
            <a:pPr algn="r" eaLnBrk="1" hangingPunct="1">
              <a:lnSpc>
                <a:spcPct val="90000"/>
              </a:lnSpc>
              <a:spcBef>
                <a:spcPct val="50000"/>
              </a:spcBef>
              <a:buFont typeface="Webdings" pitchFamily="18" charset="2"/>
              <a:buNone/>
            </a:pPr>
            <a:r>
              <a:rPr lang="ar-IQ" sz="2400" dirty="0" smtClean="0">
                <a:solidFill>
                  <a:schemeClr val="bg1"/>
                </a:solidFill>
              </a:rPr>
              <a:t>استخدام الشكل الذي تم التوصل إليه لحل المشكلة.</a:t>
            </a:r>
          </a:p>
          <a:p>
            <a:pPr algn="r" eaLnBrk="1" hangingPunct="1">
              <a:lnSpc>
                <a:spcPct val="90000"/>
              </a:lnSpc>
              <a:spcBef>
                <a:spcPct val="50000"/>
              </a:spcBef>
              <a:buFont typeface="Webdings" pitchFamily="18" charset="2"/>
              <a:buNone/>
            </a:pPr>
            <a:r>
              <a:rPr lang="ar-IQ" sz="2400" dirty="0" smtClean="0">
                <a:solidFill>
                  <a:srgbClr val="FF0000"/>
                </a:solidFill>
              </a:rPr>
              <a:t>ملاحظة الأشياء والبحث الدائم عن المعاني.</a:t>
            </a:r>
            <a:endParaRPr lang="ar-SA" sz="2400" dirty="0">
              <a:solidFill>
                <a:srgbClr val="FF0000"/>
              </a:solidFill>
            </a:endParaRPr>
          </a:p>
        </p:txBody>
      </p:sp>
      <p:sp>
        <p:nvSpPr>
          <p:cNvPr id="16409" name="AutoShape 1049"/>
          <p:cNvSpPr>
            <a:spLocks noChangeArrowheads="1"/>
          </p:cNvSpPr>
          <p:nvPr/>
        </p:nvSpPr>
        <p:spPr bwMode="auto">
          <a:xfrm>
            <a:off x="3166715" y="131612"/>
            <a:ext cx="3480495"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3600" b="0" dirty="0" smtClean="0">
                <a:solidFill>
                  <a:srgbClr val="FFFFFF"/>
                </a:solidFill>
                <a:cs typeface="SKR HEAD1" pitchFamily="2" charset="-78"/>
              </a:rPr>
              <a:t>مهارات التفكير التخيلي</a:t>
            </a:r>
            <a:endParaRPr lang="en-US" sz="3600" b="0" dirty="0">
              <a:solidFill>
                <a:srgbClr val="FFFFFF"/>
              </a:solidFill>
              <a:cs typeface="SKR HEAD1" pitchFamily="2" charset="-78"/>
            </a:endParaRPr>
          </a:p>
        </p:txBody>
      </p:sp>
      <p:sp>
        <p:nvSpPr>
          <p:cNvPr id="16410" name="Text Box 1050"/>
          <p:cNvSpPr txBox="1">
            <a:spLocks noChangeArrowheads="1"/>
          </p:cNvSpPr>
          <p:nvPr/>
        </p:nvSpPr>
        <p:spPr bwMode="auto">
          <a:xfrm rot="-355475">
            <a:off x="7786688" y="774700"/>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a:solidFill>
                  <a:srgbClr val="000066"/>
                </a:solidFill>
              </a:rPr>
              <a:t> </a:t>
            </a:r>
            <a:endParaRPr lang="en-US" sz="3600" b="0">
              <a:solidFill>
                <a:srgbClr val="000066"/>
              </a:solidFill>
            </a:endParaRPr>
          </a:p>
        </p:txBody>
      </p:sp>
      <p:sp>
        <p:nvSpPr>
          <p:cNvPr id="16411" name="Text Box 1051"/>
          <p:cNvSpPr txBox="1">
            <a:spLocks noChangeArrowheads="1"/>
          </p:cNvSpPr>
          <p:nvPr/>
        </p:nvSpPr>
        <p:spPr bwMode="auto">
          <a:xfrm rot="-355475">
            <a:off x="7786688" y="1278370"/>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dirty="0">
                <a:solidFill>
                  <a:srgbClr val="000066"/>
                </a:solidFill>
              </a:rPr>
              <a:t> </a:t>
            </a:r>
            <a:endParaRPr lang="en-US" sz="3600" b="0" dirty="0">
              <a:solidFill>
                <a:srgbClr val="000066"/>
              </a:solidFill>
            </a:endParaRPr>
          </a:p>
        </p:txBody>
      </p:sp>
      <p:sp>
        <p:nvSpPr>
          <p:cNvPr id="16412" name="Text Box 1052"/>
          <p:cNvSpPr txBox="1">
            <a:spLocks noChangeArrowheads="1"/>
          </p:cNvSpPr>
          <p:nvPr/>
        </p:nvSpPr>
        <p:spPr bwMode="auto">
          <a:xfrm rot="-355475">
            <a:off x="7786688" y="2117725"/>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a:solidFill>
                  <a:srgbClr val="000066"/>
                </a:solidFill>
              </a:rPr>
              <a:t> </a:t>
            </a:r>
            <a:endParaRPr lang="en-US" sz="3600" b="0">
              <a:solidFill>
                <a:srgbClr val="000066"/>
              </a:solidFill>
            </a:endParaRPr>
          </a:p>
        </p:txBody>
      </p:sp>
      <p:sp>
        <p:nvSpPr>
          <p:cNvPr id="16413" name="Text Box 1053"/>
          <p:cNvSpPr txBox="1">
            <a:spLocks noChangeArrowheads="1"/>
          </p:cNvSpPr>
          <p:nvPr/>
        </p:nvSpPr>
        <p:spPr bwMode="auto">
          <a:xfrm rot="-355475">
            <a:off x="7786688" y="2941638"/>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dirty="0">
                <a:solidFill>
                  <a:srgbClr val="000066"/>
                </a:solidFill>
              </a:rPr>
              <a:t> </a:t>
            </a:r>
            <a:endParaRPr lang="en-US" sz="3600" b="0" dirty="0">
              <a:solidFill>
                <a:srgbClr val="000066"/>
              </a:solidFill>
            </a:endParaRPr>
          </a:p>
        </p:txBody>
      </p:sp>
      <p:sp>
        <p:nvSpPr>
          <p:cNvPr id="16414" name="Text Box 1054"/>
          <p:cNvSpPr txBox="1">
            <a:spLocks noChangeArrowheads="1"/>
          </p:cNvSpPr>
          <p:nvPr/>
        </p:nvSpPr>
        <p:spPr bwMode="auto">
          <a:xfrm rot="-355475">
            <a:off x="7786688" y="3406775"/>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a:solidFill>
                  <a:srgbClr val="000066"/>
                </a:solidFill>
              </a:rPr>
              <a:t> </a:t>
            </a:r>
            <a:endParaRPr lang="en-US" sz="3600" b="0">
              <a:solidFill>
                <a:srgbClr val="000066"/>
              </a:solidFill>
            </a:endParaRPr>
          </a:p>
        </p:txBody>
      </p:sp>
      <p:sp>
        <p:nvSpPr>
          <p:cNvPr id="16415" name="Text Box 1055"/>
          <p:cNvSpPr txBox="1">
            <a:spLocks noChangeArrowheads="1"/>
          </p:cNvSpPr>
          <p:nvPr/>
        </p:nvSpPr>
        <p:spPr bwMode="auto">
          <a:xfrm rot="-355475">
            <a:off x="7786688" y="3983038"/>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dirty="0">
                <a:solidFill>
                  <a:srgbClr val="000066"/>
                </a:solidFill>
              </a:rPr>
              <a:t> </a:t>
            </a:r>
            <a:endParaRPr lang="en-US" sz="3600" b="0" dirty="0">
              <a:solidFill>
                <a:srgbClr val="000066"/>
              </a:solidFill>
            </a:endParaRPr>
          </a:p>
        </p:txBody>
      </p:sp>
      <p:sp>
        <p:nvSpPr>
          <p:cNvPr id="16416" name="Text Box 1056"/>
          <p:cNvSpPr txBox="1">
            <a:spLocks noChangeArrowheads="1"/>
          </p:cNvSpPr>
          <p:nvPr/>
        </p:nvSpPr>
        <p:spPr bwMode="auto">
          <a:xfrm rot="-355475">
            <a:off x="7786688" y="4721225"/>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a:solidFill>
                  <a:srgbClr val="000066"/>
                </a:solidFill>
              </a:rPr>
              <a:t> </a:t>
            </a:r>
            <a:endParaRPr lang="en-US" sz="3600" b="0">
              <a:solidFill>
                <a:srgbClr val="000066"/>
              </a:solidFill>
            </a:endParaRPr>
          </a:p>
        </p:txBody>
      </p:sp>
      <p:sp>
        <p:nvSpPr>
          <p:cNvPr id="16417" name="Text Box 1057"/>
          <p:cNvSpPr txBox="1">
            <a:spLocks noChangeArrowheads="1"/>
          </p:cNvSpPr>
          <p:nvPr/>
        </p:nvSpPr>
        <p:spPr bwMode="auto">
          <a:xfrm rot="-355475">
            <a:off x="7839074" y="5248391"/>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dirty="0">
                <a:solidFill>
                  <a:srgbClr val="000066"/>
                </a:solidFill>
              </a:rPr>
              <a:t> </a:t>
            </a:r>
            <a:endParaRPr lang="en-US" sz="3600" b="0" dirty="0">
              <a:solidFill>
                <a:srgbClr val="000066"/>
              </a:solidFill>
            </a:endParaRPr>
          </a:p>
        </p:txBody>
      </p:sp>
      <p:sp>
        <p:nvSpPr>
          <p:cNvPr id="16418" name="Text Box 1058"/>
          <p:cNvSpPr txBox="1">
            <a:spLocks noChangeArrowheads="1"/>
          </p:cNvSpPr>
          <p:nvPr/>
        </p:nvSpPr>
        <p:spPr bwMode="auto">
          <a:xfrm rot="-355475">
            <a:off x="7839075" y="5810643"/>
            <a:ext cx="1054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b="1">
                <a:solidFill>
                  <a:schemeClr val="tx1"/>
                </a:solidFill>
                <a:latin typeface="Times New Roman" pitchFamily="18" charset="0"/>
                <a:cs typeface="Traditional Arabic" pitchFamily="18" charset="-78"/>
              </a:defRPr>
            </a:lvl1pPr>
            <a:lvl2pPr marL="742950" indent="-28575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r" eaLnBrk="1" hangingPunct="1">
              <a:spcBef>
                <a:spcPct val="50000"/>
              </a:spcBef>
              <a:buFont typeface="Wingdings" pitchFamily="2" charset="2"/>
              <a:buChar char="&amp;"/>
            </a:pPr>
            <a:r>
              <a:rPr lang="ar-AE" sz="3600" b="0" dirty="0">
                <a:solidFill>
                  <a:srgbClr val="000066"/>
                </a:solidFill>
              </a:rPr>
              <a:t> </a:t>
            </a:r>
            <a:endParaRPr lang="en-US" sz="3600" b="0" dirty="0">
              <a:solidFill>
                <a:srgbClr val="000066"/>
              </a:solidFill>
            </a:endParaRPr>
          </a:p>
        </p:txBody>
      </p:sp>
      <p:sp>
        <p:nvSpPr>
          <p:cNvPr id="16427" name="AutoShape 1067"/>
          <p:cNvSpPr>
            <a:spLocks noChangeArrowheads="1"/>
          </p:cNvSpPr>
          <p:nvPr/>
        </p:nvSpPr>
        <p:spPr bwMode="auto">
          <a:xfrm rot="20261391">
            <a:off x="208577" y="1778100"/>
            <a:ext cx="1727200" cy="493713"/>
          </a:xfrm>
          <a:prstGeom prst="octagon">
            <a:avLst>
              <a:gd name="adj" fmla="val 21051"/>
            </a:avLst>
          </a:prstGeom>
          <a:solidFill>
            <a:srgbClr val="FFFF00"/>
          </a:solidFill>
          <a:ln w="9525">
            <a:solidFill>
              <a:srgbClr val="FF0000"/>
            </a:solidFill>
            <a:miter lim="800000"/>
            <a:headEnd/>
            <a:tailEnd/>
          </a:ln>
          <a:effectLst>
            <a:outerShdw dist="17961" dir="2700000" algn="ctr" rotWithShape="0">
              <a:schemeClr val="tx1"/>
            </a:outerShdw>
          </a:effectLst>
        </p:spPr>
        <p:txBody>
          <a:bodyPr wrap="none" lIns="0" tIns="0" rIns="0" bIns="0" anchor="ctr"/>
          <a:lstStyle/>
          <a:p>
            <a:pPr algn="ctr">
              <a:defRPr/>
            </a:pPr>
            <a:r>
              <a:rPr lang="ar-IQ" sz="3600" dirty="0" smtClean="0">
                <a:solidFill>
                  <a:srgbClr val="0000FF"/>
                </a:solidFill>
                <a:cs typeface="Traditional Arabic" pitchFamily="2" charset="-78"/>
              </a:rPr>
              <a:t>أطلق خيالك</a:t>
            </a:r>
            <a:endParaRPr lang="en-US" sz="3600" dirty="0">
              <a:solidFill>
                <a:srgbClr val="0000FF"/>
              </a:solidFill>
              <a:cs typeface="Traditional Arabic" pitchFamily="2" charset="-78"/>
            </a:endParaRPr>
          </a:p>
        </p:txBody>
      </p:sp>
      <p:pic>
        <p:nvPicPr>
          <p:cNvPr id="19479" name="Picture 1080" descr="AG0000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153" y="298450"/>
            <a:ext cx="1295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713795" y="2343510"/>
            <a:ext cx="1304657" cy="1121761"/>
          </a:xfrm>
          <a:prstGeom prst="rect">
            <a:avLst/>
          </a:prstGeom>
        </p:spPr>
      </p:pic>
      <p:pic>
        <p:nvPicPr>
          <p:cNvPr id="3" name="Picture 2"/>
          <p:cNvPicPr>
            <a:picLocks noChangeAspect="1"/>
          </p:cNvPicPr>
          <p:nvPr/>
        </p:nvPicPr>
        <p:blipFill>
          <a:blip r:embed="rId4"/>
          <a:stretch>
            <a:fillRect/>
          </a:stretch>
        </p:blipFill>
        <p:spPr>
          <a:xfrm>
            <a:off x="7792123" y="6131318"/>
            <a:ext cx="1304657" cy="1115665"/>
          </a:xfrm>
          <a:prstGeom prst="rect">
            <a:avLst/>
          </a:prstGeom>
        </p:spPr>
      </p:pic>
    </p:spTree>
    <p:extLst>
      <p:ext uri="{BB962C8B-B14F-4D97-AF65-F5344CB8AC3E}">
        <p14:creationId xmlns:p14="http://schemas.microsoft.com/office/powerpoint/2010/main" val="2389274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6409"/>
                                        </p:tgtEl>
                                        <p:attrNameLst>
                                          <p:attrName>style.visibility</p:attrName>
                                        </p:attrNameLst>
                                      </p:cBhvr>
                                      <p:to>
                                        <p:strVal val="visible"/>
                                      </p:to>
                                    </p:set>
                                    <p:anim calcmode="lin" valueType="num">
                                      <p:cBhvr>
                                        <p:cTn id="7" dur="1000" fill="hold"/>
                                        <p:tgtEl>
                                          <p:spTgt spid="164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40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409"/>
                                        </p:tgtEl>
                                        <p:attrNameLst>
                                          <p:attrName>ppt_y</p:attrName>
                                        </p:attrNameLst>
                                      </p:cBhvr>
                                      <p:tavLst>
                                        <p:tav tm="0">
                                          <p:val>
                                            <p:strVal val="#ppt_y"/>
                                          </p:val>
                                        </p:tav>
                                        <p:tav tm="100000">
                                          <p:val>
                                            <p:strVal val="#ppt_y"/>
                                          </p:val>
                                        </p:tav>
                                      </p:tavLst>
                                    </p:anim>
                                    <p:animEffect transition="in" filter="fade">
                                      <p:cBhvr>
                                        <p:cTn id="10" dur="1000"/>
                                        <p:tgtEl>
                                          <p:spTgt spid="16409"/>
                                        </p:tgtEl>
                                      </p:cBhvr>
                                    </p:animEffect>
                                  </p:childTnLst>
                                </p:cTn>
                              </p:par>
                            </p:childTnLst>
                          </p:cTn>
                        </p:par>
                        <p:par>
                          <p:cTn id="11" fill="hold" nodeType="afterGroup">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2000"/>
                                        <p:tgtEl>
                                          <p:spTgt spid="16386"/>
                                        </p:tgtEl>
                                      </p:cBhvr>
                                    </p:animEffect>
                                    <p:anim calcmode="lin" valueType="num">
                                      <p:cBhvr>
                                        <p:cTn id="15" dur="2000" fill="hold"/>
                                        <p:tgtEl>
                                          <p:spTgt spid="16386"/>
                                        </p:tgtEl>
                                        <p:attrNameLst>
                                          <p:attrName>style.rotation</p:attrName>
                                        </p:attrNameLst>
                                      </p:cBhvr>
                                      <p:tavLst>
                                        <p:tav tm="0">
                                          <p:val>
                                            <p:fltVal val="720"/>
                                          </p:val>
                                        </p:tav>
                                        <p:tav tm="100000">
                                          <p:val>
                                            <p:fltVal val="0"/>
                                          </p:val>
                                        </p:tav>
                                      </p:tavLst>
                                    </p:anim>
                                    <p:anim calcmode="lin" valueType="num">
                                      <p:cBhvr>
                                        <p:cTn id="16" dur="2000" fill="hold"/>
                                        <p:tgtEl>
                                          <p:spTgt spid="16386"/>
                                        </p:tgtEl>
                                        <p:attrNameLst>
                                          <p:attrName>ppt_h</p:attrName>
                                        </p:attrNameLst>
                                      </p:cBhvr>
                                      <p:tavLst>
                                        <p:tav tm="0">
                                          <p:val>
                                            <p:fltVal val="0"/>
                                          </p:val>
                                        </p:tav>
                                        <p:tav tm="100000">
                                          <p:val>
                                            <p:strVal val="#ppt_h"/>
                                          </p:val>
                                        </p:tav>
                                      </p:tavLst>
                                    </p:anim>
                                    <p:anim calcmode="lin" valueType="num">
                                      <p:cBhvr>
                                        <p:cTn id="17" dur="2000" fill="hold"/>
                                        <p:tgtEl>
                                          <p:spTgt spid="16386"/>
                                        </p:tgtEl>
                                        <p:attrNameLst>
                                          <p:attrName>ppt_w</p:attrName>
                                        </p:attrNameLst>
                                      </p:cBhvr>
                                      <p:tavLst>
                                        <p:tav tm="0">
                                          <p:val>
                                            <p:fltVal val="0"/>
                                          </p:val>
                                        </p:tav>
                                        <p:tav tm="100000">
                                          <p:val>
                                            <p:strVal val="#ppt_w"/>
                                          </p:val>
                                        </p:tav>
                                      </p:tavLst>
                                    </p:anim>
                                  </p:childTnLst>
                                </p:cTn>
                              </p:par>
                            </p:childTnLst>
                          </p:cTn>
                        </p:par>
                        <p:par>
                          <p:cTn id="18" fill="hold" nodeType="afterGroup">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16410"/>
                                        </p:tgtEl>
                                        <p:attrNameLst>
                                          <p:attrName>style.visibility</p:attrName>
                                        </p:attrNameLst>
                                      </p:cBhvr>
                                      <p:to>
                                        <p:strVal val="visible"/>
                                      </p:to>
                                    </p:set>
                                    <p:anim calcmode="lin" valueType="num">
                                      <p:cBhvr>
                                        <p:cTn id="21" dur="500" fill="hold"/>
                                        <p:tgtEl>
                                          <p:spTgt spid="164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 fill="hold"/>
                                        <p:tgtEl>
                                          <p:spTgt spid="16410"/>
                                        </p:tgtEl>
                                        <p:attrNameLst>
                                          <p:attrName>ppt_x</p:attrName>
                                        </p:attrNameLst>
                                      </p:cBhvr>
                                      <p:tavLst>
                                        <p:tav tm="0">
                                          <p:val>
                                            <p:fltVal val="-1"/>
                                          </p:val>
                                        </p:tav>
                                        <p:tav tm="50000">
                                          <p:val>
                                            <p:fltVal val="0.95"/>
                                          </p:val>
                                        </p:tav>
                                        <p:tav tm="100000">
                                          <p:val>
                                            <p:strVal val="#ppt_x"/>
                                          </p:val>
                                        </p:tav>
                                      </p:tavLst>
                                    </p:anim>
                                    <p:anim calcmode="lin" valueType="num">
                                      <p:cBhvr>
                                        <p:cTn id="23" dur="500" fill="hold"/>
                                        <p:tgtEl>
                                          <p:spTgt spid="16410"/>
                                        </p:tgtEl>
                                        <p:attrNameLst>
                                          <p:attrName>ppt_y</p:attrName>
                                        </p:attrNameLst>
                                      </p:cBhvr>
                                      <p:tavLst>
                                        <p:tav tm="0">
                                          <p:val>
                                            <p:strVal val="#ppt_y"/>
                                          </p:val>
                                        </p:tav>
                                        <p:tav tm="100000">
                                          <p:val>
                                            <p:strVal val="#ppt_y"/>
                                          </p:val>
                                        </p:tav>
                                      </p:tavLst>
                                    </p:anim>
                                    <p:animEffect transition="in" filter="fade">
                                      <p:cBhvr>
                                        <p:cTn id="24" dur="500"/>
                                        <p:tgtEl>
                                          <p:spTgt spid="16410"/>
                                        </p:tgtEl>
                                      </p:cBhvr>
                                    </p:animEffect>
                                  </p:childTnLst>
                                </p:cTn>
                              </p:par>
                            </p:childTnLst>
                          </p:cTn>
                        </p:par>
                        <p:par>
                          <p:cTn id="25" fill="hold" nodeType="afterGroup">
                            <p:stCondLst>
                              <p:cond delay="3500"/>
                            </p:stCondLst>
                            <p:childTnLst>
                              <p:par>
                                <p:cTn id="26" presetID="48" presetClass="entr" presetSubtype="0" accel="50000" fill="hold" grpId="0" nodeType="afterEffect">
                                  <p:stCondLst>
                                    <p:cond delay="0"/>
                                  </p:stCondLst>
                                  <p:childTnLst>
                                    <p:set>
                                      <p:cBhvr>
                                        <p:cTn id="27" dur="1" fill="hold">
                                          <p:stCondLst>
                                            <p:cond delay="0"/>
                                          </p:stCondLst>
                                        </p:cTn>
                                        <p:tgtEl>
                                          <p:spTgt spid="16411"/>
                                        </p:tgtEl>
                                        <p:attrNameLst>
                                          <p:attrName>style.visibility</p:attrName>
                                        </p:attrNameLst>
                                      </p:cBhvr>
                                      <p:to>
                                        <p:strVal val="visible"/>
                                      </p:to>
                                    </p:set>
                                    <p:anim calcmode="lin" valueType="num">
                                      <p:cBhvr>
                                        <p:cTn id="28" dur="500" fill="hold"/>
                                        <p:tgtEl>
                                          <p:spTgt spid="164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500" fill="hold"/>
                                        <p:tgtEl>
                                          <p:spTgt spid="16411"/>
                                        </p:tgtEl>
                                        <p:attrNameLst>
                                          <p:attrName>ppt_x</p:attrName>
                                        </p:attrNameLst>
                                      </p:cBhvr>
                                      <p:tavLst>
                                        <p:tav tm="0">
                                          <p:val>
                                            <p:fltVal val="-1"/>
                                          </p:val>
                                        </p:tav>
                                        <p:tav tm="50000">
                                          <p:val>
                                            <p:fltVal val="0.95"/>
                                          </p:val>
                                        </p:tav>
                                        <p:tav tm="100000">
                                          <p:val>
                                            <p:strVal val="#ppt_x"/>
                                          </p:val>
                                        </p:tav>
                                      </p:tavLst>
                                    </p:anim>
                                    <p:anim calcmode="lin" valueType="num">
                                      <p:cBhvr>
                                        <p:cTn id="30" dur="500" fill="hold"/>
                                        <p:tgtEl>
                                          <p:spTgt spid="16411"/>
                                        </p:tgtEl>
                                        <p:attrNameLst>
                                          <p:attrName>ppt_y</p:attrName>
                                        </p:attrNameLst>
                                      </p:cBhvr>
                                      <p:tavLst>
                                        <p:tav tm="0">
                                          <p:val>
                                            <p:strVal val="#ppt_y"/>
                                          </p:val>
                                        </p:tav>
                                        <p:tav tm="100000">
                                          <p:val>
                                            <p:strVal val="#ppt_y"/>
                                          </p:val>
                                        </p:tav>
                                      </p:tavLst>
                                    </p:anim>
                                    <p:animEffect transition="in" filter="fade">
                                      <p:cBhvr>
                                        <p:cTn id="31" dur="500"/>
                                        <p:tgtEl>
                                          <p:spTgt spid="16411"/>
                                        </p:tgtEl>
                                      </p:cBhvr>
                                    </p:animEffect>
                                  </p:childTnLst>
                                </p:cTn>
                              </p:par>
                            </p:childTnLst>
                          </p:cTn>
                        </p:par>
                        <p:par>
                          <p:cTn id="32" fill="hold" nodeType="afterGroup">
                            <p:stCondLst>
                              <p:cond delay="4000"/>
                            </p:stCondLst>
                            <p:childTnLst>
                              <p:par>
                                <p:cTn id="33" presetID="48" presetClass="entr" presetSubtype="0" accel="50000" fill="hold" grpId="0" nodeType="afterEffect">
                                  <p:stCondLst>
                                    <p:cond delay="0"/>
                                  </p:stCondLst>
                                  <p:childTnLst>
                                    <p:set>
                                      <p:cBhvr>
                                        <p:cTn id="34" dur="1" fill="hold">
                                          <p:stCondLst>
                                            <p:cond delay="0"/>
                                          </p:stCondLst>
                                        </p:cTn>
                                        <p:tgtEl>
                                          <p:spTgt spid="16412"/>
                                        </p:tgtEl>
                                        <p:attrNameLst>
                                          <p:attrName>style.visibility</p:attrName>
                                        </p:attrNameLst>
                                      </p:cBhvr>
                                      <p:to>
                                        <p:strVal val="visible"/>
                                      </p:to>
                                    </p:set>
                                    <p:anim calcmode="lin" valueType="num">
                                      <p:cBhvr>
                                        <p:cTn id="35" dur="500" fill="hold"/>
                                        <p:tgtEl>
                                          <p:spTgt spid="164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500" fill="hold"/>
                                        <p:tgtEl>
                                          <p:spTgt spid="16412"/>
                                        </p:tgtEl>
                                        <p:attrNameLst>
                                          <p:attrName>ppt_x</p:attrName>
                                        </p:attrNameLst>
                                      </p:cBhvr>
                                      <p:tavLst>
                                        <p:tav tm="0">
                                          <p:val>
                                            <p:fltVal val="-1"/>
                                          </p:val>
                                        </p:tav>
                                        <p:tav tm="50000">
                                          <p:val>
                                            <p:fltVal val="0.95"/>
                                          </p:val>
                                        </p:tav>
                                        <p:tav tm="100000">
                                          <p:val>
                                            <p:strVal val="#ppt_x"/>
                                          </p:val>
                                        </p:tav>
                                      </p:tavLst>
                                    </p:anim>
                                    <p:anim calcmode="lin" valueType="num">
                                      <p:cBhvr>
                                        <p:cTn id="37" dur="500" fill="hold"/>
                                        <p:tgtEl>
                                          <p:spTgt spid="16412"/>
                                        </p:tgtEl>
                                        <p:attrNameLst>
                                          <p:attrName>ppt_y</p:attrName>
                                        </p:attrNameLst>
                                      </p:cBhvr>
                                      <p:tavLst>
                                        <p:tav tm="0">
                                          <p:val>
                                            <p:strVal val="#ppt_y"/>
                                          </p:val>
                                        </p:tav>
                                        <p:tav tm="100000">
                                          <p:val>
                                            <p:strVal val="#ppt_y"/>
                                          </p:val>
                                        </p:tav>
                                      </p:tavLst>
                                    </p:anim>
                                    <p:animEffect transition="in" filter="fade">
                                      <p:cBhvr>
                                        <p:cTn id="38" dur="500"/>
                                        <p:tgtEl>
                                          <p:spTgt spid="16412"/>
                                        </p:tgtEl>
                                      </p:cBhvr>
                                    </p:animEffect>
                                  </p:childTnLst>
                                </p:cTn>
                              </p:par>
                            </p:childTnLst>
                          </p:cTn>
                        </p:par>
                        <p:par>
                          <p:cTn id="39" fill="hold" nodeType="afterGroup">
                            <p:stCondLst>
                              <p:cond delay="4500"/>
                            </p:stCondLst>
                            <p:childTnLst>
                              <p:par>
                                <p:cTn id="40" presetID="48" presetClass="entr" presetSubtype="0" accel="50000" fill="hold" grpId="0" nodeType="afterEffect">
                                  <p:stCondLst>
                                    <p:cond delay="0"/>
                                  </p:stCondLst>
                                  <p:childTnLst>
                                    <p:set>
                                      <p:cBhvr>
                                        <p:cTn id="41" dur="1" fill="hold">
                                          <p:stCondLst>
                                            <p:cond delay="0"/>
                                          </p:stCondLst>
                                        </p:cTn>
                                        <p:tgtEl>
                                          <p:spTgt spid="16413"/>
                                        </p:tgtEl>
                                        <p:attrNameLst>
                                          <p:attrName>style.visibility</p:attrName>
                                        </p:attrNameLst>
                                      </p:cBhvr>
                                      <p:to>
                                        <p:strVal val="visible"/>
                                      </p:to>
                                    </p:set>
                                    <p:anim calcmode="lin" valueType="num">
                                      <p:cBhvr>
                                        <p:cTn id="42" dur="500" fill="hold"/>
                                        <p:tgtEl>
                                          <p:spTgt spid="164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500" fill="hold"/>
                                        <p:tgtEl>
                                          <p:spTgt spid="16413"/>
                                        </p:tgtEl>
                                        <p:attrNameLst>
                                          <p:attrName>ppt_x</p:attrName>
                                        </p:attrNameLst>
                                      </p:cBhvr>
                                      <p:tavLst>
                                        <p:tav tm="0">
                                          <p:val>
                                            <p:fltVal val="-1"/>
                                          </p:val>
                                        </p:tav>
                                        <p:tav tm="50000">
                                          <p:val>
                                            <p:fltVal val="0.95"/>
                                          </p:val>
                                        </p:tav>
                                        <p:tav tm="100000">
                                          <p:val>
                                            <p:strVal val="#ppt_x"/>
                                          </p:val>
                                        </p:tav>
                                      </p:tavLst>
                                    </p:anim>
                                    <p:anim calcmode="lin" valueType="num">
                                      <p:cBhvr>
                                        <p:cTn id="44" dur="500" fill="hold"/>
                                        <p:tgtEl>
                                          <p:spTgt spid="16413"/>
                                        </p:tgtEl>
                                        <p:attrNameLst>
                                          <p:attrName>ppt_y</p:attrName>
                                        </p:attrNameLst>
                                      </p:cBhvr>
                                      <p:tavLst>
                                        <p:tav tm="0">
                                          <p:val>
                                            <p:strVal val="#ppt_y"/>
                                          </p:val>
                                        </p:tav>
                                        <p:tav tm="100000">
                                          <p:val>
                                            <p:strVal val="#ppt_y"/>
                                          </p:val>
                                        </p:tav>
                                      </p:tavLst>
                                    </p:anim>
                                    <p:animEffect transition="in" filter="fade">
                                      <p:cBhvr>
                                        <p:cTn id="45" dur="500"/>
                                        <p:tgtEl>
                                          <p:spTgt spid="16413"/>
                                        </p:tgtEl>
                                      </p:cBhvr>
                                    </p:animEffect>
                                  </p:childTnLst>
                                </p:cTn>
                              </p:par>
                            </p:childTnLst>
                          </p:cTn>
                        </p:par>
                        <p:par>
                          <p:cTn id="46" fill="hold" nodeType="afterGroup">
                            <p:stCondLst>
                              <p:cond delay="5000"/>
                            </p:stCondLst>
                            <p:childTnLst>
                              <p:par>
                                <p:cTn id="47" presetID="48" presetClass="entr" presetSubtype="0" accel="50000" fill="hold" grpId="0" nodeType="afterEffect">
                                  <p:stCondLst>
                                    <p:cond delay="0"/>
                                  </p:stCondLst>
                                  <p:childTnLst>
                                    <p:set>
                                      <p:cBhvr>
                                        <p:cTn id="48" dur="1" fill="hold">
                                          <p:stCondLst>
                                            <p:cond delay="0"/>
                                          </p:stCondLst>
                                        </p:cTn>
                                        <p:tgtEl>
                                          <p:spTgt spid="16414"/>
                                        </p:tgtEl>
                                        <p:attrNameLst>
                                          <p:attrName>style.visibility</p:attrName>
                                        </p:attrNameLst>
                                      </p:cBhvr>
                                      <p:to>
                                        <p:strVal val="visible"/>
                                      </p:to>
                                    </p:set>
                                    <p:anim calcmode="lin" valueType="num">
                                      <p:cBhvr>
                                        <p:cTn id="49" dur="500" fill="hold"/>
                                        <p:tgtEl>
                                          <p:spTgt spid="164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500" fill="hold"/>
                                        <p:tgtEl>
                                          <p:spTgt spid="16414"/>
                                        </p:tgtEl>
                                        <p:attrNameLst>
                                          <p:attrName>ppt_x</p:attrName>
                                        </p:attrNameLst>
                                      </p:cBhvr>
                                      <p:tavLst>
                                        <p:tav tm="0">
                                          <p:val>
                                            <p:fltVal val="-1"/>
                                          </p:val>
                                        </p:tav>
                                        <p:tav tm="50000">
                                          <p:val>
                                            <p:fltVal val="0.95"/>
                                          </p:val>
                                        </p:tav>
                                        <p:tav tm="100000">
                                          <p:val>
                                            <p:strVal val="#ppt_x"/>
                                          </p:val>
                                        </p:tav>
                                      </p:tavLst>
                                    </p:anim>
                                    <p:anim calcmode="lin" valueType="num">
                                      <p:cBhvr>
                                        <p:cTn id="51" dur="500" fill="hold"/>
                                        <p:tgtEl>
                                          <p:spTgt spid="16414"/>
                                        </p:tgtEl>
                                        <p:attrNameLst>
                                          <p:attrName>ppt_y</p:attrName>
                                        </p:attrNameLst>
                                      </p:cBhvr>
                                      <p:tavLst>
                                        <p:tav tm="0">
                                          <p:val>
                                            <p:strVal val="#ppt_y"/>
                                          </p:val>
                                        </p:tav>
                                        <p:tav tm="100000">
                                          <p:val>
                                            <p:strVal val="#ppt_y"/>
                                          </p:val>
                                        </p:tav>
                                      </p:tavLst>
                                    </p:anim>
                                    <p:animEffect transition="in" filter="fade">
                                      <p:cBhvr>
                                        <p:cTn id="52" dur="500"/>
                                        <p:tgtEl>
                                          <p:spTgt spid="16414"/>
                                        </p:tgtEl>
                                      </p:cBhvr>
                                    </p:animEffect>
                                  </p:childTnLst>
                                </p:cTn>
                              </p:par>
                            </p:childTnLst>
                          </p:cTn>
                        </p:par>
                        <p:par>
                          <p:cTn id="53" fill="hold" nodeType="afterGroup">
                            <p:stCondLst>
                              <p:cond delay="5500"/>
                            </p:stCondLst>
                            <p:childTnLst>
                              <p:par>
                                <p:cTn id="54" presetID="48" presetClass="entr" presetSubtype="0" accel="50000" fill="hold" grpId="0" nodeType="afterEffect">
                                  <p:stCondLst>
                                    <p:cond delay="0"/>
                                  </p:stCondLst>
                                  <p:childTnLst>
                                    <p:set>
                                      <p:cBhvr>
                                        <p:cTn id="55" dur="1" fill="hold">
                                          <p:stCondLst>
                                            <p:cond delay="0"/>
                                          </p:stCondLst>
                                        </p:cTn>
                                        <p:tgtEl>
                                          <p:spTgt spid="16415"/>
                                        </p:tgtEl>
                                        <p:attrNameLst>
                                          <p:attrName>style.visibility</p:attrName>
                                        </p:attrNameLst>
                                      </p:cBhvr>
                                      <p:to>
                                        <p:strVal val="visible"/>
                                      </p:to>
                                    </p:set>
                                    <p:anim calcmode="lin" valueType="num">
                                      <p:cBhvr>
                                        <p:cTn id="56" dur="500" fill="hold"/>
                                        <p:tgtEl>
                                          <p:spTgt spid="164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500" fill="hold"/>
                                        <p:tgtEl>
                                          <p:spTgt spid="16415"/>
                                        </p:tgtEl>
                                        <p:attrNameLst>
                                          <p:attrName>ppt_x</p:attrName>
                                        </p:attrNameLst>
                                      </p:cBhvr>
                                      <p:tavLst>
                                        <p:tav tm="0">
                                          <p:val>
                                            <p:fltVal val="-1"/>
                                          </p:val>
                                        </p:tav>
                                        <p:tav tm="50000">
                                          <p:val>
                                            <p:fltVal val="0.95"/>
                                          </p:val>
                                        </p:tav>
                                        <p:tav tm="100000">
                                          <p:val>
                                            <p:strVal val="#ppt_x"/>
                                          </p:val>
                                        </p:tav>
                                      </p:tavLst>
                                    </p:anim>
                                    <p:anim calcmode="lin" valueType="num">
                                      <p:cBhvr>
                                        <p:cTn id="58" dur="500" fill="hold"/>
                                        <p:tgtEl>
                                          <p:spTgt spid="16415"/>
                                        </p:tgtEl>
                                        <p:attrNameLst>
                                          <p:attrName>ppt_y</p:attrName>
                                        </p:attrNameLst>
                                      </p:cBhvr>
                                      <p:tavLst>
                                        <p:tav tm="0">
                                          <p:val>
                                            <p:strVal val="#ppt_y"/>
                                          </p:val>
                                        </p:tav>
                                        <p:tav tm="100000">
                                          <p:val>
                                            <p:strVal val="#ppt_y"/>
                                          </p:val>
                                        </p:tav>
                                      </p:tavLst>
                                    </p:anim>
                                    <p:animEffect transition="in" filter="fade">
                                      <p:cBhvr>
                                        <p:cTn id="59" dur="500"/>
                                        <p:tgtEl>
                                          <p:spTgt spid="16415"/>
                                        </p:tgtEl>
                                      </p:cBhvr>
                                    </p:animEffect>
                                  </p:childTnLst>
                                </p:cTn>
                              </p:par>
                            </p:childTnLst>
                          </p:cTn>
                        </p:par>
                        <p:par>
                          <p:cTn id="60" fill="hold" nodeType="afterGroup">
                            <p:stCondLst>
                              <p:cond delay="6000"/>
                            </p:stCondLst>
                            <p:childTnLst>
                              <p:par>
                                <p:cTn id="61" presetID="48" presetClass="entr" presetSubtype="0" accel="50000" fill="hold" nodeType="afterEffect">
                                  <p:stCondLst>
                                    <p:cond delay="0"/>
                                  </p:stCondLst>
                                  <p:childTnLst>
                                    <p:set>
                                      <p:cBhvr>
                                        <p:cTn id="62" dur="1" fill="hold">
                                          <p:stCondLst>
                                            <p:cond delay="0"/>
                                          </p:stCondLst>
                                        </p:cTn>
                                        <p:tgtEl>
                                          <p:spTgt spid="16416"/>
                                        </p:tgtEl>
                                        <p:attrNameLst>
                                          <p:attrName>style.visibility</p:attrName>
                                        </p:attrNameLst>
                                      </p:cBhvr>
                                      <p:to>
                                        <p:strVal val="visible"/>
                                      </p:to>
                                    </p:set>
                                    <p:anim calcmode="lin" valueType="num">
                                      <p:cBhvr>
                                        <p:cTn id="63" dur="500" fill="hold"/>
                                        <p:tgtEl>
                                          <p:spTgt spid="164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500" fill="hold"/>
                                        <p:tgtEl>
                                          <p:spTgt spid="16416"/>
                                        </p:tgtEl>
                                        <p:attrNameLst>
                                          <p:attrName>ppt_x</p:attrName>
                                        </p:attrNameLst>
                                      </p:cBhvr>
                                      <p:tavLst>
                                        <p:tav tm="0">
                                          <p:val>
                                            <p:fltVal val="-1"/>
                                          </p:val>
                                        </p:tav>
                                        <p:tav tm="50000">
                                          <p:val>
                                            <p:fltVal val="0.95"/>
                                          </p:val>
                                        </p:tav>
                                        <p:tav tm="100000">
                                          <p:val>
                                            <p:strVal val="#ppt_x"/>
                                          </p:val>
                                        </p:tav>
                                      </p:tavLst>
                                    </p:anim>
                                    <p:anim calcmode="lin" valueType="num">
                                      <p:cBhvr>
                                        <p:cTn id="65" dur="500" fill="hold"/>
                                        <p:tgtEl>
                                          <p:spTgt spid="16416"/>
                                        </p:tgtEl>
                                        <p:attrNameLst>
                                          <p:attrName>ppt_y</p:attrName>
                                        </p:attrNameLst>
                                      </p:cBhvr>
                                      <p:tavLst>
                                        <p:tav tm="0">
                                          <p:val>
                                            <p:strVal val="#ppt_y"/>
                                          </p:val>
                                        </p:tav>
                                        <p:tav tm="100000">
                                          <p:val>
                                            <p:strVal val="#ppt_y"/>
                                          </p:val>
                                        </p:tav>
                                      </p:tavLst>
                                    </p:anim>
                                    <p:animEffect transition="in" filter="fade">
                                      <p:cBhvr>
                                        <p:cTn id="66" dur="500"/>
                                        <p:tgtEl>
                                          <p:spTgt spid="16416"/>
                                        </p:tgtEl>
                                      </p:cBhvr>
                                    </p:animEffect>
                                  </p:childTnLst>
                                </p:cTn>
                              </p:par>
                            </p:childTnLst>
                          </p:cTn>
                        </p:par>
                        <p:par>
                          <p:cTn id="67" fill="hold" nodeType="afterGroup">
                            <p:stCondLst>
                              <p:cond delay="6500"/>
                            </p:stCondLst>
                            <p:childTnLst>
                              <p:par>
                                <p:cTn id="68" presetID="48" presetClass="entr" presetSubtype="0" accel="50000" fill="hold" nodeType="afterEffect">
                                  <p:stCondLst>
                                    <p:cond delay="0"/>
                                  </p:stCondLst>
                                  <p:childTnLst>
                                    <p:set>
                                      <p:cBhvr>
                                        <p:cTn id="69" dur="1" fill="hold">
                                          <p:stCondLst>
                                            <p:cond delay="0"/>
                                          </p:stCondLst>
                                        </p:cTn>
                                        <p:tgtEl>
                                          <p:spTgt spid="16417"/>
                                        </p:tgtEl>
                                        <p:attrNameLst>
                                          <p:attrName>style.visibility</p:attrName>
                                        </p:attrNameLst>
                                      </p:cBhvr>
                                      <p:to>
                                        <p:strVal val="visible"/>
                                      </p:to>
                                    </p:set>
                                    <p:anim calcmode="lin" valueType="num">
                                      <p:cBhvr>
                                        <p:cTn id="70" dur="500" fill="hold"/>
                                        <p:tgtEl>
                                          <p:spTgt spid="164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500" fill="hold"/>
                                        <p:tgtEl>
                                          <p:spTgt spid="16417"/>
                                        </p:tgtEl>
                                        <p:attrNameLst>
                                          <p:attrName>ppt_x</p:attrName>
                                        </p:attrNameLst>
                                      </p:cBhvr>
                                      <p:tavLst>
                                        <p:tav tm="0">
                                          <p:val>
                                            <p:fltVal val="-1"/>
                                          </p:val>
                                        </p:tav>
                                        <p:tav tm="50000">
                                          <p:val>
                                            <p:fltVal val="0.95"/>
                                          </p:val>
                                        </p:tav>
                                        <p:tav tm="100000">
                                          <p:val>
                                            <p:strVal val="#ppt_x"/>
                                          </p:val>
                                        </p:tav>
                                      </p:tavLst>
                                    </p:anim>
                                    <p:anim calcmode="lin" valueType="num">
                                      <p:cBhvr>
                                        <p:cTn id="72" dur="500" fill="hold"/>
                                        <p:tgtEl>
                                          <p:spTgt spid="16417"/>
                                        </p:tgtEl>
                                        <p:attrNameLst>
                                          <p:attrName>ppt_y</p:attrName>
                                        </p:attrNameLst>
                                      </p:cBhvr>
                                      <p:tavLst>
                                        <p:tav tm="0">
                                          <p:val>
                                            <p:strVal val="#ppt_y"/>
                                          </p:val>
                                        </p:tav>
                                        <p:tav tm="100000">
                                          <p:val>
                                            <p:strVal val="#ppt_y"/>
                                          </p:val>
                                        </p:tav>
                                      </p:tavLst>
                                    </p:anim>
                                    <p:animEffect transition="in" filter="fade">
                                      <p:cBhvr>
                                        <p:cTn id="73" dur="500"/>
                                        <p:tgtEl>
                                          <p:spTgt spid="16417"/>
                                        </p:tgtEl>
                                      </p:cBhvr>
                                    </p:animEffect>
                                  </p:childTnLst>
                                </p:cTn>
                              </p:par>
                            </p:childTnLst>
                          </p:cTn>
                        </p:par>
                        <p:par>
                          <p:cTn id="74" fill="hold" nodeType="afterGroup">
                            <p:stCondLst>
                              <p:cond delay="7000"/>
                            </p:stCondLst>
                            <p:childTnLst>
                              <p:par>
                                <p:cTn id="75" presetID="48" presetClass="entr" presetSubtype="0" accel="50000" fill="hold" grpId="0" nodeType="afterEffect">
                                  <p:stCondLst>
                                    <p:cond delay="0"/>
                                  </p:stCondLst>
                                  <p:childTnLst>
                                    <p:set>
                                      <p:cBhvr>
                                        <p:cTn id="76" dur="1" fill="hold">
                                          <p:stCondLst>
                                            <p:cond delay="0"/>
                                          </p:stCondLst>
                                        </p:cTn>
                                        <p:tgtEl>
                                          <p:spTgt spid="16418"/>
                                        </p:tgtEl>
                                        <p:attrNameLst>
                                          <p:attrName>style.visibility</p:attrName>
                                        </p:attrNameLst>
                                      </p:cBhvr>
                                      <p:to>
                                        <p:strVal val="visible"/>
                                      </p:to>
                                    </p:set>
                                    <p:anim calcmode="lin" valueType="num">
                                      <p:cBhvr>
                                        <p:cTn id="77" dur="500" fill="hold"/>
                                        <p:tgtEl>
                                          <p:spTgt spid="164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500" fill="hold"/>
                                        <p:tgtEl>
                                          <p:spTgt spid="16418"/>
                                        </p:tgtEl>
                                        <p:attrNameLst>
                                          <p:attrName>ppt_x</p:attrName>
                                        </p:attrNameLst>
                                      </p:cBhvr>
                                      <p:tavLst>
                                        <p:tav tm="0">
                                          <p:val>
                                            <p:fltVal val="-1"/>
                                          </p:val>
                                        </p:tav>
                                        <p:tav tm="50000">
                                          <p:val>
                                            <p:fltVal val="0.95"/>
                                          </p:val>
                                        </p:tav>
                                        <p:tav tm="100000">
                                          <p:val>
                                            <p:strVal val="#ppt_x"/>
                                          </p:val>
                                        </p:tav>
                                      </p:tavLst>
                                    </p:anim>
                                    <p:anim calcmode="lin" valueType="num">
                                      <p:cBhvr>
                                        <p:cTn id="79" dur="500" fill="hold"/>
                                        <p:tgtEl>
                                          <p:spTgt spid="16418"/>
                                        </p:tgtEl>
                                        <p:attrNameLst>
                                          <p:attrName>ppt_y</p:attrName>
                                        </p:attrNameLst>
                                      </p:cBhvr>
                                      <p:tavLst>
                                        <p:tav tm="0">
                                          <p:val>
                                            <p:strVal val="#ppt_y"/>
                                          </p:val>
                                        </p:tav>
                                        <p:tav tm="100000">
                                          <p:val>
                                            <p:strVal val="#ppt_y"/>
                                          </p:val>
                                        </p:tav>
                                      </p:tavLst>
                                    </p:anim>
                                    <p:animEffect transition="in" filter="fade">
                                      <p:cBhvr>
                                        <p:cTn id="80" dur="500"/>
                                        <p:tgtEl>
                                          <p:spTgt spid="16418"/>
                                        </p:tgtEl>
                                      </p:cBhvr>
                                    </p:animEffect>
                                  </p:childTnLst>
                                </p:cTn>
                              </p:par>
                            </p:childTnLst>
                          </p:cTn>
                        </p:par>
                        <p:par>
                          <p:cTn id="81" fill="hold" nodeType="afterGroup">
                            <p:stCondLst>
                              <p:cond delay="7500"/>
                            </p:stCondLst>
                            <p:childTnLst>
                              <p:par>
                                <p:cTn id="82" presetID="48" presetClass="entr" presetSubtype="0" accel="50000" fill="hold" grpId="0" nodeType="afterEffect">
                                  <p:stCondLst>
                                    <p:cond delay="0"/>
                                  </p:stCondLst>
                                  <p:childTnLst>
                                    <p:set>
                                      <p:cBhvr>
                                        <p:cTn id="83" dur="1" fill="hold">
                                          <p:stCondLst>
                                            <p:cond delay="0"/>
                                          </p:stCondLst>
                                        </p:cTn>
                                        <p:tgtEl>
                                          <p:spTgt spid="16427"/>
                                        </p:tgtEl>
                                        <p:attrNameLst>
                                          <p:attrName>style.visibility</p:attrName>
                                        </p:attrNameLst>
                                      </p:cBhvr>
                                      <p:to>
                                        <p:strVal val="visible"/>
                                      </p:to>
                                    </p:set>
                                    <p:anim calcmode="lin" valueType="num">
                                      <p:cBhvr>
                                        <p:cTn id="84" dur="500" fill="hold"/>
                                        <p:tgtEl>
                                          <p:spTgt spid="164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500" fill="hold"/>
                                        <p:tgtEl>
                                          <p:spTgt spid="16427"/>
                                        </p:tgtEl>
                                        <p:attrNameLst>
                                          <p:attrName>ppt_x</p:attrName>
                                        </p:attrNameLst>
                                      </p:cBhvr>
                                      <p:tavLst>
                                        <p:tav tm="0">
                                          <p:val>
                                            <p:fltVal val="-1"/>
                                          </p:val>
                                        </p:tav>
                                        <p:tav tm="50000">
                                          <p:val>
                                            <p:fltVal val="0.95"/>
                                          </p:val>
                                        </p:tav>
                                        <p:tav tm="100000">
                                          <p:val>
                                            <p:strVal val="#ppt_x"/>
                                          </p:val>
                                        </p:tav>
                                      </p:tavLst>
                                    </p:anim>
                                    <p:anim calcmode="lin" valueType="num">
                                      <p:cBhvr>
                                        <p:cTn id="86" dur="500" fill="hold"/>
                                        <p:tgtEl>
                                          <p:spTgt spid="16427"/>
                                        </p:tgtEl>
                                        <p:attrNameLst>
                                          <p:attrName>ppt_y</p:attrName>
                                        </p:attrNameLst>
                                      </p:cBhvr>
                                      <p:tavLst>
                                        <p:tav tm="0">
                                          <p:val>
                                            <p:strVal val="#ppt_y"/>
                                          </p:val>
                                        </p:tav>
                                        <p:tav tm="100000">
                                          <p:val>
                                            <p:strVal val="#ppt_y"/>
                                          </p:val>
                                        </p:tav>
                                      </p:tavLst>
                                    </p:anim>
                                    <p:animEffect transition="in" filter="fade">
                                      <p:cBhvr>
                                        <p:cTn id="87" dur="500"/>
                                        <p:tgtEl>
                                          <p:spTgt spid="16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409" grpId="0" animBg="1"/>
      <p:bldP spid="16410" grpId="0"/>
      <p:bldP spid="16411" grpId="0"/>
      <p:bldP spid="16412" grpId="0"/>
      <p:bldP spid="16413" grpId="0"/>
      <p:bldP spid="16414" grpId="0"/>
      <p:bldP spid="16415" grpId="0"/>
      <p:bldP spid="16418" grpId="0"/>
      <p:bldP spid="164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7195" name="WordArt 27"/>
          <p:cNvSpPr>
            <a:spLocks noChangeArrowheads="1" noChangeShapeType="1" noTextEdit="1"/>
          </p:cNvSpPr>
          <p:nvPr/>
        </p:nvSpPr>
        <p:spPr bwMode="auto">
          <a:xfrm rot="208136">
            <a:off x="-419715" y="300088"/>
            <a:ext cx="10111996" cy="63716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ButtonPour">
              <a:avLst>
                <a:gd name="adj1" fmla="val 10800004"/>
                <a:gd name="adj2" fmla="val 50000"/>
              </a:avLst>
            </a:prstTxWarp>
          </a:bodyPr>
          <a:lstStyle/>
          <a:p>
            <a:pPr algn="ctr"/>
            <a:r>
              <a:rPr lang="ar-IQ" sz="3600" kern="10" dirty="0" smtClean="0">
                <a:solidFill>
                  <a:srgbClr val="006600"/>
                </a:solidFill>
                <a:latin typeface="Traditional Arabic"/>
                <a:cs typeface="Traditional Arabic"/>
              </a:rPr>
              <a:t>مهارات التفكير التخيلي لدى أطفال الروضة</a:t>
            </a:r>
            <a:endParaRPr lang="ar-SA" sz="3600" kern="10" dirty="0">
              <a:solidFill>
                <a:srgbClr val="006600"/>
              </a:solidFill>
              <a:latin typeface="Traditional Arabic"/>
              <a:cs typeface="Traditional Arabic"/>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284984"/>
            <a:ext cx="5170576" cy="3440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heckerboard(across)">
                                      <p:cBhvr>
                                        <p:cTn id="7"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3322" name="WordArt 1034"/>
          <p:cNvSpPr>
            <a:spLocks noChangeArrowheads="1" noChangeShapeType="1" noTextEdit="1"/>
          </p:cNvSpPr>
          <p:nvPr/>
        </p:nvSpPr>
        <p:spPr bwMode="auto">
          <a:xfrm rot="-881477">
            <a:off x="350355" y="605694"/>
            <a:ext cx="3949700"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IQ" sz="3200" kern="10" dirty="0" smtClean="0">
                <a:solidFill>
                  <a:srgbClr val="FF0000"/>
                </a:solidFill>
                <a:latin typeface="Traditional Arabic"/>
                <a:cs typeface="Traditional Arabic"/>
              </a:rPr>
              <a:t>تخيل وأبدع</a:t>
            </a:r>
            <a:endParaRPr lang="ar-SA" sz="3200" kern="10" dirty="0">
              <a:solidFill>
                <a:srgbClr val="FF0000"/>
              </a:solidFill>
              <a:latin typeface="Traditional Arabic"/>
              <a:cs typeface="Traditional Arabic"/>
            </a:endParaRPr>
          </a:p>
        </p:txBody>
      </p:sp>
      <p:sp>
        <p:nvSpPr>
          <p:cNvPr id="13324" name="Text Box 1036"/>
          <p:cNvSpPr txBox="1">
            <a:spLocks noChangeArrowheads="1"/>
          </p:cNvSpPr>
          <p:nvPr/>
        </p:nvSpPr>
        <p:spPr bwMode="auto">
          <a:xfrm rot="-909589">
            <a:off x="8000657" y="1973804"/>
            <a:ext cx="9604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5000"/>
              <a:buFont typeface="Wingdings" pitchFamily="2" charset="2"/>
              <a:buChar char="6"/>
            </a:pPr>
            <a:r>
              <a:rPr lang="ar-SA" sz="2800" dirty="0">
                <a:solidFill>
                  <a:srgbClr val="66FF33"/>
                </a:solidFill>
              </a:rPr>
              <a:t> </a:t>
            </a:r>
            <a:endParaRPr lang="en-US" sz="2800" dirty="0">
              <a:solidFill>
                <a:srgbClr val="66FF33"/>
              </a:solidFill>
            </a:endParaRPr>
          </a:p>
        </p:txBody>
      </p:sp>
      <p:grpSp>
        <p:nvGrpSpPr>
          <p:cNvPr id="2" name="Group 1063"/>
          <p:cNvGrpSpPr>
            <a:grpSpLocks/>
          </p:cNvGrpSpPr>
          <p:nvPr/>
        </p:nvGrpSpPr>
        <p:grpSpPr bwMode="auto">
          <a:xfrm>
            <a:off x="488950" y="1737540"/>
            <a:ext cx="8607426" cy="3814972"/>
            <a:chOff x="254" y="713"/>
            <a:chExt cx="5422" cy="2583"/>
          </a:xfrm>
        </p:grpSpPr>
        <p:sp>
          <p:nvSpPr>
            <p:cNvPr id="16392" name="Text Box 1031"/>
            <p:cNvSpPr txBox="1">
              <a:spLocks noChangeArrowheads="1"/>
            </p:cNvSpPr>
            <p:nvPr/>
          </p:nvSpPr>
          <p:spPr bwMode="auto">
            <a:xfrm>
              <a:off x="254" y="713"/>
              <a:ext cx="5344"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spcBef>
                  <a:spcPct val="50000"/>
                </a:spcBef>
                <a:buSzPct val="125000"/>
                <a:buFont typeface="Wingdings" pitchFamily="2" charset="2"/>
                <a:buNone/>
              </a:pPr>
              <a:r>
                <a:rPr lang="ar-SA" sz="2800" dirty="0">
                  <a:solidFill>
                    <a:srgbClr val="00FFFF"/>
                  </a:solidFill>
                </a:rPr>
                <a:t> </a:t>
              </a:r>
              <a:r>
                <a:rPr lang="ar-IQ" sz="2800" dirty="0" smtClean="0">
                  <a:solidFill>
                    <a:srgbClr val="00FFFF"/>
                  </a:solidFill>
                </a:rPr>
                <a:t>1- </a:t>
              </a:r>
              <a:r>
                <a:rPr lang="ar-IQ" sz="2800" u="sng" dirty="0" smtClean="0">
                  <a:solidFill>
                    <a:srgbClr val="00FFFF"/>
                  </a:solidFill>
                </a:rPr>
                <a:t>مهارة استرجاع الصور الذهنية</a:t>
              </a:r>
              <a:r>
                <a:rPr lang="ar-IQ" sz="2800" dirty="0" smtClean="0">
                  <a:solidFill>
                    <a:srgbClr val="00FFFF"/>
                  </a:solidFill>
                </a:rPr>
                <a:t>: ويقصد بها ذلك النشاط الذي يقوم به المتعلم بهدف تخزين المعلومات في الذاكرة والاحتفاظ بها وإعادة استرجاعها مرة أخرى.</a:t>
              </a:r>
              <a:endParaRPr lang="en-US" sz="2800" dirty="0">
                <a:solidFill>
                  <a:srgbClr val="00FFFF"/>
                </a:solidFill>
              </a:endParaRPr>
            </a:p>
          </p:txBody>
        </p:sp>
        <p:sp>
          <p:nvSpPr>
            <p:cNvPr id="16395" name="Text Box 1039"/>
            <p:cNvSpPr txBox="1">
              <a:spLocks noChangeArrowheads="1"/>
            </p:cNvSpPr>
            <p:nvPr/>
          </p:nvSpPr>
          <p:spPr bwMode="auto">
            <a:xfrm>
              <a:off x="340" y="1484"/>
              <a:ext cx="5258"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spcBef>
                  <a:spcPct val="50000"/>
                </a:spcBef>
                <a:buSzPct val="125000"/>
                <a:buFont typeface="Wingdings" pitchFamily="2" charset="2"/>
                <a:buNone/>
              </a:pPr>
              <a:r>
                <a:rPr lang="ar-IQ" sz="2800" dirty="0" smtClean="0">
                  <a:solidFill>
                    <a:srgbClr val="66FF33"/>
                  </a:solidFill>
                </a:rPr>
                <a:t>2- </a:t>
              </a:r>
              <a:r>
                <a:rPr lang="ar-IQ" sz="2800" u="sng" dirty="0" smtClean="0">
                  <a:solidFill>
                    <a:srgbClr val="66FF33"/>
                  </a:solidFill>
                </a:rPr>
                <a:t>مهارة التحولات الذهنية</a:t>
              </a:r>
              <a:r>
                <a:rPr lang="ar-IQ" sz="2800" dirty="0" smtClean="0">
                  <a:solidFill>
                    <a:srgbClr val="66FF33"/>
                  </a:solidFill>
                </a:rPr>
                <a:t>: ويقصد بها إجراء تعديلات على التمثيل الذهني للأشياء من خلال (الحذف، والإضافة، والتجميع، والتدوير، والإزاحة، </a:t>
              </a:r>
              <a:r>
                <a:rPr lang="ar-IQ" sz="2800" dirty="0" err="1" smtClean="0">
                  <a:solidFill>
                    <a:srgbClr val="66FF33"/>
                  </a:solidFill>
                </a:rPr>
                <a:t>والإنعكاس</a:t>
              </a:r>
              <a:r>
                <a:rPr lang="ar-IQ" sz="2800" dirty="0" smtClean="0">
                  <a:solidFill>
                    <a:srgbClr val="66FF33"/>
                  </a:solidFill>
                </a:rPr>
                <a:t>)</a:t>
              </a:r>
              <a:endParaRPr lang="en-US" sz="2800" dirty="0">
                <a:solidFill>
                  <a:srgbClr val="66FF33"/>
                </a:solidFill>
              </a:endParaRPr>
            </a:p>
          </p:txBody>
        </p:sp>
        <p:sp>
          <p:nvSpPr>
            <p:cNvPr id="16398" name="Text Box 1042"/>
            <p:cNvSpPr txBox="1">
              <a:spLocks noChangeArrowheads="1"/>
            </p:cNvSpPr>
            <p:nvPr/>
          </p:nvSpPr>
          <p:spPr bwMode="auto">
            <a:xfrm>
              <a:off x="517" y="2496"/>
              <a:ext cx="5159"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lvl="1" algn="justLow" eaLnBrk="1" hangingPunct="1">
                <a:spcBef>
                  <a:spcPct val="50000"/>
                </a:spcBef>
                <a:buSzPct val="125000"/>
                <a:buFont typeface="Wingdings" pitchFamily="2" charset="2"/>
                <a:buNone/>
              </a:pPr>
              <a:r>
                <a:rPr lang="ar-IQ" sz="2800" dirty="0" smtClean="0">
                  <a:solidFill>
                    <a:srgbClr val="FFC000"/>
                  </a:solidFill>
                </a:rPr>
                <a:t>3- </a:t>
              </a:r>
              <a:r>
                <a:rPr lang="ar-IQ" sz="2800" u="sng" dirty="0" smtClean="0">
                  <a:solidFill>
                    <a:srgbClr val="FFC000"/>
                  </a:solidFill>
                </a:rPr>
                <a:t>مهارة إعادة التركيب</a:t>
              </a:r>
              <a:r>
                <a:rPr lang="ar-IQ" sz="2800" dirty="0" smtClean="0">
                  <a:solidFill>
                    <a:srgbClr val="FFC000"/>
                  </a:solidFill>
                </a:rPr>
                <a:t>: ويقصد بها إعادة بناء عناصر الصور الذهنية لإنتاج معاني غير واقعية وجديدة.  </a:t>
              </a:r>
              <a:r>
                <a:rPr lang="ar-AE" sz="2800" dirty="0">
                  <a:solidFill>
                    <a:srgbClr val="00FFFF"/>
                  </a:solidFill>
                </a:rPr>
                <a:t/>
              </a:r>
              <a:br>
                <a:rPr lang="ar-AE" sz="2800" dirty="0">
                  <a:solidFill>
                    <a:srgbClr val="00FFFF"/>
                  </a:solidFill>
                </a:rPr>
              </a:br>
              <a:r>
                <a:rPr lang="ar-IQ" sz="2800" dirty="0" smtClean="0">
                  <a:solidFill>
                    <a:srgbClr val="00FFFF"/>
                  </a:solidFill>
                </a:rPr>
                <a:t>  </a:t>
              </a:r>
              <a:endParaRPr lang="ar-SA" sz="2800" dirty="0">
                <a:solidFill>
                  <a:srgbClr val="00FFFF"/>
                </a:solidFill>
              </a:endParaRPr>
            </a:p>
          </p:txBody>
        </p:sp>
        <p:sp>
          <p:nvSpPr>
            <p:cNvPr id="16404" name="Text Box 1048"/>
            <p:cNvSpPr txBox="1">
              <a:spLocks noChangeArrowheads="1"/>
            </p:cNvSpPr>
            <p:nvPr/>
          </p:nvSpPr>
          <p:spPr bwMode="auto">
            <a:xfrm rot="20690411">
              <a:off x="4950" y="1603"/>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5000"/>
                <a:buFont typeface="Wingdings" pitchFamily="2" charset="2"/>
                <a:buChar char="6"/>
              </a:pPr>
              <a:r>
                <a:rPr lang="ar-SA" sz="2800" dirty="0">
                  <a:solidFill>
                    <a:srgbClr val="66FF33"/>
                  </a:solidFill>
                </a:rPr>
                <a:t> </a:t>
              </a:r>
              <a:endParaRPr lang="en-US" sz="2800" dirty="0">
                <a:solidFill>
                  <a:srgbClr val="66FF33"/>
                </a:solidFill>
              </a:endParaRPr>
            </a:p>
          </p:txBody>
        </p:sp>
        <p:sp>
          <p:nvSpPr>
            <p:cNvPr id="16407" name="Text Box 1051"/>
            <p:cNvSpPr txBox="1">
              <a:spLocks noChangeArrowheads="1"/>
            </p:cNvSpPr>
            <p:nvPr/>
          </p:nvSpPr>
          <p:spPr bwMode="auto">
            <a:xfrm rot="20690411">
              <a:off x="4894" y="2645"/>
              <a:ext cx="77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lgn="ctr" eaLnBrk="0" hangingPunct="0">
                <a:defRPr b="1">
                  <a:solidFill>
                    <a:schemeClr val="tx1"/>
                  </a:solidFill>
                  <a:latin typeface="Times New Roman" pitchFamily="18" charset="0"/>
                  <a:cs typeface="Traditional Arabic" pitchFamily="18" charset="-78"/>
                </a:defRPr>
              </a:lvl1pPr>
              <a:lvl2pPr marL="3810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eaLnBrk="1" hangingPunct="1">
                <a:spcBef>
                  <a:spcPct val="50000"/>
                </a:spcBef>
                <a:buSzPct val="125000"/>
                <a:buFont typeface="Wingdings" pitchFamily="2" charset="2"/>
                <a:buChar char="6"/>
              </a:pPr>
              <a:r>
                <a:rPr lang="ar-SA" sz="2800" dirty="0">
                  <a:solidFill>
                    <a:srgbClr val="66FF33"/>
                  </a:solidFill>
                </a:rPr>
                <a:t> </a:t>
              </a:r>
              <a:endParaRPr lang="en-US" sz="2800" dirty="0">
                <a:solidFill>
                  <a:srgbClr val="66FF33"/>
                </a:solidFill>
              </a:endParaRPr>
            </a:p>
          </p:txBody>
        </p:sp>
      </p:grpSp>
      <p:pic>
        <p:nvPicPr>
          <p:cNvPr id="16390" name="Picture 1059" descr="g04073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51725" y="5172075"/>
            <a:ext cx="16922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fade">
                                      <p:cBhvr>
                                        <p:cTn id="7" dur="2000"/>
                                        <p:tgtEl>
                                          <p:spTgt spid="13322"/>
                                        </p:tgtEl>
                                      </p:cBhvr>
                                    </p:animEffect>
                                    <p:anim calcmode="lin" valueType="num">
                                      <p:cBhvr>
                                        <p:cTn id="8" dur="2000" fill="hold"/>
                                        <p:tgtEl>
                                          <p:spTgt spid="13322"/>
                                        </p:tgtEl>
                                        <p:attrNameLst>
                                          <p:attrName>style.rotation</p:attrName>
                                        </p:attrNameLst>
                                      </p:cBhvr>
                                      <p:tavLst>
                                        <p:tav tm="0">
                                          <p:val>
                                            <p:fltVal val="720"/>
                                          </p:val>
                                        </p:tav>
                                        <p:tav tm="100000">
                                          <p:val>
                                            <p:fltVal val="0"/>
                                          </p:val>
                                        </p:tav>
                                      </p:tavLst>
                                    </p:anim>
                                    <p:anim calcmode="lin" valueType="num">
                                      <p:cBhvr>
                                        <p:cTn id="9" dur="2000" fill="hold"/>
                                        <p:tgtEl>
                                          <p:spTgt spid="13322"/>
                                        </p:tgtEl>
                                        <p:attrNameLst>
                                          <p:attrName>ppt_h</p:attrName>
                                        </p:attrNameLst>
                                      </p:cBhvr>
                                      <p:tavLst>
                                        <p:tav tm="0">
                                          <p:val>
                                            <p:fltVal val="0"/>
                                          </p:val>
                                        </p:tav>
                                        <p:tav tm="100000">
                                          <p:val>
                                            <p:strVal val="#ppt_h"/>
                                          </p:val>
                                        </p:tav>
                                      </p:tavLst>
                                    </p:anim>
                                    <p:anim calcmode="lin" valueType="num">
                                      <p:cBhvr>
                                        <p:cTn id="10" dur="2000" fill="hold"/>
                                        <p:tgtEl>
                                          <p:spTgt spid="1332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7" presetClass="entr" presetSubtype="1" fill="hold" grpId="0" nodeType="afterEffect">
                                  <p:stCondLst>
                                    <p:cond delay="0"/>
                                  </p:stCondLst>
                                  <p:childTnLst>
                                    <p:set>
                                      <p:cBhvr>
                                        <p:cTn id="13" dur="1" fill="hold">
                                          <p:stCondLst>
                                            <p:cond delay="0"/>
                                          </p:stCondLst>
                                        </p:cTn>
                                        <p:tgtEl>
                                          <p:spTgt spid="13324"/>
                                        </p:tgtEl>
                                        <p:attrNameLst>
                                          <p:attrName>style.visibility</p:attrName>
                                        </p:attrNameLst>
                                      </p:cBhvr>
                                      <p:to>
                                        <p:strVal val="visible"/>
                                      </p:to>
                                    </p:set>
                                    <p:anim calcmode="lin" valueType="num">
                                      <p:cBhvr additive="base">
                                        <p:cTn id="14" dur="1000" fill="hold"/>
                                        <p:tgtEl>
                                          <p:spTgt spid="13324"/>
                                        </p:tgtEl>
                                        <p:attrNameLst>
                                          <p:attrName>ppt_x</p:attrName>
                                        </p:attrNameLst>
                                      </p:cBhvr>
                                      <p:tavLst>
                                        <p:tav tm="0">
                                          <p:val>
                                            <p:strVal val="#ppt_x"/>
                                          </p:val>
                                        </p:tav>
                                        <p:tav tm="100000">
                                          <p:val>
                                            <p:strVal val="#ppt_x"/>
                                          </p:val>
                                        </p:tav>
                                      </p:tavLst>
                                    </p:anim>
                                    <p:anim calcmode="lin" valueType="num">
                                      <p:cBhvr additive="base">
                                        <p:cTn id="15" dur="1000" fill="hold"/>
                                        <p:tgtEl>
                                          <p:spTgt spid="13324"/>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14361" name="WordArt 25"/>
          <p:cNvSpPr>
            <a:spLocks noChangeArrowheads="1" noChangeShapeType="1" noTextEdit="1"/>
          </p:cNvSpPr>
          <p:nvPr/>
        </p:nvSpPr>
        <p:spPr bwMode="auto">
          <a:xfrm rot="-697444">
            <a:off x="561784" y="412035"/>
            <a:ext cx="8188308" cy="24836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IQ" sz="2800" kern="10" dirty="0" smtClean="0">
                <a:solidFill>
                  <a:srgbClr val="0000FF"/>
                </a:solidFill>
                <a:latin typeface="Traditional Arabic"/>
                <a:cs typeface="Traditional Arabic"/>
              </a:rPr>
              <a:t>تنمية التفكير التخيلي لدى طفل الروضة </a:t>
            </a:r>
            <a:endParaRPr lang="ar-SA" sz="2800" kern="10" dirty="0">
              <a:solidFill>
                <a:srgbClr val="0000FF"/>
              </a:solidFill>
              <a:latin typeface="Traditional Arabic"/>
              <a:cs typeface="Traditional Arabic"/>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393" y="2492896"/>
            <a:ext cx="4144807"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fade">
                                      <p:cBhvr>
                                        <p:cTn id="7" dur="2000"/>
                                        <p:tgtEl>
                                          <p:spTgt spid="14361"/>
                                        </p:tgtEl>
                                      </p:cBhvr>
                                    </p:animEffect>
                                    <p:anim calcmode="lin" valueType="num">
                                      <p:cBhvr>
                                        <p:cTn id="8" dur="2000" fill="hold"/>
                                        <p:tgtEl>
                                          <p:spTgt spid="14361"/>
                                        </p:tgtEl>
                                        <p:attrNameLst>
                                          <p:attrName>style.rotation</p:attrName>
                                        </p:attrNameLst>
                                      </p:cBhvr>
                                      <p:tavLst>
                                        <p:tav tm="0">
                                          <p:val>
                                            <p:fltVal val="720"/>
                                          </p:val>
                                        </p:tav>
                                        <p:tav tm="100000">
                                          <p:val>
                                            <p:fltVal val="0"/>
                                          </p:val>
                                        </p:tav>
                                      </p:tavLst>
                                    </p:anim>
                                    <p:anim calcmode="lin" valueType="num">
                                      <p:cBhvr>
                                        <p:cTn id="9" dur="2000" fill="hold"/>
                                        <p:tgtEl>
                                          <p:spTgt spid="14361"/>
                                        </p:tgtEl>
                                        <p:attrNameLst>
                                          <p:attrName>ppt_h</p:attrName>
                                        </p:attrNameLst>
                                      </p:cBhvr>
                                      <p:tavLst>
                                        <p:tav tm="0">
                                          <p:val>
                                            <p:fltVal val="0"/>
                                          </p:val>
                                        </p:tav>
                                        <p:tav tm="100000">
                                          <p:val>
                                            <p:strVal val="#ppt_h"/>
                                          </p:val>
                                        </p:tav>
                                      </p:tavLst>
                                    </p:anim>
                                    <p:anim calcmode="lin" valueType="num">
                                      <p:cBhvr>
                                        <p:cTn id="10" dur="2000" fill="hold"/>
                                        <p:tgtEl>
                                          <p:spTgt spid="143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3253" name="Oval 5"/>
          <p:cNvSpPr>
            <a:spLocks noChangeArrowheads="1"/>
          </p:cNvSpPr>
          <p:nvPr/>
        </p:nvSpPr>
        <p:spPr bwMode="auto">
          <a:xfrm>
            <a:off x="7694613" y="115888"/>
            <a:ext cx="406400" cy="571500"/>
          </a:xfrm>
          <a:prstGeom prst="ellipse">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chemeClr val="bg1"/>
                </a:solidFill>
                <a:cs typeface="SKR HEAD1" pitchFamily="2" charset="-78"/>
              </a:rPr>
              <a:t>1</a:t>
            </a:r>
            <a:endParaRPr lang="en-US" sz="4000" b="0">
              <a:solidFill>
                <a:schemeClr val="bg1"/>
              </a:solidFill>
              <a:cs typeface="SKR HEAD1" pitchFamily="2" charset="-78"/>
            </a:endParaRPr>
          </a:p>
        </p:txBody>
      </p:sp>
      <p:sp>
        <p:nvSpPr>
          <p:cNvPr id="53254" name="AutoShape 6"/>
          <p:cNvSpPr>
            <a:spLocks noChangeArrowheads="1"/>
          </p:cNvSpPr>
          <p:nvPr/>
        </p:nvSpPr>
        <p:spPr bwMode="auto">
          <a:xfrm>
            <a:off x="5148064" y="117475"/>
            <a:ext cx="2400499" cy="571500"/>
          </a:xfrm>
          <a:prstGeom prst="plaque">
            <a:avLst>
              <a:gd name="adj" fmla="val 16667"/>
            </a:avLst>
          </a:prstGeom>
          <a:solidFill>
            <a:srgbClr val="0000FF"/>
          </a:solidFill>
          <a:ln w="9525">
            <a:noFill/>
            <a:miter lim="800000"/>
            <a:headEnd/>
            <a:tailEnd/>
          </a:ln>
          <a:effectLst>
            <a:outerShdw dist="35921" dir="2700000" algn="ctr" rotWithShape="0">
              <a:schemeClr val="tx1"/>
            </a:outerShdw>
          </a:effectLst>
        </p:spPr>
        <p:txBody>
          <a:bodyPr wrap="none" anchor="ctr"/>
          <a:lstStyle/>
          <a:p>
            <a:pPr algn="ctr">
              <a:defRPr/>
            </a:pPr>
            <a:r>
              <a:rPr lang="ar-IQ" sz="4000" b="0" dirty="0" smtClean="0">
                <a:solidFill>
                  <a:schemeClr val="bg1"/>
                </a:solidFill>
                <a:cs typeface="SKR HEAD1" pitchFamily="2" charset="-78"/>
              </a:rPr>
              <a:t>اللعب التخيلي</a:t>
            </a:r>
            <a:endParaRPr lang="en-US" sz="4000" b="0" dirty="0">
              <a:solidFill>
                <a:schemeClr val="bg1"/>
              </a:solidFill>
              <a:cs typeface="SKR HEAD1" pitchFamily="2" charset="-78"/>
            </a:endParaRPr>
          </a:p>
        </p:txBody>
      </p:sp>
      <p:sp>
        <p:nvSpPr>
          <p:cNvPr id="3" name="Rectangle 2"/>
          <p:cNvSpPr/>
          <p:nvPr/>
        </p:nvSpPr>
        <p:spPr>
          <a:xfrm>
            <a:off x="455614" y="1184608"/>
            <a:ext cx="7270750" cy="4622804"/>
          </a:xfrm>
          <a:prstGeom prst="rect">
            <a:avLst/>
          </a:prstGeom>
        </p:spPr>
        <p:txBody>
          <a:bodyPr wrap="square">
            <a:spAutoFit/>
          </a:bodyPr>
          <a:lstStyle/>
          <a:p>
            <a:pPr algn="just">
              <a:lnSpc>
                <a:spcPct val="115000"/>
              </a:lnSpc>
              <a:spcAft>
                <a:spcPts val="1000"/>
              </a:spcAft>
            </a:pPr>
            <a:r>
              <a:rPr lang="ar-IQ" sz="3200" dirty="0" smtClean="0">
                <a:solidFill>
                  <a:schemeClr val="bg1"/>
                </a:solidFill>
                <a:latin typeface="Calibri" panose="020F0502020204030204" pitchFamily="34" charset="0"/>
                <a:ea typeface="Calibri" panose="020F0502020204030204" pitchFamily="34" charset="0"/>
                <a:cs typeface="Sakkal Majalla" panose="02000000000000000000" pitchFamily="2" charset="-78"/>
              </a:rPr>
              <a:t>    </a:t>
            </a:r>
            <a:r>
              <a:rPr lang="ar-IQ" sz="32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يُعد </a:t>
            </a:r>
            <a:r>
              <a:rPr lang="ar-IQ" sz="32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اللعب التخيلي أو الإبداعي من أنواع اللعب المبتكرة والخلاقة، ويعتمد على استخدام الصغير لعقله ومخيلته ومهاراته الفكرية والعقلية والجسدية، عن طريق الرسم والتلوين أو اللعب بالصلصال أو اللعب مع الصديق التخيلي، وغير ذلك مما يحفز عقله على الحركة والتفكير، فلا يكون مجرد متلقٍّ فقط. يمكنكِ أن تروي له قصة بسيطة وتطلبي منه رسم أحداثها كما تصورها، أو يمكنكما تأليف قصة معًا، ثم عمل مسرحية وتمثيل القصة وهكذا.</a:t>
            </a:r>
            <a:endParaRPr lang="en-US" sz="32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1000" fill="hold"/>
                                        <p:tgtEl>
                                          <p:spTgt spid="532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3"/>
                                        </p:tgtEl>
                                        <p:attrNameLst>
                                          <p:attrName>ppt_y</p:attrName>
                                        </p:attrNameLst>
                                      </p:cBhvr>
                                      <p:tavLst>
                                        <p:tav tm="0">
                                          <p:val>
                                            <p:strVal val="#ppt_y"/>
                                          </p:val>
                                        </p:tav>
                                        <p:tav tm="100000">
                                          <p:val>
                                            <p:strVal val="#ppt_y"/>
                                          </p:val>
                                        </p:tav>
                                      </p:tavLst>
                                    </p:anim>
                                    <p:animEffect transition="in" filter="fade">
                                      <p:cBhvr>
                                        <p:cTn id="10" dur="1000"/>
                                        <p:tgtEl>
                                          <p:spTgt spid="53253"/>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1000" fill="hold"/>
                                        <p:tgtEl>
                                          <p:spTgt spid="532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2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254"/>
                                        </p:tgtEl>
                                        <p:attrNameLst>
                                          <p:attrName>ppt_y</p:attrName>
                                        </p:attrNameLst>
                                      </p:cBhvr>
                                      <p:tavLst>
                                        <p:tav tm="0">
                                          <p:val>
                                            <p:strVal val="#ppt_y"/>
                                          </p:val>
                                        </p:tav>
                                        <p:tav tm="100000">
                                          <p:val>
                                            <p:strVal val="#ppt_y"/>
                                          </p:val>
                                        </p:tav>
                                      </p:tavLst>
                                    </p:anim>
                                    <p:animEffect transition="in" filter="fade">
                                      <p:cBhvr>
                                        <p:cTn id="1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rgbClr val="FFFF00"/>
            </a:gs>
            <a:gs pos="100000">
              <a:srgbClr val="99FF33"/>
            </a:gs>
          </a:gsLst>
          <a:lin ang="2700000" scaled="1"/>
        </a:gra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1116509" y="1844824"/>
            <a:ext cx="9432925" cy="4189413"/>
            <a:chOff x="-179" y="1210"/>
            <a:chExt cx="5942" cy="2639"/>
          </a:xfrm>
        </p:grpSpPr>
        <p:sp>
          <p:nvSpPr>
            <p:cNvPr id="5132" name="Text Box 4"/>
            <p:cNvSpPr txBox="1">
              <a:spLocks noChangeArrowheads="1"/>
            </p:cNvSpPr>
            <p:nvPr/>
          </p:nvSpPr>
          <p:spPr bwMode="auto">
            <a:xfrm>
              <a:off x="-179" y="1287"/>
              <a:ext cx="539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eaLnBrk="0" hangingPunct="0">
                <a:defRPr b="1">
                  <a:solidFill>
                    <a:schemeClr val="tx1"/>
                  </a:solidFill>
                  <a:latin typeface="Times New Roman" pitchFamily="18" charset="0"/>
                  <a:cs typeface="Traditional Arabic" pitchFamily="18" charset="-78"/>
                </a:defRPr>
              </a:lvl1pPr>
              <a:lvl2pPr indent="-12700" algn="ctr" eaLnBrk="0" hangingPunct="0">
                <a:defRPr b="1">
                  <a:solidFill>
                    <a:schemeClr val="tx1"/>
                  </a:solidFill>
                  <a:latin typeface="Times New Roman" pitchFamily="18" charset="0"/>
                  <a:cs typeface="Traditional Arabic" pitchFamily="18" charset="-78"/>
                </a:defRPr>
              </a:lvl2pPr>
              <a:lvl3pPr marL="1143000" indent="-228600" algn="ctr" eaLnBrk="0" hangingPunct="0">
                <a:defRPr b="1">
                  <a:solidFill>
                    <a:schemeClr val="tx1"/>
                  </a:solidFill>
                  <a:latin typeface="Times New Roman" pitchFamily="18" charset="0"/>
                  <a:cs typeface="Traditional Arabic" pitchFamily="18" charset="-78"/>
                </a:defRPr>
              </a:lvl3pPr>
              <a:lvl4pPr marL="1600200" indent="-228600" algn="ctr" eaLnBrk="0" hangingPunct="0">
                <a:defRPr b="1">
                  <a:solidFill>
                    <a:schemeClr val="tx1"/>
                  </a:solidFill>
                  <a:latin typeface="Times New Roman" pitchFamily="18" charset="0"/>
                  <a:cs typeface="Traditional Arabic" pitchFamily="18" charset="-78"/>
                </a:defRPr>
              </a:lvl4pPr>
              <a:lvl5pPr marL="2057400" indent="-228600" algn="ctr" eaLnBrk="0" hangingPunct="0">
                <a:defRPr b="1">
                  <a:solidFill>
                    <a:schemeClr val="tx1"/>
                  </a:solidFill>
                  <a:latin typeface="Times New Roman" pitchFamily="18" charset="0"/>
                  <a:cs typeface="Traditional Arabic" pitchFamily="18" charset="-78"/>
                </a:defRPr>
              </a:lvl5pPr>
              <a:lvl6pPr marL="25146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6pPr>
              <a:lvl7pPr marL="29718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7pPr>
              <a:lvl8pPr marL="34290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8pPr>
              <a:lvl9pPr marL="3886200" indent="-228600" algn="ctr" eaLnBrk="0" fontAlgn="base" hangingPunct="0">
                <a:spcBef>
                  <a:spcPct val="0"/>
                </a:spcBef>
                <a:spcAft>
                  <a:spcPct val="0"/>
                </a:spcAft>
                <a:defRPr b="1">
                  <a:solidFill>
                    <a:schemeClr val="tx1"/>
                  </a:solidFill>
                  <a:latin typeface="Times New Roman" pitchFamily="18" charset="0"/>
                  <a:cs typeface="Traditional Arabic" pitchFamily="18" charset="-78"/>
                </a:defRPr>
              </a:lvl9pPr>
            </a:lstStyle>
            <a:p>
              <a:pPr algn="just">
                <a:lnSpc>
                  <a:spcPct val="115000"/>
                </a:lnSpc>
                <a:spcAft>
                  <a:spcPts val="1000"/>
                </a:spcAft>
              </a:pP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ناقشي الفصول والمشاهد المختلفة في الكتب والأفلام، وساعدي طفلك على التوصل لنهايات بديلة.</a:t>
              </a: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ar-IQ"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قومي </a:t>
              </a: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بإنشاء قصصك الخاصة مع الطفل، واجعليه يؤلف </a:t>
              </a: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قصصا</a:t>
              </a:r>
              <a:r>
                <a:rPr lang="ar-IQ"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a:t>
              </a: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 </a:t>
              </a: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ويرويها لك ولإخوته.</a:t>
              </a: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ar-IQ"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تقمصي </a:t>
              </a: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أنت وطفلك بعض المشاهد في القصص، وانتقلي إلى عالم خيالي</a:t>
              </a: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a:t>
              </a:r>
              <a:endParaRPr lang="ar-IQ"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قراءة الكتب المصورة لمرحلة ما قبل المدرسة. وامنحي طفلك  بعض الوقت لمراقبة الصور</a:t>
              </a: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a:t>
              </a:r>
              <a:endParaRPr lang="ar-IQ"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endParaRPr lang="ar-IQ"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algn="just">
                <a:lnSpc>
                  <a:spcPct val="115000"/>
                </a:lnSpc>
                <a:spcAft>
                  <a:spcPts val="1000"/>
                </a:spcAft>
              </a:pPr>
              <a:r>
                <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ساعديه </a:t>
              </a:r>
              <a:r>
                <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rPr>
                <a:t>على تعلم كلمات جديدة، أسماء الأماكن، واستكشاف التاريخ من خلال القصص.</a:t>
              </a: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lvl="1" algn="r" eaLnBrk="1" hangingPunct="1">
                <a:lnSpc>
                  <a:spcPct val="110000"/>
                </a:lnSpc>
                <a:spcBef>
                  <a:spcPct val="50000"/>
                </a:spcBef>
              </a:pPr>
              <a:r>
                <a:rPr lang="ar-IQ" sz="2800" dirty="0" smtClean="0">
                  <a:solidFill>
                    <a:srgbClr val="FF0000"/>
                  </a:solidFill>
                </a:rPr>
                <a:t> </a:t>
              </a:r>
              <a:endParaRPr lang="ar-SA" sz="2800" dirty="0">
                <a:solidFill>
                  <a:srgbClr val="FF0000"/>
                </a:solidFill>
              </a:endParaRPr>
            </a:p>
          </p:txBody>
        </p:sp>
        <p:sp>
          <p:nvSpPr>
            <p:cNvPr id="38917" name="AutoShape 5"/>
            <p:cNvSpPr>
              <a:spLocks noChangeArrowheads="1"/>
            </p:cNvSpPr>
            <p:nvPr/>
          </p:nvSpPr>
          <p:spPr bwMode="auto">
            <a:xfrm rot="-720688">
              <a:off x="5316" y="1210"/>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dirty="0">
                  <a:solidFill>
                    <a:srgbClr val="FFFF00"/>
                  </a:solidFill>
                  <a:cs typeface="SKR HEAD1" pitchFamily="2" charset="-78"/>
                </a:rPr>
                <a:t>1</a:t>
              </a:r>
              <a:endParaRPr lang="en-US" sz="4000" b="0" dirty="0">
                <a:solidFill>
                  <a:srgbClr val="FFFF00"/>
                </a:solidFill>
                <a:cs typeface="SKR HEAD1" pitchFamily="2" charset="-78"/>
              </a:endParaRPr>
            </a:p>
          </p:txBody>
        </p:sp>
        <p:sp>
          <p:nvSpPr>
            <p:cNvPr id="38918" name="AutoShape 6"/>
            <p:cNvSpPr>
              <a:spLocks noChangeArrowheads="1"/>
            </p:cNvSpPr>
            <p:nvPr/>
          </p:nvSpPr>
          <p:spPr bwMode="auto">
            <a:xfrm rot="-720688">
              <a:off x="5316" y="1914"/>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rgbClr val="FFFF00"/>
                  </a:solidFill>
                  <a:cs typeface="SKR HEAD1" pitchFamily="2" charset="-78"/>
                </a:rPr>
                <a:t>2</a:t>
              </a:r>
              <a:endParaRPr lang="en-US" sz="4000" b="0">
                <a:solidFill>
                  <a:srgbClr val="FFFF00"/>
                </a:solidFill>
                <a:cs typeface="SKR HEAD1" pitchFamily="2" charset="-78"/>
              </a:endParaRPr>
            </a:p>
          </p:txBody>
        </p:sp>
        <p:sp>
          <p:nvSpPr>
            <p:cNvPr id="38919" name="AutoShape 7"/>
            <p:cNvSpPr>
              <a:spLocks noChangeArrowheads="1"/>
            </p:cNvSpPr>
            <p:nvPr/>
          </p:nvSpPr>
          <p:spPr bwMode="auto">
            <a:xfrm rot="-720688">
              <a:off x="5316" y="2455"/>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SA" sz="4000" b="0">
                  <a:solidFill>
                    <a:srgbClr val="FFFF00"/>
                  </a:solidFill>
                  <a:cs typeface="SKR HEAD1" pitchFamily="2" charset="-78"/>
                </a:rPr>
                <a:t>3</a:t>
              </a:r>
              <a:endParaRPr lang="en-US" sz="4000" b="0">
                <a:solidFill>
                  <a:srgbClr val="FFFF00"/>
                </a:solidFill>
                <a:cs typeface="SKR HEAD1" pitchFamily="2" charset="-78"/>
              </a:endParaRPr>
            </a:p>
          </p:txBody>
        </p:sp>
        <p:sp>
          <p:nvSpPr>
            <p:cNvPr id="38920" name="AutoShape 8"/>
            <p:cNvSpPr>
              <a:spLocks noChangeArrowheads="1"/>
            </p:cNvSpPr>
            <p:nvPr/>
          </p:nvSpPr>
          <p:spPr bwMode="auto">
            <a:xfrm rot="20879312">
              <a:off x="5387" y="3509"/>
              <a:ext cx="376" cy="340"/>
            </a:xfrm>
            <a:prstGeom prst="wave">
              <a:avLst>
                <a:gd name="adj1" fmla="val 6250"/>
                <a:gd name="adj2" fmla="val 3125"/>
              </a:avLst>
            </a:prstGeom>
            <a:solidFill>
              <a:srgbClr val="0000FF"/>
            </a:solidFill>
            <a:ln w="9525">
              <a:noFill/>
              <a:round/>
              <a:headEnd/>
              <a:tailEnd/>
            </a:ln>
            <a:effectLst>
              <a:outerShdw dist="35921" dir="2700000" algn="ctr" rotWithShape="0">
                <a:schemeClr val="tx1"/>
              </a:outerShdw>
            </a:effectLst>
          </p:spPr>
          <p:txBody>
            <a:bodyPr wrap="none" lIns="0" tIns="0" rIns="0" bIns="0" anchor="ctr"/>
            <a:lstStyle/>
            <a:p>
              <a:pPr algn="ctr">
                <a:defRPr/>
              </a:pPr>
              <a:r>
                <a:rPr lang="ar-IQ" sz="4000" b="0" dirty="0" smtClean="0">
                  <a:solidFill>
                    <a:srgbClr val="FFFF00"/>
                  </a:solidFill>
                  <a:cs typeface="SKR HEAD1" pitchFamily="2" charset="-78"/>
                </a:rPr>
                <a:t>5</a:t>
              </a:r>
              <a:endParaRPr lang="en-US" sz="4000" b="0" dirty="0">
                <a:solidFill>
                  <a:srgbClr val="FFFF00"/>
                </a:solidFill>
                <a:cs typeface="SKR HEAD1" pitchFamily="2" charset="-78"/>
              </a:endParaRPr>
            </a:p>
          </p:txBody>
        </p:sp>
      </p:grpSp>
      <p:sp>
        <p:nvSpPr>
          <p:cNvPr id="13" name="WordArt 2"/>
          <p:cNvSpPr>
            <a:spLocks noChangeArrowheads="1" noChangeShapeType="1" noTextEdit="1"/>
          </p:cNvSpPr>
          <p:nvPr/>
        </p:nvSpPr>
        <p:spPr bwMode="auto">
          <a:xfrm>
            <a:off x="2671755" y="556374"/>
            <a:ext cx="3552825" cy="830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32056"/>
              </a:avLst>
            </a:prstTxWarp>
          </a:bodyPr>
          <a:lstStyle/>
          <a:p>
            <a:pPr algn="ctr"/>
            <a:r>
              <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 </a:t>
            </a:r>
            <a:r>
              <a:rPr lang="ar-IQ" sz="3200" kern="10" dirty="0" smtClean="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rPr>
              <a:t>أفكار عملية</a:t>
            </a:r>
            <a:endParaRPr lang="ar-SA" sz="3200" kern="10" dirty="0">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atin typeface="Traditional Arabic"/>
              <a:cs typeface="Traditional Arabic"/>
            </a:endParaRPr>
          </a:p>
        </p:txBody>
      </p:sp>
      <p:pic>
        <p:nvPicPr>
          <p:cNvPr id="4" name="Picture 3"/>
          <p:cNvPicPr>
            <a:picLocks noChangeAspect="1"/>
          </p:cNvPicPr>
          <p:nvPr/>
        </p:nvPicPr>
        <p:blipFill>
          <a:blip r:embed="rId2"/>
          <a:stretch>
            <a:fillRect/>
          </a:stretch>
        </p:blipFill>
        <p:spPr>
          <a:xfrm>
            <a:off x="7488783" y="4280274"/>
            <a:ext cx="1115665" cy="1255885"/>
          </a:xfrm>
          <a:prstGeom prst="rect">
            <a:avLst/>
          </a:prstGeom>
        </p:spPr>
      </p:pic>
    </p:spTree>
    <p:extLst>
      <p:ext uri="{BB962C8B-B14F-4D97-AF65-F5344CB8AC3E}">
        <p14:creationId xmlns:p14="http://schemas.microsoft.com/office/powerpoint/2010/main" val="230422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7109</TotalTime>
  <Words>2279</Words>
  <Application>Microsoft Office PowerPoint</Application>
  <PresentationFormat>On-screen Show (4:3)</PresentationFormat>
  <Paragraphs>282</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AL-Mateen</vt:lpstr>
      <vt:lpstr>Arial</vt:lpstr>
      <vt:lpstr>Calibri</vt:lpstr>
      <vt:lpstr>Sakkal Majalla</vt:lpstr>
      <vt:lpstr>SKR HEAD1</vt:lpstr>
      <vt:lpstr>Times New Roman</vt:lpstr>
      <vt:lpstr>Traditional Arabic</vt:lpstr>
      <vt:lpstr>Trebuchet MS</vt:lpstr>
      <vt:lpstr>Webdings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Amir Fadil</cp:lastModifiedBy>
  <cp:revision>1141</cp:revision>
  <dcterms:created xsi:type="dcterms:W3CDTF">2005-01-03T14:50:52Z</dcterms:created>
  <dcterms:modified xsi:type="dcterms:W3CDTF">2020-01-11T19:01:14Z</dcterms:modified>
</cp:coreProperties>
</file>