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8"/>
  </p:notesMasterIdLst>
  <p:handoutMasterIdLst>
    <p:handoutMasterId r:id="rId39"/>
  </p:handoutMasterIdLst>
  <p:sldIdLst>
    <p:sldId id="291" r:id="rId2"/>
    <p:sldId id="292" r:id="rId3"/>
    <p:sldId id="288" r:id="rId4"/>
    <p:sldId id="289" r:id="rId5"/>
    <p:sldId id="290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4" r:id="rId37"/>
  </p:sldIdLst>
  <p:sldSz cx="9144000" cy="6858000" type="screen4x3"/>
  <p:notesSz cx="6889750" cy="96710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00" autoAdjust="0"/>
  </p:normalViewPr>
  <p:slideViewPr>
    <p:cSldViewPr>
      <p:cViewPr>
        <p:scale>
          <a:sx n="90" d="100"/>
          <a:sy n="90" d="100"/>
        </p:scale>
        <p:origin x="-816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304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6087" cy="4841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6087" cy="4841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09B957-EB2D-462D-B54E-CF5226C21207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03663" y="9185275"/>
            <a:ext cx="2986087" cy="4841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185275"/>
            <a:ext cx="2986087" cy="4841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91C334-E3F9-4C2A-8612-FA1C8202CC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016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3629F8EC-5FF9-42BC-B857-666E25FAAD70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5488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0FFA6143-FBFD-43C2-9BD9-0D1E731683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062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6143-FBFD-43C2-9BD9-0D1E73168384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66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27/04/1441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380229"/>
          </a:xfrm>
        </p:spPr>
        <p:txBody>
          <a:bodyPr/>
          <a:lstStyle/>
          <a:p>
            <a:pPr algn="r"/>
            <a:endParaRPr lang="ar-IQ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934670"/>
          </a:xfrm>
        </p:spPr>
      </p:pic>
      <p:sp>
        <p:nvSpPr>
          <p:cNvPr id="6" name="مستطيل 5"/>
          <p:cNvSpPr/>
          <p:nvPr/>
        </p:nvSpPr>
        <p:spPr>
          <a:xfrm>
            <a:off x="0" y="0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IQ" sz="5400" b="1" dirty="0">
                <a:ln w="24500" cmpd="dbl">
                  <a:solidFill>
                    <a:srgbClr val="D2610C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تنس كرة القدم , التاريخ , القانون </a:t>
            </a:r>
            <a:endParaRPr lang="ar-IQ" sz="2800" b="1" dirty="0">
              <a:ln w="24500" cmpd="dbl">
                <a:solidFill>
                  <a:srgbClr val="D2610C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15200" cy="660149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     الكرة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6298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21871"/>
          <a:stretch/>
        </p:blipFill>
        <p:spPr>
          <a:xfrm>
            <a:off x="395536" y="836711"/>
            <a:ext cx="2864917" cy="28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-10187"/>
            <a:ext cx="7272808" cy="774891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   القرعة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b="34682"/>
          <a:stretch/>
        </p:blipFill>
        <p:spPr>
          <a:xfrm>
            <a:off x="0" y="1268760"/>
            <a:ext cx="9143999" cy="1440160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660149"/>
          </a:xfrm>
        </p:spPr>
        <p:txBody>
          <a:bodyPr>
            <a:normAutofit fontScale="90000"/>
          </a:bodyPr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الارسال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3999" cy="5805264"/>
          </a:xfrm>
        </p:spPr>
      </p:pic>
    </p:spTree>
    <p:extLst>
      <p:ext uri="{BB962C8B-B14F-4D97-AF65-F5344CB8AC3E}">
        <p14:creationId xmlns:p14="http://schemas.microsoft.com/office/powerpoint/2010/main" val="30058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732157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الكرة في اللعب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1" r="2525"/>
          <a:stretch/>
        </p:blipFill>
        <p:spPr>
          <a:xfrm>
            <a:off x="0" y="1320800"/>
            <a:ext cx="9042400" cy="5537200"/>
          </a:xfrm>
        </p:spPr>
      </p:pic>
    </p:spTree>
    <p:extLst>
      <p:ext uri="{BB962C8B-B14F-4D97-AF65-F5344CB8AC3E}">
        <p14:creationId xmlns:p14="http://schemas.microsoft.com/office/powerpoint/2010/main" val="3560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5200" cy="720080"/>
          </a:xfrm>
        </p:spPr>
        <p:txBody>
          <a:bodyPr>
            <a:noAutofit/>
          </a:bodyPr>
          <a:lstStyle/>
          <a:p>
            <a:pPr algn="r"/>
            <a:r>
              <a:rPr lang="ar-IQ" sz="3600" b="1" dirty="0" smtClean="0">
                <a:solidFill>
                  <a:srgbClr val="FF0000"/>
                </a:solidFill>
              </a:rPr>
              <a:t>تسجيل النقاط والفوز في المجموعة والمباراة :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338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15200" cy="720080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الوقت الاضافي واستبدال اللاعب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5159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2793"/>
            <a:ext cx="7315200" cy="659904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أخطاء اللاعب التي تؤدي لخسارة النقاط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21"/>
          <a:stretch/>
        </p:blipFill>
        <p:spPr>
          <a:xfrm>
            <a:off x="0" y="1268760"/>
            <a:ext cx="9144000" cy="1008112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/>
          <a:stretch/>
        </p:blipFill>
        <p:spPr>
          <a:xfrm>
            <a:off x="0" y="2204864"/>
            <a:ext cx="9144000" cy="46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763"/>
            <a:ext cx="7315200" cy="688933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سوء التصرف والعقوبات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0" b="40200"/>
          <a:stretch/>
        </p:blipFill>
        <p:spPr>
          <a:xfrm>
            <a:off x="323528" y="2708920"/>
            <a:ext cx="7920880" cy="3312368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708919"/>
            <a:ext cx="7992888" cy="3312369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892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660149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معدات اللاعب والاعتراضات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69279"/>
          <a:stretch/>
        </p:blipFill>
        <p:spPr>
          <a:xfrm>
            <a:off x="13387" y="1196752"/>
            <a:ext cx="9144000" cy="136815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0"/>
          <a:stretch/>
        </p:blipFill>
        <p:spPr>
          <a:xfrm>
            <a:off x="0" y="2564904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32793"/>
            <a:ext cx="7315200" cy="731912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الخصائص ( المميزات ) الخاصة بالفردي :</a:t>
            </a:r>
            <a:endParaRPr lang="ar-IQ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8228"/>
          <a:stretch/>
        </p:blipFill>
        <p:spPr>
          <a:xfrm>
            <a:off x="4139952" y="1268760"/>
            <a:ext cx="5004048" cy="558924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13995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335635"/>
            <a:ext cx="7315200" cy="3539527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ar-IQ" sz="4000" b="1" dirty="0">
                <a:solidFill>
                  <a:srgbClr val="FFC000"/>
                </a:solidFill>
                <a:latin typeface="arial"/>
              </a:rPr>
              <a:t>بِسْمِ اللَّهِ الرَّحْمَنِ الرَّحِيمِ</a:t>
            </a:r>
            <a:endParaRPr lang="ar-IQ" sz="4000" b="1" dirty="0">
              <a:solidFill>
                <a:srgbClr val="FFC000"/>
              </a:solidFill>
              <a:latin typeface="Aparajita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ar-IQ" sz="4000" b="1" dirty="0">
                <a:solidFill>
                  <a:srgbClr val="FFC000"/>
                </a:solidFill>
                <a:latin typeface="arial"/>
              </a:rPr>
              <a:t>قَالَ رَبِّ اشْرَحْ لِي صَدْرِي         وَيَسِّرْ لِي أَمْرِي        واحْلُلْ عُقْدَةً مِنْ لِسَانِي         يَفْقَهُوا قَوْلِي 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ar-IQ" sz="4000" b="1" dirty="0">
              <a:solidFill>
                <a:srgbClr val="222222"/>
              </a:solidFill>
              <a:latin typeface="arial"/>
            </a:endParaRPr>
          </a:p>
          <a:p>
            <a:pPr marL="0" lvl="0" indent="0" algn="l">
              <a:spcBef>
                <a:spcPts val="0"/>
              </a:spcBef>
              <a:buClrTx/>
              <a:buNone/>
            </a:pPr>
            <a:r>
              <a:rPr lang="ar-IQ" sz="4000" b="1" dirty="0">
                <a:solidFill>
                  <a:srgbClr val="FFC000"/>
                </a:solidFill>
                <a:latin typeface="arial"/>
              </a:rPr>
              <a:t>صدق الله العلي العظيم </a:t>
            </a:r>
          </a:p>
          <a:p>
            <a:pPr marL="0" lvl="0" indent="0" algn="l">
              <a:spcBef>
                <a:spcPts val="0"/>
              </a:spcBef>
              <a:buClrTx/>
              <a:buNone/>
            </a:pPr>
            <a:r>
              <a:rPr lang="ar-IQ" sz="2400" b="1" dirty="0">
                <a:solidFill>
                  <a:srgbClr val="FFC000"/>
                </a:solidFill>
                <a:latin typeface="arial"/>
              </a:rPr>
              <a:t>سورة طه الايه25- 28</a:t>
            </a:r>
            <a:endParaRPr lang="ar-IQ" sz="2400" b="1" dirty="0">
              <a:solidFill>
                <a:srgbClr val="FFC000"/>
              </a:solidFill>
              <a:latin typeface="Aparajita" pitchFamily="34" charset="0"/>
            </a:endParaRPr>
          </a:p>
          <a:p>
            <a:endParaRPr lang="ar-IQ" dirty="0"/>
          </a:p>
        </p:txBody>
      </p:sp>
      <p:sp>
        <p:nvSpPr>
          <p:cNvPr id="4" name="نجمة مكونة من 7 نقاط 3"/>
          <p:cNvSpPr/>
          <p:nvPr/>
        </p:nvSpPr>
        <p:spPr>
          <a:xfrm>
            <a:off x="5610982" y="2492896"/>
            <a:ext cx="576064" cy="4320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C000"/>
              </a:solidFill>
            </a:endParaRP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3131840" y="1916832"/>
            <a:ext cx="576064" cy="4320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C000"/>
              </a:solidFill>
            </a:endParaRPr>
          </a:p>
        </p:txBody>
      </p:sp>
      <p:sp>
        <p:nvSpPr>
          <p:cNvPr id="6" name="نجمة مكونة من 7 نقاط 5"/>
          <p:cNvSpPr/>
          <p:nvPr/>
        </p:nvSpPr>
        <p:spPr>
          <a:xfrm>
            <a:off x="2843808" y="2957071"/>
            <a:ext cx="576064" cy="4320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C000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1331640" y="2525023"/>
            <a:ext cx="576064" cy="432048"/>
          </a:xfrm>
          <a:prstGeom prst="star7">
            <a:avLst>
              <a:gd name="adj" fmla="val 41618"/>
              <a:gd name="hf" fmla="val 102572"/>
              <a:gd name="vf" fmla="val 1052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C000"/>
              </a:solidFill>
            </a:endParaRPr>
          </a:p>
        </p:txBody>
      </p:sp>
      <p:pic>
        <p:nvPicPr>
          <p:cNvPr id="2" name="القارئ مشاري العفاسي - {قال رب اشرح لي صدري ويسر لي امري واحلل عقدة من لساني يفقهوا قولي} من سورة طه[via torchbrowser.com]_cl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9528" y="3309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0"/>
            <a:ext cx="7315200" cy="732157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الخصائص ( المميزات ) الخاصة بالزوجي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24136"/>
            <a:ext cx="4860031" cy="566124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28396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8279"/>
            <a:ext cx="7315200" cy="746426"/>
          </a:xfrm>
        </p:spPr>
        <p:txBody>
          <a:bodyPr/>
          <a:lstStyle/>
          <a:p>
            <a:pPr algn="r"/>
            <a:r>
              <a:rPr lang="ar-IQ" b="1" i="1" dirty="0" smtClean="0"/>
              <a:t>الخصائص ( المميزات ) الخاصة بالثلاثي: </a:t>
            </a:r>
            <a:endParaRPr lang="ar-IQ" b="1" i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5148064" cy="558924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" y="1268760"/>
            <a:ext cx="397804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315200" cy="792088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الحكام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752528" cy="558924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2320"/>
          <a:stretch/>
        </p:blipFill>
        <p:spPr>
          <a:xfrm>
            <a:off x="0" y="1268760"/>
            <a:ext cx="432525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660149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اشارات الحكام :</a:t>
            </a:r>
            <a:br>
              <a:rPr lang="ar-IQ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0" y="1268760"/>
            <a:ext cx="7315200" cy="947199"/>
          </a:xfrm>
        </p:spPr>
        <p:txBody>
          <a:bodyPr>
            <a:norm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</a:rPr>
              <a:t>كرة جديدة ( ارسال جديد ) او اعادة لعب :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810"/>
            <a:ext cx="9144000" cy="4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"/>
            <a:ext cx="7315200" cy="836712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الوقت المستقطع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/>
        </p:blipFill>
        <p:spPr>
          <a:xfrm>
            <a:off x="0" y="1335314"/>
            <a:ext cx="9144000" cy="5406054"/>
          </a:xfrm>
        </p:spPr>
      </p:pic>
    </p:spTree>
    <p:extLst>
      <p:ext uri="{BB962C8B-B14F-4D97-AF65-F5344CB8AC3E}">
        <p14:creationId xmlns:p14="http://schemas.microsoft.com/office/powerpoint/2010/main" val="38633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8279"/>
            <a:ext cx="7315200" cy="746426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الارتداد الثاني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9159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763"/>
            <a:ext cx="7315200" cy="976965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الارتداد الثالث: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35497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315200" cy="720080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لمس مزدوج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3102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3763"/>
            <a:ext cx="7315200" cy="832949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أرسال خاطئ ( القدم على الخط عند الارسال )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7537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"/>
            <a:ext cx="7315200" cy="908720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استبدال لاعب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17806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"/>
            <a:ext cx="7315200" cy="908720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تاريخ تنس كرة القدم في العالم 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تنس كرة القدم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a typeface="Calibri"/>
                <a:cs typeface="Arial"/>
              </a:rPr>
              <a:t>(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Football tennis) </a:t>
            </a:r>
            <a:r>
              <a:rPr lang="ar-SA" sz="2800" b="1" dirty="0">
                <a:solidFill>
                  <a:srgbClr val="FFC000"/>
                </a:solidFill>
                <a:ea typeface="Calibri"/>
              </a:rPr>
              <a:t>أو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</a:t>
            </a:r>
            <a:r>
              <a:rPr lang="ar-SA" sz="2800" b="1" dirty="0">
                <a:solidFill>
                  <a:srgbClr val="FFC000"/>
                </a:solidFill>
                <a:ea typeface="Calibri"/>
              </a:rPr>
              <a:t>فوتنت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</a:t>
            </a:r>
            <a:r>
              <a:rPr lang="en-US" sz="2800" b="1" dirty="0" smtClean="0">
                <a:solidFill>
                  <a:srgbClr val="FFC000"/>
                </a:solidFill>
                <a:ea typeface="Calibri"/>
                <a:cs typeface="Arial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C000"/>
                </a:solidFill>
                <a:ea typeface="Calibri"/>
                <a:cs typeface="Arial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هي رياضة نشأت في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</a:t>
            </a:r>
            <a:r>
              <a:rPr lang="en-US" sz="2800" b="1" dirty="0">
                <a:solidFill>
                  <a:srgbClr val="FFC000"/>
                </a:solidFill>
                <a:ea typeface="Calibri"/>
              </a:rPr>
              <a:t> </a:t>
            </a:r>
            <a:r>
              <a:rPr lang="ar-IQ" sz="2800" b="1" dirty="0" smtClean="0">
                <a:solidFill>
                  <a:srgbClr val="FFC000"/>
                </a:solidFill>
                <a:ea typeface="Calibri"/>
              </a:rPr>
              <a:t>عقد العشرينات </a:t>
            </a:r>
            <a:r>
              <a:rPr lang="ar-SA" sz="2800" b="1" dirty="0" smtClean="0">
                <a:solidFill>
                  <a:srgbClr val="FFC000"/>
                </a:solidFill>
                <a:ea typeface="Calibri"/>
              </a:rPr>
              <a:t>من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</a:t>
            </a:r>
            <a:r>
              <a:rPr lang="ar-IQ" sz="2800" b="1" dirty="0" smtClean="0">
                <a:solidFill>
                  <a:srgbClr val="FFC000"/>
                </a:solidFill>
                <a:ea typeface="Calibri"/>
              </a:rPr>
              <a:t>القرن العشرين </a:t>
            </a:r>
            <a:r>
              <a:rPr lang="ar-SA" sz="2800" b="1" dirty="0" smtClean="0">
                <a:solidFill>
                  <a:srgbClr val="FFC000"/>
                </a:solidFill>
                <a:ea typeface="Calibri"/>
              </a:rPr>
              <a:t>في</a:t>
            </a:r>
            <a:r>
              <a:rPr lang="en-US" sz="2800" b="1" dirty="0">
                <a:solidFill>
                  <a:srgbClr val="FFC000"/>
                </a:solidFill>
                <a:ea typeface="Calibri"/>
                <a:cs typeface="Arial"/>
              </a:rPr>
              <a:t> </a:t>
            </a:r>
            <a:r>
              <a:rPr lang="ar-IQ" sz="2800" b="1" dirty="0" smtClean="0">
                <a:solidFill>
                  <a:srgbClr val="FFC000"/>
                </a:solidFill>
                <a:ea typeface="Calibri"/>
              </a:rPr>
              <a:t>تشيكو </a:t>
            </a:r>
            <a:r>
              <a:rPr lang="ar-IQ" sz="2800" b="1" dirty="0" err="1" smtClean="0">
                <a:solidFill>
                  <a:srgbClr val="FFC000"/>
                </a:solidFill>
                <a:ea typeface="Calibri"/>
              </a:rPr>
              <a:t>سلافياكا</a:t>
            </a:r>
            <a:r>
              <a:rPr lang="ar-IQ" sz="2800" b="1" dirty="0" smtClean="0">
                <a:solidFill>
                  <a:srgbClr val="FFC000"/>
                </a:solidFill>
                <a:ea typeface="Calibri"/>
              </a:rPr>
              <a:t>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تُلعب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هذه الرياضة في الهواء الطلق او في قاعات خاصة في ملعب صغير مُحدد </a:t>
            </a:r>
            <a:r>
              <a:rPr lang="ar-SA" sz="2800" b="1" dirty="0" err="1">
                <a:solidFill>
                  <a:srgbClr val="FFC000"/>
                </a:solidFill>
                <a:latin typeface="Calibri"/>
                <a:ea typeface="Calibri"/>
              </a:rPr>
              <a:t>تنتصفه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 شبكةٌ مُتدلية ويتواجد كل فريق في أحد نصفي الملعب. وتتمثل اللعبة بمحاولة جعل الكرة تضرب في منطقة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ال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منافس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دون ردها من الفريق الآخر على طريقة 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لعبة التنس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ولكن عن طريق أحد أعضاء الجسم عدا 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اليدين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,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ويتكون كل فريق من لاعب أو لاعبيّن أو ثلاثة كحد أقصى.</a:t>
            </a:r>
            <a:endParaRPr lang="ar-SA" sz="1800" b="1" dirty="0">
              <a:solidFill>
                <a:srgbClr val="FFC000"/>
              </a:solidFill>
              <a:latin typeface="Calibri"/>
              <a:ea typeface="Calibri"/>
            </a:endParaRPr>
          </a:p>
          <a:p>
            <a:endParaRPr lang="ar-IQ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315200" cy="864096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لمس الشبكة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11807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315200" cy="864096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لمس الكرة باليد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188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8279"/>
            <a:ext cx="7315200" cy="746426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استمرار اللعب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7737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16633"/>
            <a:ext cx="7315200" cy="864096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الكرة خارج اللعب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3687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315200" cy="936104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الكرة داخل اللعب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19504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315200" cy="792088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دخول اجسام غريبة :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34891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buClrTx/>
              <a:buNone/>
            </a:pPr>
            <a:endParaRPr lang="ar-IQ" sz="3200" b="1" dirty="0" smtClean="0">
              <a:solidFill>
                <a:srgbClr val="FF0000"/>
              </a:solidFill>
              <a:latin typeface="Constantia"/>
            </a:endParaRPr>
          </a:p>
          <a:p>
            <a:pPr marL="0" lvl="0" indent="0" algn="l">
              <a:spcBef>
                <a:spcPts val="0"/>
              </a:spcBef>
              <a:buClrTx/>
              <a:buNone/>
            </a:pPr>
            <a:endParaRPr lang="ar-IQ" sz="32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l">
              <a:spcBef>
                <a:spcPts val="0"/>
              </a:spcBef>
              <a:buClrTx/>
              <a:buNone/>
            </a:pPr>
            <a:endParaRPr lang="ar-IQ" sz="3200" b="1" dirty="0" smtClean="0">
              <a:solidFill>
                <a:srgbClr val="FF0000"/>
              </a:solidFill>
              <a:latin typeface="Constantia"/>
            </a:endParaRPr>
          </a:p>
          <a:p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2159224" y="2060848"/>
            <a:ext cx="69847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IQ" sz="5400" b="1" cap="all" dirty="0">
                <a:ln w="9000" cmpd="sng">
                  <a:solidFill>
                    <a:srgbClr val="808D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8DA9">
                        <a:shade val="20000"/>
                        <a:satMod val="245000"/>
                      </a:srgbClr>
                    </a:gs>
                    <a:gs pos="43000">
                      <a:srgbClr val="808DA9">
                        <a:satMod val="255000"/>
                      </a:srgbClr>
                    </a:gs>
                    <a:gs pos="48000">
                      <a:srgbClr val="808DA9">
                        <a:shade val="85000"/>
                        <a:satMod val="255000"/>
                      </a:srgbClr>
                    </a:gs>
                    <a:gs pos="100000">
                      <a:srgbClr val="808D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شكراً  لحسن أصغائكم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7504" y="3501008"/>
            <a:ext cx="482453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IQ" sz="3200" b="1" dirty="0">
                <a:solidFill>
                  <a:srgbClr val="FF0000"/>
                </a:solidFill>
                <a:latin typeface="Constantia"/>
              </a:rPr>
              <a:t>تقبلوا خالص تحياتي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403648" y="5301208"/>
            <a:ext cx="4377969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IQ" sz="2800" b="1" dirty="0">
                <a:solidFill>
                  <a:srgbClr val="FFC000"/>
                </a:solidFill>
                <a:latin typeface="Constantia"/>
              </a:rPr>
              <a:t>م. منتظر حسين سابط العتابي </a:t>
            </a:r>
          </a:p>
        </p:txBody>
      </p:sp>
    </p:spTree>
    <p:extLst>
      <p:ext uri="{BB962C8B-B14F-4D97-AF65-F5344CB8AC3E}">
        <p14:creationId xmlns:p14="http://schemas.microsoft.com/office/powerpoint/2010/main" val="21170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544616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8600"/>
              </a:buClr>
            </a:pP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  -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في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عام </a:t>
            </a:r>
            <a:r>
              <a:rPr lang="ar-IQ" sz="2800" b="1" dirty="0">
                <a:solidFill>
                  <a:srgbClr val="FFC000"/>
                </a:solidFill>
                <a:latin typeface="Calibri"/>
                <a:ea typeface="Calibri"/>
              </a:rPr>
              <a:t>1922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، بدأ لاعبو نادي </a:t>
            </a:r>
            <a:r>
              <a:rPr lang="ar-IQ" sz="2800" b="1" dirty="0">
                <a:solidFill>
                  <a:srgbClr val="FFC000"/>
                </a:solidFill>
                <a:latin typeface="Calibri"/>
                <a:ea typeface="Calibri"/>
              </a:rPr>
              <a:t>سلافيا براغ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بممارسة اللعبة عن طريق وضع حبل بدلاً من الشبكة. مع اختلاف بعض القوانين عن ماهي عليها اليوم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.</a:t>
            </a:r>
            <a:endParaRPr lang="ar-IQ" sz="2800" b="1" dirty="0" smtClean="0">
              <a:solidFill>
                <a:srgbClr val="FFC000"/>
              </a:solidFill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8600"/>
              </a:buClr>
            </a:pP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وفي </a:t>
            </a:r>
            <a:r>
              <a:rPr lang="ar-IQ" sz="2800" b="1" dirty="0">
                <a:solidFill>
                  <a:srgbClr val="FFC000"/>
                </a:solidFill>
                <a:latin typeface="Calibri"/>
                <a:ea typeface="Calibri"/>
              </a:rPr>
              <a:t>1940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تمّ وضع القواعد الأولى للعبة. وأُقيمت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أول</a:t>
            </a:r>
            <a:r>
              <a:rPr lang="ar-IQ" sz="2800" b="1" dirty="0">
                <a:solidFill>
                  <a:srgbClr val="FFC000"/>
                </a:solidFill>
                <a:latin typeface="Calibri"/>
                <a:ea typeface="Calibri"/>
              </a:rPr>
              <a:t> بطولة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كأس لتنس كرة القدم في ذلك الوقت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.</a:t>
            </a:r>
            <a:endParaRPr lang="ar-IQ" sz="2800" b="1" dirty="0" smtClean="0">
              <a:solidFill>
                <a:srgbClr val="FFC000"/>
              </a:solidFill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8600"/>
              </a:buClr>
            </a:pP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وفي </a:t>
            </a:r>
            <a:r>
              <a:rPr lang="ar-IQ" sz="2800" b="1" dirty="0">
                <a:solidFill>
                  <a:srgbClr val="FFC000"/>
                </a:solidFill>
                <a:latin typeface="Calibri"/>
                <a:ea typeface="Calibri"/>
              </a:rPr>
              <a:t>1961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تم الاعتراف بها كرياضة رسميّة من قِبل المنظمة الرياضية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التشيكوسلوفاكية.</a:t>
            </a:r>
            <a:endParaRPr lang="ar-SA" sz="1800" b="1" dirty="0">
              <a:solidFill>
                <a:srgbClr val="FFC000"/>
              </a:solidFill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8600"/>
              </a:buClr>
            </a:pP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وفي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عام 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2010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تأسس اتحاد فوت نت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الدولي.</a:t>
            </a:r>
            <a:endParaRPr lang="ar-IQ" sz="2800" b="1" dirty="0" smtClean="0">
              <a:solidFill>
                <a:srgbClr val="FFC000"/>
              </a:solidFill>
              <a:latin typeface="Calibri"/>
              <a:ea typeface="Calibri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F8600"/>
              </a:buClr>
            </a:pP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 وفي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 ابريل 2010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تم إنشاء الجمعية الأوروبية للفوت 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نت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في </a:t>
            </a:r>
            <a:r>
              <a:rPr lang="ar-IQ" sz="2800" b="1" dirty="0" smtClean="0">
                <a:solidFill>
                  <a:srgbClr val="FFC000"/>
                </a:solidFill>
                <a:latin typeface="Calibri"/>
                <a:ea typeface="Calibri"/>
              </a:rPr>
              <a:t>فرنسا</a:t>
            </a:r>
            <a:r>
              <a:rPr lang="ar-SA" sz="2800" b="1" dirty="0">
                <a:solidFill>
                  <a:srgbClr val="FFC000"/>
                </a:solidFill>
                <a:latin typeface="Calibri"/>
                <a:ea typeface="Calibri"/>
              </a:rPr>
              <a:t> لإعادة تنشيط هذه الرياضة في </a:t>
            </a:r>
            <a:r>
              <a:rPr lang="ar-IQ" sz="2800" b="1" dirty="0" err="1" smtClean="0">
                <a:solidFill>
                  <a:srgbClr val="FFC000"/>
                </a:solidFill>
                <a:latin typeface="Calibri"/>
                <a:ea typeface="Calibri"/>
              </a:rPr>
              <a:t>اوربا</a:t>
            </a:r>
            <a:r>
              <a:rPr lang="ar-SA" sz="2800" b="1" dirty="0" smtClean="0">
                <a:solidFill>
                  <a:srgbClr val="FFC000"/>
                </a:solidFill>
                <a:latin typeface="Calibri"/>
                <a:ea typeface="Calibri"/>
              </a:rPr>
              <a:t>.</a:t>
            </a:r>
            <a:endParaRPr lang="ar-SA" sz="1800" b="1" dirty="0">
              <a:solidFill>
                <a:srgbClr val="FFC000"/>
              </a:solidFill>
              <a:latin typeface="Calibri"/>
              <a:ea typeface="Calibri"/>
            </a:endParaRPr>
          </a:p>
          <a:p>
            <a:pPr algn="just"/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2449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3763"/>
            <a:ext cx="7315200" cy="904957"/>
          </a:xfrm>
        </p:spPr>
        <p:txBody>
          <a:bodyPr/>
          <a:lstStyle/>
          <a:p>
            <a:pPr algn="r"/>
            <a:r>
              <a:rPr lang="ar-IQ" b="1" dirty="0" smtClean="0"/>
              <a:t>تنس كرة القدم في العراق :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988841"/>
            <a:ext cx="8352928" cy="1800200"/>
          </a:xfrm>
        </p:spPr>
        <p:txBody>
          <a:bodyPr>
            <a:normAutofit/>
          </a:bodyPr>
          <a:lstStyle/>
          <a:p>
            <a:r>
              <a:rPr lang="ar-IQ" sz="2800" b="1" dirty="0" smtClean="0">
                <a:solidFill>
                  <a:srgbClr val="FFC000"/>
                </a:solidFill>
              </a:rPr>
              <a:t>يعتبر الاتحاد العراقي لتنس كرة القدم من الاتحادات حديثة التأسيس حيث أدخلت اللعبة في العراق منذ سنة 2007 وتم اعتماد الاتحاد العراقي دوليا عام 2017.</a:t>
            </a:r>
            <a:endParaRPr lang="ar-IQ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    الفئات والتخصصات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3972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16633"/>
            <a:ext cx="7315200" cy="936104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    القوانين الخاصة بكافة التخصصات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3317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2793"/>
            <a:ext cx="7560840" cy="803920"/>
          </a:xfrm>
        </p:spPr>
        <p:txBody>
          <a:bodyPr/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  قياسات الملعب لكافة التخصصات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3270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15200" cy="588141"/>
          </a:xfrm>
        </p:spPr>
        <p:txBody>
          <a:bodyPr>
            <a:normAutofit fontScale="90000"/>
          </a:bodyPr>
          <a:lstStyle/>
          <a:p>
            <a:pPr algn="r"/>
            <a:r>
              <a:rPr lang="ar-IQ" b="1" i="1" dirty="0" smtClean="0">
                <a:solidFill>
                  <a:srgbClr val="FF0000"/>
                </a:solidFill>
              </a:rPr>
              <a:t>الشبكة :</a:t>
            </a:r>
            <a:endParaRPr lang="ar-IQ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9144000" cy="6021288"/>
          </a:xfrm>
        </p:spPr>
      </p:pic>
    </p:spTree>
    <p:extLst>
      <p:ext uri="{BB962C8B-B14F-4D97-AF65-F5344CB8AC3E}">
        <p14:creationId xmlns:p14="http://schemas.microsoft.com/office/powerpoint/2010/main" val="4959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نظور">
  <a:themeElements>
    <a:clrScheme name="منظور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نظو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694</TotalTime>
  <Words>233</Words>
  <Application>Microsoft Office PowerPoint</Application>
  <PresentationFormat>عرض على الشاشة (3:4)‏</PresentationFormat>
  <Paragraphs>53</Paragraphs>
  <Slides>36</Slides>
  <Notes>1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منظور</vt:lpstr>
      <vt:lpstr>عرض تقديمي في PowerPoint</vt:lpstr>
      <vt:lpstr>عرض تقديمي في PowerPoint</vt:lpstr>
      <vt:lpstr>تاريخ تنس كرة القدم في العالم :</vt:lpstr>
      <vt:lpstr>عرض تقديمي في PowerPoint</vt:lpstr>
      <vt:lpstr>تنس كرة القدم في العراق :</vt:lpstr>
      <vt:lpstr>    الفئات والتخصصات :</vt:lpstr>
      <vt:lpstr>    القوانين الخاصة بكافة التخصصات :</vt:lpstr>
      <vt:lpstr>  قياسات الملعب لكافة التخصصات :</vt:lpstr>
      <vt:lpstr>الشبكة :</vt:lpstr>
      <vt:lpstr>     الكرة :</vt:lpstr>
      <vt:lpstr>   القرعة :</vt:lpstr>
      <vt:lpstr>الارسال :</vt:lpstr>
      <vt:lpstr>الكرة في اللعب :</vt:lpstr>
      <vt:lpstr>تسجيل النقاط والفوز في المجموعة والمباراة :</vt:lpstr>
      <vt:lpstr>الوقت الاضافي واستبدال اللاعب :</vt:lpstr>
      <vt:lpstr>أخطاء اللاعب التي تؤدي لخسارة النقاط :</vt:lpstr>
      <vt:lpstr>سوء التصرف والعقوبات :</vt:lpstr>
      <vt:lpstr>معدات اللاعب والاعتراضات :</vt:lpstr>
      <vt:lpstr>الخصائص ( المميزات ) الخاصة بالفردي :</vt:lpstr>
      <vt:lpstr>الخصائص ( المميزات ) الخاصة بالزوجي :</vt:lpstr>
      <vt:lpstr>الخصائص ( المميزات ) الخاصة بالثلاثي: </vt:lpstr>
      <vt:lpstr>الحكام :</vt:lpstr>
      <vt:lpstr>اشارات الحكام : </vt:lpstr>
      <vt:lpstr>الوقت المستقطع :</vt:lpstr>
      <vt:lpstr>الارتداد الثاني :</vt:lpstr>
      <vt:lpstr>الارتداد الثالث:</vt:lpstr>
      <vt:lpstr>لمس مزدوج :</vt:lpstr>
      <vt:lpstr>أرسال خاطئ ( القدم على الخط عند الارسال ) :</vt:lpstr>
      <vt:lpstr>استبدال لاعب :</vt:lpstr>
      <vt:lpstr>لمس الشبكة :</vt:lpstr>
      <vt:lpstr>لمس الكرة باليد :</vt:lpstr>
      <vt:lpstr>استمرار اللعب :</vt:lpstr>
      <vt:lpstr>الكرة خارج اللعب :</vt:lpstr>
      <vt:lpstr>الكرة داخل اللعب :</vt:lpstr>
      <vt:lpstr>دخول اجسام غريبة 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30</cp:revision>
  <cp:lastPrinted>2019-12-16T19:52:00Z</cp:lastPrinted>
  <dcterms:created xsi:type="dcterms:W3CDTF">2019-12-11T19:19:42Z</dcterms:created>
  <dcterms:modified xsi:type="dcterms:W3CDTF">2019-12-24T20:42:42Z</dcterms:modified>
</cp:coreProperties>
</file>