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71" r:id="rId2"/>
    <p:sldId id="270" r:id="rId3"/>
    <p:sldId id="256" r:id="rId4"/>
    <p:sldId id="257" r:id="rId5"/>
    <p:sldId id="259" r:id="rId6"/>
    <p:sldId id="258" r:id="rId7"/>
    <p:sldId id="260" r:id="rId8"/>
    <p:sldId id="263" r:id="rId9"/>
    <p:sldId id="261" r:id="rId10"/>
    <p:sldId id="262"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41EBAE-0E2F-4413-A388-6E5E865F5ABC}"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1096009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1EBAE-0E2F-4413-A388-6E5E865F5ABC}"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10281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1EBAE-0E2F-4413-A388-6E5E865F5ABC}"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2177727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1EBAE-0E2F-4413-A388-6E5E865F5ABC}"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6547-6BFA-41C5-A3DC-FC72A17C0C7D}"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8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1EBAE-0E2F-4413-A388-6E5E865F5ABC}"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2549339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41EBAE-0E2F-4413-A388-6E5E865F5ABC}" type="datetimeFigureOut">
              <a:rPr lang="en-US" smtClean="0"/>
              <a:t>3/2/2020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1378234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41EBAE-0E2F-4413-A388-6E5E865F5ABC}" type="datetimeFigureOut">
              <a:rPr lang="en-US" smtClean="0"/>
              <a:t>3/2/2020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3825313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41EBAE-0E2F-4413-A388-6E5E865F5ABC}"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84436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41EBAE-0E2F-4413-A388-6E5E865F5ABC}"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280536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41EBAE-0E2F-4413-A388-6E5E865F5ABC}"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190808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1EBAE-0E2F-4413-A388-6E5E865F5ABC}"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288979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41EBAE-0E2F-4413-A388-6E5E865F5ABC}"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21082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41EBAE-0E2F-4413-A388-6E5E865F5ABC}"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48262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D41EBAE-0E2F-4413-A388-6E5E865F5ABC}" type="datetimeFigureOut">
              <a:rPr lang="en-US" smtClean="0"/>
              <a:t>3/2/2020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369035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D41EBAE-0E2F-4413-A388-6E5E865F5ABC}" type="datetimeFigureOut">
              <a:rPr lang="en-US" smtClean="0"/>
              <a:t>3/2/2020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315290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D41EBAE-0E2F-4413-A388-6E5E865F5ABC}" type="datetimeFigureOut">
              <a:rPr lang="en-US" smtClean="0"/>
              <a:t>3/2/2020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1983658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1EBAE-0E2F-4413-A388-6E5E865F5ABC}"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E6547-6BFA-41C5-A3DC-FC72A17C0C7D}" type="slidenum">
              <a:rPr lang="en-US" smtClean="0"/>
              <a:t>‹#›</a:t>
            </a:fld>
            <a:endParaRPr lang="en-US"/>
          </a:p>
        </p:txBody>
      </p:sp>
    </p:spTree>
    <p:extLst>
      <p:ext uri="{BB962C8B-B14F-4D97-AF65-F5344CB8AC3E}">
        <p14:creationId xmlns:p14="http://schemas.microsoft.com/office/powerpoint/2010/main" val="425440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D41EBAE-0E2F-4413-A388-6E5E865F5ABC}" type="datetimeFigureOut">
              <a:rPr lang="en-US" smtClean="0"/>
              <a:t>3/2/2020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53E6547-6BFA-41C5-A3DC-FC72A17C0C7D}" type="slidenum">
              <a:rPr lang="en-US" smtClean="0"/>
              <a:t>‹#›</a:t>
            </a:fld>
            <a:endParaRPr lang="en-US"/>
          </a:p>
        </p:txBody>
      </p:sp>
    </p:spTree>
    <p:extLst>
      <p:ext uri="{BB962C8B-B14F-4D97-AF65-F5344CB8AC3E}">
        <p14:creationId xmlns:p14="http://schemas.microsoft.com/office/powerpoint/2010/main" val="4066360226"/>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55689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2949" y="-57238"/>
            <a:ext cx="5390865" cy="6914865"/>
          </a:xfrm>
        </p:spPr>
      </p:pic>
    </p:spTree>
    <p:extLst>
      <p:ext uri="{BB962C8B-B14F-4D97-AF65-F5344CB8AC3E}">
        <p14:creationId xmlns:p14="http://schemas.microsoft.com/office/powerpoint/2010/main" val="14774630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856" y="536506"/>
            <a:ext cx="8596668" cy="5618634"/>
          </a:xfrm>
        </p:spPr>
        <p:txBody>
          <a:bodyPr>
            <a:normAutofit lnSpcReduction="10000"/>
          </a:bodyPr>
          <a:lstStyle/>
          <a:p>
            <a:pPr algn="just" rtl="1">
              <a:lnSpc>
                <a:spcPct val="115000"/>
              </a:lnSpc>
              <a:spcAft>
                <a:spcPts val="1000"/>
              </a:spcAft>
            </a:pPr>
            <a:r>
              <a:rPr lang="ar-IQ" sz="2800" b="1" dirty="0">
                <a:latin typeface="Calibri" panose="020F0502020204030204" pitchFamily="34" charset="0"/>
                <a:ea typeface="Calibri" panose="020F0502020204030204" pitchFamily="34" charset="0"/>
                <a:cs typeface="Sakkal Majalla" panose="02000000000000000000" pitchFamily="2" charset="-78"/>
              </a:rPr>
              <a:t>مفهوم علم الفسيولوجيا:</a:t>
            </a:r>
            <a:endParaRPr lang="en-US" sz="28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800" b="1" dirty="0">
                <a:latin typeface="Calibri" panose="020F0502020204030204" pitchFamily="34" charset="0"/>
                <a:ea typeface="Calibri" panose="020F0502020204030204" pitchFamily="34" charset="0"/>
                <a:cs typeface="Sakkal Majalla" panose="02000000000000000000" pitchFamily="2" charset="-78"/>
              </a:rPr>
              <a:t>     علم الفسيولوجيا أو كما يسمّى بعلم وظائف الأعضاء هو أحد فروع علم الأحياء والذي يقوم على دراسة الأعضاء الحيوية داخل الجسم ووظيفة كل عضو فيه، وكيفية عمل هذه الأعضاء داخل الجسم، وكيفية عملها أثناء استجابتها للمؤثرات الخارجية، فهي تبحث حول كيفية عمل الأعضاء الفردية مثل الرئتين والقلب والرئة وصولاً إلى جسم الكائن الحيّ ككل، كما تبحث في تأثيرات الهرمونية على السلوك الإنساني وعلى وظائف الدماغ.</a:t>
            </a:r>
            <a:endParaRPr lang="en-US" sz="28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2800" b="1" dirty="0">
                <a:latin typeface="Calibri" panose="020F0502020204030204" pitchFamily="34" charset="0"/>
                <a:ea typeface="Calibri" panose="020F0502020204030204" pitchFamily="34" charset="0"/>
                <a:cs typeface="Sakkal Majalla" panose="02000000000000000000" pitchFamily="2" charset="-78"/>
              </a:rPr>
              <a:t>      وبحسب معجم </a:t>
            </a:r>
            <a:r>
              <a:rPr lang="ar-IQ" sz="2800" b="1" dirty="0" err="1">
                <a:latin typeface="Calibri" panose="020F0502020204030204" pitchFamily="34" charset="0"/>
                <a:ea typeface="Calibri" panose="020F0502020204030204" pitchFamily="34" charset="0"/>
                <a:cs typeface="Sakkal Majalla" panose="02000000000000000000" pitchFamily="2" charset="-78"/>
              </a:rPr>
              <a:t>ويبستر</a:t>
            </a:r>
            <a:r>
              <a:rPr lang="ar-IQ" sz="2800" b="1" dirty="0">
                <a:latin typeface="Calibri" panose="020F0502020204030204" pitchFamily="34" charset="0"/>
                <a:ea typeface="Calibri" panose="020F0502020204030204" pitchFamily="34" charset="0"/>
                <a:cs typeface="Sakkal Majalla" panose="02000000000000000000" pitchFamily="2" charset="-78"/>
              </a:rPr>
              <a:t> فإنّ علم الفسيولوجيا هو العلم الذي يقوم على دراسة وظائف وأنشطة المادّة الحيّة والتي تتضمن الأعضاء، والخلايا، والأنسجة، والظواهر الكيميائية، والفيزيائية.</a:t>
            </a:r>
            <a:endParaRPr lang="en-US" sz="2800" b="1" dirty="0">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Tree>
    <p:extLst>
      <p:ext uri="{BB962C8B-B14F-4D97-AF65-F5344CB8AC3E}">
        <p14:creationId xmlns:p14="http://schemas.microsoft.com/office/powerpoint/2010/main" val="32315082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448" y="372732"/>
            <a:ext cx="8596668" cy="5932534"/>
          </a:xfrm>
        </p:spPr>
        <p:txBody>
          <a:bodyPr>
            <a:normAutofit lnSpcReduction="10000"/>
          </a:bodyPr>
          <a:lstStyle/>
          <a:p>
            <a:pPr algn="just" rtl="1">
              <a:lnSpc>
                <a:spcPct val="115000"/>
              </a:lnSpc>
              <a:spcAft>
                <a:spcPts val="1000"/>
              </a:spcAft>
            </a:pPr>
            <a:r>
              <a:rPr lang="ar-IQ" sz="3200" b="1" dirty="0">
                <a:latin typeface="Calibri" panose="020F0502020204030204" pitchFamily="34" charset="0"/>
                <a:ea typeface="Calibri" panose="020F0502020204030204" pitchFamily="34" charset="0"/>
                <a:cs typeface="Sakkal Majalla" panose="02000000000000000000" pitchFamily="2" charset="-78"/>
              </a:rPr>
              <a:t>مجال دراسة علم فسيولوجيا الإنسان:</a:t>
            </a:r>
            <a:endParaRPr lang="en-US" sz="32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b="1" dirty="0">
                <a:latin typeface="Calibri" panose="020F0502020204030204" pitchFamily="34" charset="0"/>
                <a:ea typeface="Calibri" panose="020F0502020204030204" pitchFamily="34" charset="0"/>
                <a:cs typeface="Sakkal Majalla" panose="02000000000000000000" pitchFamily="2" charset="-78"/>
              </a:rPr>
              <a:t>       فيما يأتي النظم الرئيسية التي يقوم عليها علم فسيولوجيا الإنسان أو علم وظائف الأعضاء:</a:t>
            </a:r>
            <a:endParaRPr lang="en-US" sz="32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b="1" dirty="0">
                <a:latin typeface="Calibri" panose="020F0502020204030204" pitchFamily="34" charset="0"/>
                <a:ea typeface="Calibri" panose="020F0502020204030204" pitchFamily="34" charset="0"/>
                <a:cs typeface="Sakkal Majalla" panose="02000000000000000000" pitchFamily="2" charset="-78"/>
              </a:rPr>
              <a:t>- الجهاز الدوري:</a:t>
            </a:r>
            <a:endParaRPr lang="en-US" sz="32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b="1" dirty="0">
                <a:latin typeface="Calibri" panose="020F0502020204030204" pitchFamily="34" charset="0"/>
                <a:ea typeface="Calibri" panose="020F0502020204030204" pitchFamily="34" charset="0"/>
                <a:cs typeface="Sakkal Majalla" panose="02000000000000000000" pitchFamily="2" charset="-78"/>
              </a:rPr>
              <a:t>       يشمل الأوعية الدموية والقلب وخصائص الدم، وكيف تعمل الدورة الدموية في حالة الصحة والمرض. الجهاز الهضمي: يتضمن دارسة الكبد والطحال والبنكرياس وكل ما يخص الطعام من دخوله للفهم على خروجه من الجسم.</a:t>
            </a:r>
            <a:endParaRPr lang="en-US" sz="32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b="1" dirty="0">
                <a:latin typeface="Calibri" panose="020F0502020204030204" pitchFamily="34" charset="0"/>
                <a:ea typeface="Calibri" panose="020F0502020204030204" pitchFamily="34" charset="0"/>
                <a:cs typeface="Sakkal Majalla" panose="02000000000000000000" pitchFamily="2" charset="-78"/>
              </a:rPr>
              <a:t> </a:t>
            </a:r>
            <a:endParaRPr lang="en-US" sz="3200" b="1" dirty="0">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Tree>
    <p:extLst>
      <p:ext uri="{BB962C8B-B14F-4D97-AF65-F5344CB8AC3E}">
        <p14:creationId xmlns:p14="http://schemas.microsoft.com/office/powerpoint/2010/main" val="39952421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81664"/>
            <a:ext cx="8596668" cy="5523100"/>
          </a:xfrm>
        </p:spPr>
        <p:txBody>
          <a:bodyPr>
            <a:normAutofit fontScale="85000" lnSpcReduction="20000"/>
          </a:bodyPr>
          <a:lstStyle/>
          <a:p>
            <a:pPr algn="just" rtl="1">
              <a:lnSpc>
                <a:spcPct val="115000"/>
              </a:lnSpc>
              <a:spcAft>
                <a:spcPts val="1000"/>
              </a:spcAft>
            </a:pPr>
            <a:r>
              <a:rPr lang="ar-IQ" sz="3200" b="1" dirty="0">
                <a:latin typeface="Calibri" panose="020F0502020204030204" pitchFamily="34" charset="0"/>
                <a:ea typeface="Calibri" panose="020F0502020204030204" pitchFamily="34" charset="0"/>
                <a:cs typeface="Sakkal Majalla" panose="02000000000000000000" pitchFamily="2" charset="-78"/>
              </a:rPr>
              <a:t>- الغدد الصماء:</a:t>
            </a:r>
            <a:endParaRPr lang="en-US" sz="32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b="1" dirty="0">
                <a:latin typeface="Calibri" panose="020F0502020204030204" pitchFamily="34" charset="0"/>
                <a:ea typeface="Calibri" panose="020F0502020204030204" pitchFamily="34" charset="0"/>
                <a:cs typeface="Sakkal Majalla" panose="02000000000000000000" pitchFamily="2" charset="-78"/>
              </a:rPr>
              <a:t>         تشمل الغدة النخامية والغدة الدرقية والغدة الكظرية والغدد التناسلية وغيرها. الجهاز المناعي: هو نظام الدفاع الطبيعي لجسم الإنسان.</a:t>
            </a:r>
            <a:endParaRPr lang="en-US" sz="32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b="1" dirty="0">
                <a:latin typeface="Calibri" panose="020F0502020204030204" pitchFamily="34" charset="0"/>
                <a:ea typeface="Calibri" panose="020F0502020204030204" pitchFamily="34" charset="0"/>
                <a:cs typeface="Sakkal Majalla" panose="02000000000000000000" pitchFamily="2" charset="-78"/>
              </a:rPr>
              <a:t>- الجهاز التكاملي:</a:t>
            </a:r>
            <a:endParaRPr lang="en-US" sz="32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b="1" dirty="0">
                <a:latin typeface="Calibri" panose="020F0502020204030204" pitchFamily="34" charset="0"/>
                <a:ea typeface="Calibri" panose="020F0502020204030204" pitchFamily="34" charset="0"/>
                <a:cs typeface="Sakkal Majalla" panose="02000000000000000000" pitchFamily="2" charset="-78"/>
              </a:rPr>
              <a:t>       يتكون من الغدد العرقية والغدد الدهنية والجلد والشعر والأظافر.</a:t>
            </a:r>
            <a:endParaRPr lang="en-US" sz="32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b="1" dirty="0">
                <a:latin typeface="Calibri" panose="020F0502020204030204" pitchFamily="34" charset="0"/>
                <a:ea typeface="Calibri" panose="020F0502020204030204" pitchFamily="34" charset="0"/>
                <a:cs typeface="Sakkal Majalla" panose="02000000000000000000" pitchFamily="2" charset="-78"/>
              </a:rPr>
              <a:t>- الجهاز العضلي الهيكلي:</a:t>
            </a:r>
            <a:endParaRPr lang="en-US" sz="32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b="1" dirty="0">
                <a:latin typeface="Calibri" panose="020F0502020204030204" pitchFamily="34" charset="0"/>
                <a:ea typeface="Calibri" panose="020F0502020204030204" pitchFamily="34" charset="0"/>
                <a:cs typeface="Sakkal Majalla" panose="02000000000000000000" pitchFamily="2" charset="-78"/>
              </a:rPr>
              <a:t>      يتكون من الأوتار والعضلات والغضاريف والأربطة.</a:t>
            </a:r>
            <a:endParaRPr lang="en-US" sz="32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b="1" dirty="0">
                <a:latin typeface="Calibri" panose="020F0502020204030204" pitchFamily="34" charset="0"/>
                <a:ea typeface="Calibri" panose="020F0502020204030204" pitchFamily="34" charset="0"/>
                <a:cs typeface="Sakkal Majalla" panose="02000000000000000000" pitchFamily="2" charset="-78"/>
              </a:rPr>
              <a:t>- الجهاز العصبي:</a:t>
            </a:r>
            <a:endParaRPr lang="en-US" sz="32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b="1" dirty="0">
                <a:latin typeface="Calibri" panose="020F0502020204030204" pitchFamily="34" charset="0"/>
                <a:ea typeface="Calibri" panose="020F0502020204030204" pitchFamily="34" charset="0"/>
                <a:cs typeface="Sakkal Majalla" panose="02000000000000000000" pitchFamily="2" charset="-78"/>
              </a:rPr>
              <a:t>       يتم دراسة الذاكرة والحواس والعاطفة والفكر.</a:t>
            </a:r>
            <a:endParaRPr lang="en-US" sz="3200" b="1" dirty="0">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Tree>
    <p:extLst>
      <p:ext uri="{BB962C8B-B14F-4D97-AF65-F5344CB8AC3E}">
        <p14:creationId xmlns:p14="http://schemas.microsoft.com/office/powerpoint/2010/main" val="30071850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152" y="945938"/>
            <a:ext cx="8596668" cy="5236498"/>
          </a:xfrm>
        </p:spPr>
        <p:txBody>
          <a:bodyPr>
            <a:normAutofit fontScale="92500" lnSpcReduction="20000"/>
          </a:bodyPr>
          <a:lstStyle/>
          <a:p>
            <a:pPr algn="just" rtl="1">
              <a:lnSpc>
                <a:spcPct val="115000"/>
              </a:lnSpc>
              <a:spcAft>
                <a:spcPts val="1000"/>
              </a:spcAft>
            </a:pPr>
            <a:r>
              <a:rPr lang="ar-IQ" sz="4400" b="1" dirty="0">
                <a:latin typeface="Calibri" panose="020F0502020204030204" pitchFamily="34" charset="0"/>
                <a:ea typeface="Calibri" panose="020F0502020204030204" pitchFamily="34" charset="0"/>
                <a:cs typeface="Sakkal Majalla" panose="02000000000000000000" pitchFamily="2" charset="-78"/>
              </a:rPr>
              <a:t>- الجهاز الكلوي البولي:</a:t>
            </a:r>
            <a:endParaRPr lang="en-US" sz="44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4400" b="1" dirty="0">
                <a:latin typeface="Calibri" panose="020F0502020204030204" pitchFamily="34" charset="0"/>
                <a:ea typeface="Calibri" panose="020F0502020204030204" pitchFamily="34" charset="0"/>
                <a:cs typeface="Sakkal Majalla" panose="02000000000000000000" pitchFamily="2" charset="-78"/>
              </a:rPr>
              <a:t>       يتضمن الكلى والمثانة وغيرها.</a:t>
            </a:r>
            <a:endParaRPr lang="en-US" sz="44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4400" b="1" dirty="0">
                <a:latin typeface="Calibri" panose="020F0502020204030204" pitchFamily="34" charset="0"/>
                <a:ea typeface="Calibri" panose="020F0502020204030204" pitchFamily="34" charset="0"/>
                <a:cs typeface="Sakkal Majalla" panose="02000000000000000000" pitchFamily="2" charset="-78"/>
              </a:rPr>
              <a:t>- الجهاز التنفسي: يتكون من الأنف والبلعوم والقصبة الهوائية والرئتين.</a:t>
            </a:r>
            <a:endParaRPr lang="en-US" sz="44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4400" b="1" dirty="0">
                <a:latin typeface="Calibri" panose="020F0502020204030204" pitchFamily="34" charset="0"/>
                <a:ea typeface="Calibri" panose="020F0502020204030204" pitchFamily="34" charset="0"/>
                <a:cs typeface="Sakkal Majalla" panose="02000000000000000000" pitchFamily="2" charset="-78"/>
              </a:rPr>
              <a:t>- الجهاز التناسلي: يتكون من الغدد التناسلية والأعضاء الجنسية</a:t>
            </a:r>
            <a:r>
              <a:rPr lang="en-US" sz="4400" b="1" dirty="0">
                <a:latin typeface="Sakkal Majalla" panose="02000000000000000000" pitchFamily="2" charset="-78"/>
                <a:ea typeface="Calibri" panose="020F0502020204030204" pitchFamily="34" charset="0"/>
                <a:cs typeface="Arial" panose="020B0604020202020204" pitchFamily="34" charset="0"/>
              </a:rPr>
              <a:t>.</a:t>
            </a:r>
            <a:endParaRPr lang="en-US" sz="4400" b="1" dirty="0">
              <a:latin typeface="Calibri" panose="020F0502020204030204" pitchFamily="34" charset="0"/>
              <a:ea typeface="Calibri" panose="020F0502020204030204" pitchFamily="34" charset="0"/>
              <a:cs typeface="Arial" panose="020B0604020202020204" pitchFamily="34" charset="0"/>
            </a:endParaRPr>
          </a:p>
          <a:p>
            <a:r>
              <a:rPr lang="en-US" dirty="0">
                <a:latin typeface="Sakkal Majalla" panose="02000000000000000000" pitchFamily="2" charset="-78"/>
                <a:ea typeface="Calibri" panose="020F0502020204030204" pitchFamily="34" charset="0"/>
              </a:rPr>
              <a:t/>
            </a:r>
            <a:br>
              <a:rPr lang="en-US" dirty="0">
                <a:latin typeface="Sakkal Majalla" panose="02000000000000000000" pitchFamily="2" charset="-78"/>
                <a:ea typeface="Calibri" panose="020F0502020204030204" pitchFamily="34" charset="0"/>
              </a:rPr>
            </a:br>
            <a:endParaRPr lang="en-US" dirty="0"/>
          </a:p>
        </p:txBody>
      </p:sp>
    </p:spTree>
    <p:extLst>
      <p:ext uri="{BB962C8B-B14F-4D97-AF65-F5344CB8AC3E}">
        <p14:creationId xmlns:p14="http://schemas.microsoft.com/office/powerpoint/2010/main" val="13574852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73" y="754869"/>
            <a:ext cx="10276764" cy="6396558"/>
          </a:xfrm>
        </p:spPr>
        <p:txBody>
          <a:bodyPr>
            <a:normAutofit fontScale="62500" lnSpcReduction="20000"/>
          </a:bodyPr>
          <a:lstStyle/>
          <a:p>
            <a:pPr algn="just" rtl="1">
              <a:lnSpc>
                <a:spcPct val="115000"/>
              </a:lnSpc>
              <a:spcAft>
                <a:spcPts val="1000"/>
              </a:spcAft>
            </a:pPr>
            <a:r>
              <a:rPr lang="ar-IQ" sz="4500" dirty="0">
                <a:solidFill>
                  <a:srgbClr val="FFFF00"/>
                </a:solidFill>
                <a:latin typeface="Calibri" panose="020F0502020204030204" pitchFamily="34" charset="0"/>
                <a:ea typeface="Calibri" panose="020F0502020204030204" pitchFamily="34" charset="0"/>
                <a:cs typeface="Sakkal Majalla" panose="02000000000000000000" pitchFamily="2" charset="-78"/>
              </a:rPr>
              <a:t>الدراسات الفسيولوجية:</a:t>
            </a:r>
            <a:endParaRPr lang="en-US" sz="45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4500" dirty="0">
                <a:solidFill>
                  <a:srgbClr val="FFFF00"/>
                </a:solidFill>
                <a:latin typeface="Calibri" panose="020F0502020204030204" pitchFamily="34" charset="0"/>
                <a:ea typeface="Calibri" panose="020F0502020204030204" pitchFamily="34" charset="0"/>
                <a:cs typeface="Sakkal Majalla" panose="02000000000000000000" pitchFamily="2" charset="-78"/>
              </a:rPr>
              <a:t>      تقسّم الدراسات الفسيولوجية إلى ثلاثة أقسام رئيسية وهي:</a:t>
            </a:r>
            <a:endParaRPr lang="en-US" sz="45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4500" dirty="0">
                <a:solidFill>
                  <a:srgbClr val="FFFF00"/>
                </a:solidFill>
                <a:latin typeface="Calibri" panose="020F0502020204030204" pitchFamily="34" charset="0"/>
                <a:ea typeface="Calibri" panose="020F0502020204030204" pitchFamily="34" charset="0"/>
                <a:cs typeface="Sakkal Majalla" panose="02000000000000000000" pitchFamily="2" charset="-78"/>
              </a:rPr>
              <a:t>- الفسيولوجيا العامة:</a:t>
            </a:r>
            <a:endParaRPr lang="en-US" sz="45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4500" dirty="0">
                <a:solidFill>
                  <a:srgbClr val="FFFF00"/>
                </a:solidFill>
                <a:latin typeface="Calibri" panose="020F0502020204030204" pitchFamily="34" charset="0"/>
                <a:ea typeface="Calibri" panose="020F0502020204030204" pitchFamily="34" charset="0"/>
                <a:cs typeface="Sakkal Majalla" panose="02000000000000000000" pitchFamily="2" charset="-78"/>
              </a:rPr>
              <a:t>     يقوم هذا النوع على دراسة الخصائص المشتركة بين مختلف الكائنات الحيّة؛ كالإنسان والحيوان والنبات.</a:t>
            </a:r>
            <a:endParaRPr lang="en-US" sz="45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4500" dirty="0">
                <a:solidFill>
                  <a:srgbClr val="FFFF00"/>
                </a:solidFill>
                <a:latin typeface="Calibri" panose="020F0502020204030204" pitchFamily="34" charset="0"/>
                <a:ea typeface="Calibri" panose="020F0502020204030204" pitchFamily="34" charset="0"/>
                <a:cs typeface="Sakkal Majalla" panose="02000000000000000000" pitchFamily="2" charset="-78"/>
              </a:rPr>
              <a:t>- الفسيولوجيا الخاصة:</a:t>
            </a:r>
            <a:endParaRPr lang="en-US" sz="45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4500" dirty="0">
                <a:solidFill>
                  <a:srgbClr val="FFFF00"/>
                </a:solidFill>
                <a:latin typeface="Calibri" panose="020F0502020204030204" pitchFamily="34" charset="0"/>
                <a:ea typeface="Calibri" panose="020F0502020204030204" pitchFamily="34" charset="0"/>
                <a:cs typeface="Sakkal Majalla" panose="02000000000000000000" pitchFamily="2" charset="-78"/>
              </a:rPr>
              <a:t>      يقوم هذا النوع على دراسة الخصائص الوظيفية لنوع معيّن من الحيوانات أو النباتات.</a:t>
            </a:r>
            <a:endParaRPr lang="en-US" sz="45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4500" dirty="0">
                <a:solidFill>
                  <a:srgbClr val="FFFF00"/>
                </a:solidFill>
                <a:latin typeface="Calibri" panose="020F0502020204030204" pitchFamily="34" charset="0"/>
                <a:ea typeface="Calibri" panose="020F0502020204030204" pitchFamily="34" charset="0"/>
                <a:cs typeface="Sakkal Majalla" panose="02000000000000000000" pitchFamily="2" charset="-78"/>
              </a:rPr>
              <a:t>- الفسيولوجيا المقارنة:</a:t>
            </a:r>
            <a:endParaRPr lang="en-US" sz="45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4500" dirty="0">
                <a:solidFill>
                  <a:srgbClr val="FFFF00"/>
                </a:solidFill>
                <a:latin typeface="Calibri" panose="020F0502020204030204" pitchFamily="34" charset="0"/>
                <a:ea typeface="Calibri" panose="020F0502020204030204" pitchFamily="34" charset="0"/>
                <a:cs typeface="Sakkal Majalla" panose="02000000000000000000" pitchFamily="2" charset="-78"/>
              </a:rPr>
              <a:t>     يقوم هذا النوع على دراسة مدى تشابه الكائنات الحيّة في تأدية وظائفها والمقارنة فيما بينهم</a:t>
            </a:r>
            <a:r>
              <a:rPr lang="en-US" sz="4500" dirty="0">
                <a:solidFill>
                  <a:srgbClr val="FFFF00"/>
                </a:solidFill>
                <a:latin typeface="Sakkal Majalla" panose="02000000000000000000" pitchFamily="2" charset="-78"/>
                <a:ea typeface="Calibri" panose="020F0502020204030204" pitchFamily="34" charset="0"/>
                <a:cs typeface="Arial" panose="020B0604020202020204" pitchFamily="34" charset="0"/>
              </a:rPr>
              <a:t>.</a:t>
            </a:r>
            <a:endParaRPr lang="en-US" sz="45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15000"/>
              </a:lnSpc>
              <a:spcAft>
                <a:spcPts val="1000"/>
              </a:spcAft>
              <a:buNone/>
            </a:pPr>
            <a:r>
              <a:rPr lang="en-US" dirty="0">
                <a:solidFill>
                  <a:srgbClr val="FFFF00"/>
                </a:solidFill>
                <a:latin typeface="Sakkal Majalla" panose="02000000000000000000" pitchFamily="2" charset="-78"/>
                <a:ea typeface="Calibri" panose="020F0502020204030204" pitchFamily="34" charset="0"/>
                <a:cs typeface="Arial" panose="020B0604020202020204" pitchFamily="34" charset="0"/>
              </a:rPr>
              <a:t/>
            </a:r>
            <a:br>
              <a:rPr lang="en-US" dirty="0">
                <a:solidFill>
                  <a:srgbClr val="FFFF00"/>
                </a:solidFill>
                <a:latin typeface="Sakkal Majalla" panose="02000000000000000000" pitchFamily="2" charset="-78"/>
                <a:ea typeface="Calibri" panose="020F0502020204030204" pitchFamily="34" charset="0"/>
                <a:cs typeface="Arial" panose="020B0604020202020204" pitchFamily="34" charset="0"/>
              </a:rPr>
            </a:br>
            <a:r>
              <a:rPr lang="en-US" dirty="0">
                <a:solidFill>
                  <a:srgbClr val="FFFF00"/>
                </a:solidFill>
                <a:latin typeface="Sakkal Majalla" panose="02000000000000000000" pitchFamily="2" charset="-78"/>
                <a:ea typeface="Calibri" panose="020F0502020204030204" pitchFamily="34" charset="0"/>
                <a:cs typeface="Arial" panose="020B0604020202020204" pitchFamily="34" charset="0"/>
              </a:rPr>
              <a:t/>
            </a:r>
            <a:br>
              <a:rPr lang="en-US" dirty="0">
                <a:solidFill>
                  <a:srgbClr val="FFFF00"/>
                </a:solidFill>
                <a:latin typeface="Sakkal Majalla" panose="02000000000000000000" pitchFamily="2" charset="-78"/>
                <a:ea typeface="Calibri" panose="020F0502020204030204" pitchFamily="34" charset="0"/>
                <a:cs typeface="Arial" panose="020B0604020202020204" pitchFamily="34" charset="0"/>
              </a:rPr>
            </a:br>
            <a:endParaRPr lang="en-US" sz="11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r" rtl="1"/>
            <a:endParaRPr lang="en-US" dirty="0">
              <a:solidFill>
                <a:srgbClr val="FFFF00"/>
              </a:solidFill>
            </a:endParaRPr>
          </a:p>
        </p:txBody>
      </p:sp>
    </p:spTree>
    <p:extLst>
      <p:ext uri="{BB962C8B-B14F-4D97-AF65-F5344CB8AC3E}">
        <p14:creationId xmlns:p14="http://schemas.microsoft.com/office/powerpoint/2010/main" val="40848625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تعريف علم النفس الفسيولوجي"/>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53845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11" y="351477"/>
            <a:ext cx="10515600" cy="5940141"/>
          </a:xfrm>
        </p:spPr>
        <p:txBody>
          <a:bodyPr>
            <a:normAutofit fontScale="90000"/>
          </a:bodyPr>
          <a:lstStyle/>
          <a:p>
            <a:pPr algn="ctr" rtl="1"/>
            <a:r>
              <a:rPr lang="ar-IQ" sz="6000" b="1" dirty="0" smtClean="0"/>
              <a:t/>
            </a:r>
            <a:br>
              <a:rPr lang="ar-IQ" sz="6000" b="1" dirty="0" smtClean="0"/>
            </a:br>
            <a:r>
              <a:rPr lang="ar-IQ" sz="6000" b="1" dirty="0" smtClean="0"/>
              <a:t> </a:t>
            </a:r>
            <a:r>
              <a:rPr lang="ar-IQ" sz="9800" b="1" dirty="0" smtClean="0">
                <a:solidFill>
                  <a:srgbClr val="92D050"/>
                </a:solidFill>
              </a:rPr>
              <a:t>علم النفس الفسيولوجي</a:t>
            </a:r>
            <a:br>
              <a:rPr lang="ar-IQ" sz="9800" b="1" dirty="0" smtClean="0">
                <a:solidFill>
                  <a:srgbClr val="92D050"/>
                </a:solidFill>
              </a:rPr>
            </a:br>
            <a:r>
              <a:rPr lang="ar-IQ" b="1" dirty="0" smtClean="0"/>
              <a:t/>
            </a:r>
            <a:br>
              <a:rPr lang="ar-IQ" b="1" dirty="0" smtClean="0"/>
            </a:br>
            <a:r>
              <a:rPr lang="ar-IQ" sz="5400" b="1" dirty="0" err="1" smtClean="0">
                <a:solidFill>
                  <a:srgbClr val="FFFF00"/>
                </a:solidFill>
              </a:rPr>
              <a:t>م.د</a:t>
            </a:r>
            <a:r>
              <a:rPr lang="ar-IQ" sz="5400" b="1" dirty="0" smtClean="0">
                <a:solidFill>
                  <a:srgbClr val="FFFF00"/>
                </a:solidFill>
              </a:rPr>
              <a:t>. إيمان يونس إبراهيم</a:t>
            </a:r>
            <a:br>
              <a:rPr lang="ar-IQ" sz="5400" b="1" dirty="0" smtClean="0">
                <a:solidFill>
                  <a:srgbClr val="FFFF00"/>
                </a:solidFill>
              </a:rPr>
            </a:br>
            <a:r>
              <a:rPr lang="ar-IQ" b="1" dirty="0" smtClean="0">
                <a:solidFill>
                  <a:srgbClr val="FFFF00"/>
                </a:solidFill>
              </a:rPr>
              <a:t/>
            </a:r>
            <a:br>
              <a:rPr lang="ar-IQ" b="1" dirty="0" smtClean="0">
                <a:solidFill>
                  <a:srgbClr val="FFFF00"/>
                </a:solidFill>
              </a:rPr>
            </a:br>
            <a:r>
              <a:rPr lang="ar-IQ" b="1" dirty="0" smtClean="0">
                <a:solidFill>
                  <a:schemeClr val="accent5">
                    <a:lumMod val="40000"/>
                    <a:lumOff val="60000"/>
                  </a:schemeClr>
                </a:solidFill>
              </a:rPr>
              <a:t>الجامعة المستنصرية/ كلية التربية الأساسية</a:t>
            </a:r>
            <a:br>
              <a:rPr lang="ar-IQ" b="1" dirty="0" smtClean="0">
                <a:solidFill>
                  <a:schemeClr val="accent5">
                    <a:lumMod val="40000"/>
                    <a:lumOff val="60000"/>
                  </a:schemeClr>
                </a:solidFill>
              </a:rPr>
            </a:br>
            <a:r>
              <a:rPr lang="ar-IQ" b="1" dirty="0" smtClean="0">
                <a:solidFill>
                  <a:schemeClr val="accent5">
                    <a:lumMod val="40000"/>
                    <a:lumOff val="60000"/>
                  </a:schemeClr>
                </a:solidFill>
              </a:rPr>
              <a:t>قسم رياض الأطفال</a:t>
            </a:r>
            <a:br>
              <a:rPr lang="ar-IQ" b="1" dirty="0" smtClean="0">
                <a:solidFill>
                  <a:schemeClr val="accent5">
                    <a:lumMod val="40000"/>
                    <a:lumOff val="60000"/>
                  </a:schemeClr>
                </a:solidFill>
              </a:rPr>
            </a:br>
            <a:r>
              <a:rPr lang="ar-IQ" b="1" dirty="0" smtClean="0">
                <a:solidFill>
                  <a:schemeClr val="accent5">
                    <a:lumMod val="40000"/>
                    <a:lumOff val="60000"/>
                  </a:schemeClr>
                </a:solidFill>
              </a:rPr>
              <a:t>(2019- 2020)م</a:t>
            </a:r>
            <a:r>
              <a:rPr lang="ar-IQ" b="1" dirty="0">
                <a:solidFill>
                  <a:schemeClr val="accent5">
                    <a:lumMod val="40000"/>
                    <a:lumOff val="60000"/>
                  </a:schemeClr>
                </a:solidFill>
              </a:rPr>
              <a:t/>
            </a:r>
            <a:br>
              <a:rPr lang="ar-IQ" b="1" dirty="0">
                <a:solidFill>
                  <a:schemeClr val="accent5">
                    <a:lumMod val="40000"/>
                    <a:lumOff val="60000"/>
                  </a:schemeClr>
                </a:solidFill>
              </a:rPr>
            </a:br>
            <a:r>
              <a:rPr lang="ar-IQ" b="1" dirty="0" smtClean="0"/>
              <a:t/>
            </a:r>
            <a:br>
              <a:rPr lang="ar-IQ" b="1" dirty="0" smtClean="0"/>
            </a:br>
            <a:r>
              <a:rPr lang="ar-IQ" dirty="0"/>
              <a:t/>
            </a:r>
            <a:br>
              <a:rPr lang="ar-IQ" dirty="0"/>
            </a:br>
            <a:endParaRPr lang="en-US" dirty="0"/>
          </a:p>
        </p:txBody>
      </p:sp>
    </p:spTree>
    <p:extLst>
      <p:ext uri="{BB962C8B-B14F-4D97-AF65-F5344CB8AC3E}">
        <p14:creationId xmlns:p14="http://schemas.microsoft.com/office/powerpoint/2010/main" val="5761659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3207" y="423081"/>
            <a:ext cx="8878218" cy="5336274"/>
          </a:xfrm>
        </p:spPr>
        <p:txBody>
          <a:bodyPr>
            <a:normAutofit/>
          </a:bodyPr>
          <a:lstStyle/>
          <a:p>
            <a:pPr algn="just" rtl="1">
              <a:lnSpc>
                <a:spcPct val="115000"/>
              </a:lnSpc>
              <a:spcAft>
                <a:spcPts val="1000"/>
              </a:spcAft>
            </a:pPr>
            <a:r>
              <a:rPr lang="ar-IQ" sz="3600" b="1" dirty="0">
                <a:solidFill>
                  <a:srgbClr val="FFFF00"/>
                </a:solidFill>
                <a:latin typeface="Calibri" panose="020F0502020204030204" pitchFamily="34" charset="0"/>
                <a:ea typeface="Calibri" panose="020F0502020204030204" pitchFamily="34" charset="0"/>
                <a:cs typeface="Sakkal Majalla" panose="02000000000000000000" pitchFamily="2" charset="-78"/>
              </a:rPr>
              <a:t>علم النفس الفسيولوجيّ:</a:t>
            </a:r>
            <a:endParaRPr lang="en-US" sz="36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600" b="1" dirty="0">
                <a:solidFill>
                  <a:srgbClr val="FFFF00"/>
                </a:solidFill>
                <a:latin typeface="Calibri" panose="020F0502020204030204" pitchFamily="34" charset="0"/>
                <a:ea typeface="Calibri" panose="020F0502020204030204" pitchFamily="34" charset="0"/>
                <a:cs typeface="Sakkal Majalla" panose="02000000000000000000" pitchFamily="2" charset="-78"/>
              </a:rPr>
              <a:t>       يُعرف باللغة الإنجليزية بمصطلح </a:t>
            </a:r>
            <a:r>
              <a:rPr lang="en-US" sz="3600" b="1" dirty="0">
                <a:solidFill>
                  <a:srgbClr val="FFFF00"/>
                </a:solidFill>
                <a:latin typeface="Sakkal Majalla" panose="02000000000000000000" pitchFamily="2" charset="-78"/>
                <a:ea typeface="Calibri" panose="020F0502020204030204" pitchFamily="34" charset="0"/>
                <a:cs typeface="Arial" panose="020B0604020202020204" pitchFamily="34" charset="0"/>
              </a:rPr>
              <a:t>(Physiological psychology)</a:t>
            </a:r>
            <a:r>
              <a:rPr lang="ar-IQ" sz="3600" b="1" dirty="0">
                <a:solidFill>
                  <a:srgbClr val="FFFF00"/>
                </a:solidFill>
                <a:latin typeface="Calibri" panose="020F0502020204030204" pitchFamily="34" charset="0"/>
                <a:ea typeface="Calibri" panose="020F0502020204030204" pitchFamily="34" charset="0"/>
                <a:cs typeface="Sakkal Majalla" panose="02000000000000000000" pitchFamily="2" charset="-78"/>
              </a:rPr>
              <a:t>، وهو من أقسامِ علم النفس، يدرس العلاقة بين سلوك الإنسان وتأثير الأعضاء الداخليّة عليه، ويُعرف أيضاً بأنّه علم النفسِ الذي يَعْتمِدُ على دراسةِ مجالين دراسيين؛ فالمجال الأول هو المُرتبط بالنفس، والمجالُ الثاني المرتبطٌ بالفسيولوجيا.</a:t>
            </a:r>
            <a:endParaRPr lang="en-US" sz="36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452144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63654"/>
          </a:xfrm>
        </p:spPr>
        <p:txBody>
          <a:bodyPr>
            <a:normAutofit/>
          </a:bodyPr>
          <a:lstStyle/>
          <a:p>
            <a:pPr algn="just" rtl="1"/>
            <a:r>
              <a:rPr lang="ar-IQ" dirty="0">
                <a:latin typeface="Calibri" panose="020F0502020204030204" pitchFamily="34" charset="0"/>
                <a:ea typeface="Calibri" panose="020F0502020204030204" pitchFamily="34" charset="0"/>
                <a:cs typeface="Sakkal Majalla" panose="02000000000000000000" pitchFamily="2" charset="-78"/>
              </a:rPr>
              <a:t> </a:t>
            </a:r>
            <a:r>
              <a:rPr lang="ar-IQ" sz="4400" dirty="0">
                <a:solidFill>
                  <a:srgbClr val="FFFF00"/>
                </a:solidFill>
                <a:latin typeface="Calibri" panose="020F0502020204030204" pitchFamily="34" charset="0"/>
                <a:ea typeface="Calibri" panose="020F0502020204030204" pitchFamily="34" charset="0"/>
                <a:cs typeface="Sakkal Majalla" panose="02000000000000000000" pitchFamily="2" charset="-78"/>
              </a:rPr>
              <a:t>يهتمُ علمُ النفسِ الفسيولوجيّ بمُتابعةِ التأثيرات النفسيّة المُرتبطة بالشخصيّة، وربطِها مع الظواهر الحيويّة، والفسيولوجيّة الخاصةِ بالجهازِ العصبيّ، خصوصاً الدِمَاغ، ومِنْ أهمّ أنواع المؤثرات العصبيّة التي يهتمّ علم النفس الفسيولوجيّ بِدراستِها: طبيعةُ السلوك، وكيفيّة التفكير، ومعرفةُ المشاعرِ الوجدانيّة.</a:t>
            </a:r>
            <a:endParaRPr lang="en-US" sz="4400" dirty="0">
              <a:solidFill>
                <a:srgbClr val="FFFF00"/>
              </a:solidFill>
            </a:endParaRPr>
          </a:p>
        </p:txBody>
      </p:sp>
    </p:spTree>
    <p:extLst>
      <p:ext uri="{BB962C8B-B14F-4D97-AF65-F5344CB8AC3E}">
        <p14:creationId xmlns:p14="http://schemas.microsoft.com/office/powerpoint/2010/main" val="22250745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68491"/>
            <a:ext cx="8596668" cy="5672872"/>
          </a:xfrm>
        </p:spPr>
        <p:txBody>
          <a:bodyPr/>
          <a:lstStyle/>
          <a:p>
            <a:pPr algn="just" rtl="1"/>
            <a:r>
              <a:rPr lang="ar-IQ" dirty="0">
                <a:latin typeface="Calibri" panose="020F0502020204030204" pitchFamily="34" charset="0"/>
                <a:ea typeface="Calibri" panose="020F0502020204030204" pitchFamily="34" charset="0"/>
                <a:cs typeface="Sakkal Majalla" panose="02000000000000000000" pitchFamily="2" charset="-78"/>
              </a:rPr>
              <a:t> </a:t>
            </a:r>
            <a:r>
              <a:rPr lang="ar-IQ" sz="4000" dirty="0">
                <a:latin typeface="Calibri" panose="020F0502020204030204" pitchFamily="34" charset="0"/>
                <a:ea typeface="Calibri" panose="020F0502020204030204" pitchFamily="34" charset="0"/>
                <a:cs typeface="Sakkal Majalla" panose="02000000000000000000" pitchFamily="2" charset="-78"/>
              </a:rPr>
              <a:t>أيّ خللٍ في شُحنةٍ مِن الشُحناتِ العصبيّة المُؤثرة على السلوكِ النفسيّ سواءً في زيادةِ تفاعل وتأثير إحدى الشُحنات، أو تقليلها بنسبةٍ كبيرةٍ سينتجُ عنْ ذلك سلوكٌ نفسيٌ غيرُ منطقيّ، أو غيرُ طبيعيّ، ومِنْ هُنا تَحدثُ الاضطراباتُ العقليّةُ، والنفسيّة، التي تَختَلِفُ شدتُها باختلافِ الظواهرِ النفسية المُؤثرةِ عليها، ومِن الأمثلةِ على هذه الاضطرابات الإصابة بالاكتئاب، أو الفصام، أو غيرها مِن الأمراضِ النفسيّة، والعصبيّة الأخرى</a:t>
            </a:r>
            <a:r>
              <a:rPr lang="en-US" sz="4000" dirty="0">
                <a:latin typeface="Sakkal Majalla" panose="02000000000000000000" pitchFamily="2" charset="-78"/>
                <a:ea typeface="Calibri" panose="020F0502020204030204" pitchFamily="34" charset="0"/>
                <a:cs typeface="Arial" panose="020B0604020202020204" pitchFamily="34" charset="0"/>
              </a:rPr>
              <a:t>.</a:t>
            </a:r>
            <a:endParaRPr lang="en-US" sz="4000" dirty="0"/>
          </a:p>
        </p:txBody>
      </p:sp>
    </p:spTree>
    <p:extLst>
      <p:ext uri="{BB962C8B-B14F-4D97-AF65-F5344CB8AC3E}">
        <p14:creationId xmlns:p14="http://schemas.microsoft.com/office/powerpoint/2010/main" val="394275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039" y="400027"/>
            <a:ext cx="8596668" cy="6178193"/>
          </a:xfrm>
        </p:spPr>
        <p:txBody>
          <a:bodyPr>
            <a:normAutofit fontScale="70000" lnSpcReduction="20000"/>
          </a:bodyPr>
          <a:lstStyle/>
          <a:p>
            <a:pPr algn="just" rtl="1">
              <a:lnSpc>
                <a:spcPct val="115000"/>
              </a:lnSpc>
              <a:spcAft>
                <a:spcPts val="1000"/>
              </a:spcAft>
            </a:pPr>
            <a:r>
              <a:rPr lang="ar-IQ" sz="5200" b="1" dirty="0">
                <a:latin typeface="Calibri" panose="020F0502020204030204" pitchFamily="34" charset="0"/>
                <a:ea typeface="Calibri" panose="020F0502020204030204" pitchFamily="34" charset="0"/>
                <a:cs typeface="Sakkal Majalla" panose="02000000000000000000" pitchFamily="2" charset="-78"/>
              </a:rPr>
              <a:t>تاريخ علم النفس الفسيولوجيّ:</a:t>
            </a:r>
            <a:endParaRPr lang="en-US" sz="52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5200" b="1" dirty="0">
                <a:latin typeface="Calibri" panose="020F0502020204030204" pitchFamily="34" charset="0"/>
                <a:ea typeface="Calibri" panose="020F0502020204030204" pitchFamily="34" charset="0"/>
                <a:cs typeface="Sakkal Majalla" panose="02000000000000000000" pitchFamily="2" charset="-78"/>
              </a:rPr>
              <a:t>       تعود الأبحاث الأولى حول علم النفس الفسيولوجيّ إلى عالم النفس </a:t>
            </a:r>
            <a:r>
              <a:rPr lang="ar-IQ" sz="5200" b="1" dirty="0" err="1">
                <a:latin typeface="Calibri" panose="020F0502020204030204" pitchFamily="34" charset="0"/>
                <a:ea typeface="Calibri" panose="020F0502020204030204" pitchFamily="34" charset="0"/>
                <a:cs typeface="Sakkal Majalla" panose="02000000000000000000" pitchFamily="2" charset="-78"/>
              </a:rPr>
              <a:t>فوندت</a:t>
            </a:r>
            <a:r>
              <a:rPr lang="ar-IQ" sz="5200" b="1" dirty="0">
                <a:latin typeface="Calibri" panose="020F0502020204030204" pitchFamily="34" charset="0"/>
                <a:ea typeface="Calibri" panose="020F0502020204030204" pitchFamily="34" charset="0"/>
                <a:cs typeface="Sakkal Majalla" panose="02000000000000000000" pitchFamily="2" charset="-78"/>
              </a:rPr>
              <a:t>؛ فهو أوّل من أطلق مصطلح علم النفس الفسيولوجيّ على مجموعةِ الدراسات التي قدّمها حول هذا الفرع من فروع علم النفس، فقام في عام 1879م بتأسيس معهدٍ متخصّصٍ بدراسة العلاقة بين الفسيولوجيا وعلّم النفس، وتمكّن من الوصول إلى العديد من النتائج المهمّة في هذا المجال العلميّ، والتي ساهمت في التعرف على العديد من أنواع الأمراض النفسيّة، والعصبيّة</a:t>
            </a:r>
            <a:r>
              <a:rPr lang="en-US" sz="5200" b="1" dirty="0">
                <a:latin typeface="Sakkal Majalla" panose="02000000000000000000" pitchFamily="2" charset="-78"/>
                <a:ea typeface="Calibri" panose="020F0502020204030204" pitchFamily="34" charset="0"/>
                <a:cs typeface="Arial" panose="020B0604020202020204" pitchFamily="34" charset="0"/>
              </a:rPr>
              <a:t>.</a:t>
            </a:r>
            <a:endParaRPr lang="en-US" sz="5200" b="1" dirty="0">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Tree>
    <p:extLst>
      <p:ext uri="{BB962C8B-B14F-4D97-AF65-F5344CB8AC3E}">
        <p14:creationId xmlns:p14="http://schemas.microsoft.com/office/powerpoint/2010/main" val="13155730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91319"/>
            <a:ext cx="8596668" cy="5550043"/>
          </a:xfrm>
        </p:spPr>
        <p:txBody>
          <a:bodyPr>
            <a:noAutofit/>
          </a:bodyPr>
          <a:lstStyle/>
          <a:p>
            <a:pPr algn="just" rtl="1"/>
            <a:r>
              <a:rPr lang="ar-IQ" sz="3600" dirty="0">
                <a:latin typeface="Calibri" panose="020F0502020204030204" pitchFamily="34" charset="0"/>
                <a:ea typeface="Calibri" panose="020F0502020204030204" pitchFamily="34" charset="0"/>
                <a:cs typeface="Sakkal Majalla" panose="02000000000000000000" pitchFamily="2" charset="-78"/>
              </a:rPr>
              <a:t> </a:t>
            </a:r>
            <a:r>
              <a:rPr lang="ar-IQ" sz="3600" dirty="0" smtClean="0">
                <a:latin typeface="Calibri" panose="020F0502020204030204" pitchFamily="34" charset="0"/>
                <a:ea typeface="Calibri" panose="020F0502020204030204" pitchFamily="34" charset="0"/>
                <a:cs typeface="Sakkal Majalla" panose="02000000000000000000" pitchFamily="2" charset="-78"/>
              </a:rPr>
              <a:t>      </a:t>
            </a:r>
            <a:r>
              <a:rPr lang="ar-IQ" sz="3600" b="1" dirty="0" smtClean="0">
                <a:latin typeface="Calibri" panose="020F0502020204030204" pitchFamily="34" charset="0"/>
                <a:ea typeface="Calibri" panose="020F0502020204030204" pitchFamily="34" charset="0"/>
                <a:cs typeface="Sakkal Majalla" panose="02000000000000000000" pitchFamily="2" charset="-78"/>
              </a:rPr>
              <a:t>صاغ </a:t>
            </a:r>
            <a:r>
              <a:rPr lang="ar-IQ" sz="3600" b="1" dirty="0" err="1">
                <a:latin typeface="Calibri" panose="020F0502020204030204" pitchFamily="34" charset="0"/>
                <a:ea typeface="Calibri" panose="020F0502020204030204" pitchFamily="34" charset="0"/>
                <a:cs typeface="Sakkal Majalla" panose="02000000000000000000" pitchFamily="2" charset="-78"/>
              </a:rPr>
              <a:t>فوندت</a:t>
            </a:r>
            <a:r>
              <a:rPr lang="ar-IQ" sz="3600" b="1" dirty="0">
                <a:latin typeface="Calibri" panose="020F0502020204030204" pitchFamily="34" charset="0"/>
                <a:ea typeface="Calibri" panose="020F0502020204030204" pitchFamily="34" charset="0"/>
                <a:cs typeface="Sakkal Majalla" panose="02000000000000000000" pitchFamily="2" charset="-78"/>
              </a:rPr>
              <a:t> مجموعةً من الفروقات بين كلٍّ من علم النفس العام، وعلم النفس الفسيولوجيّ وطبيعة دراسة كلٍّ منهما للأمراض النفسيّة، والعصبيّة، والعقليّة، ساهمت دراسات </a:t>
            </a:r>
            <a:r>
              <a:rPr lang="ar-IQ" sz="3600" b="1" dirty="0" err="1">
                <a:latin typeface="Calibri" panose="020F0502020204030204" pitchFamily="34" charset="0"/>
                <a:ea typeface="Calibri" panose="020F0502020204030204" pitchFamily="34" charset="0"/>
                <a:cs typeface="Sakkal Majalla" panose="02000000000000000000" pitchFamily="2" charset="-78"/>
              </a:rPr>
              <a:t>فوندت</a:t>
            </a:r>
            <a:r>
              <a:rPr lang="ar-IQ" sz="3600" b="1" dirty="0">
                <a:latin typeface="Calibri" panose="020F0502020204030204" pitchFamily="34" charset="0"/>
                <a:ea typeface="Calibri" panose="020F0502020204030204" pitchFamily="34" charset="0"/>
                <a:cs typeface="Sakkal Majalla" panose="02000000000000000000" pitchFamily="2" charset="-78"/>
              </a:rPr>
              <a:t> في نهوض هذا الفرع المهمّ من فروع علم النفس، واعتمد العديد من علماء النفس الحديثين، والباحثين في مجال علم النفس الفسيولوجيّ على مؤلفات </a:t>
            </a:r>
            <a:r>
              <a:rPr lang="ar-IQ" sz="3600" b="1" dirty="0" err="1">
                <a:latin typeface="Calibri" panose="020F0502020204030204" pitchFamily="34" charset="0"/>
                <a:ea typeface="Calibri" panose="020F0502020204030204" pitchFamily="34" charset="0"/>
                <a:cs typeface="Sakkal Majalla" panose="02000000000000000000" pitchFamily="2" charset="-78"/>
              </a:rPr>
              <a:t>فوندت</a:t>
            </a:r>
            <a:r>
              <a:rPr lang="ar-IQ" sz="3600" b="1" dirty="0">
                <a:latin typeface="Calibri" panose="020F0502020204030204" pitchFamily="34" charset="0"/>
                <a:ea typeface="Calibri" panose="020F0502020204030204" pitchFamily="34" charset="0"/>
                <a:cs typeface="Sakkal Majalla" panose="02000000000000000000" pitchFamily="2" charset="-78"/>
              </a:rPr>
              <a:t> في صياغة العديد من النظريات والأبحاث التي ساعدت في الوصول إلى العديد من النتائج المهمّة سواءً في دراسة هذا المجال النفسيّ، أو استخدامهِ في تطبيق العلاجات النفسيّة على مرضى الأمراض النفسيّة، والعقليّة</a:t>
            </a:r>
            <a:r>
              <a:rPr lang="en-US" sz="3600" b="1" dirty="0">
                <a:latin typeface="Sakkal Majalla" panose="02000000000000000000" pitchFamily="2" charset="-78"/>
                <a:ea typeface="Calibri" panose="020F0502020204030204" pitchFamily="34" charset="0"/>
                <a:cs typeface="Arial" panose="020B0604020202020204" pitchFamily="34" charset="0"/>
              </a:rPr>
              <a:t>.</a:t>
            </a:r>
            <a:endParaRPr lang="en-US" sz="3600" b="1" dirty="0"/>
          </a:p>
        </p:txBody>
      </p:sp>
    </p:spTree>
    <p:extLst>
      <p:ext uri="{BB962C8B-B14F-4D97-AF65-F5344CB8AC3E}">
        <p14:creationId xmlns:p14="http://schemas.microsoft.com/office/powerpoint/2010/main" val="27928128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153" y="304494"/>
            <a:ext cx="8596668" cy="5659578"/>
          </a:xfrm>
        </p:spPr>
        <p:txBody>
          <a:bodyPr>
            <a:normAutofit fontScale="92500" lnSpcReduction="20000"/>
          </a:bodyPr>
          <a:lstStyle/>
          <a:p>
            <a:pPr algn="just" rtl="1">
              <a:lnSpc>
                <a:spcPct val="115000"/>
              </a:lnSpc>
              <a:spcAft>
                <a:spcPts val="1000"/>
              </a:spcAft>
            </a:pPr>
            <a:r>
              <a:rPr lang="ar-IQ" sz="3200" b="1" dirty="0">
                <a:latin typeface="Calibri" panose="020F0502020204030204" pitchFamily="34" charset="0"/>
                <a:ea typeface="Calibri" panose="020F0502020204030204" pitchFamily="34" charset="0"/>
                <a:cs typeface="Sakkal Majalla" panose="02000000000000000000" pitchFamily="2" charset="-78"/>
              </a:rPr>
              <a:t>فروع علم النفس الفسيولوجيّ:</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dirty="0">
                <a:latin typeface="Calibri" panose="020F0502020204030204" pitchFamily="34" charset="0"/>
                <a:ea typeface="Calibri" panose="020F0502020204030204" pitchFamily="34" charset="0"/>
                <a:cs typeface="Sakkal Majalla" panose="02000000000000000000" pitchFamily="2" charset="-78"/>
              </a:rPr>
              <a:t>       يقسم علم النفس الفسيولوجيّ إلى مجموعةٍ من الفروع، والتي تصنّف كعلومٍ نفسيّة مستقلةٍ في معظم الدراسات النفسيّة، ومن أهمّ هذه الفروع</a:t>
            </a:r>
            <a:r>
              <a:rPr lang="en-US" sz="3200" dirty="0">
                <a:latin typeface="Sakkal Majalla" panose="02000000000000000000" pitchFamily="2" charset="-78"/>
                <a:ea typeface="Calibri" panose="020F0502020204030204" pitchFamily="34" charset="0"/>
                <a:cs typeface="Arial" panose="020B0604020202020204" pitchFamily="34" charset="0"/>
              </a:rPr>
              <a:t>:</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b="1" dirty="0">
                <a:latin typeface="Calibri" panose="020F0502020204030204" pitchFamily="34" charset="0"/>
                <a:ea typeface="Calibri" panose="020F0502020204030204" pitchFamily="34" charset="0"/>
                <a:cs typeface="Sakkal Majalla" panose="02000000000000000000" pitchFamily="2" charset="-78"/>
              </a:rPr>
              <a:t>علم نفس الحواس:</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dirty="0">
                <a:latin typeface="Calibri" panose="020F0502020204030204" pitchFamily="34" charset="0"/>
                <a:ea typeface="Calibri" panose="020F0502020204030204" pitchFamily="34" charset="0"/>
                <a:cs typeface="Sakkal Majalla" panose="02000000000000000000" pitchFamily="2" charset="-78"/>
              </a:rPr>
              <a:t>      يُعرف باللغة الإنجليزية بمصطلح </a:t>
            </a:r>
            <a:r>
              <a:rPr lang="en-US" sz="3200" dirty="0">
                <a:latin typeface="Sakkal Majalla" panose="02000000000000000000" pitchFamily="2" charset="-78"/>
                <a:ea typeface="Calibri" panose="020F0502020204030204" pitchFamily="34" charset="0"/>
                <a:cs typeface="Arial" panose="020B0604020202020204" pitchFamily="34" charset="0"/>
              </a:rPr>
              <a:t>(Psychology senses)</a:t>
            </a:r>
            <a:r>
              <a:rPr lang="ar-IQ" sz="3200" dirty="0">
                <a:latin typeface="Calibri" panose="020F0502020204030204" pitchFamily="34" charset="0"/>
                <a:ea typeface="Calibri" panose="020F0502020204030204" pitchFamily="34" charset="0"/>
                <a:cs typeface="Sakkal Majalla" panose="02000000000000000000" pitchFamily="2" charset="-78"/>
              </a:rPr>
              <a:t>، هو العلم الذي يهتمّ بربط الأمراض، والاضطرابات النفسيّة بتأثير، وتأثر الحواس الإنسانيّة الرئيسيّة على الإنسان، وتُعتبر هذه الحواس مستقبلاتٍ للمؤثرات المرتبطة بالبيئة المحيطة بالإنسان، وتتأثر الخلايا العصبيّة بنوعية هذه المؤثرات، والتي تظهر نتائجها على الحالة النفسية الخاصة بكلّ فرد، وتساهم في التغيير فيها بشكل ملحوظ.</a:t>
            </a: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Tree>
    <p:extLst>
      <p:ext uri="{BB962C8B-B14F-4D97-AF65-F5344CB8AC3E}">
        <p14:creationId xmlns:p14="http://schemas.microsoft.com/office/powerpoint/2010/main" val="30973641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59559"/>
            <a:ext cx="8596668" cy="5481804"/>
          </a:xfrm>
        </p:spPr>
        <p:txBody>
          <a:bodyPr/>
          <a:lstStyle/>
          <a:p>
            <a:pPr algn="just" rtl="1">
              <a:lnSpc>
                <a:spcPct val="115000"/>
              </a:lnSpc>
              <a:spcAft>
                <a:spcPts val="1000"/>
              </a:spcAft>
            </a:pPr>
            <a:r>
              <a:rPr lang="ar-IQ" sz="4000" b="1" dirty="0">
                <a:latin typeface="Calibri" panose="020F0502020204030204" pitchFamily="34" charset="0"/>
                <a:ea typeface="Calibri" panose="020F0502020204030204" pitchFamily="34" charset="0"/>
                <a:cs typeface="Sakkal Majalla" panose="02000000000000000000" pitchFamily="2" charset="-78"/>
              </a:rPr>
              <a:t>علم نفس الهرمونات:</a:t>
            </a:r>
            <a:endParaRPr lang="en-US" sz="40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4000" dirty="0">
                <a:latin typeface="Calibri" panose="020F0502020204030204" pitchFamily="34" charset="0"/>
                <a:ea typeface="Calibri" panose="020F0502020204030204" pitchFamily="34" charset="0"/>
                <a:cs typeface="Sakkal Majalla" panose="02000000000000000000" pitchFamily="2" charset="-78"/>
              </a:rPr>
              <a:t>     يُعرف باللغة الإنجليزية بمصطلح </a:t>
            </a:r>
            <a:r>
              <a:rPr lang="en-US" sz="4000" dirty="0">
                <a:latin typeface="Sakkal Majalla" panose="02000000000000000000" pitchFamily="2" charset="-78"/>
                <a:ea typeface="Calibri" panose="020F0502020204030204" pitchFamily="34" charset="0"/>
                <a:cs typeface="Arial" panose="020B0604020202020204" pitchFamily="34" charset="0"/>
              </a:rPr>
              <a:t>(Psychology hormones)</a:t>
            </a:r>
            <a:r>
              <a:rPr lang="ar-IQ" sz="4000" dirty="0">
                <a:latin typeface="Calibri" panose="020F0502020204030204" pitchFamily="34" charset="0"/>
                <a:ea typeface="Calibri" panose="020F0502020204030204" pitchFamily="34" charset="0"/>
                <a:cs typeface="Sakkal Majalla" panose="02000000000000000000" pitchFamily="2" charset="-78"/>
              </a:rPr>
              <a:t>، هو العلم الذي يربط بين دور تفاعل الهرمونات مع السلوك، فكلّ سلوكٍ يقوم به الإنسان يرتبطُ بهرمونٍ محددٍ داخل جسمهِ، مثل: الهرمونات التي يفرزها الجسم عند الشعور بالخوف، أو القلق، أو الهرمونات الخاصّة بتحفيز الشعور بالسعادة، أو الحزن</a:t>
            </a:r>
            <a:r>
              <a:rPr lang="en-US" sz="4000" dirty="0">
                <a:latin typeface="Sakkal Majalla" panose="02000000000000000000" pitchFamily="2" charset="-78"/>
                <a:ea typeface="Calibri" panose="020F0502020204030204" pitchFamily="34" charset="0"/>
                <a:cs typeface="Arial" panose="020B0604020202020204" pitchFamily="34" charset="0"/>
              </a:rPr>
              <a:t>.</a:t>
            </a:r>
            <a:endParaRPr lang="en-US" sz="4000" dirty="0">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Tree>
    <p:extLst>
      <p:ext uri="{BB962C8B-B14F-4D97-AF65-F5344CB8AC3E}">
        <p14:creationId xmlns:p14="http://schemas.microsoft.com/office/powerpoint/2010/main" val="1020899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46</TotalTime>
  <Words>839</Words>
  <Application>Microsoft Office PowerPoint</Application>
  <PresentationFormat>Widescreen</PresentationFormat>
  <Paragraphs>44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Sakkal Majalla</vt:lpstr>
      <vt:lpstr>Times New Roman</vt:lpstr>
      <vt:lpstr>Wingdings 3</vt:lpstr>
      <vt:lpstr>Ion</vt:lpstr>
      <vt:lpstr>PowerPoint Presentation</vt:lpstr>
      <vt:lpstr>  علم النفس الفسيولوجي  م.د. إيمان يونس إبراهيم  الجامعة المستنصرية/ كلية التربية الأساسية قسم رياض الأطفال (2019- 2020)م   </vt:lpstr>
      <vt:lpstr>PowerPoint Presentation</vt:lpstr>
      <vt:lpstr> يهتمُ علمُ النفسِ الفسيولوجيّ بمُتابعةِ التأثيرات النفسيّة المُرتبطة بالشخصيّة، وربطِها مع الظواهر الحيويّة، والفسيولوجيّة الخاصةِ بالجهازِ العصبيّ، خصوصاً الدِمَاغ، ومِنْ أهمّ أنواع المؤثرات العصبيّة التي يهتمّ علم النفس الفسيولوجيّ بِدراستِها: طبيعةُ السلوك، وكيفيّة التفكير، ومعرفةُ المشاعرِ الوجدانيّة.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النفس الفسيولوجي  م.د. إيمان يونس إبراهيم  الجامعة المستنصرية/ كلية التربية الأساسية قسم رياض الأطفال (2019- 2020)م</dc:title>
  <dc:creator>Amir Fadil</dc:creator>
  <cp:lastModifiedBy>Amir Fadil</cp:lastModifiedBy>
  <cp:revision>10</cp:revision>
  <dcterms:created xsi:type="dcterms:W3CDTF">2020-03-01T21:15:42Z</dcterms:created>
  <dcterms:modified xsi:type="dcterms:W3CDTF">2020-03-02T16:53:17Z</dcterms:modified>
</cp:coreProperties>
</file>