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1"/>
  </p:notesMasterIdLst>
  <p:sldIdLst>
    <p:sldId id="33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32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33" r:id="rId71"/>
    <p:sldId id="323" r:id="rId72"/>
    <p:sldId id="324" r:id="rId73"/>
    <p:sldId id="325" r:id="rId74"/>
    <p:sldId id="326" r:id="rId75"/>
    <p:sldId id="327" r:id="rId76"/>
    <p:sldId id="328" r:id="rId77"/>
    <p:sldId id="334" r:id="rId78"/>
    <p:sldId id="329" r:id="rId79"/>
    <p:sldId id="330" r:id="rId8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66473A-ED16-40DF-B1D6-0C5CB64D094D}" type="datetimeFigureOut">
              <a:rPr lang="ar-IQ" smtClean="0"/>
              <a:pPr/>
              <a:t>08/05/1440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B53DC5-6EB0-4A45-91F4-3783F17D169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3DC5-6EB0-4A45-91F4-3783F17D1690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F9BC-B657-4985-A3E9-FAC5F3E61C26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3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604;&#1576;&#1608;&#1585;&#1576;&#1608;&#1610;&#1606;&#1578;\VID-1535375616992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575;&#1604;&#1581;&#1585;&#1608;&#1601;%20&#1575;&#1604;&#1578;&#1609;%20&#1578;&#1606;&#1586;-1547483061469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8;&#1594;&#1610;&#1585;009839.mp4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(3)%20&#1587;&#1604;&#1587;&#1604;&#1577;%20&#1582;&#1591;%20&#1575;&#1604;&#1585;&#1602;&#1593;&#1577;%20&#1604;&#1604;&#1605;&#1576;&#1578;&#1583;&#1574;&#1610;&#1606;%20-%20((&#1575;&#1604;&#1606;&#1602;&#1575;&#1591;%20-%20&#1608;&#1576;&#1593;&#1590;%20&#1575;&#1604;&#1571;&#1587;&#1575;&#1587;&#1610;&#1575;&#1578;%20))%20-%20YouTube1547325566987.mp4" TargetMode="Externa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578;&#1587;&#1606;&#1610;&#1606;%20&#1633;&#1633;&#1633;.mp4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82;&#1591;%20&#1575;&#1604;&#1585;&#1602;&#1593;&#1577;%20_%20&#1641;%20_&#1575;&#1604;&#1576;&#1585;.mp4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4"/>
            <a:ext cx="9144032" cy="6858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IQ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وزارة التعليم العالي والبحث العلمي                                                                                                    </a:t>
            </a: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الجامعة المستنصرية </a:t>
            </a: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  كلية التربية الأساسية </a:t>
            </a:r>
          </a:p>
          <a:p>
            <a:pPr algn="ctr"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</a:t>
            </a:r>
          </a:p>
          <a:p>
            <a:pPr algn="ctr"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           </a:t>
            </a:r>
            <a:r>
              <a:rPr lang="ar-IQ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أثر برنامج قائم على الوسائط المتعددة في تنمية مهارات طلاب  معهد الفنون الجميلة  في مادة الخط االعربي </a:t>
            </a:r>
            <a:endParaRPr lang="en-US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>
              <a:buNone/>
            </a:pPr>
            <a:endParaRPr lang="ar-IQ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</a:t>
            </a:r>
            <a:r>
              <a:rPr lang="ar-IQ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رسالة تقدم  بها </a:t>
            </a:r>
            <a:endParaRPr lang="en-US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IQ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   محمد عودة مناتي </a:t>
            </a:r>
            <a:endParaRPr lang="en-US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IQ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الى مجلس كلية التربية الأساسية في الجامعة المستنصرية</a:t>
            </a:r>
            <a:endParaRPr lang="en-US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وهي جزء من متطلبات نيل شهادة الماجستير في التربية </a:t>
            </a: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        ( طرائق تدريس التربية الفنية )</a:t>
            </a: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</a:t>
            </a:r>
            <a:r>
              <a:rPr lang="ar-IQ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أشراف </a:t>
            </a:r>
          </a:p>
          <a:p>
            <a:pPr algn="ctr">
              <a:buNone/>
            </a:pPr>
            <a:r>
              <a:rPr lang="ar-IQ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أ. م.د سهاد جواد فرج </a:t>
            </a:r>
            <a:endParaRPr lang="en-US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IQ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IQ" sz="1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1440   هـ                                                                                              2019 م</a:t>
            </a:r>
            <a:endParaRPr lang="en-US" sz="18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IQ" sz="1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670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032150"/>
            <a:ext cx="8064895" cy="1692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قياس حرف الألف 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112569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النقاط وأشكالها 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2924944"/>
            <a:ext cx="7884368" cy="24482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7768" y="332657"/>
            <a:ext cx="8134672" cy="122413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الدرس 2</a:t>
            </a:r>
            <a:endParaRPr lang="ar-IQ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5040560"/>
          </a:xfrm>
        </p:spPr>
        <p:txBody>
          <a:bodyPr/>
          <a:lstStyle/>
          <a:p>
            <a:r>
              <a:rPr lang="ar-IQ" dirty="0" err="1" smtClean="0"/>
              <a:t>تتت</a:t>
            </a:r>
            <a:endParaRPr lang="ar-IQ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73955"/>
            <a:ext cx="8208912" cy="516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الاهداف السلوكية</a:t>
            </a:r>
            <a:endParaRPr lang="ar-IQ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يعرف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ماهي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الاحرف الاساسية الثمانية في خط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الرقعة     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أ- ب- ح- ص- ق- م-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هـ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 )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يعرف قياس وضبط كل حرف من الاحرف الثمانية في خط الرقعة بصورة جيدة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يعرف اماكن وضع النقاط والهمزة على الحروف بصورة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يحاكي اشكال الاحرف الثمانية في خط الرقعة بشكل جيد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 يكتب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الاحروف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الثمانية في خط الرقعة بشكل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90286"/>
            <a:ext cx="8229600" cy="583587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ar-IQ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التمهيد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( 5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دقائق ) :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مقدمة عن ماذا تعني الاحرف الاساسية الثمانية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العرض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25–30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دقيقة 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- شرح مفصل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فديوي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لكيفية كتابة الاحرف الثمانية مع        تبيان قياس كل واحد منها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بالنقاط 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- عرض بالبور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بوينت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لكل حرف من الاحرف الثمانية مقطعة الى اجزاءها الاولية وملونة بألوان مختلفة لغرض بيان مم يتكون كل حرف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منها 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يعد هذا العرض مقدمة وتمهيد للدرس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اللاحق )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IQ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الاحرف الثمانية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االاساسية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خط الرقعة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06489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الأحرف الثمانية الأساسية 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79750"/>
            <a:ext cx="8171111" cy="23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764705"/>
            <a:ext cx="7560840" cy="108011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المهارة الاولى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868415"/>
            <a:ext cx="7503736" cy="41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كيفية كتابة الأحرف الثمانية الاساسية في خط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الرقعةوضبط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قياس كل منها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بالنقاظ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VID-153537561699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280920" cy="5184576"/>
          </a:xfrm>
          <a:prstGeom prst="rect">
            <a:avLst/>
          </a:prstGeom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1"/>
          </a:xfrm>
        </p:spPr>
        <p:txBody>
          <a:bodyPr/>
          <a:lstStyle/>
          <a:p>
            <a:r>
              <a:rPr lang="ar-IQ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الدرس 3</a:t>
            </a:r>
            <a:endParaRPr lang="ar-IQ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800800" cy="446449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78" y="427560"/>
            <a:ext cx="8919818" cy="61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IQ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الاهداف السلوكية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5680" y="1600200"/>
            <a:ext cx="8686800" cy="4997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يعرف الحروف التي فيها اجزاء عمودية(الصاعدة أو الاصابع أو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الطوالع )                                                 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(أ-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ط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في خط الرقعة بصورة صحيحة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يعرف الحروف التي فيها اجزاء تشبه الطبق(المستلقية أو ذوات الاحواض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(ب-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في خط الرقعة بصورة صحيحة.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يعرف الحروف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الهلالية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بصورة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صحيحة 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يعرف الحروف التي فيها اجزاء تشبه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الكاس (س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ص- ق-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بشكل جيد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يجزء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الحروف الى اجزاءها الاصلية بشكل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 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يدمج اكثر من حرف لتوليد حرف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آخر (أ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 )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نصف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ط </a:t>
            </a: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بصورة </a:t>
            </a:r>
            <a:r>
              <a:rPr lang="ar-IQ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صحيحة 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70000"/>
              </a:lnSpc>
            </a:pPr>
            <a:r>
              <a:rPr lang="ar-IQ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يكتب حروف خط الرقعة بشكل جيد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70000"/>
              </a:lnSpc>
            </a:pPr>
            <a:endParaRPr lang="ar-IQ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16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5680" y="1052736"/>
            <a:ext cx="8686800" cy="5257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التمهيد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( 5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دقائق )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- عرض النموذج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السابق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خطة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لغرض ربط الخبرة السابقة بالخبرة اللاحقة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العرض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30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دقيقة )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عرض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بالبوربوينت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لجميع الاحرف مقسمة الى اربع مجاميع رئيسية كما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هومصنف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الاهداف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السلوكية 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None/>
            </a:pPr>
            <a:endParaRPr lang="ar-IQ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حروف خط الرقعة وحركات كتابتها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46449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أولا </a:t>
            </a: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مجموعة الحروف التي فيها أجزاء عمودية </a:t>
            </a:r>
            <a:endParaRPr lang="ar-IQ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85192" y="1556792"/>
            <a:ext cx="8435280" cy="499715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4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2554759"/>
            <a:ext cx="7200800" cy="253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ثانياً </a:t>
            </a: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مجموعة الحروف التي في فيها أجزاء تشبه </a:t>
            </a:r>
            <a:r>
              <a:rPr lang="ar-IQ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الطبق </a:t>
            </a: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الطبقية )</a:t>
            </a:r>
            <a:r>
              <a:rPr lang="ar-IQ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IQ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499715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2837458"/>
            <a:ext cx="7614989" cy="217571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ثالثاً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مجموعة الحروف  التي تشبه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الهلال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الهلالية ) :</a:t>
            </a:r>
            <a:endParaRPr lang="ar-IQ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730604" cy="181227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رابعاً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مجموعة الحروف التي فيها اجزاء تشبه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الكاس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الكأسية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05680" y="1672208"/>
            <a:ext cx="8686800" cy="499715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3450" y="2748756"/>
            <a:ext cx="7277100" cy="222885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r>
              <a:rPr lang="ar-IQ" dirty="0" smtClean="0"/>
              <a:t>يعرف مفهوم خط الرقعة بشكل </a:t>
            </a:r>
            <a:r>
              <a:rPr lang="ar-IQ" dirty="0" err="1" smtClean="0"/>
              <a:t>جيد .</a:t>
            </a:r>
            <a:endParaRPr lang="en-US" dirty="0" smtClean="0"/>
          </a:p>
          <a:p>
            <a:pPr lvl="0"/>
            <a:r>
              <a:rPr lang="ar-IQ" dirty="0" smtClean="0"/>
              <a:t>يمسك قلم الخط بصورة </a:t>
            </a:r>
            <a:r>
              <a:rPr lang="ar-IQ" dirty="0" err="1" smtClean="0"/>
              <a:t>صحيحة .</a:t>
            </a:r>
            <a:endParaRPr lang="en-US" dirty="0" smtClean="0"/>
          </a:p>
          <a:p>
            <a:pPr lvl="0"/>
            <a:r>
              <a:rPr lang="ar-IQ" dirty="0" smtClean="0"/>
              <a:t>يضع رأس القلم على الورق بصورة </a:t>
            </a:r>
            <a:r>
              <a:rPr lang="ar-IQ" dirty="0" err="1" smtClean="0"/>
              <a:t>صحيحة .</a:t>
            </a:r>
            <a:r>
              <a:rPr lang="ar-IQ" dirty="0" smtClean="0"/>
              <a:t> </a:t>
            </a:r>
            <a:endParaRPr lang="en-US" dirty="0" smtClean="0"/>
          </a:p>
          <a:p>
            <a:pPr lvl="0"/>
            <a:r>
              <a:rPr lang="ar-IQ" dirty="0" smtClean="0"/>
              <a:t>يعرف الخطوط الرئيسية الثلاث التي يكتب عليها خط الرقعة بشكل </a:t>
            </a:r>
            <a:r>
              <a:rPr lang="ar-IQ" dirty="0" err="1" smtClean="0"/>
              <a:t>جيد .</a:t>
            </a:r>
            <a:endParaRPr lang="en-US" dirty="0" smtClean="0"/>
          </a:p>
          <a:p>
            <a:pPr lvl="0"/>
            <a:r>
              <a:rPr lang="ar-IQ" dirty="0" smtClean="0"/>
              <a:t>يعرف ان النقطة هي وحدة القياس في </a:t>
            </a:r>
            <a:r>
              <a:rPr lang="ar-IQ" dirty="0" err="1" smtClean="0"/>
              <a:t>الخط .</a:t>
            </a:r>
            <a:endParaRPr lang="en-US" dirty="0" smtClean="0"/>
          </a:p>
          <a:p>
            <a:pPr lvl="0"/>
            <a:r>
              <a:rPr lang="ar-IQ" dirty="0" smtClean="0"/>
              <a:t>يكتب أشكال النقاط في خط الرقعة بشكل </a:t>
            </a:r>
            <a:r>
              <a:rPr lang="ar-IQ" dirty="0" err="1" smtClean="0"/>
              <a:t>جيد .</a:t>
            </a:r>
            <a:endParaRPr lang="en-US" dirty="0" smtClean="0"/>
          </a:p>
          <a:p>
            <a:pPr lvl="0"/>
            <a:r>
              <a:rPr lang="ar-IQ" dirty="0" smtClean="0"/>
              <a:t>يكتب حرف الألف في خط الرقعة بشكل </a:t>
            </a:r>
            <a:r>
              <a:rPr lang="ar-IQ" dirty="0" err="1" smtClean="0"/>
              <a:t>جيد .</a:t>
            </a:r>
            <a:endParaRPr lang="en-US" dirty="0" smtClean="0"/>
          </a:p>
          <a:p>
            <a:endParaRPr lang="ar-IQ" dirty="0"/>
          </a:p>
        </p:txBody>
      </p:sp>
      <p:sp>
        <p:nvSpPr>
          <p:cNvPr id="5" name="شريط منحني إلى الأسفل 4"/>
          <p:cNvSpPr/>
          <p:nvPr/>
        </p:nvSpPr>
        <p:spPr>
          <a:xfrm>
            <a:off x="1403648" y="260648"/>
            <a:ext cx="6336704" cy="1296144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الأهداف السلوكية</a:t>
            </a:r>
            <a:endParaRPr lang="ar-IQ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 </a:t>
            </a:r>
            <a:r>
              <a:rPr lang="ar-IQ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نصف ب</a:t>
            </a:r>
            <a:endParaRPr lang="ar-IQ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710531"/>
            <a:ext cx="6858000" cy="43053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ن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2560686"/>
            <a:ext cx="4968552" cy="295654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ب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7275" y="1701006"/>
            <a:ext cx="7029450" cy="4324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ثلاث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نقاط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نهاية حرف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الهاء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الراء )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ألف </a:t>
            </a:r>
            <a:endParaRPr lang="ar-IQ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2132856"/>
            <a:ext cx="4488632" cy="338991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نصف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/الجزء الاخير من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.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06680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4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403244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82444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الحروف التي تكتب فوق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السطربصورة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 .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يعرف الحروف التي ينزل جزء منها عن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السطر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ج م ع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هـ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بشكل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يستخرج الحروف التي تنزل عن السطر والتي تكتب فوق السطر من نموذج مكتوب بطريقة غير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يحاكي نموذج خطي يعرض على الشاشة بشكل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يكتب عبارة بخط الرقعة فيها احرف تنزل عن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السطربصورة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ملائمة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28792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 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التمهيد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( 5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دقائق ) :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التوضيح للطلاب من خلال عرض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فديوي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بأن جميع حروف خط الرقعة تكتب فوق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السطر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لأنه خط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سطري )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ولكن هناك استثناء في هذه القاعدة وهو وجود اربعة حروف و هي( ج م ع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هـ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تشكل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كلمة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جمعه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تنزل في بعض الحالات عن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السطر .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2-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العرض :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30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دقيقة )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يقوم المعلم بعرض نماذج على الشاشة مع الشرح  لخطوط فيها حروف نازلة ومميزة بلون مختلف ويذكر للطلاب كيف أن جميع الحروف مكتوبة فوق السطر مع ان منها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حروف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ج م ع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هـ )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وهنا يبين لهم الاستثناء في القاعدة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وهي :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حروف التى تنز-154748306146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44016"/>
            <a:ext cx="8892480" cy="6669360"/>
          </a:xfrm>
          <a:prstGeom prst="rect">
            <a:avLst/>
          </a:prstGeom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628800"/>
            <a:ext cx="734481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الاحرف التي تنزل عن السطر في خط الرقعة</a:t>
            </a:r>
            <a:endParaRPr lang="ar-IQ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636912"/>
            <a:ext cx="8028383" cy="302433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حروف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خ 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لاتنزل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عن السطر اذا جاءت في اول الكلمة او في وسطها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بالجد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النجاح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وانما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تنزل عن السطر  اذا جاءت مفردة او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آخرالكلمة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يفتح 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النجاح .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ar-IQ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192220"/>
            <a:ext cx="8208912" cy="290107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حرف الميم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فأنه كذلك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لاينزل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عن السطر اذا جاء أول الكلمة أو جاء في وسطها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رمز ,عظمة 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ولكنه ينزل عن السطر اذا جاء مفردا او جاء في آخر الكلمة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العلم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الامم 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ar-IQ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501008"/>
            <a:ext cx="8064896" cy="25922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حرف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 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غ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وكذلك الـ ع غ فأنها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لاتنزل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عن السطر اذا جاءت اول او وسط الكلمة مثل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اغتنم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ساعات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يعود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عليك 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ولكنها تنزل عن السطر اذا جاءت مفردة أو آخر الكلمة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مثل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الفراغ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بالنفع .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ar-IQ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6064" y="3573016"/>
            <a:ext cx="7956376" cy="210729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حرف الهـاء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فأنه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لاينزل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عن السطر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اذا جاء في وسط الكلمة وكتب على شكل </a:t>
            </a:r>
            <a:r>
              <a:rPr lang="ar-IQ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</a:t>
            </a:r>
            <a:r>
              <a:rPr lang="ar-IQ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IQ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708920"/>
            <a:ext cx="8136904" cy="223224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5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872808" cy="388843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9594"/>
            <a:ext cx="6723459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يعرف مفهوم الطمس والفتح بصورة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صحيحة  .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يعرف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ماهي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الحروف المطموسة في خط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الرقعة (ف ,ق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,ع ,م ).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يعرف الحروف المفتوحة في خط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الرقعة (ح ,ص ,ط ,ف "وسطية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",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هـ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 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حا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يميزالمواقع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التي تطمس وتفتح فيها الحروف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بدقة 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يحاكي نموذج خطي يعرض على الشاشة بشكل جيد.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يكتب عبارة بخط الرقعة فيها حروف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مطموسه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واخرى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مفتوحة بصورة                    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صحيحة .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ar-IQ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الحروف المفتوحة والمطموسة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عرض نماذج على الشاشة مع الشرح لخطوط فيها  حروف مطموسة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واخرى</a:t>
            </a:r>
            <a:r>
              <a:rPr lang="ar-IQ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مفتوحة  .</a:t>
            </a:r>
            <a:endParaRPr lang="ar-IQ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284984"/>
            <a:ext cx="8208912" cy="230425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 حروف الـ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ق لا تأتي دائما مطموسة بل يجب فتحها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أوتفريغها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اذا جاءت وسط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الكلمة .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مثل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عقيق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رفيف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ar-IQ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2780928"/>
            <a:ext cx="6481641" cy="324036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الحروف المطموسة والتي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لاتفتح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2348880"/>
            <a:ext cx="6768752" cy="30963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 </a:t>
            </a:r>
          </a:p>
          <a:p>
            <a:pPr lvl="0"/>
            <a:r>
              <a:rPr lang="ar-IQ" dirty="0" err="1" smtClean="0"/>
              <a:t>التمهيد </a:t>
            </a:r>
            <a:r>
              <a:rPr lang="ar-IQ" dirty="0" smtClean="0"/>
              <a:t>( </a:t>
            </a:r>
            <a:r>
              <a:rPr lang="ar-IQ" dirty="0" err="1" smtClean="0"/>
              <a:t>5 </a:t>
            </a:r>
            <a:r>
              <a:rPr lang="ar-IQ" dirty="0" smtClean="0"/>
              <a:t>– </a:t>
            </a:r>
            <a:r>
              <a:rPr lang="ar-IQ" dirty="0" err="1" smtClean="0"/>
              <a:t>10دقائق</a:t>
            </a:r>
            <a:r>
              <a:rPr lang="ar-IQ" dirty="0" smtClean="0"/>
              <a:t> </a:t>
            </a:r>
            <a:r>
              <a:rPr lang="ar-IQ" dirty="0" err="1" smtClean="0"/>
              <a:t>)</a:t>
            </a:r>
            <a:endParaRPr lang="en-US" dirty="0" smtClean="0"/>
          </a:p>
          <a:p>
            <a:pPr lvl="0"/>
            <a:r>
              <a:rPr lang="ar-IQ" dirty="0" smtClean="0"/>
              <a:t>نبذة عن تاريخ الخط </a:t>
            </a:r>
            <a:r>
              <a:rPr lang="ar-IQ" dirty="0" err="1" smtClean="0"/>
              <a:t>العربي .</a:t>
            </a:r>
            <a:endParaRPr lang="en-US" dirty="0" smtClean="0"/>
          </a:p>
          <a:p>
            <a:pPr lvl="0"/>
            <a:r>
              <a:rPr lang="ar-IQ" dirty="0" smtClean="0"/>
              <a:t>نبذة عن النظريات التي تناولت نشوء الخط العربي وعرض صور لبعض </a:t>
            </a:r>
            <a:r>
              <a:rPr lang="ar-IQ" dirty="0" err="1" smtClean="0"/>
              <a:t>ادلتها :</a:t>
            </a:r>
            <a:r>
              <a:rPr lang="ar-IQ" dirty="0" smtClean="0"/>
              <a:t> </a:t>
            </a:r>
            <a:endParaRPr lang="en-US" dirty="0" smtClean="0"/>
          </a:p>
          <a:p>
            <a:pPr lvl="0"/>
            <a:r>
              <a:rPr lang="ar-IQ" dirty="0" smtClean="0"/>
              <a:t>نبذة سريعة عن انواع الخطوط العربية </a:t>
            </a:r>
            <a:endParaRPr lang="en-US" dirty="0" smtClean="0"/>
          </a:p>
          <a:p>
            <a:pPr lvl="0"/>
            <a:r>
              <a:rPr lang="ar-IQ" dirty="0" smtClean="0"/>
              <a:t>نبذة عن خط </a:t>
            </a:r>
            <a:r>
              <a:rPr lang="ar-IQ" dirty="0" err="1" smtClean="0"/>
              <a:t>الرقعة  </a:t>
            </a:r>
            <a:r>
              <a:rPr lang="ar-IQ" dirty="0" smtClean="0"/>
              <a:t>( </a:t>
            </a:r>
            <a:r>
              <a:rPr lang="ar-IQ" dirty="0" err="1" smtClean="0"/>
              <a:t>مكتشفه </a:t>
            </a:r>
            <a:r>
              <a:rPr lang="ar-IQ" dirty="0" smtClean="0"/>
              <a:t>, سنة </a:t>
            </a:r>
            <a:r>
              <a:rPr lang="ar-IQ" dirty="0" err="1" smtClean="0"/>
              <a:t>اكتشافه </a:t>
            </a:r>
            <a:r>
              <a:rPr lang="ar-IQ" dirty="0" smtClean="0"/>
              <a:t>, </a:t>
            </a:r>
            <a:r>
              <a:rPr lang="ar-IQ" dirty="0" err="1" smtClean="0"/>
              <a:t>مميزاته </a:t>
            </a:r>
            <a:r>
              <a:rPr lang="ar-IQ" dirty="0" smtClean="0"/>
              <a:t>, اشهر الخطاطين في </a:t>
            </a:r>
            <a:r>
              <a:rPr lang="ar-IQ" dirty="0" err="1" smtClean="0"/>
              <a:t>الرقعة </a:t>
            </a:r>
            <a:r>
              <a:rPr lang="ar-IQ" dirty="0" smtClean="0"/>
              <a:t>, اهم كراريس خط </a:t>
            </a:r>
            <a:r>
              <a:rPr lang="ar-IQ" dirty="0" err="1" smtClean="0"/>
              <a:t>الرقعة </a:t>
            </a:r>
            <a:r>
              <a:rPr lang="ar-IQ" dirty="0" smtClean="0"/>
              <a:t>, </a:t>
            </a:r>
            <a:r>
              <a:rPr lang="ar-IQ" dirty="0" err="1" smtClean="0"/>
              <a:t>استخداماته )</a:t>
            </a:r>
            <a:endParaRPr lang="en-US" dirty="0" smtClean="0"/>
          </a:p>
          <a:p>
            <a:r>
              <a:rPr lang="ar-IQ" dirty="0" smtClean="0"/>
              <a:t>     2- </a:t>
            </a:r>
            <a:r>
              <a:rPr lang="ar-IQ" dirty="0" err="1" smtClean="0"/>
              <a:t>العرض: </a:t>
            </a:r>
            <a:r>
              <a:rPr lang="ar-IQ" dirty="0" smtClean="0"/>
              <a:t>( 15- 20 </a:t>
            </a:r>
            <a:r>
              <a:rPr lang="ar-IQ" dirty="0" err="1" smtClean="0"/>
              <a:t>دقيقة )</a:t>
            </a:r>
            <a:r>
              <a:rPr lang="ar-IQ" dirty="0" smtClean="0"/>
              <a:t> 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الحروف المفتوحة والتي </a:t>
            </a:r>
            <a:r>
              <a:rPr lang="ar-IQ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لاتطمس</a:t>
            </a: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2996952"/>
            <a:ext cx="7893739" cy="191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نموذج خطي لحروف مفتوحة ومطموسة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3276" y="2564904"/>
            <a:ext cx="7383140" cy="2404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6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67544" y="1844824"/>
            <a:ext cx="7160840" cy="482453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0464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1-يعرف الحروف التي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لايتغير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شكلها لتغير مكانها من الكلمة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مثل :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ا ر ز و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ط )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2- يعرف الحروف التي يتغير شكلها لتغير مكانها من الكلمة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مثل :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ج ح خ د ذ ك هـ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3- يعرف الحروف التي يتغير شكلها مع عدم تغير مكانها من الكلمة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مثل : </a:t>
            </a:r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ب ت ث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الاولية )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4-يحاكي نماذج خطية لعبارات فيها اشكال حروف مختلفة بشكل جيد.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IQ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5- يكتب جملا فيها حروف مواقعها مختلفة بشكل </a:t>
            </a:r>
            <a:r>
              <a:rPr lang="ar-IQ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جيد 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ar-IQ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86096" cy="34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buNone/>
            </a:pP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التمهيد </a:t>
            </a: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( 5- 10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دقائق )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ربط الخبرة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السابقة </a:t>
            </a: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طمس الحروف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وفتحها </a:t>
            </a: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بالخبرة الحالية 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التوضيح للطلاب أن الحروف في الخط العربي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عامة </a:t>
            </a: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وفي الرقعة كذلك) تتغير اشكالها لتغير مواقعها من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الكلمة </a:t>
            </a:r>
            <a:r>
              <a:rPr lang="ar-IQ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ولكن هناك استثناءات سنأتي عليها في </a:t>
            </a:r>
            <a:r>
              <a:rPr lang="ar-IQ" sz="2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العرض .</a:t>
            </a:r>
            <a:endParaRPr lang="ar-IQ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حروف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 ا- ر- ز- و- </a:t>
            </a:r>
            <a:r>
              <a:rPr lang="ar-IQ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 </a:t>
            </a:r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وكيف ان اشكالها لم تتغير مع تغير مكانها من الكلمة</a:t>
            </a:r>
            <a:endParaRPr lang="ar-IQ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8162" y="2060848"/>
            <a:ext cx="8067675" cy="17281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3861048"/>
            <a:ext cx="8064896" cy="180019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حروف </a:t>
            </a:r>
            <a:r>
              <a:rPr lang="ar-IQ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مثل </a:t>
            </a:r>
            <a:r>
              <a:rPr lang="ar-IQ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ج-ح-خ- د- ذ- ك- هـ) وكيف ان اشكالها قد تغيرت        بسبب تغير موقعها من الكلمة </a:t>
            </a:r>
            <a:endParaRPr lang="ar-IQ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9" y="3066236"/>
            <a:ext cx="7848871" cy="25950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حرف الجيم والحاء والخاء, وكيف أن أشكالها تتغير تبعاً للحرف الذي يليها</a:t>
            </a:r>
            <a:endParaRPr lang="ar-IQ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تغير0098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11914"/>
            <a:ext cx="8280920" cy="5301462"/>
          </a:xfrm>
          <a:prstGeom prst="rect">
            <a:avLst/>
          </a:prstGeom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1844824"/>
            <a:ext cx="7776864" cy="403244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(3) سلسلة خط الرقعة للمبتدئين - ((النقاط - وبعض الأساسيات )) - YouTube154732556698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5778" y="1600200"/>
            <a:ext cx="8052443" cy="4525963"/>
          </a:xfrm>
          <a:prstGeom prst="rect">
            <a:avLst/>
          </a:prstGeom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9" y="2780928"/>
            <a:ext cx="7848871" cy="252028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1772816"/>
            <a:ext cx="7128792" cy="40739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err="1" smtClean="0"/>
              <a:t>مممم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924944"/>
            <a:ext cx="8136904" cy="187220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5616" y="1844824"/>
            <a:ext cx="6840760" cy="411041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9552" y="2780928"/>
            <a:ext cx="7932043" cy="144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0"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7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39552" y="2132856"/>
            <a:ext cx="7232848" cy="439248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257" y="1988840"/>
            <a:ext cx="72131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يحدد الطريقة المعينة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لأتصال</a:t>
            </a:r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الحروف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ببعضها</a:t>
            </a:r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بصورة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صحيحة.</a:t>
            </a:r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الحروف ذات السن في خط الرقعة بشكل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,</a:t>
            </a:r>
            <a:endParaRPr lang="en-US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يميز بين الحروف ذات السن وحرف السين  في خط الرقعة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بدقة .</a:t>
            </a:r>
            <a:endParaRPr lang="en-US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القاعدة في حال تكرار الاسنان في الكلمة الواحدة بصورة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 .</a:t>
            </a:r>
            <a:endParaRPr lang="en-US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ar-IQ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يكتب جملة تحتوي على حروف مسننة وكيفية اتصالها بالحروف </a:t>
            </a:r>
            <a:r>
              <a:rPr lang="ar-IQ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الاخرى .</a:t>
            </a:r>
            <a:endParaRPr lang="en-US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ar-IQ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ar-IQ" dirty="0" smtClean="0"/>
              <a:t> </a:t>
            </a:r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272808" cy="38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>
              <a:lnSpc>
                <a:spcPct val="150000"/>
              </a:lnSpc>
            </a:pP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لتمهيد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( 5 دقائق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ربط الخبرة السابقة بالخبرة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الحالية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فطريقة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أتصال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الحروف مع بعضها كثيرا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مايؤدي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الى تغير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شكلها 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حرف الصاد والطاء مثلا وضرورة خفض الحرف الذي يسبقها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العرض: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( 25- 30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دقيقة )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عرض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بالداتا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شو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مع الشرح لنموذج خطي لكيفية اتصال الحروف مع بعضها البعض اتصالا سليما 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عرض بالفيديو مع الشرح لنموذج خطي يحتوي على حروف ذات اسنان وتوضيح القاعدة الاساسية في طريقة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كتابتها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عند تكرار الاسنان في الكلمة الواحدة يرفع سن الحرف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)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عرض لنموذج خطي فيه تكرار للحروف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المسننة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زينتها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انبتت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متشابها </a:t>
            </a:r>
            <a:r>
              <a:rPr lang="ar-IQ" sz="1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وكيفية ربط الحروف للحصول على شكل </a:t>
            </a:r>
            <a:r>
              <a:rPr lang="ar-IQ" sz="1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جميل .</a:t>
            </a:r>
            <a:endParaRPr lang="en-US" sz="1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ar-IQ" sz="1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708920"/>
            <a:ext cx="8064896" cy="21916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5" cy="432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كيفية كتابة الأسنان اذا تتابعت في خط الرقعة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التسنين ١١١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7920880" cy="45365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056783" cy="24444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8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83568" y="1772816"/>
            <a:ext cx="7088832" cy="4536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2133947"/>
            <a:ext cx="6505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السلوكية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المسافة المناسبة بين الحروف والكلمات في خط الرقعة بشكل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.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يفهم أن خط الرقعة غير قابل للمد بين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الحروف .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يعرف كيفية تنسيق الحروف على السطر في خط الرقعة بصورة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صحيحة .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يحاكي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نموذا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خطيا يراعي فيه المسافات بين الحروف والكلمات بشكل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جيد .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يكتب جملا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يرعي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فيها المسافة بين الحروف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والكلمات .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7656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edg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>
              <a:lnSpc>
                <a:spcPct val="150000"/>
              </a:lnSpc>
            </a:pP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التمهيد 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( 5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دقائق )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ربط الخبرة السابقة بالخبرة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الحالية 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فطريقة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أتصال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الحروف مع بعضها كثيرا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ماتحتاج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الى وجود مسافة مناسبة بين الحروف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والكلمات )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العرض: 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(25- 30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دقيقة )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</a:pP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عرض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بالداتا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2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شو</a:t>
            </a:r>
            <a:r>
              <a:rPr lang="ar-IQ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مع الشرح لنموذج خطي لزاوية ميل الكلمات على السطر في خط الرقعة </a:t>
            </a:r>
            <a:endParaRPr lang="en-US" sz="28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ar-IQ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wedg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endParaRPr lang="ar-IQ" dirty="0"/>
          </a:p>
        </p:txBody>
      </p:sp>
      <p:pic>
        <p:nvPicPr>
          <p:cNvPr id="4" name="صورة 3" descr="C:\Users\user\Desktop\لوحات خط عربي\33592066_617887638591650_8272483663547990016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128791" cy="363975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البر حسن الخلق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خط الرقعة _ ٩ _البر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379113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كتابة النموذج التالي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4" name="صورة 3" descr="Ø±Ø¨ÙØ§ ØªØ­ØªÙÙ Ø§ÙØµÙØ±Ø© Ø¹ÙÙ: âØ´Ø®Øµ ÙØ§Ø­Ø¯â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07195" cy="444151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تناسق الكلمات على السطر </a:t>
            </a:r>
            <a:endParaRPr lang="ar-IQ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" name="عنصر نائب للمحتوى 3" descr="22729006_1681091971935854_64170975101957735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8229600" cy="3528392"/>
          </a:xfrm>
          <a:prstGeom prst="rect">
            <a:avLst/>
          </a:prstGeom>
        </p:spPr>
      </p:pic>
    </p:spTree>
  </p:cSld>
  <p:clrMapOvr>
    <a:masterClrMapping/>
  </p:clrMapOvr>
  <p:transition advClick="0" advTm="30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الخطوط الرئيسية الثلاث في خط الرقعة</a:t>
            </a:r>
            <a:endParaRPr lang="ar-IQ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52728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ar-IQ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كيفية كتابة النقطة والنقطتين والثلاث نقاط في خط الرقعة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IQ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6" name="عنصر نائب للمحتوى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7" y="3286919"/>
            <a:ext cx="6181725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0">
    <p:wedge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1518</Words>
  <Application>Microsoft Office PowerPoint</Application>
  <PresentationFormat>عرض على الشاشة (3:4)‏</PresentationFormat>
  <Paragraphs>159</Paragraphs>
  <Slides>79</Slides>
  <Notes>2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79</vt:i4>
      </vt:variant>
    </vt:vector>
  </HeadingPairs>
  <TitlesOfParts>
    <vt:vector size="80" baseType="lpstr">
      <vt:lpstr>سمة Office</vt:lpstr>
      <vt:lpstr>الشريحة 1</vt:lpstr>
      <vt:lpstr>المهارة الاولى</vt:lpstr>
      <vt:lpstr>الشريحة 3</vt:lpstr>
      <vt:lpstr>الشريحة 4</vt:lpstr>
      <vt:lpstr>الشريحة 5</vt:lpstr>
      <vt:lpstr>الشريحة 6</vt:lpstr>
      <vt:lpstr>الشريحة 7</vt:lpstr>
      <vt:lpstr>الخطوط الرئيسية الثلاث في خط الرقعة</vt:lpstr>
      <vt:lpstr>كيفية كتابة النقطة والنقطتين والثلاث نقاط في خط الرقعة  </vt:lpstr>
      <vt:lpstr>الشريحة 10</vt:lpstr>
      <vt:lpstr>الشريحة 11</vt:lpstr>
      <vt:lpstr>قياس حرف الألف في خط الرقعة</vt:lpstr>
      <vt:lpstr>النقاط وأشكالها في خط الرقعة</vt:lpstr>
      <vt:lpstr>الدرس 2</vt:lpstr>
      <vt:lpstr>الاهداف السلوكية</vt:lpstr>
      <vt:lpstr>الشريحة 16</vt:lpstr>
      <vt:lpstr>الشريحة 17</vt:lpstr>
      <vt:lpstr>الاحرف الثمانية االاساسية في خط الرقعة </vt:lpstr>
      <vt:lpstr>الأحرف الثمانية الأساسية في خط الرقعة</vt:lpstr>
      <vt:lpstr>كيفية كتابة الأحرف الثمانية الاساسية في خط الرقعةوضبط قياس كل منها بالنقاظ</vt:lpstr>
      <vt:lpstr>الدرس 3</vt:lpstr>
      <vt:lpstr>الاهداف السلوكية</vt:lpstr>
      <vt:lpstr>الشريحة 23</vt:lpstr>
      <vt:lpstr>الشريحة 24</vt:lpstr>
      <vt:lpstr>حروف خط الرقعة وحركات كتابتها </vt:lpstr>
      <vt:lpstr>أولا – مجموعة الحروف التي فيها أجزاء عمودية </vt:lpstr>
      <vt:lpstr> ثانياً – مجموعة الحروف التي في فيها أجزاء تشبه الطبق ( الطبقية )  </vt:lpstr>
      <vt:lpstr>ثالثاً – مجموعة الحروف  التي تشبه الهلال ( الهلالية ) :</vt:lpstr>
      <vt:lpstr>رابعاً – مجموعة الحروف التي فيها اجزاء تشبه الكاس ( الكأسية ) </vt:lpstr>
      <vt:lpstr> د = نصف ب</vt:lpstr>
      <vt:lpstr> ل = ا + ن</vt:lpstr>
      <vt:lpstr> ك = ا + ب </vt:lpstr>
      <vt:lpstr> ط = ثلاث نقاط + نهاية حرف الهاء ( الراء ) + ألف </vt:lpstr>
      <vt:lpstr> ن = نصف ص /الجزء الاخير من ص .</vt:lpstr>
      <vt:lpstr>الدرس 4</vt:lpstr>
      <vt:lpstr>الاهداف السلوكية </vt:lpstr>
      <vt:lpstr>الشريحة 37</vt:lpstr>
      <vt:lpstr>الشريحة 38</vt:lpstr>
      <vt:lpstr>الشريحة 39</vt:lpstr>
      <vt:lpstr>الاحرف التي تنزل عن السطر في خط الرقعة</vt:lpstr>
      <vt:lpstr>حروف : ج - ح - خ  </vt:lpstr>
      <vt:lpstr>حرف الميم </vt:lpstr>
      <vt:lpstr>حرف ع - غ </vt:lpstr>
      <vt:lpstr>حرف الهـاء </vt:lpstr>
      <vt:lpstr>الدرس 5</vt:lpstr>
      <vt:lpstr>الاهداف السلوكية</vt:lpstr>
      <vt:lpstr>الحروف المفتوحة والمطموسة</vt:lpstr>
      <vt:lpstr>الشريحة 48</vt:lpstr>
      <vt:lpstr>الحروف المطموسة والتي لاتفتح في خط الرقعة</vt:lpstr>
      <vt:lpstr>الحروف المفتوحة والتي لاتطمس   في خط الرقعة</vt:lpstr>
      <vt:lpstr>نموذج خطي لحروف مفتوحة ومطموسة</vt:lpstr>
      <vt:lpstr>الدرس 6</vt:lpstr>
      <vt:lpstr>الاهداف السلوكية </vt:lpstr>
      <vt:lpstr>الشريحة 54</vt:lpstr>
      <vt:lpstr>الشريحة 55</vt:lpstr>
      <vt:lpstr>حروف (  ا- ر- ز- و- ط ) وكيف ان اشكالها لم تتغير مع تغير مكانها من الكلمة</vt:lpstr>
      <vt:lpstr>حروف مثل ( ج-ح-خ- د- ذ- ك- هـ) وكيف ان اشكالها قد تغيرت        بسبب تغير موقعها من الكلمة </vt:lpstr>
      <vt:lpstr>حرف الجيم والحاء والخاء, وكيف أن أشكالها تتغير تبعاً للحرف الذي يليها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الدرس 7</vt:lpstr>
      <vt:lpstr>الاهداف السلوكية</vt:lpstr>
      <vt:lpstr>الشريحة 67</vt:lpstr>
      <vt:lpstr>الشريحة 68</vt:lpstr>
      <vt:lpstr>الشريحة 69</vt:lpstr>
      <vt:lpstr>كيفية كتابة الأسنان اذا تتابعت في خط الرقعة</vt:lpstr>
      <vt:lpstr>الشريحة 71</vt:lpstr>
      <vt:lpstr>الدرس 8</vt:lpstr>
      <vt:lpstr>الاهداف السلوكية</vt:lpstr>
      <vt:lpstr>الشريحة 74</vt:lpstr>
      <vt:lpstr>الشريحة 75</vt:lpstr>
      <vt:lpstr>الشريحة 76</vt:lpstr>
      <vt:lpstr>البر حسن الخلق</vt:lpstr>
      <vt:lpstr>كتابة النموذج التالي </vt:lpstr>
      <vt:lpstr>تناسق الكلمات على السطر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المهارة الاولى</dc:title>
  <dc:creator>user</dc:creator>
  <cp:lastModifiedBy>user</cp:lastModifiedBy>
  <cp:revision>33</cp:revision>
  <dcterms:created xsi:type="dcterms:W3CDTF">2018-12-17T19:23:25Z</dcterms:created>
  <dcterms:modified xsi:type="dcterms:W3CDTF">2019-01-14T20:14:01Z</dcterms:modified>
</cp:coreProperties>
</file>