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5143500" type="screen16x9"/>
  <p:notesSz cx="6858000" cy="9144000"/>
  <p:defaultTextStyle>
    <a:defPPr>
      <a:defRPr lang="ar-AE"/>
    </a:defPPr>
    <a:lvl1pPr marL="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1" d="100"/>
          <a:sy n="121" d="100"/>
        </p:scale>
        <p:origin x="-102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F877-0FF9-432D-AB52-28C2482279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3E15-75D7-4ACD-AA5D-DC0B7691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7F4B-5795-4C96-82E8-418085B84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C0F9-924D-417A-86F7-67D88CB38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1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006-26E3-4106-A218-A25462DF48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3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CE16-F4BB-4ADB-A058-48E5AC483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1D48-3893-4E09-A3A3-BA57A8DFB6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CF9C-1549-4FFC-B8A7-BA3055155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7254-0E66-4EEF-969F-7BEFC23BC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588-DF5E-41B6-8F1B-8A68EE66B0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D313-702A-49E5-82A9-8434BDB87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628-15B0-4666-9630-35F969A5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8CF3-5A1F-4FAD-9935-2613ECAED0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8AD-2E10-40E6-BFEF-0A7C71B525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C579-D3F7-4A6E-B534-DA3C667D1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4F7-3F4A-4793-B4C2-E4F915A3F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fld id="{42983E2D-9EAA-468D-8FE1-63A08348F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 rtl="0"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rtl="0"/>
            <a:fld id="{D57F1E4F-1CFF-5643-939E-217C01CDF565}" type="slidenum">
              <a:rPr lang="en-US" smtClean="0"/>
              <a:pPr defTabSz="3429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763689" y="864681"/>
            <a:ext cx="5616624" cy="807911"/>
          </a:xfrm>
          <a:prstGeom prst="rect">
            <a:avLst/>
          </a:prstGeom>
          <a:solidFill>
            <a:srgbClr val="FFFF99"/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48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المحاضرة </a:t>
            </a:r>
            <a:r>
              <a:rPr lang="ar-IQ" sz="48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الثامنة</a:t>
            </a:r>
            <a:endParaRPr lang="en-US" sz="4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68344" y="411510"/>
            <a:ext cx="10801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sz="4400" dirty="0" smtClean="0">
                <a:cs typeface="B Jadid" pitchFamily="2" charset="-78"/>
              </a:rPr>
              <a:t>8</a:t>
            </a:r>
            <a:endParaRPr lang="ar-IQ" sz="4400" dirty="0">
              <a:cs typeface="B Jadi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23728" y="2715766"/>
            <a:ext cx="51845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e Bold Jut Out" pitchFamily="2" charset="-78"/>
              </a:rPr>
              <a:t>م. د. قيس عبدالله أحمد </a:t>
            </a:r>
            <a:endParaRPr lang="ar-IQ" dirty="0">
              <a:cs typeface="Simple Bold Jut Ou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851920" y="1923678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cs typeface="Simple Bold Jut Out" pitchFamily="2" charset="-78"/>
              </a:rPr>
              <a:t>اعداد</a:t>
            </a:r>
            <a:endParaRPr lang="ar-IQ" dirty="0"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4126313" y="164807"/>
            <a:ext cx="2550199" cy="8079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IQ" sz="24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ثانياً: </a:t>
            </a:r>
            <a:r>
              <a:rPr lang="ar-IQ" sz="24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طرق أداء القرآن </a:t>
            </a:r>
            <a:r>
              <a:rPr lang="ar-IQ" sz="24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       الكريم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962211" y="943078"/>
            <a:ext cx="1664557" cy="3770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579" tIns="34289" rIns="68579" bIns="34289" rtlCol="1">
            <a:spAutoFit/>
          </a:bodyPr>
          <a:lstStyle/>
          <a:p>
            <a:r>
              <a:rPr lang="ar-IQ" sz="20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الأول ـ التحقيق:</a:t>
            </a:r>
            <a:r>
              <a:rPr lang="ar-IQ" sz="2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endParaRPr lang="en-US" sz="2000" dirty="0">
              <a:cs typeface="MCS Jeddah S_U slit.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971600" y="1419622"/>
            <a:ext cx="8071634" cy="9720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marL="255905" indent="-255905" algn="justLow">
              <a:tabLst>
                <a:tab pos="130810" algn="l"/>
              </a:tabLst>
            </a:pP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وهو إعطاء كل حرف حقه من إشباع المد وتحقيق الهمزة، وإتمام الحركات، واعتماد الإظهار والتشديدات، وبيان الحروف وتفكيكها وإخراج بعضها من بعض بالسكت والترتيل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4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r>
              <a:rPr lang="en-US" sz="1600" dirty="0" smtClean="0"/>
              <a:t> </a:t>
            </a:r>
          </a:p>
          <a:p>
            <a:pPr marL="255905" indent="-255905" algn="justLow">
              <a:tabLst>
                <a:tab pos="130810" algn="l"/>
              </a:tabLst>
            </a:pPr>
            <a:endParaRPr lang="en-US" sz="1600" baseline="30000" dirty="0">
              <a:latin typeface="Times New Roman"/>
              <a:ea typeface="Times New Roman"/>
              <a:cs typeface="Simplified Arabic"/>
            </a:endParaRPr>
          </a:p>
          <a:p>
            <a:pPr marL="255905" indent="-255905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النشر</a:t>
            </a:r>
            <a:r>
              <a:rPr lang="ar-IQ" sz="1600" dirty="0">
                <a:latin typeface="Traditional Arabic"/>
                <a:ea typeface="Times New Roman"/>
                <a:cs typeface="Simplified Arabic"/>
              </a:rPr>
              <a:t> 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في القراءات العشـر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: 1/205، و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الإتقان في علوم القرآن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:1/131.</a:t>
            </a:r>
            <a:endParaRPr lang="en-US" sz="1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519854" y="1131590"/>
            <a:ext cx="225060" cy="484746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 smtClean="0">
                <a:solidFill>
                  <a:prstClr val="black"/>
                </a:solidFill>
                <a:cs typeface="Akhbar MT" pitchFamily="2" charset="-78"/>
              </a:rPr>
              <a:t> </a:t>
            </a:r>
            <a:endParaRPr lang="ar-AE" sz="27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292080" y="2481254"/>
            <a:ext cx="3477858" cy="43858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24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 </a:t>
            </a:r>
            <a:r>
              <a:rPr lang="ar-IQ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الثاني </a:t>
            </a:r>
            <a:r>
              <a:rPr lang="ar-IQ" sz="20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ـ الحدر</a:t>
            </a:r>
            <a:r>
              <a:rPr lang="ar-IQ" sz="24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259632" y="3075806"/>
            <a:ext cx="7783602" cy="12080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" وهو إدراج القراءة وسرعتها مع إيثار الوصل وتخفيفها بالقصر والتسكين والاختلاس والبدل والإدغام الكبير، وتخفيف الهمزة ونحو ذلك مما صحت به الرواية، مع مراعاة إقامة الإعراب وتقويم اللفظ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4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algn="justLow"/>
            <a:endParaRPr lang="en-US" sz="12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النشر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في القراءات العشـر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: 1/207، و شرح الجزرية:21.</a:t>
            </a:r>
            <a:endParaRPr lang="en-US" sz="1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924532" y="953425"/>
            <a:ext cx="1664557" cy="377024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579" tIns="34289" rIns="68579" bIns="34289" rtlCol="1">
            <a:spAutoFit/>
          </a:bodyPr>
          <a:lstStyle/>
          <a:p>
            <a:r>
              <a:rPr lang="ar-IQ" sz="20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الأول ـ التحقيق:</a:t>
            </a:r>
            <a:r>
              <a:rPr lang="ar-IQ" sz="2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endParaRPr lang="en-US" sz="2000" dirty="0">
              <a:cs typeface="MCS Jeddah S_U slit.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79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6156176" y="267494"/>
            <a:ext cx="2544427" cy="3770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defTabSz="342892"/>
            <a:r>
              <a:rPr lang="ar-IQ" sz="20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الثالث ـ التدوير</a:t>
            </a:r>
            <a:r>
              <a:rPr lang="ar-IQ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   </a:t>
            </a:r>
            <a:endParaRPr lang="ar-AE" sz="20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947335" y="699542"/>
            <a:ext cx="6753268" cy="992577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وهو التوسط بين التحقيق والحدر وهو الذي ورد عن أكثر الأئمة ممن روى مد المنفصل، ولم يبلغ فيه الإشباع وهو مذهب سائر القراء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algn="justLow"/>
            <a:endParaRPr lang="en-US" sz="14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النشر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في القراءات العشـر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: 1/207، والإتقان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في علوم القرآن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: 1/131.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802657" y="2211710"/>
            <a:ext cx="6897946" cy="193129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الترتيل لغةً: مصدر رتل الكلام أحسن تأليفه، والترتيل في القراءة الترسل فيها والتبيين من غير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بغي</a:t>
            </a:r>
            <a:r>
              <a:rPr lang="ar-IQ" sz="14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وفي القرآن الكريم قوله تعالى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ﱡ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50" b="1" dirty="0">
                <a:solidFill>
                  <a:srgbClr val="000000"/>
                </a:solidFill>
                <a:latin typeface="Times New Roman"/>
                <a:ea typeface="Times New Roman"/>
                <a:cs typeface="QCF2574"/>
              </a:rPr>
              <a:t>ﱒ</a:t>
            </a:r>
            <a:r>
              <a:rPr lang="ar-SA" sz="100" b="1" dirty="0">
                <a:solidFill>
                  <a:srgbClr val="000000"/>
                </a:solidFill>
                <a:latin typeface="QCF2574"/>
                <a:ea typeface="Times New Roman"/>
                <a:cs typeface="Simplified Arabic"/>
              </a:rPr>
              <a:t> </a:t>
            </a:r>
            <a:r>
              <a:rPr lang="ar-SA" sz="1650" b="1" dirty="0">
                <a:solidFill>
                  <a:srgbClr val="000000"/>
                </a:solidFill>
                <a:latin typeface="Times New Roman"/>
                <a:ea typeface="Times New Roman"/>
                <a:cs typeface="QCF2574"/>
              </a:rPr>
              <a:t>ﱓ</a:t>
            </a:r>
            <a:r>
              <a:rPr lang="ar-SA" sz="100" b="1" dirty="0">
                <a:solidFill>
                  <a:srgbClr val="000000"/>
                </a:solidFill>
                <a:latin typeface="QCF2574"/>
                <a:ea typeface="Times New Roman"/>
                <a:cs typeface="Simplified Arabic"/>
              </a:rPr>
              <a:t> </a:t>
            </a:r>
            <a:r>
              <a:rPr lang="ar-SA" sz="1650" b="1" dirty="0">
                <a:solidFill>
                  <a:srgbClr val="000000"/>
                </a:solidFill>
                <a:latin typeface="Times New Roman"/>
                <a:ea typeface="Times New Roman"/>
                <a:cs typeface="QCF2574"/>
              </a:rPr>
              <a:t>ﱔ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المزمل:4.</a:t>
            </a:r>
            <a:endParaRPr lang="en-US" sz="12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والترتيل اصطلاحاً: " قراءة القرآن على مكث وتفهم من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غير عجلة، وهو الذي نزل به القرآن، قال تعالى: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sz="1650" b="1" dirty="0">
                <a:solidFill>
                  <a:srgbClr val="000000"/>
                </a:solidFill>
                <a:latin typeface="Times New Roman"/>
                <a:ea typeface="Times New Roman"/>
                <a:cs typeface="QCF2574"/>
              </a:rPr>
              <a:t> </a:t>
            </a:r>
            <a:r>
              <a:rPr lang="ar-SA" sz="1650" b="1" dirty="0">
                <a:solidFill>
                  <a:srgbClr val="000000"/>
                </a:solidFill>
                <a:latin typeface="Times New Roman"/>
                <a:ea typeface="Times New Roman"/>
                <a:cs typeface="QCF2574"/>
              </a:rPr>
              <a:t>ﱒ</a:t>
            </a:r>
            <a:r>
              <a:rPr lang="ar-SA" sz="100" b="1" dirty="0">
                <a:solidFill>
                  <a:srgbClr val="000000"/>
                </a:solidFill>
                <a:latin typeface="QCF2574"/>
                <a:ea typeface="Times New Roman"/>
                <a:cs typeface="Simplified Arabic"/>
              </a:rPr>
              <a:t> </a:t>
            </a:r>
            <a:r>
              <a:rPr lang="ar-SA" sz="1650" b="1" dirty="0">
                <a:solidFill>
                  <a:srgbClr val="000000"/>
                </a:solidFill>
                <a:latin typeface="Times New Roman"/>
                <a:ea typeface="Times New Roman"/>
                <a:cs typeface="QCF2574"/>
              </a:rPr>
              <a:t>ﱓ</a:t>
            </a:r>
            <a:r>
              <a:rPr lang="ar-SA" sz="100" b="1" dirty="0">
                <a:solidFill>
                  <a:srgbClr val="000000"/>
                </a:solidFill>
                <a:latin typeface="QCF2574"/>
                <a:ea typeface="Times New Roman"/>
                <a:cs typeface="Simplified Arabic"/>
              </a:rPr>
              <a:t> </a:t>
            </a:r>
            <a:r>
              <a:rPr lang="ar-SA" sz="1650" b="1" dirty="0">
                <a:solidFill>
                  <a:srgbClr val="000000"/>
                </a:solidFill>
                <a:latin typeface="Times New Roman"/>
                <a:ea typeface="Times New Roman"/>
                <a:cs typeface="QCF2574"/>
              </a:rPr>
              <a:t>ﱔ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أي تلبث في قراءته وتمهل فيها وافصل الحرف عن الحرف الذي بعده وذلك عوناً على تدبر القرآن وفهمه، ومرتبة الترتيل أفضل المراتب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4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algn="justLow"/>
            <a:endParaRPr lang="en-US" sz="12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ينظر: لسان العرب، مادة ( رتل ):  11/264.</a:t>
            </a:r>
            <a:endParaRPr lang="en-US" sz="10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فن التجويد: 21.</a:t>
            </a:r>
            <a:endParaRPr lang="en-US" sz="1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651230" y="4339466"/>
            <a:ext cx="7200800" cy="71557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marL="245110" indent="-228600" algn="justLow">
              <a:tabLst>
                <a:tab pos="130810" algn="l"/>
              </a:tabLst>
            </a:pPr>
            <a:r>
              <a:rPr lang="ar-IQ" sz="1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وفرق بعض العلماء بين الترتيل والتحقيق: بأن التحقيق يكون للرياضة والتعليم والتمرين، والترتيل يكون للتدبر والتفكر والاستنباط وكل تحقيق ترتيل، وليس كل ترتيل تحقيقاً 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2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(4)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r>
              <a:rPr lang="en-US" sz="1600" smtClean="0"/>
              <a:t> </a:t>
            </a:r>
            <a:endParaRPr lang="ar-IQ" sz="1600" dirty="0" smtClean="0"/>
          </a:p>
          <a:p>
            <a:pPr marL="245110" indent="-228600" algn="justLow">
              <a:tabLst>
                <a:tab pos="130810" algn="l"/>
              </a:tabLst>
            </a:pPr>
            <a:r>
              <a:rPr lang="ar-IQ" sz="1200" baseline="30000" dirty="0" smtClean="0">
                <a:latin typeface="Times New Roman"/>
                <a:ea typeface="Times New Roman"/>
                <a:cs typeface="Simplified Arabic"/>
              </a:rPr>
              <a:t>(4)</a:t>
            </a:r>
            <a:r>
              <a:rPr lang="ar-IQ" sz="12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200" dirty="0">
                <a:latin typeface="Times New Roman"/>
                <a:ea typeface="Times New Roman"/>
                <a:cs typeface="Simplified Arabic"/>
              </a:rPr>
              <a:t>النشر</a:t>
            </a:r>
            <a:r>
              <a:rPr lang="ar-IQ" sz="1200" dirty="0">
                <a:latin typeface="Traditional Arabic"/>
                <a:ea typeface="Times New Roman"/>
                <a:cs typeface="Simplified Arabic"/>
              </a:rPr>
              <a:t> في القراءات العشـر</a:t>
            </a:r>
            <a:r>
              <a:rPr lang="ar-IQ" sz="1200" dirty="0">
                <a:latin typeface="Times New Roman"/>
                <a:ea typeface="Times New Roman"/>
                <a:cs typeface="Simplified Arabic"/>
              </a:rPr>
              <a:t>: 1/109.</a:t>
            </a:r>
            <a:endParaRPr lang="en-US" sz="9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156176" y="1692119"/>
            <a:ext cx="2544427" cy="3770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defTabSz="342892"/>
            <a:r>
              <a:rPr lang="ar-IQ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الرابع- الترتيل  </a:t>
            </a:r>
            <a:endParaRPr lang="ar-AE" sz="2000" dirty="0">
              <a:solidFill>
                <a:prstClr val="black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5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1_ربط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199</Words>
  <Application>Microsoft Office PowerPoint</Application>
  <PresentationFormat>عرض على الشاشة (9:16)‏</PresentationFormat>
  <Paragraphs>31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1_ربطة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Moodi Alfayoumy</dc:creator>
  <cp:lastModifiedBy>DR.Ahmed Saker 2o1O</cp:lastModifiedBy>
  <cp:revision>42</cp:revision>
  <dcterms:created xsi:type="dcterms:W3CDTF">2018-09-14T18:51:34Z</dcterms:created>
  <dcterms:modified xsi:type="dcterms:W3CDTF">2020-03-06T17:49:35Z</dcterms:modified>
</cp:coreProperties>
</file>