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102"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smtClean="0">
                <a:solidFill>
                  <a:srgbClr val="000000"/>
                </a:solidFill>
                <a:latin typeface="Times New Roman"/>
                <a:ea typeface="Times New Roman"/>
                <a:cs typeface="Monotype Koufi"/>
              </a:rPr>
              <a:t>الثامنة عشرة</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smtClean="0">
                <a:cs typeface="B Jadid" pitchFamily="2" charset="-78"/>
              </a:rPr>
              <a:t>18</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32317" y="92249"/>
            <a:ext cx="2550199" cy="438580"/>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lvl="0" algn="ctr"/>
            <a:r>
              <a:rPr lang="ar-SA" sz="2400" dirty="0">
                <a:solidFill>
                  <a:srgbClr val="000000"/>
                </a:solidFill>
                <a:latin typeface="Times New Roman"/>
                <a:ea typeface="Times New Roman"/>
                <a:cs typeface="Monotype Koufi"/>
              </a:rPr>
              <a:t>الوقــف والابتــداء</a:t>
            </a:r>
            <a:endParaRPr lang="en-US" sz="2400" dirty="0">
              <a:solidFill>
                <a:prstClr val="black"/>
              </a:solidFill>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71600" y="1059582"/>
            <a:ext cx="8071634" cy="1731241"/>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SA" dirty="0">
                <a:solidFill>
                  <a:srgbClr val="000000"/>
                </a:solidFill>
                <a:latin typeface="Times New Roman"/>
                <a:ea typeface="Times New Roman"/>
                <a:cs typeface="Simplified Arabic"/>
              </a:rPr>
              <a:t>إنَّ من محاسن التلاوة التقطيع في العبارات القرآنية، ليكون ذلك عاملاً مساعداً على حفظ ما يتلى من القرآن الكريم واستظهاره من قبل سامعه، وليكون وسيلة لإعطاء الصورة الواضحة للشخصيات والحالات التي صوّرها القرآن الكريم ببلاغته المنقطعة النظير وعلى سبيل المثال قوله تعالى</a:t>
            </a:r>
            <a:r>
              <a:rPr lang="ar-SA" dirty="0" smtClean="0">
                <a:solidFill>
                  <a:srgbClr val="000000"/>
                </a:solidFill>
                <a:latin typeface="Times New Roman"/>
                <a:ea typeface="Times New Roman"/>
                <a:cs typeface="Simplified Arabic"/>
              </a:rPr>
              <a:t>:</a:t>
            </a:r>
            <a:endParaRPr lang="ar-IQ" dirty="0" smtClean="0">
              <a:solidFill>
                <a:srgbClr val="000000"/>
              </a:solidFill>
              <a:latin typeface="Times New Roman"/>
              <a:ea typeface="Times New Roman"/>
              <a:cs typeface="Simplified Arabic"/>
            </a:endParaRPr>
          </a:p>
          <a:p>
            <a:pPr algn="justLow"/>
            <a:endParaRPr lang="en-US" dirty="0">
              <a:latin typeface="Times New Roman"/>
              <a:ea typeface="Times New Roman"/>
            </a:endParaRPr>
          </a:p>
          <a:p>
            <a:pPr algn="justLow"/>
            <a:r>
              <a:rPr lang="ar-IQ" b="1" dirty="0">
                <a:solidFill>
                  <a:srgbClr val="000000"/>
                </a:solidFill>
                <a:latin typeface="Times New Roman"/>
                <a:ea typeface="Times New Roman"/>
                <a:cs typeface="QCF2BSML"/>
              </a:rPr>
              <a:t>ﱡ</a:t>
            </a:r>
            <a:r>
              <a:rPr lang="ar-IQ" b="1" dirty="0">
                <a:solidFill>
                  <a:srgbClr val="000000"/>
                </a:solidFill>
                <a:latin typeface="Times New Roman"/>
                <a:ea typeface="Times New Roman"/>
                <a:cs typeface="QCF2554"/>
              </a:rPr>
              <a:t> </a:t>
            </a:r>
            <a:r>
              <a:rPr lang="ar-SA" b="1" dirty="0">
                <a:solidFill>
                  <a:srgbClr val="000000"/>
                </a:solidFill>
                <a:latin typeface="Times New Roman"/>
                <a:ea typeface="Times New Roman"/>
                <a:cs typeface="QCF2554"/>
              </a:rPr>
              <a:t>ﲮ ﲯ ﲰ </a:t>
            </a:r>
            <a:r>
              <a:rPr lang="ar-SA" b="1" dirty="0" err="1">
                <a:solidFill>
                  <a:srgbClr val="000000"/>
                </a:solidFill>
                <a:latin typeface="Times New Roman"/>
                <a:ea typeface="Times New Roman"/>
                <a:cs typeface="QCF2554"/>
              </a:rPr>
              <a:t>ﲱﲲ</a:t>
            </a:r>
            <a:r>
              <a:rPr lang="ar-SA" b="1" dirty="0">
                <a:solidFill>
                  <a:srgbClr val="000000"/>
                </a:solidFill>
                <a:latin typeface="Times New Roman"/>
                <a:ea typeface="Times New Roman"/>
                <a:cs typeface="QCF2554"/>
              </a:rPr>
              <a:t>  ﲳ ﲴ ﲵ </a:t>
            </a:r>
            <a:r>
              <a:rPr lang="ar-SA" b="1" dirty="0" err="1">
                <a:solidFill>
                  <a:srgbClr val="000000"/>
                </a:solidFill>
                <a:latin typeface="Times New Roman"/>
                <a:ea typeface="Times New Roman"/>
                <a:cs typeface="QCF2554"/>
              </a:rPr>
              <a:t>ﲶﲷ</a:t>
            </a:r>
            <a:r>
              <a:rPr lang="ar-SA" b="1" dirty="0">
                <a:solidFill>
                  <a:srgbClr val="000000"/>
                </a:solidFill>
                <a:latin typeface="Times New Roman"/>
                <a:ea typeface="Times New Roman"/>
                <a:cs typeface="QCF2554"/>
              </a:rPr>
              <a:t> ﲸ ﲹ </a:t>
            </a:r>
            <a:r>
              <a:rPr lang="ar-SA" b="1" dirty="0" err="1">
                <a:solidFill>
                  <a:srgbClr val="000000"/>
                </a:solidFill>
                <a:latin typeface="Times New Roman"/>
                <a:ea typeface="Times New Roman"/>
                <a:cs typeface="QCF2554"/>
              </a:rPr>
              <a:t>ﲺﲻ</a:t>
            </a:r>
            <a:r>
              <a:rPr lang="ar-SA" b="1" dirty="0">
                <a:solidFill>
                  <a:srgbClr val="000000"/>
                </a:solidFill>
                <a:latin typeface="Times New Roman"/>
                <a:ea typeface="Times New Roman"/>
                <a:cs typeface="QCF2554"/>
              </a:rPr>
              <a:t> ﲼ ﲽ  ﲾ </a:t>
            </a:r>
            <a:r>
              <a:rPr lang="ar-SA" b="1" dirty="0" err="1">
                <a:solidFill>
                  <a:srgbClr val="000000"/>
                </a:solidFill>
                <a:latin typeface="Times New Roman"/>
                <a:ea typeface="Times New Roman"/>
                <a:cs typeface="QCF2554"/>
              </a:rPr>
              <a:t>ﲿﳀ</a:t>
            </a:r>
            <a:r>
              <a:rPr lang="ar-SA" b="1" dirty="0">
                <a:solidFill>
                  <a:srgbClr val="000000"/>
                </a:solidFill>
                <a:latin typeface="Times New Roman"/>
                <a:ea typeface="Times New Roman"/>
                <a:cs typeface="QCF2554"/>
              </a:rPr>
              <a:t> ﳁ ﳂ </a:t>
            </a:r>
            <a:r>
              <a:rPr lang="ar-SA" b="1" dirty="0" err="1">
                <a:solidFill>
                  <a:srgbClr val="000000"/>
                </a:solidFill>
                <a:latin typeface="Times New Roman"/>
                <a:ea typeface="Times New Roman"/>
                <a:cs typeface="QCF2554"/>
              </a:rPr>
              <a:t>ﳃﳄ</a:t>
            </a:r>
            <a:r>
              <a:rPr lang="ar-SA" b="1" dirty="0">
                <a:solidFill>
                  <a:srgbClr val="000000"/>
                </a:solidFill>
                <a:latin typeface="Times New Roman"/>
                <a:ea typeface="Times New Roman"/>
                <a:cs typeface="QCF2554"/>
              </a:rPr>
              <a:t> ﳅ </a:t>
            </a:r>
            <a:r>
              <a:rPr lang="ar-SA" b="1" dirty="0" err="1">
                <a:solidFill>
                  <a:srgbClr val="000000"/>
                </a:solidFill>
                <a:latin typeface="Times New Roman"/>
                <a:ea typeface="Times New Roman"/>
                <a:cs typeface="QCF2554"/>
              </a:rPr>
              <a:t>ﳆﳇ</a:t>
            </a:r>
            <a:r>
              <a:rPr lang="ar-SA" b="1" dirty="0">
                <a:solidFill>
                  <a:srgbClr val="000000"/>
                </a:solidFill>
                <a:latin typeface="Times New Roman"/>
                <a:ea typeface="Times New Roman"/>
                <a:cs typeface="QCF2554"/>
              </a:rPr>
              <a:t> ﳈ ﳉ</a:t>
            </a:r>
            <a:r>
              <a:rPr lang="ar-SA" b="1" dirty="0">
                <a:solidFill>
                  <a:srgbClr val="000000"/>
                </a:solidFill>
                <a:latin typeface="Times New Roman"/>
                <a:ea typeface="Times New Roman"/>
                <a:cs typeface="QCF2043"/>
              </a:rPr>
              <a:t> </a:t>
            </a:r>
            <a:r>
              <a:rPr lang="ar-IQ" b="1" dirty="0">
                <a:solidFill>
                  <a:srgbClr val="000000"/>
                </a:solidFill>
                <a:latin typeface="Times New Roman"/>
                <a:ea typeface="Times New Roman"/>
                <a:cs typeface="QCF2BSML"/>
              </a:rPr>
              <a:t>ﱠ</a:t>
            </a:r>
            <a:r>
              <a:rPr lang="ar-SA" dirty="0">
                <a:solidFill>
                  <a:srgbClr val="000000"/>
                </a:solidFill>
                <a:latin typeface="Times New Roman"/>
                <a:ea typeface="Times New Roman"/>
                <a:cs typeface="Simplified Arabic"/>
              </a:rPr>
              <a:t>، المنافقون: 4.</a:t>
            </a:r>
            <a:endParaRPr lang="en-US" dirty="0">
              <a:effectLst/>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9" name="مربع نص 8"/>
          <p:cNvSpPr txBox="1"/>
          <p:nvPr/>
        </p:nvSpPr>
        <p:spPr>
          <a:xfrm>
            <a:off x="6548657" y="509865"/>
            <a:ext cx="2496186" cy="438580"/>
          </a:xfrm>
          <a:prstGeom prst="rect">
            <a:avLst/>
          </a:prstGeom>
          <a:effectLst>
            <a:glow rad="63500">
              <a:schemeClr val="accent1">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lIns="68579" tIns="34289" rIns="68579" bIns="34289" rtlCol="1">
            <a:spAutoFit/>
          </a:bodyPr>
          <a:lstStyle/>
          <a:p>
            <a:pPr algn="ctr"/>
            <a:r>
              <a:rPr lang="ar-SA" sz="2400" dirty="0">
                <a:solidFill>
                  <a:srgbClr val="000000"/>
                </a:solidFill>
                <a:latin typeface="Times New Roman"/>
                <a:ea typeface="Times New Roman"/>
                <a:cs typeface="Monotype Koufi"/>
              </a:rPr>
              <a:t>فائدته والغاية منه</a:t>
            </a:r>
            <a:endParaRPr lang="en-US" sz="2400" dirty="0">
              <a:effectLst/>
              <a:latin typeface="Times New Roman"/>
              <a:ea typeface="Times New Roman"/>
            </a:endParaRPr>
          </a:p>
        </p:txBody>
      </p:sp>
      <p:sp>
        <p:nvSpPr>
          <p:cNvPr id="11" name="مربع نص 10"/>
          <p:cNvSpPr txBox="1"/>
          <p:nvPr/>
        </p:nvSpPr>
        <p:spPr>
          <a:xfrm>
            <a:off x="899592" y="2859782"/>
            <a:ext cx="8109426" cy="2162128"/>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SA" dirty="0">
                <a:solidFill>
                  <a:srgbClr val="000000"/>
                </a:solidFill>
                <a:latin typeface="Times New Roman"/>
                <a:ea typeface="Times New Roman"/>
                <a:cs typeface="Simplified Arabic"/>
              </a:rPr>
              <a:t>فهذه آية واحدة تصف الحالة النفسية للمنافقين، فلو قطعها القارئ هذا التقطيع فإن أثرها في النفس سيكون أعمق </a:t>
            </a:r>
            <a:r>
              <a:rPr lang="ar-SA" dirty="0" smtClean="0">
                <a:solidFill>
                  <a:srgbClr val="000000"/>
                </a:solidFill>
                <a:latin typeface="Times New Roman"/>
                <a:ea typeface="Times New Roman"/>
                <a:cs typeface="Simplified Arabic"/>
              </a:rPr>
              <a:t>وأبلغ</a:t>
            </a:r>
            <a:r>
              <a:rPr lang="ar-SA" baseline="30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SA" baseline="30000"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a:t>
            </a:r>
            <a:endParaRPr lang="en-US" dirty="0">
              <a:latin typeface="Times New Roman"/>
              <a:ea typeface="Times New Roman"/>
            </a:endParaRPr>
          </a:p>
          <a:p>
            <a:pPr algn="justLow"/>
            <a:r>
              <a:rPr lang="ar-SA" dirty="0">
                <a:solidFill>
                  <a:srgbClr val="000000"/>
                </a:solidFill>
                <a:latin typeface="Times New Roman"/>
                <a:ea typeface="Times New Roman"/>
                <a:cs typeface="Simplified Arabic"/>
              </a:rPr>
              <a:t>	</a:t>
            </a:r>
            <a:r>
              <a:rPr lang="ar-IQ" b="1" dirty="0">
                <a:solidFill>
                  <a:srgbClr val="000000"/>
                </a:solidFill>
                <a:latin typeface="Times New Roman"/>
                <a:ea typeface="Times New Roman"/>
                <a:cs typeface="QCF2BSML"/>
              </a:rPr>
              <a:t>ﱡ</a:t>
            </a:r>
            <a:r>
              <a:rPr lang="ar-IQ" b="1" dirty="0">
                <a:solidFill>
                  <a:srgbClr val="000000"/>
                </a:solidFill>
                <a:latin typeface="Times New Roman"/>
                <a:ea typeface="Times New Roman"/>
                <a:cs typeface="QCF2554"/>
              </a:rPr>
              <a:t> </a:t>
            </a:r>
            <a:r>
              <a:rPr lang="ar-SA" b="1" dirty="0">
                <a:solidFill>
                  <a:srgbClr val="000000"/>
                </a:solidFill>
                <a:latin typeface="Times New Roman"/>
                <a:ea typeface="Times New Roman"/>
                <a:cs typeface="QCF2554"/>
              </a:rPr>
              <a:t>ﲮ ﲯ ﲰ </a:t>
            </a:r>
            <a:r>
              <a:rPr lang="ar-SA" b="1" dirty="0" err="1">
                <a:solidFill>
                  <a:srgbClr val="000000"/>
                </a:solidFill>
                <a:latin typeface="Times New Roman"/>
                <a:ea typeface="Times New Roman"/>
                <a:cs typeface="QCF2554"/>
              </a:rPr>
              <a:t>ﲱﲲ</a:t>
            </a:r>
            <a:r>
              <a:rPr lang="ar-SA" b="1" dirty="0">
                <a:solidFill>
                  <a:srgbClr val="000000"/>
                </a:solidFill>
                <a:latin typeface="Times New Roman"/>
                <a:ea typeface="Times New Roman"/>
                <a:cs typeface="QCF2554"/>
              </a:rPr>
              <a:t>  </a:t>
            </a:r>
            <a:r>
              <a:rPr lang="ar-SA" b="1" dirty="0">
                <a:solidFill>
                  <a:srgbClr val="000000"/>
                </a:solidFill>
                <a:latin typeface="Times New Roman"/>
                <a:ea typeface="Times New Roman"/>
                <a:cs typeface="Simplified Arabic"/>
              </a:rPr>
              <a:t>*</a:t>
            </a:r>
            <a:r>
              <a:rPr lang="ar-SA" b="1" dirty="0">
                <a:solidFill>
                  <a:srgbClr val="000000"/>
                </a:solidFill>
                <a:latin typeface="Times New Roman"/>
                <a:ea typeface="Times New Roman"/>
                <a:cs typeface="QCF2554"/>
              </a:rPr>
              <a:t> ﲳ ﲴ ﲵ </a:t>
            </a:r>
            <a:r>
              <a:rPr lang="ar-SA" b="1" dirty="0" err="1">
                <a:solidFill>
                  <a:srgbClr val="000000"/>
                </a:solidFill>
                <a:latin typeface="Times New Roman"/>
                <a:ea typeface="Times New Roman"/>
                <a:cs typeface="QCF2554"/>
              </a:rPr>
              <a:t>ﲶﲷ</a:t>
            </a:r>
            <a:r>
              <a:rPr lang="ar-SA" dirty="0">
                <a:solidFill>
                  <a:srgbClr val="000000"/>
                </a:solidFill>
                <a:latin typeface="Times New Roman"/>
                <a:ea typeface="Times New Roman"/>
                <a:cs typeface="Simplified Arabic"/>
              </a:rPr>
              <a:t> </a:t>
            </a:r>
            <a:r>
              <a:rPr lang="ar-SA" b="1" dirty="0">
                <a:solidFill>
                  <a:srgbClr val="000000"/>
                </a:solidFill>
                <a:latin typeface="Times New Roman"/>
                <a:ea typeface="Times New Roman"/>
                <a:cs typeface="Simplified Arabic"/>
              </a:rPr>
              <a:t>*</a:t>
            </a:r>
            <a:r>
              <a:rPr lang="ar-SA" b="1" dirty="0">
                <a:solidFill>
                  <a:srgbClr val="000000"/>
                </a:solidFill>
                <a:latin typeface="Times New Roman"/>
                <a:ea typeface="Times New Roman"/>
                <a:cs typeface="QCF2554"/>
              </a:rPr>
              <a:t> ﲸ ﲹ ﲺ</a:t>
            </a:r>
            <a:r>
              <a:rPr lang="ar-SA" b="1" dirty="0">
                <a:solidFill>
                  <a:srgbClr val="000000"/>
                </a:solidFill>
                <a:latin typeface="Times New Roman"/>
                <a:ea typeface="Times New Roman"/>
                <a:cs typeface="Simplified Arabic"/>
              </a:rPr>
              <a:t>*</a:t>
            </a:r>
            <a:r>
              <a:rPr lang="ar-SA" b="1" dirty="0">
                <a:solidFill>
                  <a:srgbClr val="000000"/>
                </a:solidFill>
                <a:latin typeface="Times New Roman"/>
                <a:ea typeface="Times New Roman"/>
                <a:cs typeface="QCF2554"/>
              </a:rPr>
              <a:t> ﲼ ﲽ  ﲾ </a:t>
            </a:r>
            <a:r>
              <a:rPr lang="ar-SA" b="1" dirty="0" err="1">
                <a:solidFill>
                  <a:srgbClr val="000000"/>
                </a:solidFill>
                <a:latin typeface="Times New Roman"/>
                <a:ea typeface="Times New Roman"/>
                <a:cs typeface="QCF2554"/>
              </a:rPr>
              <a:t>ﲿﳀ</a:t>
            </a:r>
            <a:r>
              <a:rPr lang="ar-SA" b="1" dirty="0">
                <a:solidFill>
                  <a:srgbClr val="000000"/>
                </a:solidFill>
                <a:latin typeface="Times New Roman"/>
                <a:ea typeface="Times New Roman"/>
                <a:cs typeface="QCF2554"/>
              </a:rPr>
              <a:t> </a:t>
            </a:r>
            <a:r>
              <a:rPr lang="ar-SA" b="1" dirty="0">
                <a:solidFill>
                  <a:srgbClr val="000000"/>
                </a:solidFill>
                <a:latin typeface="Times New Roman"/>
                <a:ea typeface="Times New Roman"/>
                <a:cs typeface="Simplified Arabic"/>
              </a:rPr>
              <a:t>* </a:t>
            </a:r>
            <a:r>
              <a:rPr lang="ar-SA" b="1" dirty="0">
                <a:solidFill>
                  <a:srgbClr val="000000"/>
                </a:solidFill>
                <a:latin typeface="Times New Roman"/>
                <a:ea typeface="Times New Roman"/>
                <a:cs typeface="QCF2554"/>
              </a:rPr>
              <a:t>ﳁ ﳂ ﳃ</a:t>
            </a:r>
            <a:r>
              <a:rPr lang="ar-SA" b="1" dirty="0">
                <a:solidFill>
                  <a:srgbClr val="000000"/>
                </a:solidFill>
                <a:latin typeface="Times New Roman"/>
                <a:ea typeface="Times New Roman"/>
                <a:cs typeface="Simplified Arabic"/>
              </a:rPr>
              <a:t>*</a:t>
            </a:r>
            <a:r>
              <a:rPr lang="ar-SA" b="1" dirty="0">
                <a:solidFill>
                  <a:srgbClr val="000000"/>
                </a:solidFill>
                <a:latin typeface="Times New Roman"/>
                <a:ea typeface="Times New Roman"/>
                <a:cs typeface="QCF2554"/>
              </a:rPr>
              <a:t> </a:t>
            </a:r>
            <a:r>
              <a:rPr lang="ar-SA" b="1" dirty="0" err="1">
                <a:solidFill>
                  <a:srgbClr val="000000"/>
                </a:solidFill>
                <a:latin typeface="Times New Roman"/>
                <a:ea typeface="Times New Roman"/>
                <a:cs typeface="QCF2554"/>
              </a:rPr>
              <a:t>ﳃﳄ</a:t>
            </a:r>
            <a:r>
              <a:rPr lang="ar-SA" b="1" dirty="0">
                <a:solidFill>
                  <a:srgbClr val="000000"/>
                </a:solidFill>
                <a:latin typeface="Times New Roman"/>
                <a:ea typeface="Times New Roman"/>
                <a:cs typeface="QCF2554"/>
              </a:rPr>
              <a:t> ﳅ </a:t>
            </a:r>
            <a:r>
              <a:rPr lang="ar-SA" b="1" dirty="0" err="1">
                <a:solidFill>
                  <a:srgbClr val="000000"/>
                </a:solidFill>
                <a:latin typeface="Times New Roman"/>
                <a:ea typeface="Times New Roman"/>
                <a:cs typeface="QCF2554"/>
              </a:rPr>
              <a:t>ﳆﳇ</a:t>
            </a:r>
            <a:r>
              <a:rPr lang="ar-SA" b="1" dirty="0">
                <a:solidFill>
                  <a:srgbClr val="000000"/>
                </a:solidFill>
                <a:latin typeface="Times New Roman"/>
                <a:ea typeface="Times New Roman"/>
                <a:cs typeface="QCF2554"/>
              </a:rPr>
              <a:t> ﳈ ﳉ</a:t>
            </a:r>
            <a:r>
              <a:rPr lang="ar-SA" b="1" dirty="0">
                <a:solidFill>
                  <a:srgbClr val="000000"/>
                </a:solidFill>
                <a:latin typeface="Times New Roman"/>
                <a:ea typeface="Times New Roman"/>
                <a:cs typeface="QCF2043"/>
              </a:rPr>
              <a:t> </a:t>
            </a:r>
            <a:r>
              <a:rPr lang="ar-IQ" b="1" dirty="0">
                <a:solidFill>
                  <a:srgbClr val="000000"/>
                </a:solidFill>
                <a:latin typeface="Times New Roman"/>
                <a:ea typeface="Times New Roman"/>
                <a:cs typeface="QCF2BSML"/>
              </a:rPr>
              <a:t>ﱠ</a:t>
            </a:r>
            <a:endParaRPr lang="en-US" dirty="0">
              <a:latin typeface="Times New Roman"/>
              <a:ea typeface="Times New Roman"/>
            </a:endParaRPr>
          </a:p>
          <a:p>
            <a:pPr algn="justLow"/>
            <a:r>
              <a:rPr lang="ar-SA" dirty="0">
                <a:solidFill>
                  <a:srgbClr val="000000"/>
                </a:solidFill>
                <a:latin typeface="Times New Roman"/>
                <a:ea typeface="Times New Roman"/>
                <a:cs typeface="Simplified Arabic"/>
              </a:rPr>
              <a:t>	ففهم المعاني القرآنية واستيعاب مقاصد الآيات مهمة لقارئ القرآن فيعرف أين يقف ومن أين يبتدئ لكي يكون هناك شيء من الملازمة بين المعنى والصوت المعبّر عنه</a:t>
            </a:r>
            <a:r>
              <a:rPr lang="ar-SA" dirty="0" smtClean="0">
                <a:solidFill>
                  <a:srgbClr val="000000"/>
                </a:solidFill>
                <a:latin typeface="Times New Roman"/>
                <a:ea typeface="Times New Roman"/>
                <a:cs typeface="Simplified Arabic"/>
              </a:rPr>
              <a:t>.</a:t>
            </a:r>
            <a:endParaRPr lang="ar-IQ" dirty="0" smtClean="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algn="justLow"/>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كيف تقرأ القرآن: 117.</a:t>
            </a:r>
            <a:endParaRPr lang="en-US" sz="1400"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9"/>
                                        </p:tgtEl>
                                        <p:attrNameLst>
                                          <p:attrName>style.visibility</p:attrName>
                                        </p:attrNameLst>
                                      </p:cBhvr>
                                      <p:to>
                                        <p:strVal val="visible"/>
                                      </p:to>
                                    </p:set>
                                    <p:animScale>
                                      <p:cBhvr>
                                        <p:cTn id="3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9"/>
                                        </p:tgtEl>
                                        <p:attrNameLst>
                                          <p:attrName>ppt_x</p:attrName>
                                          <p:attrName>ppt_y</p:attrName>
                                        </p:attrNameLst>
                                      </p:cBhvr>
                                    </p:animMotion>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grpId="0" nodeType="clickEffect">
                                  <p:stCondLst>
                                    <p:cond delay="0"/>
                                  </p:stCondLst>
                                  <p:iterate type="wd">
                                    <p:tmPct val="10000"/>
                                  </p:iterate>
                                  <p:childTnLst>
                                    <p:set>
                                      <p:cBhvr>
                                        <p:cTn id="38" dur="1" fill="hold">
                                          <p:stCondLst>
                                            <p:cond delay="0"/>
                                          </p:stCondLst>
                                        </p:cTn>
                                        <p:tgtEl>
                                          <p:spTgt spid="11"/>
                                        </p:tgtEl>
                                        <p:attrNameLst>
                                          <p:attrName>style.visibility</p:attrName>
                                        </p:attrNameLst>
                                      </p:cBhvr>
                                      <p:to>
                                        <p:strVal val="visible"/>
                                      </p:to>
                                    </p:set>
                                    <p:animScale>
                                      <p:cBhvr>
                                        <p:cTn id="39"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1"/>
                                        </p:tgtEl>
                                        <p:attrNameLst>
                                          <p:attrName>ppt_x</p:attrName>
                                          <p:attrName>ppt_y</p:attrName>
                                        </p:attrNameLst>
                                      </p:cBhvr>
                                    </p:animMotion>
                                    <p:animEffect transition="in" filter="fade">
                                      <p:cBhvr>
                                        <p:cTn id="4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مربع نص 4"/>
          <p:cNvSpPr txBox="1"/>
          <p:nvPr/>
        </p:nvSpPr>
        <p:spPr>
          <a:xfrm>
            <a:off x="1944910" y="699542"/>
            <a:ext cx="6753268" cy="3198309"/>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SA" dirty="0">
                <a:solidFill>
                  <a:srgbClr val="000000"/>
                </a:solidFill>
                <a:latin typeface="Times New Roman"/>
                <a:ea typeface="Times New Roman"/>
                <a:cs typeface="Simplified Arabic"/>
              </a:rPr>
              <a:t>	القرآن الكريم كله تام حسن، فالوقف شرعاً جائز في أي موضع منه ما لم يؤدِ إلى تغيير المعنى أو خفائه. وثبت في الحديث الشريف الوارد عن أم المؤمنين أم سلمة  أنها قالت كان النبي </a:t>
            </a:r>
            <a:r>
              <a:rPr lang="ar-IQ" dirty="0">
                <a:solidFill>
                  <a:srgbClr val="000000"/>
                </a:solidFill>
                <a:latin typeface="Simplified Arabic"/>
                <a:ea typeface="Times New Roman"/>
                <a:cs typeface="Simplified Arabic"/>
              </a:rPr>
              <a:t>(</a:t>
            </a:r>
            <a:r>
              <a:rPr lang="ar-IQ" dirty="0">
                <a:solidFill>
                  <a:srgbClr val="000000"/>
                </a:solidFill>
                <a:latin typeface="Cambria Math"/>
                <a:ea typeface="Times New Roman"/>
                <a:cs typeface="Simplified Arabic"/>
                <a:sym typeface="V_Symbols"/>
              </a:rPr>
              <a:t></a:t>
            </a:r>
            <a:r>
              <a:rPr lang="ar-IQ" dirty="0">
                <a:solidFill>
                  <a:srgbClr val="000000"/>
                </a:solidFill>
                <a:latin typeface="Simplified Arabic"/>
                <a:ea typeface="Times New Roman"/>
                <a:cs typeface="Simplified Arabic"/>
              </a:rPr>
              <a:t>)</a:t>
            </a:r>
            <a:r>
              <a:rPr lang="ar-IQ" dirty="0">
                <a:solidFill>
                  <a:srgbClr val="000000"/>
                </a:solidFill>
                <a:latin typeface="Times New Roman"/>
                <a:ea typeface="Times New Roman"/>
                <a:cs typeface="Simplified Arabic"/>
              </a:rPr>
              <a:t> </a:t>
            </a:r>
            <a:r>
              <a:rPr lang="ar-SA" dirty="0">
                <a:solidFill>
                  <a:srgbClr val="000000"/>
                </a:solidFill>
                <a:latin typeface="Times New Roman"/>
                <a:ea typeface="Times New Roman"/>
                <a:cs typeface="Simplified Arabic"/>
              </a:rPr>
              <a:t>يقطع قراءته آية </a:t>
            </a:r>
            <a:r>
              <a:rPr lang="ar-SA" dirty="0" smtClean="0">
                <a:solidFill>
                  <a:srgbClr val="000000"/>
                </a:solidFill>
                <a:latin typeface="Times New Roman"/>
                <a:ea typeface="Times New Roman"/>
                <a:cs typeface="Simplified Arabic"/>
              </a:rPr>
              <a:t>آية</a:t>
            </a:r>
            <a:r>
              <a:rPr lang="ar-SA" baseline="30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SA" baseline="30000"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a:t>
            </a:r>
            <a:endParaRPr lang="en-US" dirty="0">
              <a:latin typeface="Times New Roman"/>
              <a:ea typeface="Times New Roman"/>
            </a:endParaRPr>
          </a:p>
          <a:p>
            <a:pPr algn="justLow"/>
            <a:r>
              <a:rPr lang="ar-SA" dirty="0">
                <a:solidFill>
                  <a:srgbClr val="000000"/>
                </a:solidFill>
                <a:latin typeface="Times New Roman"/>
                <a:ea typeface="Times New Roman"/>
                <a:cs typeface="Simplified Arabic"/>
              </a:rPr>
              <a:t>	وأختلفت الآراء في الوقف والإبتداء باعتبار أقسامه أقساماً عدة ومن أشهرها التقسيم الرباعي لأنه مذهب أكثر القراء، أما الابتداء فليس كالوقف: إختياري واضطراري، بل هو اختياري دائماً. وقالوا في أقسامه كأقسام الوقف </a:t>
            </a:r>
            <a:r>
              <a:rPr lang="ar-SA" dirty="0" smtClean="0">
                <a:solidFill>
                  <a:srgbClr val="000000"/>
                </a:solidFill>
                <a:latin typeface="Times New Roman"/>
                <a:ea typeface="Times New Roman"/>
                <a:cs typeface="Simplified Arabic"/>
              </a:rPr>
              <a:t>الأربعة</a:t>
            </a:r>
            <a:r>
              <a:rPr lang="ar-SA" baseline="30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2</a:t>
            </a:r>
            <a:r>
              <a:rPr lang="ar-SA" baseline="30000"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a:t>
            </a:r>
            <a:endParaRPr lang="ar-IQ" dirty="0" smtClean="0">
              <a:solidFill>
                <a:srgbClr val="000000"/>
              </a:solidFill>
              <a:latin typeface="Times New Roman"/>
              <a:ea typeface="Times New Roman"/>
              <a:cs typeface="Simplified Arabic"/>
            </a:endParaRPr>
          </a:p>
          <a:p>
            <a:pPr algn="justLow"/>
            <a:endParaRPr lang="en-US" dirty="0">
              <a:latin typeface="Times New Roman"/>
              <a:ea typeface="Times New Roman"/>
            </a:endParaRPr>
          </a:p>
          <a:p>
            <a:pPr marL="255905" indent="-255905" algn="justLow">
              <a:lnSpc>
                <a:spcPts val="1900"/>
              </a:lnSpc>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a:t>
            </a:r>
            <a:r>
              <a:rPr lang="ar-IQ" sz="1400" dirty="0">
                <a:latin typeface="Times New Roman"/>
                <a:ea typeface="Times New Roman"/>
                <a:cs typeface="Simplified Arabic"/>
              </a:rPr>
              <a:t>ينظر: سنن أبي داود:4/37، كتاب الحروف والقراءات، رقم(4001). وسنن الترمذي:5/ 185، كتاب فضائل  القرآن، باب ما جاء كيف كانت قراءة النبي </a:t>
            </a:r>
            <a:r>
              <a:rPr lang="ar-IQ" sz="1400" dirty="0">
                <a:latin typeface="Simplified Arabic"/>
                <a:ea typeface="Times New Roman"/>
                <a:cs typeface="Simplified Arabic"/>
              </a:rPr>
              <a:t>(</a:t>
            </a:r>
            <a:r>
              <a:rPr lang="ar-IQ" sz="1400" dirty="0">
                <a:latin typeface="Cambria Math"/>
                <a:ea typeface="Times New Roman"/>
                <a:cs typeface="Simplified Arabic"/>
                <a:sym typeface="V_Symbols"/>
              </a:rPr>
              <a:t></a:t>
            </a:r>
            <a:r>
              <a:rPr lang="ar-IQ" sz="1400" dirty="0">
                <a:latin typeface="Simplified Arabic"/>
                <a:ea typeface="Times New Roman"/>
                <a:cs typeface="Simplified Arabic"/>
              </a:rPr>
              <a:t>)</a:t>
            </a:r>
            <a:r>
              <a:rPr lang="ar-IQ" sz="1400" dirty="0">
                <a:latin typeface="Times New Roman"/>
                <a:ea typeface="Times New Roman"/>
                <a:cs typeface="Simplified Arabic"/>
              </a:rPr>
              <a:t>، رقم(2927). والحديث صحيح، ينظر:</a:t>
            </a:r>
            <a:r>
              <a:rPr lang="ar-IQ" sz="1400" dirty="0">
                <a:latin typeface="Traditional Arabic"/>
                <a:ea typeface="Times New Roman"/>
                <a:cs typeface="Simplified Arabic"/>
              </a:rPr>
              <a:t> إرواء الغليل في  تخريج أحاديث منار السبيل</a:t>
            </a:r>
            <a:r>
              <a:rPr lang="ar-IQ" sz="1400" dirty="0">
                <a:latin typeface="Times New Roman"/>
                <a:ea typeface="Times New Roman"/>
                <a:cs typeface="Simplified Arabic"/>
              </a:rPr>
              <a:t>: </a:t>
            </a:r>
            <a:r>
              <a:rPr lang="ar-IQ" sz="1400" dirty="0">
                <a:latin typeface="Simplified Arabic"/>
                <a:ea typeface="Times New Roman"/>
                <a:cs typeface="Simplified Arabic"/>
              </a:rPr>
              <a:t>2/     59، كتاب الصلاة، </a:t>
            </a:r>
            <a:r>
              <a:rPr lang="ar-IQ" sz="1400" dirty="0">
                <a:latin typeface="Traditional Arabic"/>
                <a:ea typeface="Times New Roman"/>
                <a:cs typeface="Simplified Arabic"/>
              </a:rPr>
              <a:t>حديث أم سلمة:  انَّ النبي </a:t>
            </a:r>
            <a:r>
              <a:rPr lang="ar-IQ" sz="1400" dirty="0">
                <a:latin typeface="Simplified Arabic"/>
                <a:ea typeface="Times New Roman"/>
                <a:cs typeface="Simplified Arabic"/>
              </a:rPr>
              <a:t>(</a:t>
            </a:r>
            <a:r>
              <a:rPr lang="ar-IQ" sz="1400" dirty="0">
                <a:latin typeface="Cambria Math"/>
                <a:ea typeface="Times New Roman"/>
                <a:cs typeface="Simplified Arabic"/>
                <a:sym typeface="V_Symbols"/>
              </a:rPr>
              <a:t></a:t>
            </a:r>
            <a:r>
              <a:rPr lang="ar-IQ" sz="1400" dirty="0">
                <a:latin typeface="Simplified Arabic"/>
                <a:ea typeface="Times New Roman"/>
                <a:cs typeface="Simplified Arabic"/>
              </a:rPr>
              <a:t>)   </a:t>
            </a:r>
            <a:r>
              <a:rPr lang="ar-IQ" sz="1400" dirty="0">
                <a:latin typeface="Traditional Arabic"/>
                <a:ea typeface="Times New Roman"/>
                <a:cs typeface="Simplified Arabic"/>
              </a:rPr>
              <a:t> قرأ في الصلاة بسم الله الرحمن الرحيم , وعدها آية ،</a:t>
            </a:r>
            <a:r>
              <a:rPr lang="ar-IQ" sz="1400" dirty="0">
                <a:latin typeface="Simplified Arabic"/>
                <a:ea typeface="Times New Roman"/>
                <a:cs typeface="Simplified Arabic"/>
              </a:rPr>
              <a:t> رقم ( 343</a:t>
            </a:r>
            <a:r>
              <a:rPr lang="ar-IQ" sz="1400" dirty="0" smtClean="0">
                <a:latin typeface="Times New Roman"/>
                <a:ea typeface="Times New Roman"/>
                <a:cs typeface="Simplified Arabic"/>
              </a:rPr>
              <a:t>).</a:t>
            </a:r>
            <a:r>
              <a:rPr lang="en-US" sz="1400" dirty="0">
                <a:latin typeface="Times New Roman"/>
                <a:ea typeface="Times New Roman"/>
                <a:cs typeface="Simplified Arabic"/>
              </a:rPr>
              <a:t> </a:t>
            </a:r>
            <a:endParaRPr lang="en-US" sz="1400" dirty="0">
              <a:latin typeface="Times New Roman"/>
              <a:ea typeface="Times New Roman"/>
            </a:endParaRPr>
          </a:p>
          <a:p>
            <a:pPr algn="justLow"/>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التجويد وآداب التلاوة، 53.</a:t>
            </a:r>
            <a:endParaRPr lang="en-US" sz="1400" dirty="0">
              <a:effectLst/>
              <a:latin typeface="Times New Roman"/>
              <a:ea typeface="Times New Roman"/>
            </a:endParaRPr>
          </a:p>
        </p:txBody>
      </p:sp>
      <p:sp>
        <p:nvSpPr>
          <p:cNvPr id="7" name="مستطيل 6"/>
          <p:cNvSpPr/>
          <p:nvPr/>
        </p:nvSpPr>
        <p:spPr>
          <a:xfrm>
            <a:off x="1800338" y="4011910"/>
            <a:ext cx="6897946" cy="1084910"/>
          </a:xfrm>
          <a:prstGeom prst="rect">
            <a:avLst/>
          </a:prstGeom>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SA" sz="1400" dirty="0">
                <a:solidFill>
                  <a:srgbClr val="000000"/>
                </a:solidFill>
                <a:latin typeface="Times New Roman"/>
                <a:ea typeface="Times New Roman"/>
                <a:cs typeface="Simplified Arabic"/>
              </a:rPr>
              <a:t>	</a:t>
            </a:r>
            <a:r>
              <a:rPr lang="ar-SA" dirty="0">
                <a:solidFill>
                  <a:srgbClr val="000000"/>
                </a:solidFill>
                <a:latin typeface="Times New Roman"/>
                <a:ea typeface="Times New Roman"/>
                <a:cs typeface="Simplified Arabic"/>
              </a:rPr>
              <a:t>قال الزركشي: " الوقف عند أكثر القراء ينقسم إلى أربعة أقسام: تام مختار، وكاف جائز، وحسن مفهوم، وقبيح متروك </a:t>
            </a:r>
            <a:r>
              <a:rPr lang="ar-SA" dirty="0" smtClean="0">
                <a:solidFill>
                  <a:srgbClr val="000000"/>
                </a:solidFill>
                <a:latin typeface="Times New Roman"/>
                <a:ea typeface="Times New Roman"/>
                <a:cs typeface="Simplified Arabic"/>
              </a:rPr>
              <a:t>"</a:t>
            </a:r>
            <a:r>
              <a:rPr lang="ar-SA" baseline="30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3</a:t>
            </a:r>
            <a:r>
              <a:rPr lang="ar-SA" baseline="30000"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a:t>
            </a:r>
            <a:endParaRPr lang="ar-IQ" dirty="0" smtClean="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algn="justLow"/>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البرهان في علوم القرآن: 1/35</a:t>
            </a:r>
            <a:r>
              <a:rPr lang="ar-SA" sz="1200" dirty="0">
                <a:latin typeface="Times New Roman"/>
                <a:ea typeface="Times New Roman"/>
                <a:cs typeface="Simplified Arabic"/>
              </a:rPr>
              <a:t>.</a:t>
            </a:r>
            <a:endParaRPr lang="en-US" sz="900" dirty="0">
              <a:effectLst/>
              <a:latin typeface="Times New Roman"/>
              <a:ea typeface="Times New Roman"/>
            </a:endParaRPr>
          </a:p>
        </p:txBody>
      </p:sp>
      <p:sp>
        <p:nvSpPr>
          <p:cNvPr id="10" name="مربع نص 9"/>
          <p:cNvSpPr txBox="1"/>
          <p:nvPr/>
        </p:nvSpPr>
        <p:spPr>
          <a:xfrm>
            <a:off x="6153751" y="195486"/>
            <a:ext cx="2544427"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ctr"/>
            <a:r>
              <a:rPr lang="ar-SA" sz="2000" dirty="0">
                <a:solidFill>
                  <a:srgbClr val="000000"/>
                </a:solidFill>
                <a:latin typeface="Times New Roman"/>
                <a:ea typeface="Times New Roman"/>
                <a:cs typeface="Monotype Koufi"/>
              </a:rPr>
              <a:t>أقسام الوقف والإ بتداء</a:t>
            </a:r>
            <a:endParaRPr lang="en-US" sz="16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896</TotalTime>
  <Words>121</Words>
  <Application>Microsoft Office PowerPoint</Application>
  <PresentationFormat>عرض على الشاشة (9:16)‏</PresentationFormat>
  <Paragraphs>27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54</cp:revision>
  <dcterms:created xsi:type="dcterms:W3CDTF">2018-09-14T18:51:34Z</dcterms:created>
  <dcterms:modified xsi:type="dcterms:W3CDTF">2020-03-08T10:21:38Z</dcterms:modified>
</cp:coreProperties>
</file>