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7" r:id="rId1"/>
  </p:sldMasterIdLst>
  <p:sldIdLst>
    <p:sldId id="268" r:id="rId2"/>
    <p:sldId id="269" r:id="rId3"/>
    <p:sldId id="270" r:id="rId4"/>
    <p:sldId id="271" r:id="rId5"/>
  </p:sldIdLst>
  <p:sldSz cx="9144000" cy="5143500" type="screen16x9"/>
  <p:notesSz cx="6858000" cy="9144000"/>
  <p:defaultTextStyle>
    <a:defPPr>
      <a:defRPr lang="ar-AE"/>
    </a:defPPr>
    <a:lvl1pPr marL="0" algn="r" defTabSz="914355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78" algn="r" defTabSz="914355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55" algn="r" defTabSz="914355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32" algn="r" defTabSz="914355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09" algn="r" defTabSz="914355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886" algn="r" defTabSz="914355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064" algn="r" defTabSz="914355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240" algn="r" defTabSz="914355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418" algn="r" defTabSz="914355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121" d="100"/>
          <a:sy n="121" d="100"/>
        </p:scale>
        <p:origin x="-102" y="-23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1910" y="1885950"/>
            <a:ext cx="6686549" cy="1697086"/>
          </a:xfrm>
        </p:spPr>
        <p:txBody>
          <a:bodyPr anchor="b">
            <a:normAutofit/>
          </a:bodyPr>
          <a:lstStyle>
            <a:lvl1pPr>
              <a:defRPr sz="4100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1910" y="3583035"/>
            <a:ext cx="6686549" cy="844712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3F877-0FF9-432D-AB52-28C2482279E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3/8/2020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0" y="3242858"/>
            <a:ext cx="1308489" cy="583942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3397155"/>
            <a:ext cx="584825" cy="273844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7984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لعنوان والتسمية ال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457200"/>
            <a:ext cx="6686549" cy="2337780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0" y="3265535"/>
            <a:ext cx="6686549" cy="1166898"/>
          </a:xfrm>
        </p:spPr>
        <p:txBody>
          <a:bodyPr anchor="ctr">
            <a:normAutofit/>
          </a:bodyPr>
          <a:lstStyle>
            <a:lvl1pPr marL="0" indent="0" algn="l">
              <a:buNone/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43E15-75D7-4ACD-AA5D-DC0B7691C82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3/8/2020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238363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2433105"/>
            <a:ext cx="584825" cy="273844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7813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قتباس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7462" y="457200"/>
            <a:ext cx="6295445" cy="2171700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56259" y="2628900"/>
            <a:ext cx="5652416" cy="28575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0" y="3265535"/>
            <a:ext cx="6686549" cy="1166898"/>
          </a:xfrm>
        </p:spPr>
        <p:txBody>
          <a:bodyPr anchor="ctr">
            <a:normAutofit/>
          </a:bodyPr>
          <a:lstStyle>
            <a:lvl1pPr marL="0" indent="0" algn="l">
              <a:buNone/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07F4B-5795-4C96-82E8-418085B84C0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3/8/2020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3141" y="238363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2433105"/>
            <a:ext cx="584825" cy="273844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850739" y="486004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algn="l" defTabSz="342900" rtl="0"/>
            <a:r>
              <a:rPr lang="en-US" sz="6000" dirty="0">
                <a:ln w="3175" cmpd="sng">
                  <a:noFill/>
                </a:ln>
                <a:solidFill>
                  <a:srgbClr val="0F6FC6"/>
                </a:solidFill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336139" y="2178980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algn="l" defTabSz="342900" rtl="0"/>
            <a:r>
              <a:rPr lang="en-US" sz="6000" dirty="0">
                <a:ln w="3175" cmpd="sng">
                  <a:noFill/>
                </a:ln>
                <a:solidFill>
                  <a:srgbClr val="0F6FC6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777148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1828800"/>
            <a:ext cx="6686550" cy="2043634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3886200"/>
            <a:ext cx="6686550" cy="547217"/>
          </a:xfrm>
        </p:spPr>
        <p:txBody>
          <a:bodyPr vert="horz" lIns="68580" tIns="34290" rIns="68580" bIns="3429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ar-SA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AC0F9-924D-417A-86F7-67D88CB3808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3/8/2020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3683794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3737316"/>
            <a:ext cx="584825" cy="273844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37169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 ذات اقتبا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137462" y="457200"/>
            <a:ext cx="6295445" cy="2171700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1909" y="3257550"/>
            <a:ext cx="6686550" cy="62865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3886200"/>
            <a:ext cx="6686550" cy="547217"/>
          </a:xfrm>
        </p:spPr>
        <p:txBody>
          <a:bodyPr vert="horz" lIns="68580" tIns="34290" rIns="68580" bIns="3429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ar-SA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EB006-26E3-4106-A218-A25462DF486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3/8/2020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3141" y="3683794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3737316"/>
            <a:ext cx="584825" cy="273844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850739" y="486004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algn="l" defTabSz="342900" rtl="0"/>
            <a:r>
              <a:rPr lang="en-US" sz="6000" dirty="0">
                <a:ln w="3175" cmpd="sng">
                  <a:noFill/>
                </a:ln>
                <a:solidFill>
                  <a:srgbClr val="0F6FC6"/>
                </a:solidFill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336139" y="2178980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algn="l" defTabSz="342900" rtl="0"/>
            <a:r>
              <a:rPr lang="en-US" sz="6000" dirty="0">
                <a:ln w="3175" cmpd="sng">
                  <a:noFill/>
                </a:ln>
                <a:solidFill>
                  <a:srgbClr val="0F6FC6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663741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اب أو خط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470555"/>
            <a:ext cx="6686549" cy="2160015"/>
          </a:xfrm>
        </p:spPr>
        <p:txBody>
          <a:bodyPr anchor="ctr">
            <a:normAutofit/>
          </a:bodyPr>
          <a:lstStyle>
            <a:lvl1pPr algn="l">
              <a:defRPr sz="3600" b="0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1909" y="3257550"/>
            <a:ext cx="6686550" cy="62865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3886200"/>
            <a:ext cx="6686550" cy="547217"/>
          </a:xfrm>
        </p:spPr>
        <p:txBody>
          <a:bodyPr vert="horz" lIns="68580" tIns="34290" rIns="68580" bIns="3429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ar-SA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FCE16-F4BB-4ADB-A058-48E5AC4834A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3/8/2020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3683794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3737316"/>
            <a:ext cx="584825" cy="273844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94341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E1D48-3893-4E09-A3A3-BA57A8DFB6E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3/8/2020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32374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1109" y="470554"/>
            <a:ext cx="1655701" cy="3962863"/>
          </a:xfrm>
        </p:spPr>
        <p:txBody>
          <a:bodyPr vert="eaVert" anchor="ctr"/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1909" y="470554"/>
            <a:ext cx="4857750" cy="3962863"/>
          </a:xfrm>
        </p:spPr>
        <p:txBody>
          <a:bodyPr vert="eaVert"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6CF9C-1549-4FFC-B8A7-BA3055155CF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3/8/2020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394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4694" y="468082"/>
            <a:ext cx="6683765" cy="960668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1909" y="1600200"/>
            <a:ext cx="6686550" cy="2833217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E7254-0E66-4EEF-969F-7BEFC23BC78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3/8/2020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6062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1544063"/>
            <a:ext cx="6686549" cy="1101600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0" y="2647597"/>
            <a:ext cx="6686549" cy="645300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9E588-DF5E-41B6-8F1B-8A68EE66B01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3/8/2020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238363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2433105"/>
            <a:ext cx="584825" cy="273844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6429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1909" y="1600200"/>
            <a:ext cx="3235398" cy="2833217"/>
          </a:xfrm>
        </p:spPr>
        <p:txBody>
          <a:bodyPr>
            <a:normAutofit/>
          </a:bodyPr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93060" y="1594666"/>
            <a:ext cx="3235398" cy="2833217"/>
          </a:xfrm>
        </p:spPr>
        <p:txBody>
          <a:bodyPr>
            <a:normAutofit/>
          </a:bodyPr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AD313-702A-49E5-82A9-8434BDB8731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3/8/2020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590837"/>
            <a:ext cx="584825" cy="273844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1266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4530" y="1479527"/>
            <a:ext cx="2994549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1909" y="1911725"/>
            <a:ext cx="3257170" cy="2515545"/>
          </a:xfrm>
        </p:spPr>
        <p:txBody>
          <a:bodyPr>
            <a:normAutofit/>
          </a:bodyPr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29972" y="1477106"/>
            <a:ext cx="2999251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75218" y="1909304"/>
            <a:ext cx="3254006" cy="2515545"/>
          </a:xfrm>
        </p:spPr>
        <p:txBody>
          <a:bodyPr>
            <a:normAutofit/>
          </a:bodyPr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7B628-15B0-4666-9630-35F969A508F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3/8/2020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590837"/>
            <a:ext cx="584825" cy="273844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4115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B8CF3-5A1F-4FAD-9935-2613ECAED08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3/8/2020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5802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CC8AD-2E10-40E6-BFEF-0A7C71B525C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3/8/2020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0266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334566"/>
            <a:ext cx="2628899" cy="732234"/>
          </a:xfrm>
        </p:spPr>
        <p:txBody>
          <a:bodyPr anchor="b"/>
          <a:lstStyle>
            <a:lvl1pPr algn="l">
              <a:defRPr sz="1500" b="0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259" y="334567"/>
            <a:ext cx="3886200" cy="4061222"/>
          </a:xfrm>
        </p:spPr>
        <p:txBody>
          <a:bodyPr anchor="ctr">
            <a:normAutofit/>
          </a:bodyPr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1198960"/>
            <a:ext cx="2628899" cy="3196827"/>
          </a:xfrm>
        </p:spPr>
        <p:txBody>
          <a:bodyPr/>
          <a:lstStyle>
            <a:lvl1pPr marL="0" indent="0">
              <a:buNone/>
              <a:defRPr sz="11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2C579-D3F7-4A6E-B534-DA3C667D146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3/8/2020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1340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3600450"/>
            <a:ext cx="6686550" cy="425054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1909" y="476224"/>
            <a:ext cx="6686550" cy="2891228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4025504"/>
            <a:ext cx="6686550" cy="370284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F24F7-3F4A-4793-B4C2-E4F915A3F7D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3/8/2020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3683794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3737316"/>
            <a:ext cx="584825" cy="273844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8555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171450"/>
            <a:ext cx="2138637" cy="4978971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0416" y="-589"/>
            <a:ext cx="1767506" cy="514052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37160" cy="51435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4694" y="468082"/>
            <a:ext cx="6683765" cy="960668"/>
          </a:xfrm>
          <a:prstGeom prst="rect">
            <a:avLst/>
          </a:prstGeom>
        </p:spPr>
        <p:txBody>
          <a:bodyPr vert="horz" lIns="68580" tIns="34290" rIns="68580" bIns="34290" rtlCol="0" anchor="t">
            <a:normAutofit/>
          </a:bodyPr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09" y="1600200"/>
            <a:ext cx="6686550" cy="2914650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1210" y="4597828"/>
            <a:ext cx="859712" cy="277797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42900" rtl="0"/>
            <a:fld id="{42983E2D-9EAA-468D-8FE1-63A08348F7A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342900" rtl="0"/>
              <a:t>3/8/2020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1910" y="4601856"/>
            <a:ext cx="5714999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42900" rtl="0"/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398860" y="590837"/>
            <a:ext cx="584825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>
              <a:defRPr sz="1500">
                <a:solidFill>
                  <a:srgbClr val="FEFFFF"/>
                </a:solidFill>
              </a:defRPr>
            </a:lvl1pPr>
          </a:lstStyle>
          <a:p>
            <a:pPr defTabSz="342900" rtl="0"/>
            <a:fld id="{D57F1E4F-1CFF-5643-939E-217C01CDF565}" type="slidenum">
              <a:rPr lang="en-US" smtClean="0"/>
              <a:pPr defTabSz="342900" rtl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3906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hf hdr="0" ftr="0" dt="0"/>
  <p:txStyles>
    <p:titleStyle>
      <a:lvl1pPr algn="l" defTabSz="342900" rtl="1" eaLnBrk="1" latinLnBrk="0" hangingPunct="1">
        <a:spcBef>
          <a:spcPct val="0"/>
        </a:spcBef>
        <a:buNone/>
        <a:defRPr sz="27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57175" indent="-257175" algn="r" defTabSz="342900" rtl="1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r" defTabSz="342900" rtl="1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r" defTabSz="342900" rtl="1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r" defTabSz="342900" rtl="1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r" defTabSz="342900" rtl="1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r" defTabSz="342900" rtl="1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r" defTabSz="342900" rtl="1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r" defTabSz="342900" rtl="1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r" defTabSz="342900" rtl="1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342900" rtl="1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r" defTabSz="342900" rtl="1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r" defTabSz="342900" rtl="1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r" defTabSz="342900" rtl="1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r" defTabSz="342900" rtl="1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r" defTabSz="342900" rtl="1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r" defTabSz="342900" rtl="1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r" defTabSz="342900" rtl="1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r" defTabSz="342900" rtl="1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4" name="مستطيل 3"/>
          <p:cNvSpPr/>
          <p:nvPr/>
        </p:nvSpPr>
        <p:spPr>
          <a:xfrm>
            <a:off x="1763689" y="864681"/>
            <a:ext cx="5616624" cy="807911"/>
          </a:xfrm>
          <a:prstGeom prst="rect">
            <a:avLst/>
          </a:prstGeom>
          <a:solidFill>
            <a:srgbClr val="FFFF99"/>
          </a:solidFill>
        </p:spPr>
        <p:txBody>
          <a:bodyPr wrap="square" lIns="68579" tIns="34289" rIns="68579" bIns="34289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ar-IQ" sz="4800" dirty="0">
                <a:solidFill>
                  <a:srgbClr val="000000"/>
                </a:solidFill>
                <a:latin typeface="Times New Roman"/>
                <a:ea typeface="Times New Roman"/>
                <a:cs typeface="Monotype Koufi"/>
              </a:rPr>
              <a:t>المحاضرة </a:t>
            </a:r>
            <a:r>
              <a:rPr lang="ar-IQ" sz="4800" dirty="0" smtClean="0">
                <a:solidFill>
                  <a:srgbClr val="000000"/>
                </a:solidFill>
                <a:latin typeface="Times New Roman"/>
                <a:ea typeface="Times New Roman"/>
                <a:cs typeface="Monotype Koufi"/>
              </a:rPr>
              <a:t>التاسعة عشرة</a:t>
            </a:r>
            <a:endParaRPr lang="en-US" sz="4000" dirty="0">
              <a:effectLst/>
              <a:latin typeface="Times New Roman"/>
              <a:ea typeface="Times New Roman"/>
            </a:endParaRPr>
          </a:p>
        </p:txBody>
      </p:sp>
      <p:sp>
        <p:nvSpPr>
          <p:cNvPr id="2" name="مربع نص 1"/>
          <p:cNvSpPr txBox="1"/>
          <p:nvPr/>
        </p:nvSpPr>
        <p:spPr>
          <a:xfrm>
            <a:off x="7668344" y="411510"/>
            <a:ext cx="1080120" cy="76944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en-US" sz="4400" dirty="0" smtClean="0">
                <a:cs typeface="B Jadid" pitchFamily="2" charset="-78"/>
              </a:rPr>
              <a:t>19</a:t>
            </a:r>
            <a:endParaRPr lang="ar-IQ" sz="4400" dirty="0">
              <a:cs typeface="B Jadid" pitchFamily="2" charset="-78"/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2123728" y="2715766"/>
            <a:ext cx="5184576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IQ" dirty="0">
                <a:solidFill>
                  <a:srgbClr val="000000"/>
                </a:solidFill>
                <a:latin typeface="Times New Roman"/>
                <a:ea typeface="Times New Roman"/>
                <a:cs typeface="Simple Bold Jut Out" pitchFamily="2" charset="-78"/>
              </a:rPr>
              <a:t>م. د. قيس عبدالله أحمد </a:t>
            </a:r>
            <a:endParaRPr lang="ar-IQ" dirty="0">
              <a:cs typeface="Simple Bold Jut Ou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97912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3635896" y="25248"/>
            <a:ext cx="2550199" cy="438580"/>
          </a:xfrm>
          <a:prstGeom prst="rect">
            <a:avLst/>
          </a:prstGeom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lIns="68579" tIns="34289" rIns="68579" bIns="34289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ar-IQ" sz="2400" dirty="0" smtClean="0">
                <a:solidFill>
                  <a:srgbClr val="000000"/>
                </a:solidFill>
                <a:latin typeface="Times New Roman"/>
                <a:ea typeface="Times New Roman"/>
                <a:cs typeface="Monotype Koufi"/>
              </a:rPr>
              <a:t>اقسام </a:t>
            </a:r>
            <a:r>
              <a:rPr lang="ar-SA" sz="2400" dirty="0" smtClean="0">
                <a:solidFill>
                  <a:srgbClr val="000000"/>
                </a:solidFill>
                <a:latin typeface="Times New Roman"/>
                <a:ea typeface="Times New Roman"/>
                <a:cs typeface="Monotype Koufi"/>
              </a:rPr>
              <a:t>الوقــف </a:t>
            </a:r>
            <a:endParaRPr lang="en-US" sz="2400" dirty="0">
              <a:effectLst/>
              <a:latin typeface="Times New Roman"/>
              <a:ea typeface="Times New Roman"/>
            </a:endParaRPr>
          </a:p>
        </p:txBody>
      </p:sp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مربع نص 5"/>
          <p:cNvSpPr txBox="1"/>
          <p:nvPr/>
        </p:nvSpPr>
        <p:spPr>
          <a:xfrm>
            <a:off x="952508" y="899068"/>
            <a:ext cx="8071634" cy="1700463"/>
          </a:xfrm>
          <a:prstGeom prst="rect">
            <a:avLst/>
          </a:prstGeom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68579" tIns="34289" rIns="68579" bIns="34289" rtlCol="1">
            <a:spAutoFit/>
          </a:bodyPr>
          <a:lstStyle/>
          <a:p>
            <a:pPr algn="justLow"/>
            <a:r>
              <a:rPr lang="ar-IQ" sz="1600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  </a:t>
            </a:r>
            <a:r>
              <a:rPr lang="ar-SA" sz="1600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" </a:t>
            </a:r>
            <a:r>
              <a:rPr lang="ar-SA" sz="1600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هو الذي </a:t>
            </a:r>
            <a:r>
              <a:rPr lang="ar-SA" sz="1600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لا</a:t>
            </a:r>
            <a:r>
              <a:rPr lang="ar-IQ" sz="1600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 </a:t>
            </a:r>
            <a:r>
              <a:rPr lang="ar-SA" sz="1600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يتعلق </a:t>
            </a:r>
            <a:r>
              <a:rPr lang="ar-SA" sz="1600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بشيء من بعده لفظاً ولامعنى </a:t>
            </a:r>
            <a:r>
              <a:rPr lang="ar-SA" sz="1600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"</a:t>
            </a:r>
            <a:r>
              <a:rPr lang="ar-SA" sz="1600" baseline="30000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(</a:t>
            </a:r>
            <a:r>
              <a:rPr lang="ar-IQ" sz="1600" baseline="30000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1</a:t>
            </a:r>
            <a:r>
              <a:rPr lang="ar-SA" sz="1600" baseline="30000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)</a:t>
            </a:r>
            <a:r>
              <a:rPr lang="ar-SA" sz="1600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.</a:t>
            </a:r>
            <a:endParaRPr lang="en-US" sz="1600" dirty="0">
              <a:latin typeface="Times New Roman"/>
              <a:ea typeface="Times New Roman"/>
            </a:endParaRPr>
          </a:p>
          <a:p>
            <a:pPr algn="justLow"/>
            <a:r>
              <a:rPr lang="ar-SA" sz="1600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	أو " هو الذي يحسن الوقوف عليه والابتداء بما بعده </a:t>
            </a:r>
            <a:r>
              <a:rPr lang="ar-SA" sz="1600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"</a:t>
            </a:r>
            <a:r>
              <a:rPr lang="ar-SA" sz="1600" baseline="30000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(</a:t>
            </a:r>
            <a:r>
              <a:rPr lang="ar-IQ" sz="1600" baseline="30000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2</a:t>
            </a:r>
            <a:r>
              <a:rPr lang="ar-SA" sz="1600" baseline="30000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)</a:t>
            </a:r>
            <a:r>
              <a:rPr lang="ar-SA" sz="1600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، </a:t>
            </a:r>
            <a:r>
              <a:rPr lang="ar-SA" sz="1600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نحو الوقوف على كلمة </a:t>
            </a:r>
            <a:r>
              <a:rPr lang="ar-IQ" sz="1600" b="1" dirty="0">
                <a:solidFill>
                  <a:srgbClr val="000000"/>
                </a:solidFill>
                <a:latin typeface="Times New Roman"/>
                <a:ea typeface="Times New Roman"/>
                <a:cs typeface="QCF2BSML"/>
              </a:rPr>
              <a:t>ﱡ</a:t>
            </a:r>
            <a:r>
              <a:rPr lang="ar-IQ" sz="1600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 </a:t>
            </a:r>
            <a:r>
              <a:rPr lang="ar-SA" sz="1600" b="1" dirty="0">
                <a:solidFill>
                  <a:srgbClr val="000000"/>
                </a:solidFill>
                <a:latin typeface="Times New Roman"/>
                <a:ea typeface="Times New Roman"/>
                <a:cs typeface="QCF2002"/>
              </a:rPr>
              <a:t>ﱫ</a:t>
            </a:r>
            <a:r>
              <a:rPr lang="ar-SA" sz="1600" b="1" dirty="0">
                <a:solidFill>
                  <a:srgbClr val="000000"/>
                </a:solidFill>
                <a:latin typeface="Times New Roman"/>
                <a:ea typeface="Times New Roman"/>
                <a:cs typeface="QCF2BSML"/>
              </a:rPr>
              <a:t> </a:t>
            </a:r>
            <a:r>
              <a:rPr lang="ar-IQ" sz="1600" b="1" dirty="0">
                <a:solidFill>
                  <a:srgbClr val="000000"/>
                </a:solidFill>
                <a:latin typeface="Times New Roman"/>
                <a:ea typeface="Times New Roman"/>
                <a:cs typeface="QCF2BSML"/>
              </a:rPr>
              <a:t>ﱠ</a:t>
            </a:r>
            <a:r>
              <a:rPr lang="ar-SA" sz="1600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 في قوله تعالى: </a:t>
            </a:r>
            <a:r>
              <a:rPr lang="ar-IQ" sz="1600" b="1" dirty="0">
                <a:solidFill>
                  <a:srgbClr val="000000"/>
                </a:solidFill>
                <a:latin typeface="Times New Roman"/>
                <a:ea typeface="Times New Roman"/>
                <a:cs typeface="QCF2BSML"/>
              </a:rPr>
              <a:t>ﱡ</a:t>
            </a:r>
            <a:r>
              <a:rPr lang="ar-SA" sz="1600" b="1" dirty="0">
                <a:solidFill>
                  <a:srgbClr val="000000"/>
                </a:solidFill>
                <a:latin typeface="Times New Roman"/>
                <a:ea typeface="Times New Roman"/>
                <a:cs typeface="QCF2002"/>
              </a:rPr>
              <a:t> ﱣ ﱤ ﱥ ﱦ ﱧﱨ ﱩ  ﱪ ﱫ</a:t>
            </a:r>
            <a:r>
              <a:rPr lang="ar-SA" sz="1600" b="1" dirty="0">
                <a:solidFill>
                  <a:srgbClr val="000000"/>
                </a:solidFill>
                <a:latin typeface="Times New Roman"/>
                <a:ea typeface="Times New Roman"/>
                <a:cs typeface="QCF2043"/>
              </a:rPr>
              <a:t> </a:t>
            </a:r>
            <a:r>
              <a:rPr lang="ar-IQ" sz="1600" b="1" dirty="0">
                <a:solidFill>
                  <a:srgbClr val="000000"/>
                </a:solidFill>
                <a:latin typeface="Times New Roman"/>
                <a:ea typeface="Times New Roman"/>
                <a:cs typeface="QCF2BSML"/>
              </a:rPr>
              <a:t>ﱠ</a:t>
            </a:r>
            <a:r>
              <a:rPr lang="ar-IQ" sz="1600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 </a:t>
            </a:r>
            <a:r>
              <a:rPr lang="ar-SA" sz="1600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، البقرة: 5. وأكثر ما يكون عند رؤوس الآيات، وآخر كل قصة ومن علامات الوقف التام الإبتداء بالاستفهام، أو الابتداء بـ (ياء) النداء، أو بفعل الأمر، أو بـ (لام القسم</a:t>
            </a:r>
            <a:r>
              <a:rPr lang="ar-SA" sz="1600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).</a:t>
            </a:r>
            <a:endParaRPr lang="ar-IQ" sz="1600" dirty="0" smtClean="0">
              <a:solidFill>
                <a:srgbClr val="000000"/>
              </a:solidFill>
              <a:latin typeface="Times New Roman"/>
              <a:ea typeface="Times New Roman"/>
              <a:cs typeface="Simplified Arabic"/>
            </a:endParaRPr>
          </a:p>
          <a:p>
            <a:pPr algn="justLow"/>
            <a:endParaRPr lang="en-US" sz="1400" dirty="0">
              <a:latin typeface="Times New Roman"/>
              <a:ea typeface="Times New Roman"/>
            </a:endParaRPr>
          </a:p>
          <a:p>
            <a:pPr algn="justLow"/>
            <a:r>
              <a:rPr lang="ar-IQ" sz="1400" baseline="30000" dirty="0" smtClean="0">
                <a:latin typeface="Times New Roman"/>
                <a:ea typeface="Times New Roman"/>
                <a:cs typeface="Simplified Arabic"/>
              </a:rPr>
              <a:t>(1)</a:t>
            </a:r>
            <a:r>
              <a:rPr lang="ar-IQ" sz="1400" dirty="0" smtClean="0">
                <a:latin typeface="Times New Roman"/>
                <a:ea typeface="Times New Roman"/>
                <a:cs typeface="Simplified Arabic"/>
              </a:rPr>
              <a:t> </a:t>
            </a:r>
            <a:r>
              <a:rPr lang="ar-SA" sz="1400" dirty="0" smtClean="0">
                <a:latin typeface="Times New Roman"/>
                <a:ea typeface="Times New Roman"/>
                <a:cs typeface="Simplified Arabic"/>
              </a:rPr>
              <a:t>  </a:t>
            </a:r>
            <a:r>
              <a:rPr lang="ar-SA" sz="1400" dirty="0">
                <a:latin typeface="Times New Roman"/>
                <a:ea typeface="Times New Roman"/>
                <a:cs typeface="Simplified Arabic"/>
              </a:rPr>
              <a:t>التجويد وآداب التلاوة: 53.</a:t>
            </a:r>
            <a:endParaRPr lang="en-US" sz="1400" dirty="0">
              <a:latin typeface="Times New Roman"/>
              <a:ea typeface="Times New Roman"/>
            </a:endParaRPr>
          </a:p>
          <a:p>
            <a:pPr algn="justLow"/>
            <a:r>
              <a:rPr lang="ar-IQ" sz="1400" baseline="30000" dirty="0" smtClean="0">
                <a:latin typeface="Times New Roman"/>
                <a:ea typeface="Times New Roman"/>
                <a:cs typeface="Simplified Arabic"/>
              </a:rPr>
              <a:t>(2)</a:t>
            </a:r>
            <a:r>
              <a:rPr lang="ar-IQ" sz="1400" dirty="0" smtClean="0">
                <a:latin typeface="Times New Roman"/>
                <a:ea typeface="Times New Roman"/>
                <a:cs typeface="Simplified Arabic"/>
              </a:rPr>
              <a:t> </a:t>
            </a:r>
            <a:r>
              <a:rPr lang="ar-SA" sz="1400" dirty="0" smtClean="0">
                <a:latin typeface="Times New Roman"/>
                <a:ea typeface="Times New Roman"/>
                <a:cs typeface="Simplified Arabic"/>
              </a:rPr>
              <a:t>  </a:t>
            </a:r>
            <a:r>
              <a:rPr lang="ar-SA" sz="1400" dirty="0">
                <a:latin typeface="Times New Roman"/>
                <a:ea typeface="Times New Roman"/>
                <a:cs typeface="Simplified Arabic"/>
              </a:rPr>
              <a:t>فن التجويد: 82</a:t>
            </a:r>
            <a:r>
              <a:rPr lang="ar-SA" sz="1200" dirty="0" smtClean="0">
                <a:latin typeface="Times New Roman"/>
                <a:ea typeface="Times New Roman"/>
                <a:cs typeface="Simplified Arabic"/>
              </a:rPr>
              <a:t>.</a:t>
            </a:r>
            <a:r>
              <a:rPr lang="ar-IQ" sz="1200" dirty="0" smtClean="0">
                <a:latin typeface="Times New Roman"/>
                <a:ea typeface="Times New Roman"/>
                <a:cs typeface="Simplified Arabic"/>
              </a:rPr>
              <a:t>  </a:t>
            </a:r>
            <a:endParaRPr lang="en-US" sz="900" dirty="0">
              <a:effectLst/>
              <a:latin typeface="Times New Roman"/>
              <a:ea typeface="Times New Roman"/>
            </a:endParaRPr>
          </a:p>
        </p:txBody>
      </p:sp>
      <p:sp>
        <p:nvSpPr>
          <p:cNvPr id="7" name="مربع نص 6"/>
          <p:cNvSpPr txBox="1"/>
          <p:nvPr/>
        </p:nvSpPr>
        <p:spPr>
          <a:xfrm>
            <a:off x="5519854" y="891106"/>
            <a:ext cx="225060" cy="484746"/>
          </a:xfrm>
          <a:prstGeom prst="rect">
            <a:avLst/>
          </a:prstGeom>
          <a:noFill/>
        </p:spPr>
        <p:txBody>
          <a:bodyPr wrap="none" lIns="68579" tIns="34289" rIns="68579" bIns="34289" rtlCol="1">
            <a:spAutoFit/>
          </a:bodyPr>
          <a:lstStyle/>
          <a:p>
            <a:pPr defTabSz="342892"/>
            <a:r>
              <a:rPr lang="ar-AE" sz="2700" dirty="0" smtClean="0">
                <a:solidFill>
                  <a:prstClr val="black"/>
                </a:solidFill>
                <a:cs typeface="Akhbar MT" pitchFamily="2" charset="-78"/>
              </a:rPr>
              <a:t> </a:t>
            </a:r>
            <a:endParaRPr lang="ar-AE" sz="2700" dirty="0">
              <a:solidFill>
                <a:prstClr val="black"/>
              </a:solidFill>
              <a:cs typeface="Akhbar MT" pitchFamily="2" charset="-78"/>
            </a:endParaRPr>
          </a:p>
        </p:txBody>
      </p:sp>
      <p:sp>
        <p:nvSpPr>
          <p:cNvPr id="12" name="مربع نص 11"/>
          <p:cNvSpPr txBox="1"/>
          <p:nvPr/>
        </p:nvSpPr>
        <p:spPr>
          <a:xfrm>
            <a:off x="6436172" y="148359"/>
            <a:ext cx="2562789" cy="315469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68579" tIns="34289" rIns="68579" bIns="34289" rtlCol="1">
            <a:spAutoFit/>
          </a:bodyPr>
          <a:lstStyle/>
          <a:p>
            <a:pPr algn="justLow"/>
            <a:r>
              <a:rPr lang="ar-SA" sz="1600" b="1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الوقف </a:t>
            </a:r>
            <a:r>
              <a:rPr lang="ar-SA" sz="1600" b="1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ينقسم إلى أربعة أقسام هي:</a:t>
            </a:r>
            <a:endParaRPr lang="en-US" sz="1600" b="1" dirty="0">
              <a:effectLst/>
              <a:latin typeface="Times New Roman"/>
              <a:ea typeface="Times New Roman"/>
            </a:endParaRPr>
          </a:p>
        </p:txBody>
      </p:sp>
      <p:sp>
        <p:nvSpPr>
          <p:cNvPr id="13" name="مربع نص 12"/>
          <p:cNvSpPr txBox="1"/>
          <p:nvPr/>
        </p:nvSpPr>
        <p:spPr>
          <a:xfrm>
            <a:off x="2245692" y="3435846"/>
            <a:ext cx="6753268" cy="1269576"/>
          </a:xfrm>
          <a:prstGeom prst="rect">
            <a:avLst/>
          </a:prstGeom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lIns="68579" tIns="34289" rIns="68579" bIns="34289" rtlCol="1">
            <a:spAutoFit/>
          </a:bodyPr>
          <a:lstStyle/>
          <a:p>
            <a:pPr algn="justLow"/>
            <a:r>
              <a:rPr lang="ar-IQ" sz="1600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   </a:t>
            </a:r>
            <a:r>
              <a:rPr lang="ar-SA" sz="1600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" </a:t>
            </a:r>
            <a:r>
              <a:rPr lang="ar-SA" sz="1600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وهو الوقف على </a:t>
            </a:r>
            <a:r>
              <a:rPr lang="ar-SA" sz="1600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ما</a:t>
            </a:r>
            <a:r>
              <a:rPr lang="ar-IQ" sz="1600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 </a:t>
            </a:r>
            <a:r>
              <a:rPr lang="ar-SA" sz="1600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يتعلق </a:t>
            </a:r>
            <a:r>
              <a:rPr lang="ar-SA" sz="1600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به </a:t>
            </a:r>
            <a:r>
              <a:rPr lang="ar-SA" sz="1600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ما</a:t>
            </a:r>
            <a:r>
              <a:rPr lang="ar-IQ" sz="1600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 </a:t>
            </a:r>
            <a:r>
              <a:rPr lang="ar-SA" sz="1600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بعده </a:t>
            </a:r>
            <a:r>
              <a:rPr lang="ar-SA" sz="1600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معنى لا لفظاً </a:t>
            </a:r>
            <a:r>
              <a:rPr lang="ar-SA" sz="1600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"</a:t>
            </a:r>
            <a:r>
              <a:rPr lang="ar-SA" sz="1600" baseline="30000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(</a:t>
            </a:r>
            <a:r>
              <a:rPr lang="ar-IQ" sz="1600" baseline="30000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3</a:t>
            </a:r>
            <a:r>
              <a:rPr lang="ar-SA" sz="1600" baseline="30000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)</a:t>
            </a:r>
            <a:r>
              <a:rPr lang="ar-IQ" sz="1600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.</a:t>
            </a:r>
            <a:r>
              <a:rPr lang="ar-SA" sz="1600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 </a:t>
            </a:r>
            <a:endParaRPr lang="ar-IQ" sz="1600" dirty="0" smtClean="0">
              <a:solidFill>
                <a:srgbClr val="000000"/>
              </a:solidFill>
              <a:latin typeface="Times New Roman"/>
              <a:ea typeface="Times New Roman"/>
              <a:cs typeface="Simplified Arabic"/>
            </a:endParaRPr>
          </a:p>
          <a:p>
            <a:pPr algn="justLow"/>
            <a:r>
              <a:rPr lang="ar-SA" sz="1600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كالوقوف </a:t>
            </a:r>
            <a:r>
              <a:rPr lang="ar-SA" sz="1600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على:</a:t>
            </a:r>
            <a:r>
              <a:rPr lang="ar-SA" sz="1600" b="1" dirty="0">
                <a:solidFill>
                  <a:srgbClr val="000000"/>
                </a:solidFill>
                <a:latin typeface="Times New Roman"/>
                <a:ea typeface="Times New Roman"/>
                <a:cs typeface="QCF2BSML"/>
              </a:rPr>
              <a:t> </a:t>
            </a:r>
            <a:r>
              <a:rPr lang="ar-IQ" sz="1600" b="1" dirty="0">
                <a:solidFill>
                  <a:srgbClr val="000000"/>
                </a:solidFill>
                <a:latin typeface="Times New Roman"/>
                <a:ea typeface="Times New Roman"/>
                <a:cs typeface="QCF2BSML"/>
              </a:rPr>
              <a:t>ﱡ</a:t>
            </a:r>
            <a:r>
              <a:rPr lang="ar-SA" sz="1600" b="1" dirty="0">
                <a:solidFill>
                  <a:srgbClr val="000000"/>
                </a:solidFill>
                <a:latin typeface="Times New Roman"/>
                <a:ea typeface="Times New Roman"/>
                <a:cs typeface="QCF2002"/>
              </a:rPr>
              <a:t>ﱒ ﱓ ﱔ</a:t>
            </a:r>
            <a:r>
              <a:rPr lang="ar-SA" sz="1600" b="1" dirty="0">
                <a:solidFill>
                  <a:srgbClr val="000000"/>
                </a:solidFill>
                <a:latin typeface="Times New Roman"/>
                <a:ea typeface="Times New Roman"/>
                <a:cs typeface="QCF2BSML"/>
              </a:rPr>
              <a:t> </a:t>
            </a:r>
            <a:r>
              <a:rPr lang="ar-IQ" sz="1600" b="1" dirty="0">
                <a:solidFill>
                  <a:srgbClr val="000000"/>
                </a:solidFill>
                <a:latin typeface="Times New Roman"/>
                <a:ea typeface="Times New Roman"/>
                <a:cs typeface="QCF2BSML"/>
              </a:rPr>
              <a:t>ﱠ</a:t>
            </a:r>
            <a:r>
              <a:rPr lang="ar-SA" sz="1600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، البقرة:3، وكذلك على:</a:t>
            </a:r>
            <a:r>
              <a:rPr lang="ar-IQ" sz="1600" b="1" dirty="0">
                <a:solidFill>
                  <a:srgbClr val="000000"/>
                </a:solidFill>
                <a:latin typeface="Times New Roman"/>
                <a:ea typeface="Times New Roman"/>
                <a:cs typeface="QCF2BSML"/>
              </a:rPr>
              <a:t>ﱡ</a:t>
            </a:r>
            <a:r>
              <a:rPr lang="ar-IQ" sz="1600" b="1" dirty="0">
                <a:solidFill>
                  <a:srgbClr val="000000"/>
                </a:solidFill>
                <a:latin typeface="Times New Roman"/>
                <a:ea typeface="Times New Roman"/>
                <a:cs typeface="QCF2003"/>
              </a:rPr>
              <a:t> </a:t>
            </a:r>
            <a:r>
              <a:rPr lang="ar-SA" sz="1600" b="1" dirty="0">
                <a:solidFill>
                  <a:srgbClr val="000000"/>
                </a:solidFill>
                <a:latin typeface="Times New Roman"/>
                <a:ea typeface="Times New Roman"/>
                <a:cs typeface="QCF2003"/>
              </a:rPr>
              <a:t>ﱨ ﱩ ﱪ ﱫ</a:t>
            </a:r>
            <a:r>
              <a:rPr lang="ar-SA" sz="1600" b="1" dirty="0">
                <a:solidFill>
                  <a:srgbClr val="000000"/>
                </a:solidFill>
                <a:latin typeface="Times New Roman"/>
                <a:ea typeface="Times New Roman"/>
                <a:cs typeface="QCF2043"/>
              </a:rPr>
              <a:t> </a:t>
            </a:r>
            <a:r>
              <a:rPr lang="ar-IQ" sz="1600" b="1" dirty="0">
                <a:solidFill>
                  <a:srgbClr val="000000"/>
                </a:solidFill>
                <a:latin typeface="Times New Roman"/>
                <a:ea typeface="Times New Roman"/>
                <a:cs typeface="QCF2BSML"/>
              </a:rPr>
              <a:t>ﱠ</a:t>
            </a:r>
            <a:r>
              <a:rPr lang="ar-IQ" sz="1600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 </a:t>
            </a:r>
            <a:r>
              <a:rPr lang="ar-SA" sz="1600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، البقرة: 9</a:t>
            </a:r>
            <a:r>
              <a:rPr lang="ar-SA" sz="1600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.</a:t>
            </a:r>
            <a:endParaRPr lang="ar-IQ" sz="1600" dirty="0" smtClean="0">
              <a:solidFill>
                <a:srgbClr val="000000"/>
              </a:solidFill>
              <a:latin typeface="Times New Roman"/>
              <a:ea typeface="Times New Roman"/>
              <a:cs typeface="Simplified Arabic"/>
            </a:endParaRPr>
          </a:p>
          <a:p>
            <a:pPr algn="justLow"/>
            <a:endParaRPr lang="en-US" sz="1600" dirty="0">
              <a:latin typeface="Times New Roman"/>
              <a:ea typeface="Times New Roman"/>
            </a:endParaRPr>
          </a:p>
          <a:p>
            <a:pPr algn="justLow"/>
            <a:r>
              <a:rPr lang="ar-IQ" sz="1400" baseline="30000" dirty="0" smtClean="0">
                <a:latin typeface="Times New Roman"/>
                <a:ea typeface="Times New Roman"/>
                <a:cs typeface="Simplified Arabic"/>
              </a:rPr>
              <a:t>(3)</a:t>
            </a:r>
            <a:r>
              <a:rPr lang="ar-IQ" sz="1400" dirty="0" smtClean="0">
                <a:latin typeface="Times New Roman"/>
                <a:ea typeface="Times New Roman"/>
                <a:cs typeface="Simplified Arabic"/>
              </a:rPr>
              <a:t> </a:t>
            </a:r>
            <a:r>
              <a:rPr lang="ar-SA" sz="1400" dirty="0" smtClean="0">
                <a:latin typeface="Times New Roman"/>
                <a:ea typeface="Times New Roman"/>
                <a:cs typeface="Simplified Arabic"/>
              </a:rPr>
              <a:t>  </a:t>
            </a:r>
            <a:r>
              <a:rPr lang="ar-SA" sz="1400" dirty="0">
                <a:latin typeface="Times New Roman"/>
                <a:ea typeface="Times New Roman"/>
                <a:cs typeface="Simplified Arabic"/>
              </a:rPr>
              <a:t>فن التجويد: 83.</a:t>
            </a:r>
            <a:endParaRPr lang="en-US" sz="1400" dirty="0">
              <a:effectLst/>
              <a:latin typeface="Times New Roman"/>
              <a:ea typeface="Times New Roman"/>
            </a:endParaRPr>
          </a:p>
        </p:txBody>
      </p:sp>
      <p:sp>
        <p:nvSpPr>
          <p:cNvPr id="8" name="مربع نص 7"/>
          <p:cNvSpPr txBox="1"/>
          <p:nvPr/>
        </p:nvSpPr>
        <p:spPr>
          <a:xfrm>
            <a:off x="6436171" y="536498"/>
            <a:ext cx="2562789" cy="315469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68579" tIns="34289" rIns="68579" bIns="34289" rtlCol="1">
            <a:spAutoFit/>
          </a:bodyPr>
          <a:lstStyle/>
          <a:p>
            <a:pPr algn="justLow"/>
            <a:r>
              <a:rPr lang="ar-SA" sz="1600" dirty="0" smtClean="0">
                <a:solidFill>
                  <a:srgbClr val="000000"/>
                </a:solidFill>
                <a:latin typeface="Times New Roman"/>
                <a:ea typeface="Times New Roman"/>
                <a:cs typeface="Monotype Koufi"/>
              </a:rPr>
              <a:t>أولاً </a:t>
            </a:r>
            <a:r>
              <a:rPr lang="ar-SA" sz="1600" dirty="0">
                <a:solidFill>
                  <a:srgbClr val="000000"/>
                </a:solidFill>
                <a:latin typeface="Times New Roman"/>
                <a:ea typeface="Times New Roman"/>
                <a:cs typeface="Monotype Koufi"/>
              </a:rPr>
              <a:t>ــ  الوقف التام:</a:t>
            </a:r>
            <a:endParaRPr lang="en-US" sz="1400" dirty="0">
              <a:effectLst/>
              <a:latin typeface="Times New Roman"/>
              <a:ea typeface="Times New Roman"/>
            </a:endParaRPr>
          </a:p>
        </p:txBody>
      </p:sp>
      <p:sp>
        <p:nvSpPr>
          <p:cNvPr id="9" name="مربع نص 8"/>
          <p:cNvSpPr txBox="1"/>
          <p:nvPr/>
        </p:nvSpPr>
        <p:spPr>
          <a:xfrm>
            <a:off x="6439132" y="3031235"/>
            <a:ext cx="2562789" cy="315469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68579" tIns="34289" rIns="68579" bIns="34289" rtlCol="1">
            <a:spAutoFit/>
          </a:bodyPr>
          <a:lstStyle/>
          <a:p>
            <a:pPr algn="justLow"/>
            <a:r>
              <a:rPr lang="ar-SA" sz="1600" dirty="0">
                <a:solidFill>
                  <a:srgbClr val="000000"/>
                </a:solidFill>
                <a:latin typeface="Times New Roman"/>
                <a:ea typeface="Times New Roman"/>
                <a:cs typeface="Monotype Koufi"/>
              </a:rPr>
              <a:t>ثانياً ــ  الوقف الكافي:</a:t>
            </a:r>
            <a:endParaRPr lang="en-US" sz="14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27946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/>
      <p:bldP spid="12" grpId="0" animBg="1"/>
      <p:bldP spid="13" grpId="0" animBg="1"/>
      <p:bldP spid="8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7" name="مستطيل 6"/>
          <p:cNvSpPr/>
          <p:nvPr/>
        </p:nvSpPr>
        <p:spPr>
          <a:xfrm>
            <a:off x="2069644" y="1059582"/>
            <a:ext cx="6897946" cy="2623793"/>
          </a:xfrm>
          <a:prstGeom prst="rect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lIns="68579" tIns="34289" rIns="68579" bIns="34289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justLow"/>
            <a:r>
              <a:rPr lang="ar-SA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" وهو الوقف على ما يتعلق به ما بعده لفظاً ومعنىً، ولكنه أفاد معنىً مقصوداً </a:t>
            </a:r>
            <a:r>
              <a:rPr lang="ar-SA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"</a:t>
            </a:r>
            <a:r>
              <a:rPr lang="ar-SA" baseline="30000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(</a:t>
            </a:r>
            <a:r>
              <a:rPr lang="ar-IQ" baseline="30000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1</a:t>
            </a:r>
            <a:r>
              <a:rPr lang="ar-SA" baseline="30000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)</a:t>
            </a:r>
            <a:r>
              <a:rPr lang="ar-SA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.</a:t>
            </a:r>
            <a:endParaRPr lang="en-US" dirty="0">
              <a:latin typeface="Times New Roman"/>
              <a:ea typeface="Times New Roman"/>
            </a:endParaRPr>
          </a:p>
          <a:p>
            <a:pPr algn="justLow"/>
            <a:r>
              <a:rPr lang="ar-IQ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 </a:t>
            </a:r>
            <a:r>
              <a:rPr lang="ar-SA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أو </a:t>
            </a:r>
            <a:r>
              <a:rPr lang="ar-SA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" هو الذي يحسن الوقوف عليه ولا يحسن الابتداء بما بعده، لتعلقه به في اللفظ والمعنى </a:t>
            </a:r>
            <a:r>
              <a:rPr lang="ar-SA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"</a:t>
            </a:r>
            <a:r>
              <a:rPr lang="ar-SA" baseline="30000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(</a:t>
            </a:r>
            <a:r>
              <a:rPr lang="ar-IQ" baseline="30000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2</a:t>
            </a:r>
            <a:r>
              <a:rPr lang="ar-SA" baseline="30000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)</a:t>
            </a:r>
            <a:r>
              <a:rPr lang="ar-SA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، </a:t>
            </a:r>
            <a:r>
              <a:rPr lang="ar-SA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كالوقف على</a:t>
            </a:r>
            <a:r>
              <a:rPr lang="ar-SA" b="1" dirty="0">
                <a:solidFill>
                  <a:srgbClr val="000000"/>
                </a:solidFill>
                <a:latin typeface="Times New Roman"/>
                <a:ea typeface="Times New Roman"/>
                <a:cs typeface="QCF2BSML"/>
              </a:rPr>
              <a:t> </a:t>
            </a:r>
            <a:r>
              <a:rPr lang="ar-SA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 </a:t>
            </a:r>
            <a:r>
              <a:rPr lang="ar-IQ" b="1" dirty="0">
                <a:solidFill>
                  <a:srgbClr val="000000"/>
                </a:solidFill>
                <a:latin typeface="Times New Roman"/>
                <a:ea typeface="Times New Roman"/>
                <a:cs typeface="QCF2BSML"/>
              </a:rPr>
              <a:t>ﱡ</a:t>
            </a:r>
            <a:r>
              <a:rPr lang="ar-SA" b="1" dirty="0">
                <a:solidFill>
                  <a:srgbClr val="000000"/>
                </a:solidFill>
                <a:latin typeface="Times New Roman"/>
                <a:ea typeface="Times New Roman"/>
                <a:cs typeface="QCF2001"/>
              </a:rPr>
              <a:t>ﱁ ﱂ</a:t>
            </a:r>
            <a:r>
              <a:rPr lang="ar-SA" b="1" dirty="0">
                <a:solidFill>
                  <a:srgbClr val="000000"/>
                </a:solidFill>
                <a:latin typeface="Times New Roman"/>
                <a:ea typeface="Times New Roman"/>
                <a:cs typeface="QCF2BSML"/>
              </a:rPr>
              <a:t> </a:t>
            </a:r>
            <a:r>
              <a:rPr lang="ar-IQ" b="1" dirty="0">
                <a:solidFill>
                  <a:srgbClr val="000000"/>
                </a:solidFill>
                <a:latin typeface="Times New Roman"/>
                <a:ea typeface="Times New Roman"/>
                <a:cs typeface="QCF2BSML"/>
              </a:rPr>
              <a:t>ﱠ</a:t>
            </a:r>
            <a:r>
              <a:rPr lang="ar-SA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 أو على </a:t>
            </a:r>
            <a:r>
              <a:rPr lang="ar-IQ" b="1" dirty="0">
                <a:solidFill>
                  <a:srgbClr val="000000"/>
                </a:solidFill>
                <a:latin typeface="Times New Roman"/>
                <a:ea typeface="Times New Roman"/>
                <a:cs typeface="QCF2BSML"/>
              </a:rPr>
              <a:t>ﱡ</a:t>
            </a:r>
            <a:r>
              <a:rPr lang="ar-SA" b="1" dirty="0">
                <a:solidFill>
                  <a:srgbClr val="000000"/>
                </a:solidFill>
                <a:latin typeface="Times New Roman"/>
                <a:ea typeface="Times New Roman"/>
                <a:cs typeface="QCF2001"/>
              </a:rPr>
              <a:t>ﱆ ﱇ</a:t>
            </a:r>
            <a:r>
              <a:rPr lang="ar-SA" b="1" dirty="0">
                <a:solidFill>
                  <a:srgbClr val="000000"/>
                </a:solidFill>
                <a:latin typeface="Times New Roman"/>
                <a:ea typeface="Times New Roman"/>
                <a:cs typeface="QCF2BSML"/>
              </a:rPr>
              <a:t> </a:t>
            </a:r>
            <a:r>
              <a:rPr lang="ar-IQ" b="1" dirty="0">
                <a:solidFill>
                  <a:srgbClr val="000000"/>
                </a:solidFill>
                <a:latin typeface="Times New Roman"/>
                <a:ea typeface="Times New Roman"/>
                <a:cs typeface="QCF2BSML"/>
              </a:rPr>
              <a:t>ﱠ</a:t>
            </a:r>
            <a:r>
              <a:rPr lang="ar-IQ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 </a:t>
            </a:r>
            <a:r>
              <a:rPr lang="ar-SA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، فهو حسن لأن المراد من ذلك مفهوم، ولكن </a:t>
            </a:r>
            <a:r>
              <a:rPr lang="ar-SA" dirty="0" err="1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لايحسن</a:t>
            </a:r>
            <a:r>
              <a:rPr lang="ar-SA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 الابتداء بـ </a:t>
            </a:r>
            <a:r>
              <a:rPr lang="ar-IQ" b="1" dirty="0">
                <a:solidFill>
                  <a:srgbClr val="000000"/>
                </a:solidFill>
                <a:latin typeface="Times New Roman"/>
                <a:ea typeface="Times New Roman"/>
                <a:cs typeface="QCF2BSML"/>
              </a:rPr>
              <a:t>ﱡ</a:t>
            </a:r>
            <a:r>
              <a:rPr lang="ar-SA" b="1" dirty="0">
                <a:solidFill>
                  <a:srgbClr val="000000"/>
                </a:solidFill>
                <a:latin typeface="Times New Roman"/>
                <a:ea typeface="Times New Roman"/>
                <a:cs typeface="QCF2001"/>
              </a:rPr>
              <a:t>ﱃ ﱄ</a:t>
            </a:r>
            <a:r>
              <a:rPr lang="ar-SA" b="1" dirty="0">
                <a:solidFill>
                  <a:srgbClr val="000000"/>
                </a:solidFill>
                <a:latin typeface="Times New Roman"/>
                <a:ea typeface="Times New Roman"/>
                <a:cs typeface="QCF2BSML"/>
              </a:rPr>
              <a:t> </a:t>
            </a:r>
            <a:r>
              <a:rPr lang="ar-IQ" b="1" dirty="0">
                <a:solidFill>
                  <a:srgbClr val="000000"/>
                </a:solidFill>
                <a:latin typeface="Times New Roman"/>
                <a:ea typeface="Times New Roman"/>
                <a:cs typeface="QCF2BSML"/>
              </a:rPr>
              <a:t>ﱠ</a:t>
            </a:r>
            <a:r>
              <a:rPr lang="ar-SA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 أو بـ </a:t>
            </a:r>
            <a:r>
              <a:rPr lang="ar-IQ" b="1" dirty="0">
                <a:solidFill>
                  <a:srgbClr val="000000"/>
                </a:solidFill>
                <a:latin typeface="Times New Roman"/>
                <a:ea typeface="Times New Roman"/>
                <a:cs typeface="QCF2BSML"/>
              </a:rPr>
              <a:t>ﱡ</a:t>
            </a:r>
            <a:r>
              <a:rPr lang="ar-SA" b="1" dirty="0">
                <a:solidFill>
                  <a:srgbClr val="000000"/>
                </a:solidFill>
                <a:latin typeface="Times New Roman"/>
                <a:ea typeface="Times New Roman"/>
                <a:cs typeface="QCF2001"/>
              </a:rPr>
              <a:t>ﱈ ﱉ</a:t>
            </a:r>
            <a:r>
              <a:rPr lang="ar-SA" b="1" dirty="0">
                <a:solidFill>
                  <a:srgbClr val="000000"/>
                </a:solidFill>
                <a:latin typeface="Times New Roman"/>
                <a:ea typeface="Times New Roman"/>
                <a:cs typeface="QCF2BSML"/>
              </a:rPr>
              <a:t> </a:t>
            </a:r>
            <a:r>
              <a:rPr lang="ar-IQ" b="1" dirty="0">
                <a:solidFill>
                  <a:srgbClr val="000000"/>
                </a:solidFill>
                <a:latin typeface="Times New Roman"/>
                <a:ea typeface="Times New Roman"/>
                <a:cs typeface="QCF2BSML"/>
              </a:rPr>
              <a:t>ﱠ</a:t>
            </a:r>
            <a:r>
              <a:rPr lang="ar-SA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 لتعلقّه لفظاً إذ هو (مجرور) ولا يبدأ عامة القرّاء بالجار والمجرور لأن الابتداء بالمجرور </a:t>
            </a:r>
            <a:r>
              <a:rPr lang="ar-SA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القبيح</a:t>
            </a:r>
            <a:r>
              <a:rPr lang="ar-SA" baseline="30000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(</a:t>
            </a:r>
            <a:r>
              <a:rPr lang="ar-IQ" baseline="30000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3</a:t>
            </a:r>
            <a:r>
              <a:rPr lang="ar-SA" baseline="30000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)</a:t>
            </a:r>
            <a:r>
              <a:rPr lang="ar-SA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. </a:t>
            </a:r>
            <a:r>
              <a:rPr lang="ar-SA" dirty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وعلامته: (صلى</a:t>
            </a:r>
            <a:r>
              <a:rPr lang="ar-SA" dirty="0" smtClean="0">
                <a:solidFill>
                  <a:srgbClr val="000000"/>
                </a:solidFill>
                <a:latin typeface="Times New Roman"/>
                <a:ea typeface="Times New Roman"/>
                <a:cs typeface="Simplified Arabic"/>
              </a:rPr>
              <a:t>).</a:t>
            </a:r>
            <a:endParaRPr lang="ar-IQ" dirty="0" smtClean="0">
              <a:solidFill>
                <a:srgbClr val="000000"/>
              </a:solidFill>
              <a:latin typeface="Times New Roman"/>
              <a:ea typeface="Times New Roman"/>
              <a:cs typeface="Simplified Arabic"/>
            </a:endParaRPr>
          </a:p>
          <a:p>
            <a:pPr algn="justLow"/>
            <a:endParaRPr lang="en-US" sz="1600" dirty="0">
              <a:latin typeface="Times New Roman"/>
              <a:ea typeface="Times New Roman"/>
            </a:endParaRPr>
          </a:p>
          <a:p>
            <a:pPr algn="justLow"/>
            <a:r>
              <a:rPr lang="ar-IQ" sz="1400" baseline="30000" dirty="0" smtClean="0">
                <a:latin typeface="Times New Roman"/>
                <a:ea typeface="Times New Roman"/>
                <a:cs typeface="Simplified Arabic"/>
              </a:rPr>
              <a:t>(1)</a:t>
            </a:r>
            <a:r>
              <a:rPr lang="ar-IQ" sz="1400" dirty="0" smtClean="0">
                <a:latin typeface="Times New Roman"/>
                <a:ea typeface="Times New Roman"/>
                <a:cs typeface="Simplified Arabic"/>
              </a:rPr>
              <a:t> </a:t>
            </a:r>
            <a:r>
              <a:rPr lang="ar-SA" sz="1400" dirty="0" smtClean="0">
                <a:latin typeface="Times New Roman"/>
                <a:ea typeface="Times New Roman"/>
                <a:cs typeface="Simplified Arabic"/>
              </a:rPr>
              <a:t>  </a:t>
            </a:r>
            <a:r>
              <a:rPr lang="ar-SA" sz="1400" dirty="0">
                <a:latin typeface="Times New Roman"/>
                <a:ea typeface="Times New Roman"/>
                <a:cs typeface="Simplified Arabic"/>
              </a:rPr>
              <a:t>فن التجويد: 83.</a:t>
            </a:r>
            <a:endParaRPr lang="en-US" sz="1400" dirty="0">
              <a:latin typeface="Times New Roman"/>
              <a:ea typeface="Times New Roman"/>
            </a:endParaRPr>
          </a:p>
          <a:p>
            <a:pPr algn="justLow"/>
            <a:r>
              <a:rPr lang="ar-IQ" sz="1400" baseline="30000" dirty="0" smtClean="0">
                <a:latin typeface="Times New Roman"/>
                <a:ea typeface="Times New Roman"/>
                <a:cs typeface="Simplified Arabic"/>
              </a:rPr>
              <a:t>(2)</a:t>
            </a:r>
            <a:r>
              <a:rPr lang="ar-IQ" sz="1400" dirty="0" smtClean="0">
                <a:latin typeface="Times New Roman"/>
                <a:ea typeface="Times New Roman"/>
                <a:cs typeface="Simplified Arabic"/>
              </a:rPr>
              <a:t> </a:t>
            </a:r>
            <a:r>
              <a:rPr lang="ar-SA" sz="1400" dirty="0" smtClean="0">
                <a:latin typeface="Times New Roman"/>
                <a:ea typeface="Times New Roman"/>
                <a:cs typeface="Simplified Arabic"/>
              </a:rPr>
              <a:t>  </a:t>
            </a:r>
            <a:r>
              <a:rPr lang="ar-SA" sz="1400" dirty="0">
                <a:latin typeface="Times New Roman"/>
                <a:ea typeface="Times New Roman"/>
                <a:cs typeface="Simplified Arabic"/>
              </a:rPr>
              <a:t>التجويد وآداب التلاوة: 54.</a:t>
            </a:r>
            <a:endParaRPr lang="en-US" sz="1400" dirty="0">
              <a:latin typeface="Times New Roman"/>
              <a:ea typeface="Times New Roman"/>
            </a:endParaRPr>
          </a:p>
          <a:p>
            <a:pPr algn="justLow"/>
            <a:r>
              <a:rPr lang="ar-IQ" sz="1400" baseline="30000" dirty="0" smtClean="0">
                <a:latin typeface="Times New Roman"/>
                <a:ea typeface="Times New Roman"/>
                <a:cs typeface="Simplified Arabic"/>
              </a:rPr>
              <a:t>(3)</a:t>
            </a:r>
            <a:r>
              <a:rPr lang="ar-IQ" sz="1400" dirty="0" smtClean="0">
                <a:latin typeface="Times New Roman"/>
                <a:ea typeface="Times New Roman"/>
                <a:cs typeface="Simplified Arabic"/>
              </a:rPr>
              <a:t> </a:t>
            </a:r>
            <a:r>
              <a:rPr lang="ar-SA" sz="1400" dirty="0" smtClean="0">
                <a:latin typeface="Times New Roman"/>
                <a:ea typeface="Times New Roman"/>
                <a:cs typeface="Simplified Arabic"/>
              </a:rPr>
              <a:t>  </a:t>
            </a:r>
            <a:r>
              <a:rPr lang="ar-SA" sz="1400" dirty="0">
                <a:latin typeface="Times New Roman"/>
                <a:ea typeface="Times New Roman"/>
                <a:cs typeface="Simplified Arabic"/>
              </a:rPr>
              <a:t>ينظر: المصدر نفسه: 54.</a:t>
            </a:r>
            <a:endParaRPr lang="en-US" sz="1400" dirty="0">
              <a:effectLst/>
              <a:latin typeface="Times New Roman"/>
              <a:ea typeface="Times New Roman"/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7025590" y="415403"/>
            <a:ext cx="1926601" cy="315469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68579" tIns="34289" rIns="68579" bIns="34289" rtlCol="1">
            <a:spAutoFit/>
          </a:bodyPr>
          <a:lstStyle/>
          <a:p>
            <a:pPr algn="justLow"/>
            <a:r>
              <a:rPr lang="ar-IQ" sz="1600" dirty="0" smtClean="0">
                <a:solidFill>
                  <a:srgbClr val="000000"/>
                </a:solidFill>
                <a:latin typeface="Times New Roman"/>
                <a:ea typeface="Times New Roman"/>
                <a:cs typeface="Monotype Koufi"/>
              </a:rPr>
              <a:t>ثالثا</a:t>
            </a:r>
            <a:r>
              <a:rPr lang="ar-SA" sz="1600" dirty="0" smtClean="0">
                <a:solidFill>
                  <a:srgbClr val="000000"/>
                </a:solidFill>
                <a:latin typeface="Times New Roman"/>
                <a:ea typeface="Times New Roman"/>
                <a:cs typeface="Monotype Koufi"/>
              </a:rPr>
              <a:t> </a:t>
            </a:r>
            <a:r>
              <a:rPr lang="ar-SA" sz="1600" dirty="0">
                <a:solidFill>
                  <a:srgbClr val="000000"/>
                </a:solidFill>
                <a:latin typeface="Times New Roman"/>
                <a:ea typeface="Times New Roman"/>
                <a:cs typeface="Monotype Koufi"/>
              </a:rPr>
              <a:t>ــ  الوقف </a:t>
            </a:r>
            <a:r>
              <a:rPr lang="ar-IQ" sz="1600" dirty="0" smtClean="0">
                <a:solidFill>
                  <a:srgbClr val="000000"/>
                </a:solidFill>
                <a:latin typeface="Times New Roman"/>
                <a:ea typeface="Times New Roman"/>
                <a:cs typeface="Monotype Koufi"/>
              </a:rPr>
              <a:t>الحسن</a:t>
            </a:r>
            <a:endParaRPr lang="en-US" sz="14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15468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رقم الشريحة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3" name="مستطيل 2"/>
          <p:cNvSpPr/>
          <p:nvPr/>
        </p:nvSpPr>
        <p:spPr>
          <a:xfrm>
            <a:off x="7251432" y="195486"/>
            <a:ext cx="1697901" cy="33855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lvl="0" algn="justLow"/>
            <a:r>
              <a:rPr lang="ar-IQ" sz="1600" dirty="0" smtClean="0">
                <a:solidFill>
                  <a:srgbClr val="000000"/>
                </a:solidFill>
                <a:latin typeface="Times New Roman"/>
                <a:ea typeface="Times New Roman"/>
                <a:cs typeface="Monotype Koufi"/>
              </a:rPr>
              <a:t>رابعا- الوقف القبيح</a:t>
            </a:r>
            <a:endParaRPr lang="en-US" sz="1400" dirty="0">
              <a:solidFill>
                <a:prstClr val="black"/>
              </a:solidFill>
              <a:latin typeface="Times New Roman"/>
              <a:ea typeface="Times New Roman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627534"/>
            <a:ext cx="7907337" cy="3956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65114844"/>
      </p:ext>
    </p:extLst>
  </p:cSld>
  <p:clrMapOvr>
    <a:masterClrMapping/>
  </p:clrMapOvr>
</p:sld>
</file>

<file path=ppt/theme/theme1.xml><?xml version="1.0" encoding="utf-8"?>
<a:theme xmlns:a="http://schemas.openxmlformats.org/drawingml/2006/main" name="1_ربطة">
  <a:themeElements>
    <a:clrScheme name="أزرق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ربطة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ربطة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1027</TotalTime>
  <Words>232</Words>
  <Application>Microsoft Office PowerPoint</Application>
  <PresentationFormat>عرض على الشاشة (9:16)‏</PresentationFormat>
  <Paragraphs>29</Paragraphs>
  <Slides>4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1_ربطة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Moodi Alfayoumy</dc:creator>
  <cp:lastModifiedBy>DR.Ahmed Saker 2o1O</cp:lastModifiedBy>
  <cp:revision>75</cp:revision>
  <dcterms:created xsi:type="dcterms:W3CDTF">2018-09-14T18:51:34Z</dcterms:created>
  <dcterms:modified xsi:type="dcterms:W3CDTF">2020-03-08T11:14:25Z</dcterms:modified>
</cp:coreProperties>
</file>