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1"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21" d="100"/>
          <a:sy n="121" d="100"/>
        </p:scale>
        <p:origin x="-102"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835696" y="1563638"/>
            <a:ext cx="5616624" cy="500135"/>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800" dirty="0" smtClean="0">
                <a:solidFill>
                  <a:srgbClr val="000000"/>
                </a:solidFill>
                <a:latin typeface="Times New Roman"/>
                <a:ea typeface="Times New Roman"/>
                <a:cs typeface="Monotype Koufi"/>
              </a:rPr>
              <a:t>المحاضرة </a:t>
            </a:r>
            <a:r>
              <a:rPr lang="ar-IQ" sz="2800" dirty="0" smtClean="0">
                <a:solidFill>
                  <a:srgbClr val="000000"/>
                </a:solidFill>
                <a:latin typeface="Times New Roman"/>
                <a:ea typeface="Times New Roman"/>
                <a:cs typeface="Monotype Koufi"/>
              </a:rPr>
              <a:t>الثالثة </a:t>
            </a:r>
            <a:r>
              <a:rPr lang="ar-IQ" sz="2800" dirty="0" smtClean="0">
                <a:solidFill>
                  <a:srgbClr val="000000"/>
                </a:solidFill>
                <a:latin typeface="Times New Roman"/>
                <a:ea typeface="Times New Roman"/>
                <a:cs typeface="Monotype Koufi"/>
              </a:rPr>
              <a:t>و العشرون</a:t>
            </a:r>
            <a:endParaRPr lang="en-US" sz="28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dirty="0" smtClean="0">
                <a:cs typeface="B Jadid" pitchFamily="2" charset="-78"/>
              </a:rPr>
              <a:t>23</a:t>
            </a:r>
            <a:endParaRPr lang="ar-IQ" sz="4400" dirty="0">
              <a:cs typeface="B Jadid" pitchFamily="2" charset="-78"/>
            </a:endParaRPr>
          </a:p>
        </p:txBody>
      </p:sp>
      <p:sp>
        <p:nvSpPr>
          <p:cNvPr id="6" name="مربع نص 5"/>
          <p:cNvSpPr txBox="1"/>
          <p:nvPr/>
        </p:nvSpPr>
        <p:spPr>
          <a:xfrm>
            <a:off x="1979712"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731922" y="83195"/>
            <a:ext cx="2550199" cy="807911"/>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400" dirty="0">
                <a:solidFill>
                  <a:srgbClr val="000000"/>
                </a:solidFill>
                <a:latin typeface="Times New Roman"/>
                <a:ea typeface="Times New Roman"/>
                <a:cs typeface="Monotype Koufi"/>
              </a:rPr>
              <a:t>أحكام </a:t>
            </a:r>
            <a:r>
              <a:rPr lang="ar-IQ" sz="2400" dirty="0" smtClean="0">
                <a:solidFill>
                  <a:srgbClr val="000000"/>
                </a:solidFill>
                <a:latin typeface="Times New Roman"/>
                <a:ea typeface="Times New Roman"/>
                <a:cs typeface="Monotype Koufi"/>
              </a:rPr>
              <a:t>النون </a:t>
            </a:r>
            <a:r>
              <a:rPr lang="ar-IQ" sz="2400" dirty="0">
                <a:solidFill>
                  <a:srgbClr val="000000"/>
                </a:solidFill>
                <a:latin typeface="Times New Roman"/>
                <a:ea typeface="Times New Roman"/>
                <a:cs typeface="Monotype Koufi"/>
              </a:rPr>
              <a:t>الساكنة والتنوين</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71204" y="1040189"/>
            <a:ext cx="8071634" cy="2449386"/>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indent="228600" algn="justLow"/>
            <a:r>
              <a:rPr lang="ar-IQ" sz="1400" dirty="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علة الإدغام التخفيف، لان اللسان إذا لفظ بالحرف من مخرجه، ثم عاد مرة أخرى الى المخرج بعينه ليلفظ بحرف آخر مثله، صعب ذلك، وشبهه بعضهم بإعادة الحديث مرتين، وهذا ثقيل </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 </a:t>
            </a:r>
            <a:endParaRPr lang="en-US" dirty="0">
              <a:latin typeface="Times New Roman"/>
              <a:ea typeface="Times New Roman"/>
            </a:endParaRPr>
          </a:p>
          <a:p>
            <a:pPr indent="228600" algn="justLow"/>
            <a:r>
              <a:rPr lang="ar-IQ" dirty="0">
                <a:solidFill>
                  <a:srgbClr val="000000"/>
                </a:solidFill>
                <a:latin typeface="Times New Roman"/>
                <a:ea typeface="Times New Roman"/>
                <a:cs typeface="Simplified Arabic"/>
              </a:rPr>
              <a:t>	" فإدغام النون الساكنة والتنوين مع حروف (يرملون) للقرب الذي بينهما وبينها، فأدغما في الراء واللام لقرب مخرجهما من مخرجيهما على طرف اللسان، وادغما في الميم، للمشاركة التي بينهما وبينها في الغنة، وادغما في الواو، لمؤاخاة الواو في المد واللين وقربهما من الراء، لأنه </a:t>
            </a:r>
            <a:r>
              <a:rPr lang="ar-IQ" dirty="0" err="1">
                <a:solidFill>
                  <a:srgbClr val="000000"/>
                </a:solidFill>
                <a:latin typeface="Times New Roman"/>
                <a:ea typeface="Times New Roman"/>
                <a:cs typeface="Simplified Arabic"/>
              </a:rPr>
              <a:t>لايخرج</a:t>
            </a:r>
            <a:r>
              <a:rPr lang="ar-IQ" dirty="0">
                <a:solidFill>
                  <a:srgbClr val="000000"/>
                </a:solidFill>
                <a:latin typeface="Times New Roman"/>
                <a:ea typeface="Times New Roman"/>
                <a:cs typeface="Simplified Arabic"/>
              </a:rPr>
              <a:t> حرف من طرف اللسان أقرب إلى الراء من الياء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(2)</a:t>
            </a:r>
            <a:r>
              <a:rPr lang="ar-IQ" dirty="0" smtClean="0">
                <a:solidFill>
                  <a:srgbClr val="000000"/>
                </a:solidFill>
                <a:latin typeface="Times New Roman"/>
                <a:ea typeface="Times New Roman"/>
                <a:cs typeface="Simplified Arabic"/>
              </a:rPr>
              <a:t>.</a:t>
            </a:r>
          </a:p>
          <a:p>
            <a:pPr indent="228600" algn="justLow"/>
            <a:endParaRPr lang="en-US" sz="1400"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الجوانب الصوتية في كتب الاحتجاج للقراءات: 102.</a:t>
            </a:r>
            <a:endParaRPr lang="en-US" sz="1400" dirty="0">
              <a:latin typeface="Times New Roman"/>
              <a:ea typeface="Times New Roman"/>
            </a:endParaRPr>
          </a:p>
          <a:p>
            <a:pPr marL="244475" indent="-226695" algn="justLow">
              <a:lnSpc>
                <a:spcPts val="2000"/>
              </a:lnSpc>
              <a:tabLst>
                <a:tab pos="130810" algn="l"/>
              </a:tabLst>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الدراسات الصوتية عند علماء التجويد: 435.</a:t>
            </a:r>
            <a:endParaRPr lang="en-US" sz="1400" dirty="0">
              <a:effectLst/>
              <a:latin typeface="Times New Roman"/>
              <a:ea typeface="Times New Roman"/>
            </a:endParaRPr>
          </a:p>
        </p:txBody>
      </p:sp>
      <p:sp>
        <p:nvSpPr>
          <p:cNvPr id="7" name="مربع نص 6"/>
          <p:cNvSpPr txBox="1"/>
          <p:nvPr/>
        </p:nvSpPr>
        <p:spPr>
          <a:xfrm>
            <a:off x="5519854" y="891106"/>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13" name="مربع نص 12"/>
          <p:cNvSpPr txBox="1"/>
          <p:nvPr/>
        </p:nvSpPr>
        <p:spPr>
          <a:xfrm>
            <a:off x="1609579" y="4361750"/>
            <a:ext cx="7416824" cy="602727"/>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IQ" sz="1400" dirty="0" smtClean="0">
                <a:solidFill>
                  <a:srgbClr val="000000"/>
                </a:solidFill>
                <a:latin typeface="Times New Roman"/>
                <a:ea typeface="Times New Roman"/>
                <a:cs typeface="Simplified Arabic"/>
              </a:rPr>
              <a:t>    </a:t>
            </a:r>
            <a:r>
              <a:rPr lang="ar-IQ" dirty="0" smtClean="0">
                <a:solidFill>
                  <a:srgbClr val="000000"/>
                </a:solidFill>
                <a:latin typeface="Times New Roman"/>
                <a:ea typeface="Times New Roman"/>
                <a:cs typeface="Simplified Arabic"/>
              </a:rPr>
              <a:t>الإقلاب </a:t>
            </a:r>
            <a:r>
              <a:rPr lang="ar-IQ" dirty="0">
                <a:solidFill>
                  <a:srgbClr val="000000"/>
                </a:solidFill>
                <a:latin typeface="Times New Roman"/>
                <a:ea typeface="Times New Roman"/>
                <a:cs typeface="Simplified Arabic"/>
              </a:rPr>
              <a:t>لغةً: " تحويل الشيء على وجهه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(3)</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marL="244475" indent="-226695" algn="justLow">
              <a:lnSpc>
                <a:spcPts val="2000"/>
              </a:lnSpc>
              <a:tabLst>
                <a:tab pos="130810" algn="l"/>
              </a:tabLst>
            </a:pPr>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المصدر نفسه: 429، 430.</a:t>
            </a:r>
            <a:endParaRPr lang="en-US" sz="1400" dirty="0">
              <a:effectLst/>
              <a:latin typeface="Times New Roman"/>
              <a:ea typeface="Times New Roman"/>
            </a:endParaRPr>
          </a:p>
        </p:txBody>
      </p:sp>
      <p:sp>
        <p:nvSpPr>
          <p:cNvPr id="8" name="مربع نص 7"/>
          <p:cNvSpPr txBox="1"/>
          <p:nvPr/>
        </p:nvSpPr>
        <p:spPr>
          <a:xfrm>
            <a:off x="7351449" y="574809"/>
            <a:ext cx="1684158"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علة الادغام</a:t>
            </a:r>
            <a:endParaRPr lang="en-US" dirty="0">
              <a:effectLst/>
              <a:latin typeface="Times New Roman"/>
              <a:ea typeface="Times New Roman"/>
            </a:endParaRPr>
          </a:p>
        </p:txBody>
      </p:sp>
      <p:sp>
        <p:nvSpPr>
          <p:cNvPr id="10" name="مربع نص 9"/>
          <p:cNvSpPr txBox="1"/>
          <p:nvPr/>
        </p:nvSpPr>
        <p:spPr>
          <a:xfrm>
            <a:off x="7351449" y="3579863"/>
            <a:ext cx="1618333"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الاقلاب</a:t>
            </a:r>
            <a:endParaRPr lang="en-US" sz="1600" b="1" dirty="0">
              <a:effectLst/>
              <a:latin typeface="Times New Roman"/>
              <a:ea typeface="Times New Roman"/>
            </a:endParaRPr>
          </a:p>
        </p:txBody>
      </p:sp>
      <p:sp>
        <p:nvSpPr>
          <p:cNvPr id="11" name="مربع نص 10"/>
          <p:cNvSpPr txBox="1"/>
          <p:nvPr/>
        </p:nvSpPr>
        <p:spPr>
          <a:xfrm>
            <a:off x="7524875" y="4015503"/>
            <a:ext cx="1438604"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الاقلاب لغة</a:t>
            </a:r>
            <a:endParaRPr lang="en-US" sz="1600" b="1"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13"/>
                                        </p:tgtEl>
                                        <p:attrNameLst>
                                          <p:attrName>style.visibility</p:attrName>
                                        </p:attrNameLst>
                                      </p:cBhvr>
                                      <p:to>
                                        <p:strVal val="visible"/>
                                      </p:to>
                                    </p:set>
                                    <p:animScale>
                                      <p:cBhvr>
                                        <p:cTn id="32"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3"/>
                                        </p:tgtEl>
                                        <p:attrNameLst>
                                          <p:attrName>ppt_x</p:attrName>
                                          <p:attrName>ppt_y</p:attrName>
                                        </p:attrNameLst>
                                      </p:cBhvr>
                                    </p:animMotion>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2" dur="1000" fill="hold"/>
                                        <p:tgtEl>
                                          <p:spTgt spid="8"/>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54" dur="1000" fill="hold"/>
                                        <p:tgtEl>
                                          <p:spTgt spid="10"/>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66" dur="1000" fill="hold"/>
                                        <p:tgtEl>
                                          <p:spTgt spid="11"/>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13" grpId="0" animBg="1"/>
      <p:bldP spid="8"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مربع نص 3"/>
          <p:cNvSpPr txBox="1"/>
          <p:nvPr/>
        </p:nvSpPr>
        <p:spPr>
          <a:xfrm>
            <a:off x="1403647" y="699542"/>
            <a:ext cx="7560841" cy="1049003"/>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a:solidFill>
                  <a:srgbClr val="000000"/>
                </a:solidFill>
                <a:latin typeface="Times New Roman"/>
                <a:ea typeface="Times New Roman"/>
                <a:cs typeface="Simplified Arabic"/>
              </a:rPr>
              <a:t> " قلب النون الساكنة أو التنوين عند ملاقاة الباء (ميماً) مخففاً خالصاً وإخفاؤها بغنة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	ويقع الإقلاب في كلمة وفي كلمتين، والتنوين لا يكون فيه الإقلاب إلا في كلمتين</a:t>
            </a:r>
            <a:r>
              <a:rPr lang="ar-IQ" sz="1400" dirty="0" smtClean="0">
                <a:solidFill>
                  <a:srgbClr val="000000"/>
                </a:solidFill>
                <a:latin typeface="Times New Roman"/>
                <a:ea typeface="Times New Roman"/>
                <a:cs typeface="Simplified Arabic"/>
              </a:rPr>
              <a:t>.</a:t>
            </a:r>
          </a:p>
          <a:p>
            <a:pPr algn="justLow"/>
            <a:endParaRPr lang="en-US" sz="1100" dirty="0">
              <a:latin typeface="Times New Roman"/>
              <a:ea typeface="Times New Roman"/>
            </a:endParaRPr>
          </a:p>
          <a:p>
            <a:pPr marL="244475" indent="-226695" algn="justLow">
              <a:lnSpc>
                <a:spcPts val="2000"/>
              </a:lnSpc>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قواعد التلاوة وعلم التجويد: 78.</a:t>
            </a:r>
            <a:endParaRPr lang="en-US" sz="1400" dirty="0">
              <a:latin typeface="Times New Roman"/>
              <a:ea typeface="Times New Roman"/>
            </a:endParaRPr>
          </a:p>
        </p:txBody>
      </p:sp>
      <p:sp>
        <p:nvSpPr>
          <p:cNvPr id="5" name="مربع نص 4"/>
          <p:cNvSpPr txBox="1"/>
          <p:nvPr/>
        </p:nvSpPr>
        <p:spPr>
          <a:xfrm>
            <a:off x="7251338" y="146606"/>
            <a:ext cx="1601837" cy="377024"/>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2000" b="1" dirty="0" smtClean="0">
                <a:solidFill>
                  <a:srgbClr val="000000"/>
                </a:solidFill>
                <a:latin typeface="Times New Roman"/>
                <a:ea typeface="Times New Roman"/>
                <a:cs typeface="Monotype Koufi"/>
              </a:rPr>
              <a:t>الاقلاب اصطلاحا</a:t>
            </a:r>
            <a:endParaRPr lang="en-US" sz="2000" dirty="0">
              <a:effectLst/>
              <a:latin typeface="Times New Roman"/>
              <a:ea typeface="Times New Roman"/>
            </a:endParaRPr>
          </a:p>
        </p:txBody>
      </p:sp>
      <p:sp>
        <p:nvSpPr>
          <p:cNvPr id="3" name="مستطيل 2"/>
          <p:cNvSpPr/>
          <p:nvPr/>
        </p:nvSpPr>
        <p:spPr>
          <a:xfrm>
            <a:off x="7442589" y="1907040"/>
            <a:ext cx="1487907"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justLow"/>
            <a:r>
              <a:rPr lang="ar-IQ" dirty="0">
                <a:solidFill>
                  <a:srgbClr val="000000"/>
                </a:solidFill>
                <a:latin typeface="Times New Roman"/>
                <a:ea typeface="Times New Roman"/>
                <a:cs typeface="Monotype Koufi"/>
              </a:rPr>
              <a:t>أمثلة تطبيقية:</a:t>
            </a:r>
            <a:endParaRPr lang="en-US" sz="1400" dirty="0">
              <a:effectLst/>
              <a:latin typeface="Times New Roman"/>
              <a:ea typeface="Times New Roman"/>
            </a:endParaRPr>
          </a:p>
        </p:txBody>
      </p:sp>
      <p:graphicFrame>
        <p:nvGraphicFramePr>
          <p:cNvPr id="6" name="جدول 5"/>
          <p:cNvGraphicFramePr>
            <a:graphicFrameLocks noGrp="1"/>
          </p:cNvGraphicFramePr>
          <p:nvPr>
            <p:extLst>
              <p:ext uri="{D42A27DB-BD31-4B8C-83A1-F6EECF244321}">
                <p14:modId xmlns:p14="http://schemas.microsoft.com/office/powerpoint/2010/main" val="828445274"/>
              </p:ext>
            </p:extLst>
          </p:nvPr>
        </p:nvGraphicFramePr>
        <p:xfrm>
          <a:off x="3540556" y="2276372"/>
          <a:ext cx="5258435" cy="731520"/>
        </p:xfrm>
        <a:graphic>
          <a:graphicData uri="http://schemas.openxmlformats.org/drawingml/2006/table">
            <a:tbl>
              <a:tblPr rtl="1" firstRow="1" firstCol="1" lastRow="1" lastCol="1" bandRow="1" bandCol="1"/>
              <a:tblGrid>
                <a:gridCol w="623442"/>
                <a:gridCol w="546228"/>
                <a:gridCol w="673290"/>
                <a:gridCol w="728790"/>
                <a:gridCol w="701040"/>
                <a:gridCol w="934720"/>
                <a:gridCol w="1050925"/>
              </a:tblGrid>
              <a:tr h="326390">
                <a:tc>
                  <a:txBody>
                    <a:bodyPr/>
                    <a:lstStyle/>
                    <a:p>
                      <a:pPr algn="r" rtl="1">
                        <a:spcAft>
                          <a:spcPts val="0"/>
                        </a:spcAft>
                      </a:pPr>
                      <a:r>
                        <a:rPr lang="ar-IQ" sz="1600" b="1" dirty="0" smtClean="0">
                          <a:solidFill>
                            <a:srgbClr val="000000"/>
                          </a:solidFill>
                          <a:effectLst/>
                          <a:latin typeface="Times New Roman"/>
                          <a:ea typeface="Times New Roman"/>
                          <a:cs typeface="Simplified Arabic"/>
                        </a:rPr>
                        <a:t>الحرف</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b="1">
                          <a:solidFill>
                            <a:srgbClr val="000000"/>
                          </a:solidFill>
                          <a:effectLst/>
                          <a:latin typeface="Times New Roman"/>
                          <a:ea typeface="Times New Roman"/>
                          <a:cs typeface="Simplified Arabic"/>
                        </a:rPr>
                        <a:t>في كلمة</a:t>
                      </a:r>
                      <a:endParaRPr lang="en-US"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b="1">
                          <a:solidFill>
                            <a:srgbClr val="000000"/>
                          </a:solidFill>
                          <a:effectLst/>
                          <a:latin typeface="Times New Roman"/>
                          <a:ea typeface="Times New Roman"/>
                          <a:cs typeface="Simplified Arabic"/>
                        </a:rPr>
                        <a:t>التطبيق</a:t>
                      </a:r>
                      <a:endParaRPr lang="en-US"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b="1">
                          <a:solidFill>
                            <a:srgbClr val="000000"/>
                          </a:solidFill>
                          <a:effectLst/>
                          <a:latin typeface="Times New Roman"/>
                          <a:ea typeface="Times New Roman"/>
                          <a:cs typeface="Simplified Arabic"/>
                        </a:rPr>
                        <a:t>في كلمتين</a:t>
                      </a:r>
                      <a:endParaRPr lang="en-US"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b="1" dirty="0">
                          <a:solidFill>
                            <a:srgbClr val="000000"/>
                          </a:solidFill>
                          <a:effectLst/>
                          <a:latin typeface="Times New Roman"/>
                          <a:ea typeface="Times New Roman"/>
                          <a:cs typeface="Simplified Arabic"/>
                        </a:rPr>
                        <a:t>التطبيق</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b="1">
                          <a:solidFill>
                            <a:srgbClr val="000000"/>
                          </a:solidFill>
                          <a:effectLst/>
                          <a:latin typeface="Times New Roman"/>
                          <a:ea typeface="Times New Roman"/>
                          <a:cs typeface="Simplified Arabic"/>
                        </a:rPr>
                        <a:t>عند التنوين</a:t>
                      </a:r>
                      <a:endParaRPr lang="en-US"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b="1" dirty="0" smtClean="0">
                          <a:solidFill>
                            <a:srgbClr val="000000"/>
                          </a:solidFill>
                          <a:effectLst/>
                          <a:latin typeface="Times New Roman"/>
                          <a:ea typeface="Times New Roman"/>
                          <a:cs typeface="Simplified Arabic"/>
                        </a:rPr>
                        <a:t>التطبيق</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953">
                <a:tc>
                  <a:txBody>
                    <a:bodyPr/>
                    <a:lstStyle/>
                    <a:p>
                      <a:pPr algn="r" rtl="1">
                        <a:spcAft>
                          <a:spcPts val="0"/>
                        </a:spcAft>
                      </a:pPr>
                      <a:r>
                        <a:rPr lang="ar-IQ" sz="1600">
                          <a:solidFill>
                            <a:srgbClr val="000000"/>
                          </a:solidFill>
                          <a:effectLst/>
                          <a:latin typeface="Times New Roman"/>
                          <a:ea typeface="Times New Roman"/>
                          <a:cs typeface="Simplified Arabic"/>
                        </a:rPr>
                        <a:t>ب</a:t>
                      </a:r>
                      <a:endParaRPr lang="en-US"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dirty="0" smtClean="0">
                          <a:solidFill>
                            <a:srgbClr val="000000"/>
                          </a:solidFill>
                          <a:effectLst/>
                          <a:latin typeface="Times New Roman"/>
                          <a:ea typeface="Times New Roman"/>
                          <a:cs typeface="Simplified Arabic"/>
                        </a:rPr>
                        <a:t>أ َ</a:t>
                      </a:r>
                      <a:r>
                        <a:rPr lang="ar-IQ" sz="1600" dirty="0" err="1" smtClean="0">
                          <a:solidFill>
                            <a:srgbClr val="000000"/>
                          </a:solidFill>
                          <a:effectLst/>
                          <a:latin typeface="Times New Roman"/>
                          <a:ea typeface="Times New Roman"/>
                          <a:cs typeface="Simplified Arabic"/>
                        </a:rPr>
                        <a:t>نْبياء</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a:solidFill>
                            <a:srgbClr val="000000"/>
                          </a:solidFill>
                          <a:effectLst/>
                          <a:latin typeface="Times New Roman"/>
                          <a:ea typeface="Times New Roman"/>
                          <a:cs typeface="Simplified Arabic"/>
                        </a:rPr>
                        <a:t>أمبياء</a:t>
                      </a:r>
                      <a:endParaRPr lang="en-US"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dirty="0" smtClean="0">
                          <a:solidFill>
                            <a:srgbClr val="000000"/>
                          </a:solidFill>
                          <a:effectLst/>
                          <a:latin typeface="Times New Roman"/>
                          <a:ea typeface="Times New Roman"/>
                          <a:cs typeface="Simplified Arabic"/>
                        </a:rPr>
                        <a:t>  منْ </a:t>
                      </a:r>
                      <a:r>
                        <a:rPr lang="ar-IQ" sz="1600" dirty="0">
                          <a:solidFill>
                            <a:srgbClr val="000000"/>
                          </a:solidFill>
                          <a:effectLst/>
                          <a:latin typeface="Times New Roman"/>
                          <a:ea typeface="Times New Roman"/>
                          <a:cs typeface="Simplified Arabic"/>
                        </a:rPr>
                        <a:t>بعد</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dirty="0" err="1">
                          <a:solidFill>
                            <a:srgbClr val="000000"/>
                          </a:solidFill>
                          <a:effectLst/>
                          <a:latin typeface="Times New Roman"/>
                          <a:ea typeface="Times New Roman"/>
                          <a:cs typeface="Simplified Arabic"/>
                        </a:rPr>
                        <a:t>مِمبعد</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a:solidFill>
                            <a:srgbClr val="000000"/>
                          </a:solidFill>
                          <a:effectLst/>
                          <a:latin typeface="Times New Roman"/>
                          <a:ea typeface="Times New Roman"/>
                          <a:cs typeface="Simplified Arabic"/>
                        </a:rPr>
                        <a:t>ضَلالاً بَعيداً</a:t>
                      </a:r>
                      <a:endParaRPr lang="en-US" sz="16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1600" dirty="0" err="1">
                          <a:solidFill>
                            <a:srgbClr val="000000"/>
                          </a:solidFill>
                          <a:effectLst/>
                          <a:latin typeface="Times New Roman"/>
                          <a:ea typeface="Times New Roman"/>
                          <a:cs typeface="Simplified Arabic"/>
                        </a:rPr>
                        <a:t>ضَلالَمبَعِيداً</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مستطيل 6"/>
          <p:cNvSpPr/>
          <p:nvPr/>
        </p:nvSpPr>
        <p:spPr>
          <a:xfrm>
            <a:off x="7638096" y="3058348"/>
            <a:ext cx="1160895"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justLow"/>
            <a:r>
              <a:rPr lang="ar-IQ" sz="2000" b="1" dirty="0" smtClean="0">
                <a:solidFill>
                  <a:srgbClr val="000000"/>
                </a:solidFill>
                <a:latin typeface="Times New Roman"/>
                <a:ea typeface="Times New Roman"/>
                <a:cs typeface="Monotype Koufi"/>
              </a:rPr>
              <a:t>علة الاقلاب </a:t>
            </a:r>
            <a:endParaRPr lang="en-US" sz="2000" dirty="0">
              <a:solidFill>
                <a:prstClr val="black"/>
              </a:solidFill>
              <a:latin typeface="Times New Roman"/>
              <a:ea typeface="Times New Roman"/>
            </a:endParaRPr>
          </a:p>
        </p:txBody>
      </p:sp>
      <p:sp>
        <p:nvSpPr>
          <p:cNvPr id="8" name="مربع نص 7"/>
          <p:cNvSpPr txBox="1"/>
          <p:nvPr/>
        </p:nvSpPr>
        <p:spPr>
          <a:xfrm>
            <a:off x="1564694" y="3507854"/>
            <a:ext cx="7416824" cy="1608131"/>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marL="244475" indent="-226695" algn="justLow">
              <a:lnSpc>
                <a:spcPts val="2000"/>
              </a:lnSpc>
              <a:tabLst>
                <a:tab pos="130810" algn="l"/>
              </a:tabLst>
            </a:pPr>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 وسبب هذا القلب عسر الإتيان بالغنة فيهما مع إظهارهما ثم إطباق الشفتين لأجل الباء، ومعنى إخفاء الميم ليس إعدامها بالكلية بل إضعافها وستر ذاتها في الجملة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r>
              <a:rPr lang="en-US" dirty="0" smtClean="0"/>
              <a:t> </a:t>
            </a:r>
          </a:p>
          <a:p>
            <a:pPr marL="244475" indent="-226695" algn="justLow">
              <a:lnSpc>
                <a:spcPts val="2000"/>
              </a:lnSpc>
              <a:tabLst>
                <a:tab pos="130810" algn="l"/>
              </a:tabLst>
            </a:pPr>
            <a:endParaRPr lang="en-US" dirty="0" smtClean="0"/>
          </a:p>
          <a:p>
            <a:pPr marL="244475" indent="-226695" algn="justLow">
              <a:lnSpc>
                <a:spcPts val="2000"/>
              </a:lnSpc>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فن التجويد: 30.</a:t>
            </a:r>
            <a:endParaRPr lang="en-US" sz="1000" dirty="0">
              <a:latin typeface="Times New Roman"/>
              <a:ea typeface="Times New Roman"/>
            </a:endParaRPr>
          </a:p>
          <a:p>
            <a:pPr marL="244475" indent="-226695" algn="justLow">
              <a:lnSpc>
                <a:spcPts val="2000"/>
              </a:lnSpc>
              <a:tabLst>
                <a:tab pos="130810" algn="l"/>
              </a:tabLst>
            </a:pPr>
            <a:r>
              <a:rPr lang="ar-IQ" sz="1600" dirty="0">
                <a:latin typeface="Times New Roman"/>
                <a:ea typeface="Times New Roman"/>
                <a:cs typeface="Simplified Arabic"/>
              </a:rPr>
              <a:t>    " عند القلب تُراعى مسألة مهمة وهي عدم إطباق الشفتين عند النطق بالقلب فيصدر صوت الميم، وعدم فتح الشفتين فيذهب جوهر الحرف وصفته وإنَّما يكون حالة وسطية بينهما ". المفيد في علم التجويد: 44. </a:t>
            </a:r>
            <a:r>
              <a:rPr lang="ar-IQ" sz="1600" dirty="0" smtClean="0">
                <a:solidFill>
                  <a:srgbClr val="000000"/>
                </a:solidFill>
                <a:latin typeface="Times New Roman"/>
                <a:ea typeface="Times New Roman"/>
                <a:cs typeface="Simplified Arabic"/>
              </a:rPr>
              <a:t>  </a:t>
            </a:r>
            <a:endParaRPr lang="en-US" sz="1600" dirty="0">
              <a:latin typeface="Times New Roman"/>
              <a:ea typeface="Times New Roman"/>
            </a:endParaRPr>
          </a:p>
        </p:txBody>
      </p:sp>
    </p:spTree>
    <p:extLst>
      <p:ext uri="{BB962C8B-B14F-4D97-AF65-F5344CB8AC3E}">
        <p14:creationId xmlns:p14="http://schemas.microsoft.com/office/powerpoint/2010/main" val="226511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iterate type="wd">
                                    <p:tmPct val="10000"/>
                                  </p:iterate>
                                  <p:childTnLst>
                                    <p:set>
                                      <p:cBhvr>
                                        <p:cTn id="25" dur="1" fill="hold">
                                          <p:stCondLst>
                                            <p:cond delay="0"/>
                                          </p:stCondLst>
                                        </p:cTn>
                                        <p:tgtEl>
                                          <p:spTgt spid="8"/>
                                        </p:tgtEl>
                                        <p:attrNameLst>
                                          <p:attrName>style.visibility</p:attrName>
                                        </p:attrNameLst>
                                      </p:cBhvr>
                                      <p:to>
                                        <p:strVal val="visible"/>
                                      </p:to>
                                    </p:set>
                                    <p:animScale>
                                      <p:cBhvr>
                                        <p:cTn id="2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8"/>
                                        </p:tgtEl>
                                        <p:attrNameLst>
                                          <p:attrName>ppt_x</p:attrName>
                                          <p:attrName>ppt_y</p:attrName>
                                        </p:attrNameLst>
                                      </p:cBhvr>
                                    </p:animMotion>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1190</TotalTime>
  <Words>173</Words>
  <Application>Microsoft Office PowerPoint</Application>
  <PresentationFormat>عرض على الشاشة (9:16)‏</PresentationFormat>
  <Paragraphs>43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1_ربطة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100</cp:revision>
  <dcterms:created xsi:type="dcterms:W3CDTF">2018-09-14T18:51:34Z</dcterms:created>
  <dcterms:modified xsi:type="dcterms:W3CDTF">2020-03-08T14:39:17Z</dcterms:modified>
</cp:coreProperties>
</file>