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5" r:id="rId3"/>
    <p:sldId id="266" r:id="rId4"/>
    <p:sldId id="267" r:id="rId5"/>
    <p:sldId id="262" r:id="rId6"/>
    <p:sldId id="263" r:id="rId7"/>
    <p:sldId id="264" r:id="rId8"/>
    <p:sldId id="258" r:id="rId9"/>
    <p:sldId id="260" r:id="rId10"/>
    <p:sldId id="261" r:id="rId11"/>
    <p:sldId id="259"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504" autoAdjust="0"/>
  </p:normalViewPr>
  <p:slideViewPr>
    <p:cSldViewPr>
      <p:cViewPr varScale="1">
        <p:scale>
          <a:sx n="124" d="100"/>
          <a:sy n="124" d="100"/>
        </p:scale>
        <p:origin x="-12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CE45979-51E5-4CB9-A68B-521E95762A34}" type="datetimeFigureOut">
              <a:rPr lang="ar-IQ" smtClean="0"/>
              <a:pPr/>
              <a:t>02/08/1441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0477E21-4AC9-45B4-BF53-B1E2041A43B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CE45979-51E5-4CB9-A68B-521E95762A34}" type="datetimeFigureOut">
              <a:rPr lang="ar-IQ" smtClean="0"/>
              <a:pPr/>
              <a:t>02/08/1441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0477E21-4AC9-45B4-BF53-B1E2041A43B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ar-IQ" dirty="0" smtClean="0"/>
              <a:t/>
            </a:r>
            <a:br>
              <a:rPr lang="ar-IQ" dirty="0" smtClean="0"/>
            </a:br>
            <a:r>
              <a:rPr lang="ar-IQ" dirty="0"/>
              <a:t/>
            </a:r>
            <a:br>
              <a:rPr lang="ar-IQ" dirty="0"/>
            </a:br>
            <a:r>
              <a:rPr lang="ar-IQ" b="1" dirty="0" smtClean="0"/>
              <a:t>أنواع الخط العربي :</a:t>
            </a:r>
            <a:br>
              <a:rPr lang="ar-IQ" b="1" dirty="0" smtClean="0"/>
            </a:br>
            <a:r>
              <a:rPr lang="ar-IQ" b="1" dirty="0" smtClean="0"/>
              <a:t>1- خد الثلث .</a:t>
            </a:r>
            <a:br>
              <a:rPr lang="ar-IQ" b="1" dirty="0" smtClean="0"/>
            </a:br>
            <a:r>
              <a:rPr lang="ar-IQ" b="1" dirty="0" smtClean="0"/>
              <a:t>2- خط النسخ .</a:t>
            </a:r>
            <a:br>
              <a:rPr lang="ar-IQ" b="1" dirty="0" smtClean="0"/>
            </a:br>
            <a:r>
              <a:rPr lang="ar-IQ" b="1" dirty="0"/>
              <a:t>3</a:t>
            </a:r>
            <a:r>
              <a:rPr lang="ar-IQ" b="1" dirty="0" smtClean="0"/>
              <a:t> - خط الرقعة .</a:t>
            </a:r>
            <a:br>
              <a:rPr lang="ar-IQ" b="1" dirty="0" smtClean="0"/>
            </a:br>
            <a:r>
              <a:rPr lang="ar-IQ" b="1" dirty="0" smtClean="0"/>
              <a:t>4-  خط الديواني .</a:t>
            </a:r>
            <a:br>
              <a:rPr lang="ar-IQ" b="1" dirty="0" smtClean="0"/>
            </a:br>
            <a:r>
              <a:rPr lang="ar-IQ" b="1" dirty="0" smtClean="0"/>
              <a:t>5-خط الجلي الديوني .</a:t>
            </a:r>
            <a:br>
              <a:rPr lang="ar-IQ" b="1" dirty="0" smtClean="0"/>
            </a:br>
            <a:r>
              <a:rPr lang="ar-IQ" b="1" dirty="0" smtClean="0"/>
              <a:t>6- خط الاجازه .</a:t>
            </a:r>
            <a:br>
              <a:rPr lang="ar-IQ" b="1" dirty="0" smtClean="0"/>
            </a:br>
            <a:r>
              <a:rPr lang="ar-IQ" b="1" dirty="0" smtClean="0"/>
              <a:t>7- خط التعليق (الفارسي ).</a:t>
            </a:r>
            <a:br>
              <a:rPr lang="ar-IQ" b="1" dirty="0" smtClean="0"/>
            </a:br>
            <a:r>
              <a:rPr lang="ar-IQ" b="1" dirty="0" smtClean="0"/>
              <a:t>8- خط الطغراء. </a:t>
            </a:r>
            <a:r>
              <a:rPr lang="ar-IQ" dirty="0" smtClean="0"/>
              <a:t/>
            </a:r>
            <a:br>
              <a:rPr lang="ar-IQ" dirty="0" smtClean="0"/>
            </a:br>
            <a:r>
              <a:rPr lang="ar-IQ" dirty="0" smtClean="0"/>
              <a:t/>
            </a:r>
            <a:br>
              <a:rPr lang="ar-IQ" dirty="0" smtClean="0"/>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IQ" b="1" dirty="0" smtClean="0"/>
              <a:t>حروف خط الرقعة </a:t>
            </a:r>
            <a:endParaRPr lang="ar-IQ" b="1" dirty="0"/>
          </a:p>
        </p:txBody>
      </p:sp>
      <p:pic>
        <p:nvPicPr>
          <p:cNvPr id="3" name="صورة 2" descr="E:\خط الرقعة\Picture 012.jpg"/>
          <p:cNvPicPr/>
          <p:nvPr/>
        </p:nvPicPr>
        <p:blipFill>
          <a:blip r:embed="rId2" cstate="print"/>
          <a:srcRect/>
          <a:stretch>
            <a:fillRect/>
          </a:stretch>
        </p:blipFill>
        <p:spPr bwMode="auto">
          <a:xfrm>
            <a:off x="1639252" y="2159400"/>
            <a:ext cx="5865495" cy="25391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مقارن بين خط النسخ وخط الرقعة </a:t>
            </a:r>
            <a:endParaRPr lang="ar-IQ" dirty="0"/>
          </a:p>
        </p:txBody>
      </p:sp>
      <p:graphicFrame>
        <p:nvGraphicFramePr>
          <p:cNvPr id="3" name="جدول 2"/>
          <p:cNvGraphicFramePr>
            <a:graphicFrameLocks noGrp="1"/>
          </p:cNvGraphicFramePr>
          <p:nvPr/>
        </p:nvGraphicFramePr>
        <p:xfrm>
          <a:off x="611560" y="1397000"/>
          <a:ext cx="7992888" cy="4851400"/>
        </p:xfrm>
        <a:graphic>
          <a:graphicData uri="http://schemas.openxmlformats.org/drawingml/2006/table">
            <a:tbl>
              <a:tblPr rtl="1" firstRow="1" bandRow="1">
                <a:tableStyleId>{5C22544A-7EE6-4342-B048-85BDC9FD1C3A}</a:tableStyleId>
              </a:tblPr>
              <a:tblGrid>
                <a:gridCol w="3996444"/>
                <a:gridCol w="3996444"/>
              </a:tblGrid>
              <a:tr h="370840">
                <a:tc>
                  <a:txBody>
                    <a:bodyPr/>
                    <a:lstStyle/>
                    <a:p>
                      <a:pPr rtl="1"/>
                      <a:r>
                        <a:rPr lang="ar-IQ" dirty="0" smtClean="0"/>
                        <a:t>خط النسخ </a:t>
                      </a:r>
                      <a:endParaRPr lang="ar-IQ" dirty="0"/>
                    </a:p>
                  </a:txBody>
                  <a:tcPr/>
                </a:tc>
                <a:tc>
                  <a:txBody>
                    <a:bodyPr/>
                    <a:lstStyle/>
                    <a:p>
                      <a:pPr rtl="1"/>
                      <a:r>
                        <a:rPr lang="ar-IQ" dirty="0" smtClean="0"/>
                        <a:t>خط الرقعة </a:t>
                      </a:r>
                      <a:endParaRPr lang="ar-IQ" dirty="0"/>
                    </a:p>
                  </a:txBody>
                  <a:tcPr/>
                </a:tc>
              </a:tr>
              <a:tr h="370840">
                <a:tc>
                  <a:txBody>
                    <a:bodyPr/>
                    <a:lstStyle/>
                    <a:p>
                      <a:pPr rtl="1"/>
                      <a:r>
                        <a:rPr lang="ar-IQ" dirty="0" smtClean="0"/>
                        <a:t>1- زاوية وضع سن القلم بزاوية 65درجة.</a:t>
                      </a:r>
                    </a:p>
                    <a:p>
                      <a:pPr rtl="1"/>
                      <a:r>
                        <a:rPr lang="ar-IQ" dirty="0" smtClean="0"/>
                        <a:t>2- يكثر </a:t>
                      </a:r>
                      <a:r>
                        <a:rPr lang="ar-IQ" dirty="0" err="1" smtClean="0"/>
                        <a:t>فية</a:t>
                      </a:r>
                      <a:r>
                        <a:rPr lang="ar-IQ" dirty="0" smtClean="0"/>
                        <a:t> التشكيل </a:t>
                      </a:r>
                      <a:r>
                        <a:rPr lang="ar-IQ" dirty="0" err="1" smtClean="0"/>
                        <a:t>اي</a:t>
                      </a:r>
                      <a:r>
                        <a:rPr lang="ar-IQ" dirty="0" smtClean="0"/>
                        <a:t> الحركات </a:t>
                      </a:r>
                      <a:r>
                        <a:rPr lang="ar-IQ" dirty="0" err="1" smtClean="0"/>
                        <a:t>الاعرابية</a:t>
                      </a:r>
                      <a:r>
                        <a:rPr lang="ar-IQ" dirty="0" smtClean="0"/>
                        <a:t> .</a:t>
                      </a:r>
                    </a:p>
                    <a:p>
                      <a:pPr rtl="1"/>
                      <a:r>
                        <a:rPr lang="ar-IQ" dirty="0" smtClean="0"/>
                        <a:t>3- خط واضح وحروفه</a:t>
                      </a:r>
                      <a:r>
                        <a:rPr lang="ar-IQ" baseline="0" dirty="0" smtClean="0"/>
                        <a:t> قابلة للمد .</a:t>
                      </a:r>
                    </a:p>
                    <a:p>
                      <a:pPr rtl="1"/>
                      <a:r>
                        <a:rPr lang="ar-IQ" baseline="0" dirty="0" smtClean="0"/>
                        <a:t>4- ابتكره العباسيون ابتكره الخطاط </a:t>
                      </a:r>
                      <a:r>
                        <a:rPr lang="ar-IQ" baseline="0" dirty="0" err="1" smtClean="0"/>
                        <a:t>عبدالله</a:t>
                      </a:r>
                      <a:r>
                        <a:rPr lang="ar-IQ" baseline="0" dirty="0" smtClean="0"/>
                        <a:t> ابن </a:t>
                      </a:r>
                      <a:r>
                        <a:rPr lang="ar-IQ" baseline="0" dirty="0" err="1" smtClean="0"/>
                        <a:t>مقله</a:t>
                      </a:r>
                      <a:r>
                        <a:rPr lang="ar-IQ" baseline="0" dirty="0" smtClean="0"/>
                        <a:t>.</a:t>
                      </a:r>
                    </a:p>
                    <a:p>
                      <a:pPr rtl="1"/>
                      <a:r>
                        <a:rPr lang="ar-IQ" baseline="0" dirty="0" smtClean="0"/>
                        <a:t>5- سمي بالنسخ لان </a:t>
                      </a:r>
                      <a:r>
                        <a:rPr lang="ar-IQ" baseline="0" dirty="0" err="1" smtClean="0"/>
                        <a:t>اسنسخ</a:t>
                      </a:r>
                      <a:r>
                        <a:rPr lang="ar-IQ" baseline="0" dirty="0" smtClean="0"/>
                        <a:t> </a:t>
                      </a:r>
                      <a:r>
                        <a:rPr lang="ar-IQ" baseline="0" dirty="0" err="1" smtClean="0"/>
                        <a:t>به</a:t>
                      </a:r>
                      <a:r>
                        <a:rPr lang="ar-IQ" baseline="0" dirty="0" smtClean="0"/>
                        <a:t> القرءان الكريم .</a:t>
                      </a:r>
                    </a:p>
                    <a:p>
                      <a:pPr rtl="1"/>
                      <a:r>
                        <a:rPr lang="ar-IQ" baseline="0" dirty="0" smtClean="0"/>
                        <a:t>6- يكثر في اغلب </a:t>
                      </a:r>
                      <a:r>
                        <a:rPr lang="ar-IQ" baseline="0" dirty="0" err="1" smtClean="0"/>
                        <a:t>حروفة</a:t>
                      </a:r>
                      <a:r>
                        <a:rPr lang="ar-IQ" baseline="0" dirty="0" smtClean="0"/>
                        <a:t> الرسم .</a:t>
                      </a:r>
                    </a:p>
                    <a:p>
                      <a:pPr rtl="1"/>
                      <a:r>
                        <a:rPr lang="ar-IQ" baseline="0" dirty="0" smtClean="0"/>
                        <a:t>7- طول حرف </a:t>
                      </a:r>
                      <a:r>
                        <a:rPr lang="ar-IQ" baseline="0" dirty="0" err="1" smtClean="0"/>
                        <a:t>الالف</a:t>
                      </a:r>
                      <a:r>
                        <a:rPr lang="ar-IQ" baseline="0" dirty="0" smtClean="0"/>
                        <a:t> خمسة نقاط بالقلم الذي يكتب </a:t>
                      </a:r>
                      <a:r>
                        <a:rPr lang="ar-IQ" baseline="0" dirty="0" err="1" smtClean="0"/>
                        <a:t>به</a:t>
                      </a:r>
                      <a:r>
                        <a:rPr lang="ar-IQ" baseline="0" dirty="0" smtClean="0"/>
                        <a:t> .</a:t>
                      </a:r>
                    </a:p>
                    <a:p>
                      <a:pPr rtl="1"/>
                      <a:r>
                        <a:rPr lang="ar-IQ" baseline="0" dirty="0" smtClean="0"/>
                        <a:t>8- تكمن جمالية خط النسخ في دقة قلمه </a:t>
                      </a:r>
                      <a:r>
                        <a:rPr lang="ar-IQ" baseline="0" dirty="0" err="1" smtClean="0"/>
                        <a:t>اي</a:t>
                      </a:r>
                      <a:r>
                        <a:rPr lang="ar-IQ" baseline="0" dirty="0" smtClean="0"/>
                        <a:t> كلما كان رفيعا يكون </a:t>
                      </a:r>
                      <a:r>
                        <a:rPr lang="ar-IQ" baseline="0" dirty="0" err="1" smtClean="0"/>
                        <a:t>اجمل</a:t>
                      </a:r>
                      <a:r>
                        <a:rPr lang="ar-IQ" baseline="0" dirty="0" smtClean="0"/>
                        <a:t> .</a:t>
                      </a:r>
                    </a:p>
                    <a:p>
                      <a:pPr rtl="1"/>
                      <a:r>
                        <a:rPr lang="ar-IQ" baseline="0" dirty="0" smtClean="0"/>
                        <a:t>9- خط واضح ولا </a:t>
                      </a:r>
                      <a:r>
                        <a:rPr lang="ar-IQ" baseline="0" dirty="0" err="1" smtClean="0"/>
                        <a:t>يلتبس</a:t>
                      </a:r>
                      <a:r>
                        <a:rPr lang="ar-IQ" baseline="0" dirty="0" smtClean="0"/>
                        <a:t> فيه </a:t>
                      </a:r>
                      <a:r>
                        <a:rPr lang="ar-IQ" baseline="0" dirty="0" err="1" smtClean="0"/>
                        <a:t>القاريئ</a:t>
                      </a:r>
                      <a:r>
                        <a:rPr lang="ar-IQ" baseline="0" dirty="0" smtClean="0"/>
                        <a:t>.</a:t>
                      </a:r>
                    </a:p>
                    <a:p>
                      <a:pPr rtl="1"/>
                      <a:r>
                        <a:rPr lang="ar-IQ" baseline="0" dirty="0" smtClean="0"/>
                        <a:t>10 . </a:t>
                      </a:r>
                      <a:r>
                        <a:rPr lang="ar-IQ" baseline="0" dirty="0" err="1" smtClean="0"/>
                        <a:t>افضل</a:t>
                      </a:r>
                      <a:r>
                        <a:rPr lang="ar-IQ" baseline="0" dirty="0" smtClean="0"/>
                        <a:t> من كتب </a:t>
                      </a:r>
                      <a:r>
                        <a:rPr lang="ar-IQ" baseline="0" dirty="0" err="1" smtClean="0"/>
                        <a:t>به</a:t>
                      </a:r>
                      <a:r>
                        <a:rPr lang="ar-IQ" baseline="0" dirty="0" smtClean="0"/>
                        <a:t> المرحوم هاشم البغدادي والخطاط عباس البغدادي والدكتور عبد </a:t>
                      </a:r>
                      <a:r>
                        <a:rPr lang="ar-IQ" baseline="0" dirty="0" err="1" smtClean="0"/>
                        <a:t>الرضابهية</a:t>
                      </a:r>
                      <a:r>
                        <a:rPr lang="ar-IQ" baseline="0" dirty="0" smtClean="0"/>
                        <a:t> والدكتور </a:t>
                      </a:r>
                      <a:r>
                        <a:rPr lang="ar-IQ" baseline="0" dirty="0" err="1" smtClean="0"/>
                        <a:t>اياد</a:t>
                      </a:r>
                      <a:r>
                        <a:rPr lang="ar-IQ" baseline="0" dirty="0" smtClean="0"/>
                        <a:t> الحسيني .</a:t>
                      </a:r>
                      <a:endParaRPr lang="ar-IQ" dirty="0"/>
                    </a:p>
                  </a:txBody>
                  <a:tcPr/>
                </a:tc>
                <a:tc>
                  <a:txBody>
                    <a:bodyPr/>
                    <a:lstStyle/>
                    <a:p>
                      <a:pPr rtl="1"/>
                      <a:r>
                        <a:rPr lang="ar-IQ" dirty="0" smtClean="0"/>
                        <a:t>1-زاوية وضع سن القلم بزاوية 45درجة .</a:t>
                      </a:r>
                    </a:p>
                    <a:p>
                      <a:pPr rtl="1"/>
                      <a:r>
                        <a:rPr lang="ar-IQ" dirty="0" smtClean="0"/>
                        <a:t>2- لا يحتمل التشكيل </a:t>
                      </a:r>
                      <a:r>
                        <a:rPr lang="ar-IQ" dirty="0" err="1" smtClean="0"/>
                        <a:t>اي</a:t>
                      </a:r>
                      <a:r>
                        <a:rPr lang="ar-IQ" dirty="0" smtClean="0"/>
                        <a:t> الحركات </a:t>
                      </a:r>
                      <a:r>
                        <a:rPr lang="ar-IQ" dirty="0" err="1" smtClean="0"/>
                        <a:t>الاعرابية</a:t>
                      </a:r>
                      <a:r>
                        <a:rPr lang="ar-IQ" dirty="0" smtClean="0"/>
                        <a:t> .</a:t>
                      </a:r>
                    </a:p>
                    <a:p>
                      <a:pPr rtl="1"/>
                      <a:r>
                        <a:rPr lang="ar-IQ" dirty="0" smtClean="0"/>
                        <a:t>4- سمي بالرقعة</a:t>
                      </a:r>
                      <a:r>
                        <a:rPr lang="ar-IQ" baseline="0" dirty="0" smtClean="0"/>
                        <a:t> </a:t>
                      </a:r>
                      <a:r>
                        <a:rPr lang="ar-IQ" baseline="0" dirty="0" err="1" smtClean="0"/>
                        <a:t>لانه</a:t>
                      </a:r>
                      <a:r>
                        <a:rPr lang="ar-IQ" baseline="0" dirty="0" smtClean="0"/>
                        <a:t> كان يكتب على </a:t>
                      </a:r>
                      <a:r>
                        <a:rPr lang="ar-IQ" baseline="0" dirty="0" err="1" smtClean="0"/>
                        <a:t>الاوراق</a:t>
                      </a:r>
                      <a:r>
                        <a:rPr lang="ar-IQ" baseline="0" dirty="0" smtClean="0"/>
                        <a:t> الصغيرة .</a:t>
                      </a:r>
                    </a:p>
                    <a:p>
                      <a:pPr rtl="1"/>
                      <a:r>
                        <a:rPr lang="ar-IQ" baseline="0" dirty="0" smtClean="0"/>
                        <a:t>5- خط </a:t>
                      </a:r>
                      <a:r>
                        <a:rPr lang="ar-IQ" baseline="0" dirty="0" err="1" smtClean="0"/>
                        <a:t>متاخرة</a:t>
                      </a:r>
                      <a:r>
                        <a:rPr lang="ar-IQ" baseline="0" dirty="0" smtClean="0"/>
                        <a:t> ابتكره العثمانيون من الخط الديواني </a:t>
                      </a:r>
                      <a:r>
                        <a:rPr lang="ar-IQ" baseline="0" dirty="0" err="1" smtClean="0"/>
                        <a:t>ابنكره</a:t>
                      </a:r>
                      <a:r>
                        <a:rPr lang="ar-IQ" baseline="0" dirty="0" smtClean="0"/>
                        <a:t> الخطاط ممتاز </a:t>
                      </a:r>
                      <a:r>
                        <a:rPr lang="ar-IQ" baseline="0" dirty="0" err="1" smtClean="0"/>
                        <a:t>بيك</a:t>
                      </a:r>
                      <a:r>
                        <a:rPr lang="ar-IQ" baseline="0" dirty="0" smtClean="0"/>
                        <a:t> .</a:t>
                      </a:r>
                    </a:p>
                    <a:p>
                      <a:pPr rtl="1"/>
                      <a:r>
                        <a:rPr lang="ar-IQ" baseline="0" dirty="0" smtClean="0"/>
                        <a:t>6- حروفه غير قابلة للمد </a:t>
                      </a:r>
                      <a:r>
                        <a:rPr lang="ar-IQ" baseline="0" dirty="0" err="1" smtClean="0"/>
                        <a:t>الا</a:t>
                      </a:r>
                      <a:r>
                        <a:rPr lang="ar-IQ" baseline="0" dirty="0" smtClean="0"/>
                        <a:t> </a:t>
                      </a:r>
                      <a:r>
                        <a:rPr lang="ar-IQ" baseline="0" dirty="0" err="1" smtClean="0"/>
                        <a:t>ماند</a:t>
                      </a:r>
                      <a:r>
                        <a:rPr lang="ar-IQ" baseline="0" dirty="0" smtClean="0"/>
                        <a:t> .</a:t>
                      </a:r>
                    </a:p>
                    <a:p>
                      <a:pPr rtl="1"/>
                      <a:r>
                        <a:rPr lang="ar-IQ" baseline="0" dirty="0" smtClean="0"/>
                        <a:t>7- ليس في حروفه رسم </a:t>
                      </a:r>
                      <a:r>
                        <a:rPr lang="ar-IQ" baseline="0" dirty="0" err="1" smtClean="0"/>
                        <a:t>الافي</a:t>
                      </a:r>
                      <a:r>
                        <a:rPr lang="ar-IQ" baseline="0" dirty="0" smtClean="0"/>
                        <a:t> حرفي الراء واللام </a:t>
                      </a:r>
                      <a:r>
                        <a:rPr lang="ar-IQ" baseline="0" dirty="0" err="1" smtClean="0"/>
                        <a:t>الف</a:t>
                      </a:r>
                      <a:r>
                        <a:rPr lang="ar-IQ" baseline="0" dirty="0" smtClean="0"/>
                        <a:t>.</a:t>
                      </a:r>
                    </a:p>
                    <a:p>
                      <a:pPr rtl="1"/>
                      <a:r>
                        <a:rPr lang="ar-IQ" baseline="0" dirty="0" smtClean="0"/>
                        <a:t>8- طول حرف </a:t>
                      </a:r>
                      <a:r>
                        <a:rPr lang="ar-IQ" baseline="0" dirty="0" err="1" smtClean="0"/>
                        <a:t>الالف</a:t>
                      </a:r>
                      <a:r>
                        <a:rPr lang="ar-IQ" baseline="0" dirty="0" smtClean="0"/>
                        <a:t> ثلاث نقاط بحجم القلم الذي يكتب </a:t>
                      </a:r>
                      <a:r>
                        <a:rPr lang="ar-IQ" baseline="0" dirty="0" err="1" smtClean="0"/>
                        <a:t>به</a:t>
                      </a:r>
                      <a:r>
                        <a:rPr lang="ar-IQ" baseline="0" dirty="0" smtClean="0"/>
                        <a:t> .</a:t>
                      </a:r>
                    </a:p>
                    <a:p>
                      <a:pPr rtl="1"/>
                      <a:r>
                        <a:rPr lang="ar-IQ" baseline="0" dirty="0" smtClean="0"/>
                        <a:t>9- </a:t>
                      </a:r>
                      <a:r>
                        <a:rPr lang="ar-IQ" baseline="0" dirty="0" err="1" smtClean="0"/>
                        <a:t>افضل</a:t>
                      </a:r>
                      <a:r>
                        <a:rPr lang="ar-IQ" baseline="0" dirty="0" smtClean="0"/>
                        <a:t> من </a:t>
                      </a:r>
                      <a:r>
                        <a:rPr lang="ar-IQ" baseline="0" dirty="0" err="1" smtClean="0"/>
                        <a:t>اجادة</a:t>
                      </a:r>
                      <a:r>
                        <a:rPr lang="ar-IQ" baseline="0" dirty="0" smtClean="0"/>
                        <a:t> كتابته </a:t>
                      </a:r>
                      <a:r>
                        <a:rPr lang="ar-IQ" baseline="0" smtClean="0"/>
                        <a:t>الاتراك</a:t>
                      </a:r>
                      <a:r>
                        <a:rPr lang="ar-IQ" baseline="0" dirty="0" smtClean="0"/>
                        <a:t> والخطاط هاشم محمد البغدادي ويوف </a:t>
                      </a:r>
                      <a:r>
                        <a:rPr lang="ar-IQ" baseline="0" dirty="0" err="1" smtClean="0"/>
                        <a:t>ذنون</a:t>
                      </a:r>
                      <a:r>
                        <a:rPr lang="ar-IQ" baseline="0" dirty="0" smtClean="0"/>
                        <a:t> .</a:t>
                      </a:r>
                    </a:p>
                    <a:p>
                      <a:pPr rtl="1"/>
                      <a:r>
                        <a:rPr lang="ar-IQ" baseline="0" dirty="0" smtClean="0"/>
                        <a:t>10- خط معتدل وواضع لذلك استخدم بكتابة </a:t>
                      </a:r>
                      <a:r>
                        <a:rPr lang="ar-IQ" baseline="0" dirty="0" err="1" smtClean="0"/>
                        <a:t>الاعلانان</a:t>
                      </a:r>
                      <a:r>
                        <a:rPr lang="ar-IQ" baseline="0" dirty="0" smtClean="0"/>
                        <a:t> التجارية </a:t>
                      </a:r>
                      <a:r>
                        <a:rPr lang="ar-IQ" baseline="0" dirty="0" err="1" smtClean="0"/>
                        <a:t>وعنوانات</a:t>
                      </a:r>
                      <a:r>
                        <a:rPr lang="ar-IQ" baseline="0" dirty="0" smtClean="0"/>
                        <a:t> الكتب والجرائد.</a:t>
                      </a:r>
                      <a:endParaRPr lang="ar-IQ" dirty="0" smtClean="0"/>
                    </a:p>
                    <a:p>
                      <a:pPr rtl="1"/>
                      <a:endParaRPr lang="ar-IQ"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58618"/>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ar-IQ" sz="2400" dirty="0" err="1">
                <a:solidFill>
                  <a:srgbClr val="FF0000"/>
                </a:solidFill>
              </a:rPr>
              <a:t>اولا</a:t>
            </a:r>
            <a:r>
              <a:rPr lang="ar-IQ" sz="2400" dirty="0">
                <a:solidFill>
                  <a:srgbClr val="FF0000"/>
                </a:solidFill>
              </a:rPr>
              <a:t>: </a:t>
            </a:r>
            <a:r>
              <a:rPr lang="ar-IQ" sz="2400" b="1" dirty="0">
                <a:solidFill>
                  <a:srgbClr val="FF0000"/>
                </a:solidFill>
              </a:rPr>
              <a:t> خط الثلث </a:t>
            </a:r>
            <a:r>
              <a:rPr lang="ar-IQ" sz="2400" b="1" dirty="0" smtClean="0">
                <a:solidFill>
                  <a:srgbClr val="FF0000"/>
                </a:solidFill>
              </a:rPr>
              <a:t>:</a:t>
            </a:r>
            <a:br>
              <a:rPr lang="ar-IQ" sz="2400" b="1" dirty="0" smtClean="0">
                <a:solidFill>
                  <a:srgbClr val="FF0000"/>
                </a:solidFill>
              </a:rPr>
            </a:br>
            <a:r>
              <a:rPr lang="ar-IQ" sz="2400" dirty="0" smtClean="0">
                <a:solidFill>
                  <a:srgbClr val="FF0000"/>
                </a:solidFill>
              </a:rPr>
              <a:t> </a:t>
            </a:r>
            <a:r>
              <a:rPr lang="ar-IQ" sz="2400" b="1" dirty="0"/>
              <a:t>هو خط متطور عن خط النسخ ، وسمي بالثلث لأن حجمه يساوي ثلث خط النسخ الكبير الذي كان يكتب </a:t>
            </a:r>
            <a:r>
              <a:rPr lang="ar-IQ" sz="2400" b="1" dirty="0" err="1"/>
              <a:t>به</a:t>
            </a:r>
            <a:r>
              <a:rPr lang="ar-IQ" sz="2400" b="1" dirty="0"/>
              <a:t> على الطور ،</a:t>
            </a:r>
            <a:r>
              <a:rPr lang="ar-IQ" sz="2400" b="1" dirty="0" err="1"/>
              <a:t>والطومار</a:t>
            </a:r>
            <a:r>
              <a:rPr lang="ar-IQ" sz="2400" b="1" dirty="0"/>
              <a:t> هو الملف المتخذ من البردي أو الوراق وقد كان يتكون من عشرة جزء يلصق بعضها ببعض في وضع أفقي ثم يلف في هيئة اسطوانة ، وسمية بالنسخ الكبير بخط </a:t>
            </a:r>
            <a:r>
              <a:rPr lang="ar-IQ" sz="2400" b="1" dirty="0" err="1"/>
              <a:t>الطومار</a:t>
            </a:r>
            <a:r>
              <a:rPr lang="ar-IQ" sz="2400" b="1" dirty="0"/>
              <a:t> ومنه اشتق الثلث الذي يسمى (سيد الخطوط).</a:t>
            </a:r>
            <a:r>
              <a:rPr lang="en-US" sz="2400" b="1" dirty="0"/>
              <a:t/>
            </a:r>
            <a:br>
              <a:rPr lang="en-US" sz="2400" b="1" dirty="0"/>
            </a:br>
            <a:r>
              <a:rPr lang="ar-IQ" sz="2400" b="1" dirty="0"/>
              <a:t>وترجع تسمية الثلث وما في معناه من الأقلام المنسوبة ، كالثلثين والنصف بهذا الاسم إلى مذهب ذهب أليه بعض الكتاب بأن هذه الأقلام المنسوبة من نسبة قلم </a:t>
            </a:r>
            <a:r>
              <a:rPr lang="ar-IQ" sz="2400" b="1" dirty="0" err="1"/>
              <a:t>الطومار</a:t>
            </a:r>
            <a:r>
              <a:rPr lang="ar-IQ" sz="2400" b="1" dirty="0"/>
              <a:t> في المساحة ، وذلك إن قلم </a:t>
            </a:r>
            <a:r>
              <a:rPr lang="ar-IQ" sz="2400" b="1" dirty="0" err="1"/>
              <a:t>الطومار</a:t>
            </a:r>
            <a:r>
              <a:rPr lang="ar-IQ" sz="2400" b="1" dirty="0"/>
              <a:t> الذي هو أجل الأقلام مساحة ، عرضه أربع وعشرون شعرة من شعر (</a:t>
            </a:r>
            <a:r>
              <a:rPr lang="ar-IQ" sz="2400" b="1" dirty="0" err="1"/>
              <a:t>البرذون</a:t>
            </a:r>
            <a:r>
              <a:rPr lang="ar-IQ" sz="2400" b="1" dirty="0"/>
              <a:t> ) ، وقلم الثلث منه بمقدار ثلثه وهو ثمان شعرات ، وقلم النصف يقدر نصفه وهو أثنتا عشرة شعرة ، وقلم الثلثين بمقدار ثلثيه وهو ثمانية عشرة شعرة . وينسب اختراع قلم الثلث إلى (أبي علي بن مقلة ) ، ويقال إن ابن مقلة سبقه (  إبراهيم الشجري ) وكان اخط أهل دهره ، الذي استنبط من خط الجليل ، الثلث والثلثين . </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90666"/>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ar-IQ" sz="2400" b="1" dirty="0"/>
              <a:t>بل إن ابن البواب ( المتوقي </a:t>
            </a:r>
            <a:r>
              <a:rPr lang="ar-IQ" sz="2400" b="1" dirty="0" err="1"/>
              <a:t>ـ</a:t>
            </a:r>
            <a:r>
              <a:rPr lang="ar-IQ" sz="2400" b="1" dirty="0"/>
              <a:t> 425 هـ ) قدم في نطاق خط الثلث سبعة عشر قلما هي : (الثلث _ المعتاد – </a:t>
            </a:r>
            <a:r>
              <a:rPr lang="ar-IQ" sz="2400" b="1" dirty="0" err="1"/>
              <a:t>النثور</a:t>
            </a:r>
            <a:r>
              <a:rPr lang="ar-IQ" sz="2400" b="1" dirty="0"/>
              <a:t> – المقترن – التوقيع – المحقق – الريحاني – المصاحف – المسلسل – الغبار – النسخ – </a:t>
            </a:r>
            <a:r>
              <a:rPr lang="ar-IQ" sz="2400" b="1" dirty="0" err="1"/>
              <a:t>الفصاح</a:t>
            </a:r>
            <a:r>
              <a:rPr lang="ar-IQ" sz="2400" b="1" dirty="0"/>
              <a:t> _ الرقاع – الرياسي _ </a:t>
            </a:r>
            <a:r>
              <a:rPr lang="ar-IQ" sz="2400" b="1" dirty="0" err="1"/>
              <a:t>الطومار</a:t>
            </a:r>
            <a:r>
              <a:rPr lang="ar-IQ" sz="2400" b="1" dirty="0"/>
              <a:t>- الحواشي – الجليل  ) . وقد سمي خط الثلث في العصور المتأخرة ( المحقق ) بسب تحقيق كل حرف من حروفه للأغراض المراد منها ، وكانت تضاف تحت سيناته ثلاث نقط لتجميله وزخرفته ، وقد سماه العثمانيون ( جلي الثلث ) . ويستخدم خط الثلث في الكتابة على الأضرحة ، والجوامع ، والأماكن المقدسة لما يتمتع </a:t>
            </a:r>
            <a:r>
              <a:rPr lang="ar-IQ" sz="2400" b="1" dirty="0" err="1"/>
              <a:t>به</a:t>
            </a:r>
            <a:r>
              <a:rPr lang="ar-IQ" sz="2400" b="1" dirty="0"/>
              <a:t> من مميزات في التركيب التي تتمثل في تداخل الحروف وتشابكها ،ومدها ،وحسن اختيار مواقعها وتطابق إشكالها ، وجمالية سطره ، وهو من الخطوط الصعبة التي يحتاج إلى مران يدوم سنين طوال ومهارة كبيرة  ، ولا يعد الخطاط خطاطا إذ ما أتقن خط الثلث . وهو خط جميل سواء كان جليلا أم رقيقا ويحتمل الكثير من الحركات وأشهر من كتبر بهذا الخط المرحوم هاشم محمد البغدادي ، والدكتور عبد الرضا بهية ، والأستاذ الدكتور إياد الحسيني والأستاذ عباس البغدادي ,غيرهم .</a:t>
            </a:r>
            <a:r>
              <a:rPr lang="en-US" dirty="0"/>
              <a:t/>
            </a:r>
            <a:br>
              <a:rPr lang="en-US" dirty="0"/>
            </a:b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ar-IQ" b="1" dirty="0">
                <a:solidFill>
                  <a:srgbClr val="FF0000"/>
                </a:solidFill>
              </a:rPr>
              <a:t>خصائص ومميزات خط الثلث هي</a:t>
            </a:r>
            <a:r>
              <a:rPr lang="ar-IQ" dirty="0">
                <a:solidFill>
                  <a:srgbClr val="FF0000"/>
                </a:solidFill>
              </a:rPr>
              <a:t> : </a:t>
            </a:r>
            <a:r>
              <a:rPr lang="en-US" dirty="0"/>
              <a:t/>
            </a:r>
            <a:br>
              <a:rPr lang="en-US" dirty="0"/>
            </a:br>
            <a:r>
              <a:rPr lang="ar-IQ" b="1" dirty="0" smtClean="0"/>
              <a:t>1- </a:t>
            </a:r>
            <a:r>
              <a:rPr lang="ar-IQ" sz="2700" b="1" dirty="0" smtClean="0"/>
              <a:t>يميل </a:t>
            </a:r>
            <a:r>
              <a:rPr lang="ar-IQ" sz="2700" b="1" dirty="0"/>
              <a:t>هذا الخط من الاستدارة كمن المحقق . </a:t>
            </a:r>
            <a:r>
              <a:rPr lang="en-US" sz="2700" b="1" dirty="0"/>
              <a:t/>
            </a:r>
            <a:br>
              <a:rPr lang="en-US" sz="2700" b="1" dirty="0"/>
            </a:br>
            <a:r>
              <a:rPr lang="ar-IQ" sz="2700" b="1" dirty="0" smtClean="0"/>
              <a:t>2- </a:t>
            </a:r>
            <a:r>
              <a:rPr lang="ar-IQ" sz="2700" b="1" dirty="0" err="1" smtClean="0"/>
              <a:t>ترويس</a:t>
            </a:r>
            <a:r>
              <a:rPr lang="ar-IQ" sz="2700" b="1" dirty="0" smtClean="0"/>
              <a:t> </a:t>
            </a:r>
            <a:r>
              <a:rPr lang="ar-IQ" sz="2700" b="1" dirty="0"/>
              <a:t>القلم ضروري له لاسيما في حرف الألف ، واللام . </a:t>
            </a:r>
            <a:r>
              <a:rPr lang="en-US" sz="2700" b="1" dirty="0"/>
              <a:t/>
            </a:r>
            <a:br>
              <a:rPr lang="en-US" sz="2700" b="1" dirty="0"/>
            </a:br>
            <a:r>
              <a:rPr lang="ar-IQ" sz="2700" b="1" dirty="0" smtClean="0"/>
              <a:t>3- بعض </a:t>
            </a:r>
            <a:r>
              <a:rPr lang="ar-IQ" sz="2700" b="1" dirty="0"/>
              <a:t>حروفه تتميز بوجود عقد (فتحة البياض ) مثل الصاد ,الطاء ، ولا يجوز الطمس. </a:t>
            </a:r>
            <a:r>
              <a:rPr lang="en-US" sz="2700" b="1" dirty="0"/>
              <a:t/>
            </a:r>
            <a:br>
              <a:rPr lang="en-US" sz="2700" b="1" dirty="0"/>
            </a:br>
            <a:r>
              <a:rPr lang="ar-IQ" sz="2700" b="1" dirty="0" smtClean="0"/>
              <a:t>4- لخط </a:t>
            </a:r>
            <a:r>
              <a:rPr lang="ar-IQ" sz="2700" b="1" dirty="0"/>
              <a:t>الثلث نوعان : الثقيل والخفيف . بالنسبة للتفاوت بين الثقيل والخفيف أن المبسوطات والمنتصبات سبع نقاط في الثقيل وخمس نقاط في الخفيف . </a:t>
            </a:r>
            <a:r>
              <a:rPr lang="en-US" sz="2700" b="1" dirty="0"/>
              <a:t/>
            </a:r>
            <a:br>
              <a:rPr lang="en-US" sz="2700" b="1" dirty="0"/>
            </a:br>
            <a:r>
              <a:rPr lang="ar-IQ" sz="2700" b="1" dirty="0" smtClean="0"/>
              <a:t>5- الثلث </a:t>
            </a:r>
            <a:r>
              <a:rPr lang="ar-IQ" sz="2700" b="1" dirty="0"/>
              <a:t>خط جميل يحتمل التشكيل والتركيب سواء كان رقيقا أم جليلا . </a:t>
            </a:r>
            <a:r>
              <a:rPr lang="en-US" sz="2700" b="1" dirty="0"/>
              <a:t/>
            </a:r>
            <a:br>
              <a:rPr lang="en-US" sz="2700" b="1" dirty="0"/>
            </a:br>
            <a:r>
              <a:rPr lang="ar-IQ" sz="2700" b="1" dirty="0" smtClean="0"/>
              <a:t>6- يستعمل </a:t>
            </a:r>
            <a:r>
              <a:rPr lang="ar-IQ" sz="2700" b="1" dirty="0"/>
              <a:t>خط الثلث في الكتابة في المساجد، والمحاريب ، والقباب ، والواجهات ، وفي أسماء الآيات وعددها ، وفي المصاحف ، واللوحات الفنية ، وعناوين الكتب والمجلات والصحف .</a:t>
            </a:r>
            <a:r>
              <a:rPr lang="en-US" dirty="0"/>
              <a:t/>
            </a:r>
            <a:br>
              <a:rPr lang="en-US" dirty="0"/>
            </a:b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86610"/>
          </a:xfrm>
        </p:spPr>
        <p:style>
          <a:lnRef idx="1">
            <a:schemeClr val="accent5"/>
          </a:lnRef>
          <a:fillRef idx="2">
            <a:schemeClr val="accent5"/>
          </a:fillRef>
          <a:effectRef idx="1">
            <a:schemeClr val="accent5"/>
          </a:effectRef>
          <a:fontRef idx="minor">
            <a:schemeClr val="dk1"/>
          </a:fontRef>
        </p:style>
        <p:txBody>
          <a:bodyPr>
            <a:noAutofit/>
          </a:bodyPr>
          <a:lstStyle/>
          <a:p>
            <a:pPr algn="r"/>
            <a:r>
              <a:rPr lang="ar-IQ" sz="3200" b="1" dirty="0">
                <a:solidFill>
                  <a:srgbClr val="FF0000"/>
                </a:solidFill>
              </a:rPr>
              <a:t>خط النسخ :</a:t>
            </a:r>
            <a:r>
              <a:rPr lang="ar-IQ" sz="3200" dirty="0">
                <a:solidFill>
                  <a:srgbClr val="FF0000"/>
                </a:solidFill>
              </a:rPr>
              <a:t> </a:t>
            </a:r>
            <a:r>
              <a:rPr lang="en-US" sz="2000" dirty="0"/>
              <a:t/>
            </a:r>
            <a:br>
              <a:rPr lang="en-US" sz="2000" dirty="0"/>
            </a:br>
            <a:r>
              <a:rPr lang="ar-IQ" sz="2800" dirty="0"/>
              <a:t>     </a:t>
            </a:r>
            <a:r>
              <a:rPr lang="ar-IQ" sz="2800" b="1" dirty="0"/>
              <a:t>هو احد أنواع الخطوط الستة التي ابتكرها ( أبو عبد الله الحسن بن مقلة ) اخو الوزير (أبو علي بن مقلة ) ، ولكن هناك رأي يقول : إن خط النسخ أقدم من ابن مقلة بكثير ، وانه مستعمل في دواوين الكتابة سنة 40 هـ والنسخ المخطوطة من المصاحف السابقة للقرن الرابع الهجري مكتوبة بخط الكوفي ، ومنها بخط النسخ ، ويحتمل إن علماء الكوفة اقتبسوه مباشرة من احد الخطوط القديمة لجزيرة العرب . وكان يدعون خط النسخ بالقرآني ، لأنهم كانوا يكتبون </a:t>
            </a:r>
            <a:r>
              <a:rPr lang="ar-IQ" sz="2800" b="1" dirty="0" err="1"/>
              <a:t>به</a:t>
            </a:r>
            <a:r>
              <a:rPr lang="ar-IQ" sz="2800" b="1" dirty="0"/>
              <a:t> القرآن الكريم ، وسمو النسخ كذلك الثلث الرقيق ،والذي غدا ناسخ الخطوط والذي كتبوا </a:t>
            </a:r>
            <a:r>
              <a:rPr lang="ar-IQ" sz="2800" b="1" dirty="0" err="1"/>
              <a:t>به</a:t>
            </a:r>
            <a:r>
              <a:rPr lang="ar-IQ" sz="2800" b="1" dirty="0"/>
              <a:t> اغلب كتبهم ،  ويقول صاحب تاريخ الخط العربي : وأما النسخ فقد سمي لأن الكتاب كانوا ينسخون </a:t>
            </a:r>
            <a:r>
              <a:rPr lang="ar-IQ" sz="2800" b="1" dirty="0" err="1"/>
              <a:t>به</a:t>
            </a:r>
            <a:r>
              <a:rPr lang="ar-IQ" sz="2800" b="1" dirty="0"/>
              <a:t> المصاحف ، ويكتبون </a:t>
            </a:r>
            <a:r>
              <a:rPr lang="ar-IQ" sz="2800" b="1" dirty="0" err="1"/>
              <a:t>به</a:t>
            </a:r>
            <a:r>
              <a:rPr lang="ar-IQ" sz="2800" b="1" dirty="0"/>
              <a:t> المؤلفات ، وهو مشتق من الجليل ، أو </a:t>
            </a:r>
            <a:r>
              <a:rPr lang="ar-IQ" sz="2800" b="1" dirty="0" err="1"/>
              <a:t>الطومار</a:t>
            </a:r>
            <a:r>
              <a:rPr lang="ar-IQ" sz="2800" b="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4722"/>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ar-IQ" sz="2200" b="1" dirty="0"/>
              <a:t>_ </a:t>
            </a:r>
            <a:r>
              <a:rPr lang="ar-IQ" sz="2800" b="1" dirty="0">
                <a:solidFill>
                  <a:srgbClr val="FF0000"/>
                </a:solidFill>
              </a:rPr>
              <a:t>خصائص ومميزات خط النسخ : </a:t>
            </a:r>
            <a:r>
              <a:rPr lang="en-US" sz="2200" dirty="0"/>
              <a:t/>
            </a:r>
            <a:br>
              <a:rPr lang="en-US" sz="2200" dirty="0"/>
            </a:br>
            <a:r>
              <a:rPr lang="ar-IQ" sz="2200" dirty="0" smtClean="0"/>
              <a:t>1- </a:t>
            </a:r>
            <a:r>
              <a:rPr lang="ar-IQ" sz="2200" b="1" dirty="0" smtClean="0"/>
              <a:t>خط </a:t>
            </a:r>
            <a:r>
              <a:rPr lang="ar-IQ" sz="2200" b="1" dirty="0"/>
              <a:t>النسخ خط كامل ،معتل ، منظم ، واضح ، </a:t>
            </a:r>
            <a:r>
              <a:rPr lang="ar-IQ" sz="2200" b="1" dirty="0" err="1"/>
              <a:t>لايقع</a:t>
            </a:r>
            <a:r>
              <a:rPr lang="ar-IQ" sz="2200" b="1" dirty="0"/>
              <a:t> قراؤه بأي التباس في تشابه حروفه . </a:t>
            </a:r>
            <a:r>
              <a:rPr lang="en-US" sz="2200" b="1" dirty="0"/>
              <a:t/>
            </a:r>
            <a:br>
              <a:rPr lang="en-US" sz="2200" b="1" dirty="0"/>
            </a:br>
            <a:r>
              <a:rPr lang="ar-IQ" sz="2200" b="1" dirty="0" smtClean="0"/>
              <a:t>2- حين </a:t>
            </a:r>
            <a:r>
              <a:rPr lang="ar-IQ" sz="2200" b="1" dirty="0"/>
              <a:t>يضبط بالشكل لا يفوقه في بكماله خط أخر . </a:t>
            </a:r>
            <a:r>
              <a:rPr lang="en-US" sz="2200" b="1" dirty="0"/>
              <a:t/>
            </a:r>
            <a:br>
              <a:rPr lang="en-US" sz="2200" b="1" dirty="0"/>
            </a:br>
            <a:r>
              <a:rPr lang="ar-IQ" sz="2200" b="1" dirty="0" smtClean="0"/>
              <a:t>3- شبيه </a:t>
            </a:r>
            <a:r>
              <a:rPr lang="ar-IQ" sz="2200" b="1" dirty="0"/>
              <a:t>بالثلث والمحقق والريحاني وحروفه مأخوذة منها . </a:t>
            </a:r>
            <a:r>
              <a:rPr lang="en-US" sz="2200" b="1" dirty="0"/>
              <a:t/>
            </a:r>
            <a:br>
              <a:rPr lang="en-US" sz="2200" b="1" dirty="0"/>
            </a:br>
            <a:r>
              <a:rPr lang="ar-IQ" sz="2200" b="1" dirty="0" smtClean="0"/>
              <a:t>4- إشكاله </a:t>
            </a:r>
            <a:r>
              <a:rPr lang="ar-IQ" sz="2200" b="1" dirty="0"/>
              <a:t>المستديرة والمبسوطة معتدلة ومتساوية ، وهي تبدو للعين نصفها سطح ونصفها دائرة ، وتتم إشكاله هذه بليونة . </a:t>
            </a:r>
            <a:r>
              <a:rPr lang="en-US" sz="2200" b="1" dirty="0"/>
              <a:t/>
            </a:r>
            <a:br>
              <a:rPr lang="en-US" sz="2200" b="1" dirty="0"/>
            </a:br>
            <a:r>
              <a:rPr lang="ar-IQ" sz="2200" b="1" dirty="0" smtClean="0"/>
              <a:t>5- حروفه </a:t>
            </a:r>
            <a:r>
              <a:rPr lang="ar-IQ" sz="2200" b="1" dirty="0"/>
              <a:t>وكلماته لا تبدوا بحجم المحقق والثلث ، وهي تبدوا من الناحية الجمالية والوظيفة معتدلة ويكثر استعمال هذا النوع من الخط العربي في الكتابة الدقيقة ويقل استعماله في الكتابة الغليظة . </a:t>
            </a:r>
            <a:r>
              <a:rPr lang="en-US" sz="2200" b="1" dirty="0"/>
              <a:t/>
            </a:r>
            <a:br>
              <a:rPr lang="en-US" sz="2200" b="1" dirty="0"/>
            </a:br>
            <a:r>
              <a:rPr lang="ar-IQ" sz="2200" b="1" dirty="0" smtClean="0"/>
              <a:t>6- حرف </a:t>
            </a:r>
            <a:r>
              <a:rPr lang="ar-IQ" sz="2200" b="1" dirty="0"/>
              <a:t>الألف المفرد والألف المركبة ( لا </a:t>
            </a:r>
            <a:r>
              <a:rPr lang="ar-IQ" sz="2200" b="1" dirty="0" err="1"/>
              <a:t>ترويس</a:t>
            </a:r>
            <a:r>
              <a:rPr lang="ar-IQ" sz="2200" b="1" dirty="0"/>
              <a:t> في رأسها ) والألف المركبة في نهايتها نقطة إلى اليمين في بعض الأحيان ، . </a:t>
            </a:r>
            <a:r>
              <a:rPr lang="en-US" sz="2200" b="1" dirty="0"/>
              <a:t/>
            </a:r>
            <a:br>
              <a:rPr lang="en-US" sz="2200" b="1" dirty="0"/>
            </a:br>
            <a:r>
              <a:rPr lang="ar-IQ" sz="2200" b="1" dirty="0" smtClean="0"/>
              <a:t>7- حرف </a:t>
            </a:r>
            <a:r>
              <a:rPr lang="ar-IQ" sz="2200" b="1" dirty="0"/>
              <a:t>العين والغين شبه مربعة ومطموسة . </a:t>
            </a:r>
            <a:r>
              <a:rPr lang="en-US" sz="2200" b="1" dirty="0"/>
              <a:t/>
            </a:r>
            <a:br>
              <a:rPr lang="en-US" sz="2200" b="1" dirty="0"/>
            </a:br>
            <a:r>
              <a:rPr lang="ar-IQ" sz="2200" b="1" dirty="0" smtClean="0"/>
              <a:t>8- حرف </a:t>
            </a:r>
            <a:r>
              <a:rPr lang="ar-IQ" sz="2200" b="1" dirty="0"/>
              <a:t>الكاف المفرد تكون </a:t>
            </a:r>
            <a:r>
              <a:rPr lang="ar-IQ" sz="2200" b="1" dirty="0" err="1"/>
              <a:t>مروسة</a:t>
            </a:r>
            <a:r>
              <a:rPr lang="ar-IQ" sz="2200" b="1" dirty="0"/>
              <a:t> . </a:t>
            </a:r>
            <a:r>
              <a:rPr lang="en-US" sz="2200" b="1" dirty="0"/>
              <a:t/>
            </a:r>
            <a:br>
              <a:rPr lang="en-US" sz="2200" b="1" dirty="0"/>
            </a:br>
            <a:r>
              <a:rPr lang="ar-IQ" sz="2200" b="1" dirty="0" smtClean="0"/>
              <a:t>9- ويعد  </a:t>
            </a:r>
            <a:r>
              <a:rPr lang="ar-IQ" sz="2200" b="1" dirty="0"/>
              <a:t>خط النسخ رائع جداً في نسخ الكتب والقرآن والمجلات والدوريات والصحف ، وهذا هو السبب في انتشاره واستخدامه داخل المطابع </a:t>
            </a:r>
            <a:r>
              <a:rPr lang="ar-IQ" sz="2200" b="1" dirty="0" err="1"/>
              <a:t>وألآت</a:t>
            </a:r>
            <a:r>
              <a:rPr lang="ar-IQ" sz="2200" b="1" dirty="0"/>
              <a:t> التحرير . </a:t>
            </a:r>
            <a:r>
              <a:rPr lang="en-US" dirty="0"/>
              <a:t/>
            </a:r>
            <a:br>
              <a:rPr lang="en-US" dirty="0"/>
            </a:b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6480720"/>
          </a:xfrm>
        </p:spPr>
        <p:style>
          <a:lnRef idx="1">
            <a:schemeClr val="accent5"/>
          </a:lnRef>
          <a:fillRef idx="2">
            <a:schemeClr val="accent5"/>
          </a:fillRef>
          <a:effectRef idx="1">
            <a:schemeClr val="accent5"/>
          </a:effectRef>
          <a:fontRef idx="minor">
            <a:schemeClr val="dk1"/>
          </a:fontRef>
        </p:style>
        <p:txBody>
          <a:bodyPr/>
          <a:lstStyle/>
          <a:p>
            <a:r>
              <a:rPr lang="ar-IQ" dirty="0" err="1" smtClean="0"/>
              <a:t>حححح</a:t>
            </a:r>
            <a:endParaRPr lang="ar-IQ" dirty="0"/>
          </a:p>
        </p:txBody>
      </p:sp>
      <p:pic>
        <p:nvPicPr>
          <p:cNvPr id="3" name="صورة 2" descr="C:\Users\atea\Desktop\حروف خط النسخ\1.bmp"/>
          <p:cNvPicPr/>
          <p:nvPr/>
        </p:nvPicPr>
        <p:blipFill>
          <a:blip r:embed="rId2" cstate="print"/>
          <a:srcRect/>
          <a:stretch>
            <a:fillRect/>
          </a:stretch>
        </p:blipFill>
        <p:spPr bwMode="auto">
          <a:xfrm rot="5400000">
            <a:off x="2013455" y="-61127"/>
            <a:ext cx="5189220" cy="77049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568952" cy="625070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ar-IQ" sz="2700" b="1" dirty="0">
                <a:solidFill>
                  <a:srgbClr val="FF0000"/>
                </a:solidFill>
              </a:rPr>
              <a:t>خط الرقعة : </a:t>
            </a:r>
            <a:r>
              <a:rPr lang="en-US" sz="2200" dirty="0"/>
              <a:t/>
            </a:r>
            <a:br>
              <a:rPr lang="en-US" sz="2200" dirty="0"/>
            </a:br>
            <a:r>
              <a:rPr lang="ar-IQ" sz="2200" b="1" dirty="0"/>
              <a:t>خط الرقعة من الخطوط المتأخرة المستحدثة قيل : اخترعه ووضع قواعده الأستاذ ممتاز ببك مصطفى المستشار ، وكان في عهد السلطان عبد الحميد خان ، حوالي سنة 1280 هـ ، وكان خط الرقعة قبل ذالك خليطا بين خط الديواني وخط </a:t>
            </a:r>
            <a:r>
              <a:rPr lang="ar-IQ" sz="2200" b="1" dirty="0" err="1"/>
              <a:t>السياقت</a:t>
            </a:r>
            <a:r>
              <a:rPr lang="ar-IQ" sz="2200" b="1" dirty="0"/>
              <a:t> ، وكان ممتاز ببك مشهورا بخط الديواني ، وقد ربط بعضهم خط الرقعة بخط الرقاع القديم ، وليس هذا من ذاك . </a:t>
            </a:r>
            <a:r>
              <a:rPr lang="en-US" sz="2200" b="1" dirty="0"/>
              <a:t/>
            </a:r>
            <a:br>
              <a:rPr lang="en-US" sz="2200" b="1" dirty="0"/>
            </a:br>
            <a:r>
              <a:rPr lang="ar-IQ" sz="2200" b="1" dirty="0"/>
              <a:t>إن قلم الرقعة قصير الحروف ، ويحتمل انه اشتق من خط الثلث وخط النسخ وما بينهما ، وأن أنواعه كثيرة باختلاف غير جوهري في سجلات الدولة العثمانية </a:t>
            </a:r>
            <a:r>
              <a:rPr lang="ar-IQ" b="1" dirty="0" smtClean="0"/>
              <a:t>.</a:t>
            </a:r>
            <a:r>
              <a:rPr lang="ar-IQ" b="1" dirty="0"/>
              <a:t> </a:t>
            </a:r>
            <a:r>
              <a:rPr lang="ar-IQ" sz="2200" b="1" dirty="0"/>
              <a:t>ومن القواعد اللازمة خط الرقعة إن يكتب على ميزان خطين وهميين على شكل أفقي ، وقيل أيضا إن سر أجادة كتابة الرقعة كتابة تنحصر في إتقان ستة حروف هي الألف والباء والنون والراء والحاء والعين فيستطيع الخطاط إن يستخرج باقي الحروف منها. </a:t>
            </a:r>
            <a:r>
              <a:rPr lang="en-US" sz="2200" b="1" dirty="0"/>
              <a:t/>
            </a:r>
            <a:br>
              <a:rPr lang="en-US" sz="2200" b="1" dirty="0"/>
            </a:br>
            <a:r>
              <a:rPr lang="ar-IQ" sz="2200" b="1" dirty="0"/>
              <a:t>إن خط الرقعة جميل وبديع ، في حروفه استقامة أكثر من غيره ، ولا يحتمل التشكيل ، ولا التركيب ، وفيه وضوح ويقرأ بسهولة ويستعمل اغلب الأحيان في الإعلانات التجارية ، لبساطة وضوحه وبعده عن التعقيد . </a:t>
            </a:r>
            <a:r>
              <a:rPr lang="en-US" sz="2200" b="1" dirty="0"/>
              <a:t/>
            </a:r>
            <a:br>
              <a:rPr lang="en-US" sz="2200" b="1" dirty="0"/>
            </a:br>
            <a:r>
              <a:rPr lang="ar-IQ" sz="2200" b="1" dirty="0"/>
              <a:t>ويستعمل في عناوين الصحف والكتب والمجلات وعناوين الدوائر الرسمية . </a:t>
            </a:r>
            <a:r>
              <a:rPr lang="en-US" sz="2200" b="1" dirty="0"/>
              <a:t/>
            </a:r>
            <a:br>
              <a:rPr lang="en-US" sz="2200" b="1" dirty="0"/>
            </a:br>
            <a:r>
              <a:rPr lang="ar-IQ" sz="2200" b="1" dirty="0"/>
              <a:t>وخط الرقعة هو خط أسهل الخطوط العربية على الإطلاق ، وهو أصل الكتابة الاعتيادية لدى الناس غالبا في أمورهم اليومية . وأشهر من كان يكتب في خط الرقعة المرحوم هاشم محمد البغدادي والمرحوم محمد صبري الهلالي والمرحوم حسني الخطاط بالقاهرة </a:t>
            </a:r>
            <a:r>
              <a:rPr lang="en-US" b="1" dirty="0"/>
              <a:t/>
            </a:r>
            <a:br>
              <a:rPr lang="en-US" b="1" dirty="0"/>
            </a:br>
            <a:endParaRPr lang="ar-IQ"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lgn="r"/>
            <a:r>
              <a:rPr lang="ar-IQ" sz="2800" b="1" dirty="0"/>
              <a:t>خصائص ومميزات خط الرقعة هي :-</a:t>
            </a:r>
            <a:r>
              <a:rPr lang="en-US" sz="2200" dirty="0"/>
              <a:t/>
            </a:r>
            <a:br>
              <a:rPr lang="en-US" sz="2200" dirty="0"/>
            </a:br>
            <a:r>
              <a:rPr lang="ar-IQ" sz="2200" b="1" dirty="0" smtClean="0"/>
              <a:t>1- خط </a:t>
            </a:r>
            <a:r>
              <a:rPr lang="ar-IQ" sz="2200" b="1" dirty="0"/>
              <a:t>جميل وبديع في حروفه استقامة . </a:t>
            </a:r>
            <a:r>
              <a:rPr lang="en-US" sz="2200" b="1" dirty="0"/>
              <a:t/>
            </a:r>
            <a:br>
              <a:rPr lang="en-US" sz="2200" b="1" dirty="0"/>
            </a:br>
            <a:r>
              <a:rPr lang="ar-IQ" sz="2200" b="1" dirty="0" smtClean="0"/>
              <a:t>2- </a:t>
            </a:r>
            <a:r>
              <a:rPr lang="ar-IQ" sz="2200" b="1" dirty="0" err="1" smtClean="0"/>
              <a:t>لايحتمل</a:t>
            </a:r>
            <a:r>
              <a:rPr lang="ar-IQ" sz="2200" b="1" dirty="0" smtClean="0"/>
              <a:t> </a:t>
            </a:r>
            <a:r>
              <a:rPr lang="ar-IQ" sz="2200" b="1" dirty="0"/>
              <a:t>التشكيل ( إي خالٍ من الحركات الأعرابية إلا ما ندر . </a:t>
            </a:r>
            <a:r>
              <a:rPr lang="en-US" sz="2200" b="1" dirty="0"/>
              <a:t/>
            </a:r>
            <a:br>
              <a:rPr lang="en-US" sz="2200" b="1" dirty="0"/>
            </a:br>
            <a:r>
              <a:rPr lang="ar-IQ" sz="2200" b="1" dirty="0" smtClean="0"/>
              <a:t>3- </a:t>
            </a:r>
            <a:r>
              <a:rPr lang="ar-IQ" sz="2200" b="1" dirty="0" err="1" smtClean="0"/>
              <a:t>به</a:t>
            </a:r>
            <a:r>
              <a:rPr lang="ar-IQ" sz="2200" b="1" dirty="0" smtClean="0"/>
              <a:t> </a:t>
            </a:r>
            <a:r>
              <a:rPr lang="ar-IQ" sz="2200" b="1" dirty="0"/>
              <a:t>وضوح ويقرأ بسهولة ،وهو أسهل الخطوط كتابة . </a:t>
            </a:r>
            <a:r>
              <a:rPr lang="en-US" sz="2200" b="1" dirty="0"/>
              <a:t/>
            </a:r>
            <a:br>
              <a:rPr lang="en-US" sz="2200" b="1" dirty="0"/>
            </a:br>
            <a:r>
              <a:rPr lang="ar-IQ" sz="2200" b="1" dirty="0" smtClean="0"/>
              <a:t>4- ويوضح </a:t>
            </a:r>
            <a:r>
              <a:rPr lang="ar-IQ" sz="2200" b="1" dirty="0"/>
              <a:t>احد الخطاطين قائلا جاءت بساطة خط الرقعة لكون حروفه خاضعة للتشكيل الهندسي البسيط ، فهي سهلة الرسم معتمدة في ذالك على الخط المستقيم والقوس ، كما إن طواعية لحركة اليد السريعة بعيدة عن </a:t>
            </a:r>
            <a:r>
              <a:rPr lang="ar-IQ" sz="2200" b="1" dirty="0" err="1"/>
              <a:t>الترويس</a:t>
            </a:r>
            <a:r>
              <a:rPr lang="ar-IQ" sz="2200" b="1" dirty="0"/>
              <a:t> والرتوش والتعقيد </a:t>
            </a:r>
            <a:r>
              <a:rPr lang="en-US" sz="2200" b="1" dirty="0"/>
              <a:t/>
            </a:r>
            <a:br>
              <a:rPr lang="en-US" sz="2200" b="1" dirty="0"/>
            </a:br>
            <a:r>
              <a:rPr lang="ar-IQ" sz="2200" b="1" dirty="0" smtClean="0"/>
              <a:t>5- خط </a:t>
            </a:r>
            <a:r>
              <a:rPr lang="ar-IQ" sz="2200" b="1" dirty="0" err="1"/>
              <a:t>مربوع</a:t>
            </a:r>
            <a:r>
              <a:rPr lang="ar-IQ" sz="2200" b="1" dirty="0"/>
              <a:t> الشكل ، إي في انه قصير الطول ممتلئ البنية نسبيا عند مقارنته بخطوط أخرى كالثلث مثلا  . </a:t>
            </a:r>
            <a:r>
              <a:rPr lang="en-US" sz="2200" b="1" dirty="0"/>
              <a:t/>
            </a:r>
            <a:br>
              <a:rPr lang="en-US" sz="2200" b="1" dirty="0"/>
            </a:br>
            <a:r>
              <a:rPr lang="ar-IQ" sz="2200" b="1" dirty="0" smtClean="0"/>
              <a:t>6- خط </a:t>
            </a:r>
            <a:r>
              <a:rPr lang="ar-IQ" sz="2200" b="1" dirty="0"/>
              <a:t>الرقعة أفضل من الديواني وأمتن وأوضح تنظيما ولعل هذا السبب فضلاً عن  سهولته ، الذي جعله مشهورا في البلاد العربية في الكتابة . </a:t>
            </a:r>
            <a:r>
              <a:rPr lang="en-US" sz="2200" b="1" dirty="0"/>
              <a:t/>
            </a:r>
            <a:br>
              <a:rPr lang="en-US" sz="2200" b="1" dirty="0"/>
            </a:br>
            <a:r>
              <a:rPr lang="ar-IQ" sz="2200" b="1" dirty="0" smtClean="0"/>
              <a:t>7- طريقة </a:t>
            </a:r>
            <a:r>
              <a:rPr lang="ar-IQ" sz="2200" b="1" dirty="0"/>
              <a:t>كتابة خط الرقعة لا رسم فيه ولا زخرفة إلى في نهاية حرف الراء والدال المتصل قبله بحرف فترسم نهاية هذان الحرفان .</a:t>
            </a:r>
            <a:r>
              <a:rPr lang="en-US" sz="2200" b="1" dirty="0"/>
              <a:t/>
            </a:r>
            <a:br>
              <a:rPr lang="en-US" sz="2200" b="1" dirty="0"/>
            </a:br>
            <a:r>
              <a:rPr lang="ar-IQ" sz="2200" b="1" dirty="0" smtClean="0"/>
              <a:t>8- يستعمل </a:t>
            </a:r>
            <a:r>
              <a:rPr lang="ar-IQ" sz="2200" b="1" dirty="0"/>
              <a:t>خط الرقعة في الكتابة اليومية والمراسلات وعناوين الكتب والإعلانات التجارية .  </a:t>
            </a:r>
            <a:r>
              <a:rPr lang="en-US" b="1" dirty="0"/>
              <a:t/>
            </a:r>
            <a:br>
              <a:rPr lang="en-US" b="1" dirty="0"/>
            </a:br>
            <a:r>
              <a:rPr lang="ar-IQ" b="1" dirty="0"/>
              <a:t> </a:t>
            </a:r>
            <a:r>
              <a:rPr lang="en-US" dirty="0"/>
              <a:t/>
            </a:r>
            <a:br>
              <a:rPr lang="en-US" dirty="0"/>
            </a:br>
            <a:endParaRPr lang="ar-IQ"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429</Words>
  <Application>Microsoft Office PowerPoint</Application>
  <PresentationFormat>عرض على الشاشة (3:4)‏</PresentationFormat>
  <Paragraphs>32</Paragraphs>
  <Slides>11</Slides>
  <Notes>0</Notes>
  <HiddenSlides>0</HiddenSlides>
  <MMClips>0</MMClips>
  <ScaleCrop>false</ScaleCrop>
  <HeadingPairs>
    <vt:vector size="4" baseType="variant">
      <vt:variant>
        <vt:lpstr>سمة</vt:lpstr>
      </vt:variant>
      <vt:variant>
        <vt:i4>1</vt:i4>
      </vt:variant>
      <vt:variant>
        <vt:lpstr>عناوين الشرائح</vt:lpstr>
      </vt:variant>
      <vt:variant>
        <vt:i4>11</vt:i4>
      </vt:variant>
    </vt:vector>
  </HeadingPairs>
  <TitlesOfParts>
    <vt:vector size="12" baseType="lpstr">
      <vt:lpstr>سمة Office</vt:lpstr>
      <vt:lpstr>  أنواع الخط العربي : 1- خد الثلث . 2- خط النسخ . 3 - خط الرقعة . 4-  خط الديواني . 5-خط الجلي الديوني . 6- خط الاجازه . 7- خط التعليق (الفارسي ). 8- خط الطغراء.   </vt:lpstr>
      <vt:lpstr>اولا:  خط الثلث :  هو خط متطور عن خط النسخ ، وسمي بالثلث لأن حجمه يساوي ثلث خط النسخ الكبير الذي كان يكتب به على الطور ،والطومار هو الملف المتخذ من البردي أو الوراق وقد كان يتكون من عشرة جزء يلصق بعضها ببعض في وضع أفقي ثم يلف في هيئة اسطوانة ، وسمية بالنسخ الكبير بخط الطومار ومنه اشتق الثلث الذي يسمى (سيد الخطوط). وترجع تسمية الثلث وما في معناه من الأقلام المنسوبة ، كالثلثين والنصف بهذا الاسم إلى مذهب ذهب أليه بعض الكتاب بأن هذه الأقلام المنسوبة من نسبة قلم الطومار في المساحة ، وذلك إن قلم الطومار الذي هو أجل الأقلام مساحة ، عرضه أربع وعشرون شعرة من شعر (البرذون ) ، وقلم الثلث منه بمقدار ثلثه وهو ثمان شعرات ، وقلم النصف يقدر نصفه وهو أثنتا عشرة شعرة ، وقلم الثلثين بمقدار ثلثيه وهو ثمانية عشرة شعرة . وينسب اختراع قلم الثلث إلى (أبي علي بن مقلة ) ، ويقال إن ابن مقلة سبقه (  إبراهيم الشجري ) وكان اخط أهل دهره ، الذي استنبط من خط الجليل ، الثلث والثلثين . </vt:lpstr>
      <vt:lpstr>بل إن ابن البواب ( المتوقي ـ 425 هـ ) قدم في نطاق خط الثلث سبعة عشر قلما هي : (الثلث _ المعتاد – النثور – المقترن – التوقيع – المحقق – الريحاني – المصاحف – المسلسل – الغبار – النسخ – الفصاح _ الرقاع – الرياسي _ الطومار- الحواشي – الجليل  ) . وقد سمي خط الثلث في العصور المتأخرة ( المحقق ) بسب تحقيق كل حرف من حروفه للأغراض المراد منها ، وكانت تضاف تحت سيناته ثلاث نقط لتجميله وزخرفته ، وقد سماه العثمانيون ( جلي الثلث ) . ويستخدم خط الثلث في الكتابة على الأضرحة ، والجوامع ، والأماكن المقدسة لما يتمتع به من مميزات في التركيب التي تتمثل في تداخل الحروف وتشابكها ،ومدها ،وحسن اختيار مواقعها وتطابق إشكالها ، وجمالية سطره ، وهو من الخطوط الصعبة التي يحتاج إلى مران يدوم سنين طوال ومهارة كبيرة  ، ولا يعد الخطاط خطاطا إذ ما أتقن خط الثلث . وهو خط جميل سواء كان جليلا أم رقيقا ويحتمل الكثير من الحركات وأشهر من كتبر بهذا الخط المرحوم هاشم محمد البغدادي ، والدكتور عبد الرضا بهية ، والأستاذ الدكتور إياد الحسيني والأستاذ عباس البغدادي ,غيرهم . </vt:lpstr>
      <vt:lpstr>خصائص ومميزات خط الثلث هي :  1- يميل هذا الخط من الاستدارة كمن المحقق .  2- ترويس القلم ضروري له لاسيما في حرف الألف ، واللام .  3- بعض حروفه تتميز بوجود عقد (فتحة البياض ) مثل الصاد ,الطاء ، ولا يجوز الطمس.  4- لخط الثلث نوعان : الثقيل والخفيف . بالنسبة للتفاوت بين الثقيل والخفيف أن المبسوطات والمنتصبات سبع نقاط في الثقيل وخمس نقاط في الخفيف .  5- الثلث خط جميل يحتمل التشكيل والتركيب سواء كان رقيقا أم جليلا .  6- يستعمل خط الثلث في الكتابة في المساجد، والمحاريب ، والقباب ، والواجهات ، وفي أسماء الآيات وعددها ، وفي المصاحف ، واللوحات الفنية ، وعناوين الكتب والمجلات والصحف . </vt:lpstr>
      <vt:lpstr>خط النسخ :       هو احد أنواع الخطوط الستة التي ابتكرها ( أبو عبد الله الحسن بن مقلة ) اخو الوزير (أبو علي بن مقلة ) ، ولكن هناك رأي يقول : إن خط النسخ أقدم من ابن مقلة بكثير ، وانه مستعمل في دواوين الكتابة سنة 40 هـ والنسخ المخطوطة من المصاحف السابقة للقرن الرابع الهجري مكتوبة بخط الكوفي ، ومنها بخط النسخ ، ويحتمل إن علماء الكوفة اقتبسوه مباشرة من احد الخطوط القديمة لجزيرة العرب . وكان يدعون خط النسخ بالقرآني ، لأنهم كانوا يكتبون به القرآن الكريم ، وسمو النسخ كذلك الثلث الرقيق ،والذي غدا ناسخ الخطوط والذي كتبوا به اغلب كتبهم ،  ويقول صاحب تاريخ الخط العربي : وأما النسخ فقد سمي لأن الكتاب كانوا ينسخون به المصاحف ، ويكتبون به المؤلفات ، وهو مشتق من الجليل ، أو الطومار </vt:lpstr>
      <vt:lpstr>_ خصائص ومميزات خط النسخ :  1- خط النسخ خط كامل ،معتل ، منظم ، واضح ، لايقع قراؤه بأي التباس في تشابه حروفه .  2- حين يضبط بالشكل لا يفوقه في بكماله خط أخر .  3- شبيه بالثلث والمحقق والريحاني وحروفه مأخوذة منها .  4- إشكاله المستديرة والمبسوطة معتدلة ومتساوية ، وهي تبدو للعين نصفها سطح ونصفها دائرة ، وتتم إشكاله هذه بليونة .  5- حروفه وكلماته لا تبدوا بحجم المحقق والثلث ، وهي تبدوا من الناحية الجمالية والوظيفة معتدلة ويكثر استعمال هذا النوع من الخط العربي في الكتابة الدقيقة ويقل استعماله في الكتابة الغليظة .  6- حرف الألف المفرد والألف المركبة ( لا ترويس في رأسها ) والألف المركبة في نهايتها نقطة إلى اليمين في بعض الأحيان ، .  7- حرف العين والغين شبه مربعة ومطموسة .  8- حرف الكاف المفرد تكون مروسة .  9- ويعد  خط النسخ رائع جداً في نسخ الكتب والقرآن والمجلات والدوريات والصحف ، وهذا هو السبب في انتشاره واستخدامه داخل المطابع وألآت التحرير .  </vt:lpstr>
      <vt:lpstr>حححح</vt:lpstr>
      <vt:lpstr>خط الرقعة :  خط الرقعة من الخطوط المتأخرة المستحدثة قيل : اخترعه ووضع قواعده الأستاذ ممتاز ببك مصطفى المستشار ، وكان في عهد السلطان عبد الحميد خان ، حوالي سنة 1280 هـ ، وكان خط الرقعة قبل ذالك خليطا بين خط الديواني وخط السياقت ، وكان ممتاز ببك مشهورا بخط الديواني ، وقد ربط بعضهم خط الرقعة بخط الرقاع القديم ، وليس هذا من ذاك .  إن قلم الرقعة قصير الحروف ، ويحتمل انه اشتق من خط الثلث وخط النسخ وما بينهما ، وأن أنواعه كثيرة باختلاف غير جوهري في سجلات الدولة العثمانية . ومن القواعد اللازمة خط الرقعة إن يكتب على ميزان خطين وهميين على شكل أفقي ، وقيل أيضا إن سر أجادة كتابة الرقعة كتابة تنحصر في إتقان ستة حروف هي الألف والباء والنون والراء والحاء والعين فيستطيع الخطاط إن يستخرج باقي الحروف منها.  إن خط الرقعة جميل وبديع ، في حروفه استقامة أكثر من غيره ، ولا يحتمل التشكيل ، ولا التركيب ، وفيه وضوح ويقرأ بسهولة ويستعمل اغلب الأحيان في الإعلانات التجارية ، لبساطة وضوحه وبعده عن التعقيد .  ويستعمل في عناوين الصحف والكتب والمجلات وعناوين الدوائر الرسمية .  وخط الرقعة هو خط أسهل الخطوط العربية على الإطلاق ، وهو أصل الكتابة الاعتيادية لدى الناس غالبا في أمورهم اليومية . وأشهر من كان يكتب في خط الرقعة المرحوم هاشم محمد البغدادي والمرحوم محمد صبري الهلالي والمرحوم حسني الخطاط بالقاهرة  </vt:lpstr>
      <vt:lpstr>خصائص ومميزات خط الرقعة هي :- 1- خط جميل وبديع في حروفه استقامة .  2- لايحتمل التشكيل ( إي خالٍ من الحركات الأعرابية إلا ما ندر .  3- به وضوح ويقرأ بسهولة ،وهو أسهل الخطوط كتابة .  4- ويوضح احد الخطاطين قائلا جاءت بساطة خط الرقعة لكون حروفه خاضعة للتشكيل الهندسي البسيط ، فهي سهلة الرسم معتمدة في ذالك على الخط المستقيم والقوس ، كما إن طواعية لحركة اليد السريعة بعيدة عن الترويس والرتوش والتعقيد  5- خط مربوع الشكل ، إي في انه قصير الطول ممتلئ البنية نسبيا عند مقارنته بخطوط أخرى كالثلث مثلا  .  6- خط الرقعة أفضل من الديواني وأمتن وأوضح تنظيما ولعل هذا السبب فضلاً عن  سهولته ، الذي جعله مشهورا في البلاد العربية في الكتابة .  7- طريقة كتابة خط الرقعة لا رسم فيه ولا زخرفة إلى في نهاية حرف الراء والدال المتصل قبله بحرف فترسم نهاية هذان الحرفان . 8- يستعمل خط الرقعة في الكتابة اليومية والمراسلات وعناوين الكتب والإعلانات التجارية .     </vt:lpstr>
      <vt:lpstr>حروف خط الرقعة </vt:lpstr>
      <vt:lpstr>مقارن بين خط النسخ وخط الرقعة </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Maher</dc:creator>
  <cp:lastModifiedBy>Maher</cp:lastModifiedBy>
  <cp:revision>7</cp:revision>
  <dcterms:created xsi:type="dcterms:W3CDTF">2020-03-23T18:16:06Z</dcterms:created>
  <dcterms:modified xsi:type="dcterms:W3CDTF">2020-03-26T06:59:44Z</dcterms:modified>
</cp:coreProperties>
</file>