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0" r:id="rId2"/>
    <p:sldId id="308" r:id="rId3"/>
    <p:sldId id="302" r:id="rId4"/>
    <p:sldId id="305" r:id="rId5"/>
    <p:sldId id="309" r:id="rId6"/>
    <p:sldId id="299" r:id="rId7"/>
    <p:sldId id="306" r:id="rId8"/>
    <p:sldId id="303" r:id="rId9"/>
    <p:sldId id="265" r:id="rId10"/>
    <p:sldId id="307" r:id="rId11"/>
    <p:sldId id="304" r:id="rId12"/>
    <p:sldId id="298" r:id="rId13"/>
    <p:sldId id="290" r:id="rId14"/>
    <p:sldId id="310" r:id="rId15"/>
    <p:sldId id="288" r:id="rId16"/>
    <p:sldId id="285" r:id="rId17"/>
    <p:sldId id="31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16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6394BF9-65BE-4A78-8BD2-2871BCEA643A}" type="datetimeFigureOut">
              <a:rPr lang="en-US" smtClean="0"/>
              <a:t>4/2/2020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15A320-68D7-4582-AC0B-2C2F6B19226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94BF9-65BE-4A78-8BD2-2871BCEA643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5A320-68D7-4582-AC0B-2C2F6B1922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94BF9-65BE-4A78-8BD2-2871BCEA643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15A320-68D7-4582-AC0B-2C2F6B1922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94BF9-65BE-4A78-8BD2-2871BCEA643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5A320-68D7-4582-AC0B-2C2F6B19226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6394BF9-65BE-4A78-8BD2-2871BCEA643A}" type="datetimeFigureOut">
              <a:rPr lang="en-US" smtClean="0"/>
              <a:t>4/2/2020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15A320-68D7-4582-AC0B-2C2F6B19226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394BF9-65BE-4A78-8BD2-2871BCEA643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5A320-68D7-4582-AC0B-2C2F6B19226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394BF9-65BE-4A78-8BD2-2871BCEA643A}"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5A320-68D7-4582-AC0B-2C2F6B19226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394BF9-65BE-4A78-8BD2-2871BCEA643A}"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5A320-68D7-4582-AC0B-2C2F6B19226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6394BF9-65BE-4A78-8BD2-2871BCEA643A}"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5A320-68D7-4582-AC0B-2C2F6B1922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94BF9-65BE-4A78-8BD2-2871BCEA643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15A320-68D7-4582-AC0B-2C2F6B19226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94BF9-65BE-4A78-8BD2-2871BCEA643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5A320-68D7-4582-AC0B-2C2F6B19226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6394BF9-65BE-4A78-8BD2-2871BCEA643A}" type="datetimeFigureOut">
              <a:rPr lang="en-US" smtClean="0"/>
              <a:t>4/2/2020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15A320-68D7-4582-AC0B-2C2F6B1922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4762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7000" y="152400"/>
            <a:ext cx="2209800" cy="984885"/>
          </a:xfrm>
          <a:prstGeom prst="rect">
            <a:avLst/>
          </a:prstGeom>
          <a:noFill/>
        </p:spPr>
        <p:txBody>
          <a:bodyPr wrap="square" rtlCol="0">
            <a:spAutoFit/>
          </a:bodyPr>
          <a:lstStyle/>
          <a:p>
            <a:r>
              <a:rPr lang="en-US" sz="4000" dirty="0"/>
              <a:t>1</a:t>
            </a:r>
            <a:r>
              <a:rPr lang="en-US" sz="4000" baseline="30000" dirty="0"/>
              <a:t>st</a:t>
            </a:r>
            <a:r>
              <a:rPr lang="en-US" sz="4000" dirty="0"/>
              <a:t> class</a:t>
            </a:r>
          </a:p>
          <a:p>
            <a:endParaRPr lang="en-US" dirty="0"/>
          </a:p>
        </p:txBody>
      </p:sp>
      <p:sp>
        <p:nvSpPr>
          <p:cNvPr id="4" name="Rectangle 3"/>
          <p:cNvSpPr/>
          <p:nvPr/>
        </p:nvSpPr>
        <p:spPr>
          <a:xfrm>
            <a:off x="4973782" y="3075057"/>
            <a:ext cx="3881191"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ar-IQ" sz="4000" b="1" spc="50" dirty="0">
                <a:ln w="11430"/>
                <a:solidFill>
                  <a:schemeClr val="tx1">
                    <a:lumMod val="95000"/>
                    <a:lumOff val="5000"/>
                  </a:schemeClr>
                </a:solidFill>
                <a:effectLst>
                  <a:outerShdw blurRad="76200" dist="50800" dir="5400000" algn="tl" rotWithShape="0">
                    <a:srgbClr val="000000">
                      <a:alpha val="65000"/>
                    </a:srgbClr>
                  </a:outerShdw>
                </a:effectLst>
              </a:rPr>
              <a:t>م.رواء ابراهيم عيسى</a:t>
            </a:r>
            <a:endParaRPr lang="en-US" sz="4000"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8665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620000" cy="2246769"/>
          </a:xfrm>
          <a:prstGeom prst="rect">
            <a:avLst/>
          </a:prstGeom>
        </p:spPr>
        <p:txBody>
          <a:bodyPr wrap="square">
            <a:spAutoFit/>
          </a:bodyPr>
          <a:lstStyle/>
          <a:p>
            <a:pPr algn="r"/>
            <a:r>
              <a:rPr lang="ar-IQ" sz="2800" b="1" dirty="0" smtClean="0"/>
              <a:t>يمكن </a:t>
            </a:r>
            <a:r>
              <a:rPr lang="ar-IQ" sz="2800" b="1" dirty="0"/>
              <a:t>اختيار أي نوع من هذه المجاميع وتطبيقها على </a:t>
            </a:r>
            <a:r>
              <a:rPr lang="ar-IQ" sz="2800" b="1" dirty="0" smtClean="0"/>
              <a:t>االعناصر ، </a:t>
            </a:r>
            <a:r>
              <a:rPr lang="ar-IQ" sz="2800" b="1" dirty="0"/>
              <a:t>لكن من الأفضل ألّا يكون الاختيار عشوائيا. يمكنك مثلا أن تطبق حركات الدخول على العناوين الرئيسية، وحركات التوكيد على بقية النصوص. ليست هناك قواعد لاختيار الحركات، المهم أن تكون النتيجة النهائية لتطبيقها ذات وقع بصري جذاب</a:t>
            </a:r>
            <a:r>
              <a:rPr lang="ar-IQ" dirty="0"/>
              <a:t>.</a:t>
            </a:r>
            <a:endParaRPr lang="en-US" dirty="0"/>
          </a:p>
        </p:txBody>
      </p:sp>
    </p:spTree>
    <p:extLst>
      <p:ext uri="{BB962C8B-B14F-4D97-AF65-F5344CB8AC3E}">
        <p14:creationId xmlns:p14="http://schemas.microsoft.com/office/powerpoint/2010/main" val="22748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1015663"/>
          </a:xfrm>
          <a:prstGeom prst="rect">
            <a:avLst/>
          </a:prstGeom>
        </p:spPr>
        <p:txBody>
          <a:bodyPr wrap="square">
            <a:spAutoFit/>
          </a:bodyPr>
          <a:lstStyle/>
          <a:p>
            <a:pPr algn="r"/>
            <a:r>
              <a:rPr lang="ar-IQ" sz="2000" b="1" dirty="0" smtClean="0"/>
              <a:t>يمكن </a:t>
            </a:r>
            <a:r>
              <a:rPr lang="ar-IQ" sz="2000" b="1" dirty="0"/>
              <a:t>أيضا تطبيق أكثر من حركة على نفس العنصر. حدد العنصر الذي ترغب في تحريكه، وطبق إحدى الحركات عليه من معرض الحركات، ولتكن مسار مقوس مثلا. ثم انقر فوق إضافة حركة </a:t>
            </a:r>
            <a:r>
              <a:rPr lang="en-US" sz="2000" b="1" dirty="0"/>
              <a:t>Add Animation </a:t>
            </a:r>
            <a:r>
              <a:rPr lang="ar-IQ" sz="2000" b="1" dirty="0"/>
              <a:t>من نفس التبويب واختر الحركة الثانية،</a:t>
            </a:r>
            <a:endParaRPr lang="en-US"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784860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82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09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67820" y="685800"/>
            <a:ext cx="3334567" cy="923330"/>
          </a:xfrm>
          <a:prstGeom prst="rect">
            <a:avLst/>
          </a:prstGeom>
          <a:noFill/>
        </p:spPr>
        <p:txBody>
          <a:bodyPr wrap="none" lIns="91440" tIns="45720" rIns="91440" bIns="45720">
            <a:spAutoFit/>
          </a:bodyPr>
          <a:lstStyle/>
          <a:p>
            <a:pPr algn="ctr"/>
            <a:r>
              <a:rPr lang="ar-IQ"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حركة الشرائح</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2309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7924800" cy="523220"/>
          </a:xfrm>
          <a:prstGeom prst="rect">
            <a:avLst/>
          </a:prstGeom>
          <a:noFill/>
        </p:spPr>
        <p:txBody>
          <a:bodyPr wrap="square" rtlCol="0">
            <a:spAutoFit/>
          </a:bodyPr>
          <a:lstStyle/>
          <a:p>
            <a:pPr algn="r"/>
            <a:r>
              <a:rPr lang="ar-IQ" sz="2800" dirty="0" smtClean="0"/>
              <a:t>لأضافة حركة للشرائح  من قائمة     </a:t>
            </a:r>
            <a:r>
              <a:rPr lang="en-US" sz="2800" dirty="0" smtClean="0"/>
              <a:t>Transitions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2954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18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60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24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0"/>
            <a:ext cx="91440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73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0600"/>
            <a:ext cx="7391400" cy="3046988"/>
          </a:xfrm>
          <a:prstGeom prst="rect">
            <a:avLst/>
          </a:prstGeom>
        </p:spPr>
        <p:txBody>
          <a:bodyPr wrap="square">
            <a:spAutoFit/>
          </a:bodyPr>
          <a:lstStyle/>
          <a:p>
            <a:pPr algn="r"/>
            <a:r>
              <a:rPr lang="ar-IQ" sz="3200" b="1" dirty="0"/>
              <a:t>كيفية عمل الانتقالات والحركات</a:t>
            </a:r>
            <a:r>
              <a:rPr lang="ar-IQ" sz="3200" dirty="0"/>
              <a:t/>
            </a:r>
            <a:br>
              <a:rPr lang="ar-IQ" sz="3200" dirty="0"/>
            </a:br>
            <a:r>
              <a:rPr lang="ar-IQ" sz="3200" b="1" dirty="0"/>
              <a:t>أول يجب أن نعلم أن الحركات للعناصر داخل العرض التقديمي والانتقالات مخصصة للانتقال بين الشرائح يعني أن الانتقالات لن تعمل الا على السلايدات والحركات لا تعمل الا على العناصر الداخلية للعرض مثل النصوص والصور والأشكال</a:t>
            </a:r>
            <a:r>
              <a:rPr lang="ar-IQ" b="1" dirty="0"/>
              <a:t> </a:t>
            </a:r>
            <a:endParaRPr lang="en-US" dirty="0"/>
          </a:p>
        </p:txBody>
      </p:sp>
    </p:spTree>
    <p:extLst>
      <p:ext uri="{BB962C8B-B14F-4D97-AF65-F5344CB8AC3E}">
        <p14:creationId xmlns:p14="http://schemas.microsoft.com/office/powerpoint/2010/main" val="107718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9600"/>
            <a:ext cx="7086600" cy="1200329"/>
          </a:xfrm>
          <a:prstGeom prst="rect">
            <a:avLst/>
          </a:prstGeom>
        </p:spPr>
        <p:txBody>
          <a:bodyPr wrap="square">
            <a:spAutoFit/>
          </a:bodyPr>
          <a:lstStyle/>
          <a:p>
            <a:pPr algn="r"/>
            <a:r>
              <a:rPr lang="ar-IQ" sz="2400" dirty="0"/>
              <a:t>إضافة حركة لأي عنصر من العناصر قم بتحديده أولا، ثم اذهب إلى تبويب حركات </a:t>
            </a:r>
            <a:r>
              <a:rPr lang="en-US" sz="2400" b="1" dirty="0"/>
              <a:t>Animations</a:t>
            </a:r>
            <a:r>
              <a:rPr lang="en-US" sz="2400" dirty="0"/>
              <a:t>، </a:t>
            </a:r>
            <a:r>
              <a:rPr lang="ar-IQ" sz="2400" dirty="0"/>
              <a:t>واختر الحركة المرغوبة من معرض الحركات</a:t>
            </a:r>
            <a:r>
              <a:rPr lang="ar-IQ" dirty="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9900"/>
            <a:ext cx="7467599"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05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30060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9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التحكم في الحركات .. بوربوينت‎ - YouTub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6" y="0"/>
            <a:ext cx="9069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07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229600" cy="1384995"/>
          </a:xfrm>
          <a:prstGeom prst="rect">
            <a:avLst/>
          </a:prstGeom>
        </p:spPr>
        <p:txBody>
          <a:bodyPr wrap="square">
            <a:spAutoFit/>
          </a:bodyPr>
          <a:lstStyle/>
          <a:p>
            <a:pPr algn="r"/>
            <a:r>
              <a:rPr lang="ar-IQ" sz="2800" dirty="0">
                <a:solidFill>
                  <a:srgbClr val="272A34"/>
                </a:solidFill>
                <a:latin typeface="Noto Naskh Arabic"/>
              </a:rPr>
              <a:t>عند النقر على الحركة ستُعرض معاينة لها بشكل تلقائي، يمكنك إيقاف المعاينة التلقائية </a:t>
            </a:r>
            <a:r>
              <a:rPr lang="en-US" sz="2800" b="1" dirty="0" err="1">
                <a:solidFill>
                  <a:srgbClr val="272A34"/>
                </a:solidFill>
                <a:latin typeface="Noto Naskh Arabic"/>
              </a:rPr>
              <a:t>AutoPreview</a:t>
            </a:r>
            <a:r>
              <a:rPr lang="en-US" sz="2800" dirty="0">
                <a:solidFill>
                  <a:srgbClr val="272A34"/>
                </a:solidFill>
                <a:latin typeface="Noto Naskh Arabic"/>
              </a:rPr>
              <a:t> </a:t>
            </a:r>
            <a:r>
              <a:rPr lang="ar-IQ" sz="2800" dirty="0">
                <a:solidFill>
                  <a:srgbClr val="272A34"/>
                </a:solidFill>
                <a:latin typeface="Noto Naskh Arabic"/>
              </a:rPr>
              <a:t>بإلغاء تأشيرها من زر معاينة </a:t>
            </a:r>
            <a:r>
              <a:rPr lang="en-US" sz="2800" b="1" dirty="0">
                <a:solidFill>
                  <a:srgbClr val="272A34"/>
                </a:solidFill>
                <a:latin typeface="Noto Naskh Arabic"/>
              </a:rPr>
              <a:t>Preview</a:t>
            </a:r>
            <a:r>
              <a:rPr lang="en-US" sz="2800" dirty="0">
                <a:solidFill>
                  <a:srgbClr val="272A34"/>
                </a:solidFill>
                <a:latin typeface="Noto Naskh Arabic"/>
              </a:rPr>
              <a:t>، </a:t>
            </a:r>
            <a:r>
              <a:rPr lang="ar-IQ" sz="2800" dirty="0">
                <a:solidFill>
                  <a:srgbClr val="272A34"/>
                </a:solidFill>
                <a:latin typeface="Noto Naskh Arabic"/>
              </a:rPr>
              <a:t>واستخدام هذا الزر لعرض المعاينة يدوي</a:t>
            </a:r>
            <a:r>
              <a:rPr lang="ar-IQ" dirty="0">
                <a:solidFill>
                  <a:srgbClr val="272A34"/>
                </a:solidFill>
                <a:latin typeface="Noto Naskh Arabic"/>
              </a:rPr>
              <a:t>ا</a:t>
            </a:r>
            <a:endParaRPr lang="en-US" dirty="0"/>
          </a:p>
        </p:txBody>
      </p:sp>
      <p:pic>
        <p:nvPicPr>
          <p:cNvPr id="3" name="Picture 2" descr="5686f415c589b_3-__.thumb.png.958ea8ebe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7848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3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1938" y="457199"/>
            <a:ext cx="6569427" cy="523220"/>
          </a:xfrm>
          <a:prstGeom prst="rect">
            <a:avLst/>
          </a:prstGeom>
        </p:spPr>
        <p:txBody>
          <a:bodyPr wrap="none">
            <a:spAutoFit/>
          </a:bodyPr>
          <a:lstStyle/>
          <a:p>
            <a:r>
              <a:rPr lang="ar-IQ" sz="2800" b="1" dirty="0" smtClean="0"/>
              <a:t>توجد في باوربوينت أربعة مجاميع مختلفة من الحركات</a:t>
            </a:r>
            <a:r>
              <a:rPr lang="ar-IQ" sz="2400" dirty="0" smtClean="0"/>
              <a:t>:</a:t>
            </a:r>
            <a:endParaRPr lang="en-US" sz="2400" dirty="0"/>
          </a:p>
        </p:txBody>
      </p:sp>
      <p:sp>
        <p:nvSpPr>
          <p:cNvPr id="4" name="Rectangle 3"/>
          <p:cNvSpPr/>
          <p:nvPr/>
        </p:nvSpPr>
        <p:spPr>
          <a:xfrm>
            <a:off x="685800" y="1295400"/>
            <a:ext cx="7315200" cy="3970318"/>
          </a:xfrm>
          <a:prstGeom prst="rect">
            <a:avLst/>
          </a:prstGeom>
        </p:spPr>
        <p:txBody>
          <a:bodyPr wrap="square">
            <a:spAutoFit/>
          </a:bodyPr>
          <a:lstStyle/>
          <a:p>
            <a:pPr algn="r" rtl="1"/>
            <a:r>
              <a:rPr lang="ar-IQ" sz="2800" b="1" dirty="0"/>
              <a:t>حركات الدخول </a:t>
            </a:r>
            <a:r>
              <a:rPr lang="en-US" sz="2800" b="1" dirty="0"/>
              <a:t>Entrance</a:t>
            </a:r>
            <a:r>
              <a:rPr lang="en-US" sz="2800" dirty="0"/>
              <a:t>: </a:t>
            </a:r>
            <a:r>
              <a:rPr lang="ar-IQ" sz="2800" dirty="0"/>
              <a:t>تأثيرات جلب العناصر إلى داخل الشريحة أو إظهارها في العرض.</a:t>
            </a:r>
          </a:p>
          <a:p>
            <a:pPr algn="r" rtl="1"/>
            <a:r>
              <a:rPr lang="ar-IQ" sz="2800" b="1" dirty="0"/>
              <a:t>حركات التوكيد </a:t>
            </a:r>
            <a:r>
              <a:rPr lang="en-US" sz="2800" b="1" dirty="0"/>
              <a:t>Emphasis</a:t>
            </a:r>
            <a:r>
              <a:rPr lang="en-US" sz="2800" dirty="0"/>
              <a:t>: </a:t>
            </a:r>
            <a:r>
              <a:rPr lang="ar-IQ" sz="2800" dirty="0"/>
              <a:t>تستخدم لإضافة تأثير حركي على العناصر في الشريحة وليس جلبها إلى داخل الشريحة أو إخراجها.</a:t>
            </a:r>
          </a:p>
          <a:p>
            <a:pPr algn="r" rtl="1"/>
            <a:r>
              <a:rPr lang="ar-IQ" sz="2800" b="1" dirty="0"/>
              <a:t>حركات الخروج </a:t>
            </a:r>
            <a:r>
              <a:rPr lang="en-US" sz="2800" b="1" dirty="0"/>
              <a:t>Exit</a:t>
            </a:r>
            <a:r>
              <a:rPr lang="en-US" sz="2800" dirty="0"/>
              <a:t>: </a:t>
            </a:r>
            <a:r>
              <a:rPr lang="ar-IQ" sz="2800" dirty="0"/>
              <a:t>تأثيرات إخراج العناصر من الشريحة أو جعلها تختفي من العرض.</a:t>
            </a:r>
          </a:p>
          <a:p>
            <a:pPr algn="r" rtl="1"/>
            <a:r>
              <a:rPr lang="ar-IQ" sz="2800" b="1" dirty="0"/>
              <a:t>مسار الحركة </a:t>
            </a:r>
            <a:r>
              <a:rPr lang="en-US" sz="2800" b="1" dirty="0"/>
              <a:t>Motion Paths</a:t>
            </a:r>
            <a:r>
              <a:rPr lang="en-US" sz="2800" dirty="0"/>
              <a:t>: </a:t>
            </a:r>
            <a:r>
              <a:rPr lang="ar-IQ" sz="2800" dirty="0"/>
              <a:t>لتحريك العناصر بمسار معين داخل الشريحة.</a:t>
            </a:r>
          </a:p>
        </p:txBody>
      </p:sp>
    </p:spTree>
    <p:extLst>
      <p:ext uri="{BB962C8B-B14F-4D97-AF65-F5344CB8AC3E}">
        <p14:creationId xmlns:p14="http://schemas.microsoft.com/office/powerpoint/2010/main" val="52473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30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548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255</TotalTime>
  <Words>204</Words>
  <Application>Microsoft Office PowerPoint</Application>
  <PresentationFormat>On-screen Show (4:3)</PresentationFormat>
  <Paragraphs>14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boxnet</dc:creator>
  <cp:lastModifiedBy>boxnet</cp:lastModifiedBy>
  <cp:revision>44</cp:revision>
  <dcterms:created xsi:type="dcterms:W3CDTF">2020-03-29T20:10:10Z</dcterms:created>
  <dcterms:modified xsi:type="dcterms:W3CDTF">2020-04-02T18:09:30Z</dcterms:modified>
</cp:coreProperties>
</file>