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5" r:id="rId8"/>
    <p:sldId id="262" r:id="rId9"/>
    <p:sldId id="263" r:id="rId10"/>
    <p:sldId id="264" r:id="rId11"/>
    <p:sldId id="265" r:id="rId12"/>
    <p:sldId id="266" r:id="rId13"/>
    <p:sldId id="276" r:id="rId14"/>
    <p:sldId id="277" r:id="rId15"/>
    <p:sldId id="278" r:id="rId16"/>
    <p:sldId id="280" r:id="rId17"/>
    <p:sldId id="279" r:id="rId18"/>
    <p:sldId id="270"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8215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nSpc>
                <a:spcPct val="115000"/>
              </a:lnSpc>
              <a:spcAft>
                <a:spcPts val="1000"/>
              </a:spcAft>
            </a:pPr>
            <a:r>
              <a:rPr lang="ar-SA" dirty="0">
                <a:ea typeface="Calibri"/>
                <a:cs typeface="Simplified Arabic"/>
              </a:rPr>
              <a:t>وزارة التعليم العالي والبحث العلمي </a:t>
            </a:r>
            <a:r>
              <a:rPr lang="en-US" sz="3200" dirty="0">
                <a:ea typeface="Calibri"/>
                <a:cs typeface="Arial"/>
              </a:rPr>
              <a:t/>
            </a:r>
            <a:br>
              <a:rPr lang="en-US" sz="3200" dirty="0">
                <a:ea typeface="Calibri"/>
                <a:cs typeface="Arial"/>
              </a:rPr>
            </a:br>
            <a:r>
              <a:rPr lang="ar-SA" dirty="0">
                <a:ea typeface="Calibri"/>
                <a:cs typeface="Simplified Arabic"/>
              </a:rPr>
              <a:t>الجامعة المستنصرية / كلية التربية الأساسية </a:t>
            </a:r>
            <a:endParaRPr lang="ar-IQ" dirty="0"/>
          </a:p>
        </p:txBody>
      </p:sp>
      <p:sp>
        <p:nvSpPr>
          <p:cNvPr id="3" name="عنصر نائب للمحتوى 2"/>
          <p:cNvSpPr>
            <a:spLocks noGrp="1"/>
          </p:cNvSpPr>
          <p:nvPr>
            <p:ph idx="1"/>
          </p:nvPr>
        </p:nvSpPr>
        <p:spPr>
          <a:xfrm>
            <a:off x="457200" y="1988840"/>
            <a:ext cx="8229600" cy="4137323"/>
          </a:xfrm>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pPr marL="0" indent="0" algn="ctr">
              <a:lnSpc>
                <a:spcPct val="115000"/>
              </a:lnSpc>
              <a:spcAft>
                <a:spcPts val="1000"/>
              </a:spcAft>
              <a:buNone/>
            </a:pPr>
            <a:r>
              <a:rPr lang="ar-IQ" sz="34200" dirty="0">
                <a:latin typeface="Simplified Arabic"/>
                <a:ea typeface="Calibri"/>
                <a:cs typeface="AF_Diwani"/>
              </a:rPr>
              <a:t>أسئلة الاختيار من </a:t>
            </a:r>
            <a:r>
              <a:rPr lang="ar-IQ" sz="34200" dirty="0" smtClean="0">
                <a:latin typeface="Simplified Arabic"/>
                <a:ea typeface="Calibri"/>
                <a:cs typeface="AF_Diwani"/>
              </a:rPr>
              <a:t>متعدد</a:t>
            </a:r>
          </a:p>
          <a:p>
            <a:pPr marL="0" indent="0" algn="ctr">
              <a:lnSpc>
                <a:spcPct val="115000"/>
              </a:lnSpc>
              <a:spcAft>
                <a:spcPts val="1000"/>
              </a:spcAft>
              <a:buNone/>
            </a:pPr>
            <a:r>
              <a:rPr lang="ar-IQ" sz="5800" dirty="0" smtClean="0">
                <a:ea typeface="Calibri"/>
              </a:rPr>
              <a:t>   </a:t>
            </a:r>
          </a:p>
          <a:p>
            <a:pPr marL="0" indent="0" algn="ctr">
              <a:lnSpc>
                <a:spcPct val="115000"/>
              </a:lnSpc>
              <a:spcAft>
                <a:spcPts val="1000"/>
              </a:spcAft>
              <a:buNone/>
            </a:pPr>
            <a:r>
              <a:rPr lang="ar-IQ" sz="8600" dirty="0" smtClean="0">
                <a:ea typeface="Calibri"/>
              </a:rPr>
              <a:t>بإشراف </a:t>
            </a:r>
            <a:r>
              <a:rPr lang="ar-IQ" sz="5800" dirty="0" smtClean="0">
                <a:ea typeface="Calibri"/>
              </a:rPr>
              <a:t> </a:t>
            </a:r>
          </a:p>
          <a:p>
            <a:pPr marL="0" indent="0" algn="ctr">
              <a:lnSpc>
                <a:spcPct val="115000"/>
              </a:lnSpc>
              <a:spcAft>
                <a:spcPts val="1000"/>
              </a:spcAft>
              <a:buNone/>
            </a:pPr>
            <a:r>
              <a:rPr lang="ar-IQ" sz="5800" dirty="0" smtClean="0">
                <a:ea typeface="Calibri"/>
              </a:rPr>
              <a:t> </a:t>
            </a:r>
            <a:endParaRPr lang="ar-IQ" sz="5800" dirty="0">
              <a:ea typeface="Calibri"/>
            </a:endParaRPr>
          </a:p>
          <a:p>
            <a:pPr marL="0" indent="0" algn="ctr">
              <a:lnSpc>
                <a:spcPct val="115000"/>
              </a:lnSpc>
              <a:spcAft>
                <a:spcPts val="1000"/>
              </a:spcAft>
              <a:buNone/>
            </a:pPr>
            <a:r>
              <a:rPr lang="ar-IQ" sz="10000" dirty="0" err="1" smtClean="0">
                <a:ea typeface="Calibri"/>
                <a:cs typeface="AF_Hijaz" pitchFamily="2" charset="-78"/>
              </a:rPr>
              <a:t>أ.د</a:t>
            </a:r>
            <a:r>
              <a:rPr lang="ar-IQ" sz="10000" dirty="0" smtClean="0">
                <a:ea typeface="Calibri"/>
                <a:cs typeface="AF_Hijaz" pitchFamily="2" charset="-78"/>
              </a:rPr>
              <a:t> قصي عبد العباس الابيض</a:t>
            </a:r>
            <a:endParaRPr lang="en-US" sz="10000" dirty="0">
              <a:ea typeface="Calibri"/>
              <a:cs typeface="AF_Hijaz" pitchFamily="2" charset="-78"/>
            </a:endParaRPr>
          </a:p>
          <a:p>
            <a:endParaRPr lang="ar-IQ" dirty="0"/>
          </a:p>
        </p:txBody>
      </p:sp>
    </p:spTree>
    <p:extLst>
      <p:ext uri="{BB962C8B-B14F-4D97-AF65-F5344CB8AC3E}">
        <p14:creationId xmlns:p14="http://schemas.microsoft.com/office/powerpoint/2010/main" val="2208911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nSpc>
                <a:spcPct val="115000"/>
              </a:lnSpc>
              <a:spcAft>
                <a:spcPts val="1000"/>
              </a:spcAft>
            </a:pPr>
            <a:r>
              <a:rPr lang="ar-IQ" b="1" dirty="0">
                <a:ea typeface="Calibri"/>
                <a:cs typeface="Simplified Arabic"/>
              </a:rPr>
              <a:t>النوع الثالث /اسئلة المزاوجة /المطابقة /المقابلة</a:t>
            </a:r>
            <a:endParaRPr lang="ar-IQ" dirty="0"/>
          </a:p>
        </p:txBody>
      </p:sp>
      <p:sp>
        <p:nvSpPr>
          <p:cNvPr id="3" name="عنصر نائب للمحتوى 2"/>
          <p:cNvSpPr>
            <a:spLocks noGrp="1"/>
          </p:cNvSpPr>
          <p:nvPr>
            <p:ph idx="1"/>
          </p:nvPr>
        </p:nvSpPr>
        <p:spPr>
          <a:xfrm>
            <a:off x="457200" y="1556792"/>
            <a:ext cx="8229600" cy="4968552"/>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buNone/>
            </a:pPr>
            <a:r>
              <a:rPr lang="ar-IQ" dirty="0"/>
              <a:t> ان هذا النوع من الاسئلة يحفز الطلبة الى رؤية العلاقة بين مجموعة اشياء والى تكامل المعرفة  ولكنها اقل ملائمة  لقياس مستويات الاداء العالية من اسئلة الاختبار من متعدد وتكون اسئلة المزاوجة على شكل عامودين  العمود الايمن يتضمن مجموعات الاسئلة والايسر ويتضمن  الاجابات وعلى الطلبة ان يطابقوا بين العامودين وتوجد انواع اخرى من المزاوجة فقد يطلب من الطلاب ان يختاروا مؤلفا او قائلا لكل عبارة  او صيغة ذكرت  وبعض تلك الصيغ فيه عسر وصعوبة  ويتطلب مستوى من الاداء اعلى من التذكر </a:t>
            </a:r>
          </a:p>
          <a:p>
            <a:pPr marL="0" indent="0">
              <a:buNone/>
            </a:pPr>
            <a:r>
              <a:rPr lang="ar-IQ" dirty="0"/>
              <a:t>      وهذا  النوع من الاسئلة يعد من الانواع الممتازة وتفيد كثيرا لاختبار معاني المفردات وتواريخ  الحوادث ونسبة الكتب الى مؤلفيها  والاحداث الى ظروفها ويستعمل هذا النوع مع الطلاب الصغار بكثرة ، وتسمى باختبارات الربط ، لأنه يستعمل  لبيان العلاقة بين الحقائق والافكار والمبادئ ، ويمكن تحويل سؤال المزاوجة الى سؤال مصور بحيث يكون العامودين صور لألأت أو لأدوات أو لأحياء ، والعمود الثاني اسماؤها مرقمة ، أو غير مرقمة ويطلب من الطالب وصل خطوط بين العامودين، وهو أكثر مناسبة للصغار ، كما يمكن استبدال قائمة الإجابات برسم تخطيطي للخريطة أو رسم بياني. </a:t>
            </a:r>
          </a:p>
        </p:txBody>
      </p:sp>
    </p:spTree>
    <p:extLst>
      <p:ext uri="{BB962C8B-B14F-4D97-AF65-F5344CB8AC3E}">
        <p14:creationId xmlns:p14="http://schemas.microsoft.com/office/powerpoint/2010/main" val="183987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cs typeface="Simplified Arabic"/>
              </a:rPr>
              <a:t>إرشادات أسئلة المزواجة /المطابقة / المقابلة </a:t>
            </a:r>
            <a:endParaRPr lang="ar-IQ" dirty="0"/>
          </a:p>
        </p:txBody>
      </p:sp>
      <p:sp>
        <p:nvSpPr>
          <p:cNvPr id="3" name="عنصر نائب للمحتوى 2"/>
          <p:cNvSpPr>
            <a:spLocks noGrp="1"/>
          </p:cNvSpPr>
          <p:nvPr>
            <p:ph idx="1"/>
          </p:nvPr>
        </p:nvSpPr>
        <p:spPr>
          <a:xfrm>
            <a:off x="457200" y="1600200"/>
            <a:ext cx="8229600" cy="4637112"/>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spcAft>
                <a:spcPts val="1000"/>
              </a:spcAft>
              <a:buNone/>
            </a:pPr>
            <a:r>
              <a:rPr lang="ar-IQ" sz="2800" dirty="0">
                <a:ea typeface="Calibri"/>
                <a:cs typeface="Simplified Arabic"/>
              </a:rPr>
              <a:t> </a:t>
            </a:r>
            <a:r>
              <a:rPr lang="ar-IQ" sz="1800" dirty="0">
                <a:ea typeface="Calibri"/>
                <a:cs typeface="Simplified Arabic"/>
              </a:rPr>
              <a:t>على مستعمل اسئلة المزواجة مراعاة النقاط الاتية:</a:t>
            </a:r>
          </a:p>
          <a:p>
            <a:pPr marL="0" indent="0" algn="justLow">
              <a:spcAft>
                <a:spcPts val="1000"/>
              </a:spcAft>
              <a:buNone/>
            </a:pPr>
            <a:r>
              <a:rPr lang="ar-IQ" sz="1800" dirty="0">
                <a:ea typeface="Calibri"/>
                <a:cs typeface="Simplified Arabic"/>
              </a:rPr>
              <a:t>1ـ إعطاء ارشادات كافية: أي لا يحتاج الطلاب الى السؤال هل ممكن استعمال الاجابة الواحدة اكثر من مرة.</a:t>
            </a:r>
          </a:p>
          <a:p>
            <a:pPr marL="0" indent="0" algn="justLow">
              <a:spcAft>
                <a:spcPts val="1000"/>
              </a:spcAft>
              <a:buNone/>
            </a:pPr>
            <a:r>
              <a:rPr lang="ar-IQ" sz="1800" dirty="0">
                <a:ea typeface="Calibri"/>
                <a:cs typeface="Simplified Arabic"/>
              </a:rPr>
              <a:t>2ـ تجانس المادة العلمية: أي يكون كل سؤال في المجموعة من موضوع الاسئلة الاخرى نفسها في المجموعة نفسها. لأنه لو كانت الاسئلة عن موضوعات مختلفة (كتب، مدن، أحداث) لأصبحت المزاوجة امرا واضحاً.</a:t>
            </a:r>
          </a:p>
          <a:p>
            <a:pPr marL="0" indent="0" algn="justLow">
              <a:spcAft>
                <a:spcPts val="1000"/>
              </a:spcAft>
              <a:buNone/>
            </a:pPr>
            <a:r>
              <a:rPr lang="ar-IQ" sz="1800" dirty="0">
                <a:ea typeface="Calibri"/>
                <a:cs typeface="Simplified Arabic"/>
              </a:rPr>
              <a:t>3ـ وضع الجزء الأطول من السؤال في الجهة اليمنى: لأن ذلك يسهل على الطلاب تحديد المزواجة.</a:t>
            </a:r>
          </a:p>
          <a:p>
            <a:pPr marL="0" indent="0" algn="justLow">
              <a:spcAft>
                <a:spcPts val="1000"/>
              </a:spcAft>
              <a:buNone/>
            </a:pPr>
            <a:r>
              <a:rPr lang="ar-IQ" sz="1800" dirty="0">
                <a:ea typeface="Calibri"/>
                <a:cs typeface="Simplified Arabic"/>
              </a:rPr>
              <a:t>4ـ ترتيب مادة كل عامود بشكل منظم تقريباً : بحيث ترتيب الأسماء الفبائياً والتواريخ  زمنياً، والمعدلات حسب الصعوبة.</a:t>
            </a:r>
          </a:p>
          <a:p>
            <a:pPr marL="0" indent="0" algn="justLow">
              <a:spcAft>
                <a:spcPts val="1000"/>
              </a:spcAft>
              <a:buNone/>
            </a:pPr>
            <a:r>
              <a:rPr lang="ar-IQ" sz="1800" dirty="0">
                <a:ea typeface="Calibri"/>
                <a:cs typeface="Simplified Arabic"/>
              </a:rPr>
              <a:t>5ـ أن تكون الأعمدة قصيرة: وعامة يفضل أن لا تزيد الاسئلة عن سبعة والإجابات تزيد بإجابتين على الاقل.</a:t>
            </a:r>
          </a:p>
          <a:p>
            <a:pPr marL="0" indent="0" algn="justLow">
              <a:spcAft>
                <a:spcPts val="1000"/>
              </a:spcAft>
              <a:buNone/>
            </a:pPr>
            <a:r>
              <a:rPr lang="ar-IQ" sz="1800" dirty="0">
                <a:ea typeface="Calibri"/>
                <a:cs typeface="Simplified Arabic"/>
              </a:rPr>
              <a:t>6ـ عدم وضع الاسئلة في أكثر من صفحة واحدة: لكي لا يضطر الطلاب الى تقليب الصفحات عند الإجابة. </a:t>
            </a:r>
          </a:p>
        </p:txBody>
      </p:sp>
    </p:spTree>
    <p:extLst>
      <p:ext uri="{BB962C8B-B14F-4D97-AF65-F5344CB8AC3E}">
        <p14:creationId xmlns:p14="http://schemas.microsoft.com/office/powerpoint/2010/main" val="97080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xit" presetSubtype="10" fill="hold" grpId="0" nodeType="clickEffect">
                                  <p:stCondLst>
                                    <p:cond delay="0"/>
                                  </p:stCondLst>
                                  <p:childTnLst>
                                    <p:animEffect transition="out" filter="randombar(horizontal)">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0" nodeType="clickEffect">
                                  <p:stCondLst>
                                    <p:cond delay="0"/>
                                  </p:stCondLst>
                                  <p:childTnLst>
                                    <p:animEffect transition="out" filter="randombar(horizontal)">
                                      <p:cBhvr>
                                        <p:cTn id="18" dur="500"/>
                                        <p:tgtEl>
                                          <p:spTgt spid="3">
                                            <p:txEl>
                                              <p:pRg st="1" end="1"/>
                                            </p:txEl>
                                          </p:spTgt>
                                        </p:tgtEl>
                                      </p:cBhvr>
                                    </p:animEffect>
                                    <p:set>
                                      <p:cBhvr>
                                        <p:cTn id="1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grpId="0" nodeType="clickEffect">
                                  <p:stCondLst>
                                    <p:cond delay="0"/>
                                  </p:stCondLst>
                                  <p:childTnLst>
                                    <p:animEffect transition="out" filter="randombar(horizontal)">
                                      <p:cBhvr>
                                        <p:cTn id="23" dur="500"/>
                                        <p:tgtEl>
                                          <p:spTgt spid="3">
                                            <p:txEl>
                                              <p:pRg st="2" end="2"/>
                                            </p:txEl>
                                          </p:spTgt>
                                        </p:tgtEl>
                                      </p:cBhvr>
                                    </p:animEffect>
                                    <p:set>
                                      <p:cBhvr>
                                        <p:cTn id="2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4" presetClass="exit" presetSubtype="10" fill="hold" grpId="0" nodeType="clickEffect">
                                  <p:stCondLst>
                                    <p:cond delay="0"/>
                                  </p:stCondLst>
                                  <p:childTnLst>
                                    <p:animEffect transition="out" filter="randombar(horizontal)">
                                      <p:cBhvr>
                                        <p:cTn id="28" dur="500"/>
                                        <p:tgtEl>
                                          <p:spTgt spid="3">
                                            <p:txEl>
                                              <p:pRg st="3" end="3"/>
                                            </p:txEl>
                                          </p:spTgt>
                                        </p:tgtEl>
                                      </p:cBhvr>
                                    </p:animEffect>
                                    <p:set>
                                      <p:cBhvr>
                                        <p:cTn id="29"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4" presetClass="exit" presetSubtype="10" fill="hold" grpId="0" nodeType="clickEffect">
                                  <p:stCondLst>
                                    <p:cond delay="0"/>
                                  </p:stCondLst>
                                  <p:childTnLst>
                                    <p:animEffect transition="out" filter="randombar(horizontal)">
                                      <p:cBhvr>
                                        <p:cTn id="33" dur="500"/>
                                        <p:tgtEl>
                                          <p:spTgt spid="3">
                                            <p:txEl>
                                              <p:pRg st="4" end="4"/>
                                            </p:txEl>
                                          </p:spTgt>
                                        </p:tgtEl>
                                      </p:cBhvr>
                                    </p:animEffect>
                                    <p:set>
                                      <p:cBhvr>
                                        <p:cTn id="34"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4" presetClass="exit" presetSubtype="10" fill="hold" grpId="0" nodeType="clickEffect">
                                  <p:stCondLst>
                                    <p:cond delay="0"/>
                                  </p:stCondLst>
                                  <p:childTnLst>
                                    <p:animEffect transition="out" filter="randombar(horizontal)">
                                      <p:cBhvr>
                                        <p:cTn id="38" dur="500"/>
                                        <p:tgtEl>
                                          <p:spTgt spid="3">
                                            <p:txEl>
                                              <p:pRg st="5" end="5"/>
                                            </p:txEl>
                                          </p:spTgt>
                                        </p:tgtEl>
                                      </p:cBhvr>
                                    </p:animEffect>
                                    <p:set>
                                      <p:cBhvr>
                                        <p:cTn id="39"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4" presetClass="exit" presetSubtype="10" fill="hold" grpId="0" nodeType="clickEffect">
                                  <p:stCondLst>
                                    <p:cond delay="0"/>
                                  </p:stCondLst>
                                  <p:childTnLst>
                                    <p:animEffect transition="out" filter="randombar(horizontal)">
                                      <p:cBhvr>
                                        <p:cTn id="43" dur="500"/>
                                        <p:tgtEl>
                                          <p:spTgt spid="3">
                                            <p:txEl>
                                              <p:pRg st="6" end="6"/>
                                            </p:txEl>
                                          </p:spTgt>
                                        </p:tgtEl>
                                      </p:cBhvr>
                                    </p:animEffect>
                                    <p:set>
                                      <p:cBhvr>
                                        <p:cTn id="44"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4" presetClass="exit" presetSubtype="10" fill="hold" grpId="0" nodeType="clickEffect">
                                  <p:stCondLst>
                                    <p:cond delay="0"/>
                                  </p:stCondLst>
                                  <p:childTnLst>
                                    <p:animEffect transition="out" filter="randombar(horizontal)">
                                      <p:cBhvr>
                                        <p:cTn id="48" dur="500"/>
                                        <p:tgtEl>
                                          <p:spTgt spid="3">
                                            <p:bg/>
                                          </p:spTgt>
                                        </p:tgtEl>
                                      </p:cBhvr>
                                    </p:animEffect>
                                    <p:set>
                                      <p:cBhvr>
                                        <p:cTn id="49"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smtClean="0">
                <a:ea typeface="Calibri"/>
                <a:cs typeface="Simplified Arabic"/>
              </a:rPr>
              <a:t>مزايا </a:t>
            </a:r>
            <a:r>
              <a:rPr lang="ar-IQ" b="1" dirty="0">
                <a:ea typeface="Calibri"/>
                <a:cs typeface="Simplified Arabic"/>
              </a:rPr>
              <a:t>أسئلة المزواجة /المطابقة / المقابلة </a:t>
            </a:r>
            <a:endParaRPr lang="en-US" sz="2800" dirty="0">
              <a:ea typeface="Calibri"/>
              <a:cs typeface="Arial"/>
            </a:endParaRPr>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Autofit/>
          </a:bodyPr>
          <a:lstStyle/>
          <a:p>
            <a:pPr marL="0" lvl="0" indent="0" algn="justLow">
              <a:lnSpc>
                <a:spcPct val="115000"/>
              </a:lnSpc>
              <a:buNone/>
            </a:pPr>
            <a:r>
              <a:rPr lang="ar-IQ" sz="2000" dirty="0">
                <a:ea typeface="Calibri"/>
                <a:cs typeface="Simplified Arabic"/>
              </a:rPr>
              <a:t>يتميز هذا النوع بعدد من المزايا:</a:t>
            </a:r>
          </a:p>
          <a:p>
            <a:pPr marL="0" lvl="0" indent="0" algn="justLow">
              <a:lnSpc>
                <a:spcPct val="115000"/>
              </a:lnSpc>
              <a:buNone/>
            </a:pPr>
            <a:r>
              <a:rPr lang="ar-IQ" sz="2000" dirty="0" smtClean="0">
                <a:ea typeface="Calibri"/>
                <a:cs typeface="Simplified Arabic"/>
              </a:rPr>
              <a:t>1- يمكن </a:t>
            </a:r>
            <a:r>
              <a:rPr lang="ar-IQ" sz="2000" dirty="0">
                <a:ea typeface="Calibri"/>
                <a:cs typeface="Simplified Arabic"/>
              </a:rPr>
              <a:t>إعداده بسهولة وبسرعة، وهو اقتصادي في الحيز الذي  يشغله ، ويوفر الورق. </a:t>
            </a:r>
          </a:p>
          <a:p>
            <a:pPr marL="0" lvl="0" indent="0" algn="justLow">
              <a:lnSpc>
                <a:spcPct val="115000"/>
              </a:lnSpc>
              <a:buNone/>
            </a:pPr>
            <a:r>
              <a:rPr lang="ar-IQ" sz="2000" dirty="0" smtClean="0">
                <a:ea typeface="Calibri"/>
                <a:cs typeface="Simplified Arabic"/>
              </a:rPr>
              <a:t>2- </a:t>
            </a:r>
            <a:r>
              <a:rPr lang="ar-IQ" sz="2000" dirty="0">
                <a:ea typeface="Calibri"/>
                <a:cs typeface="Simplified Arabic"/>
              </a:rPr>
              <a:t>تتدنى فيه فرص التخمين مقارنة بالأنواع الاخرى، وخاصة عندما تكون المقدمات مختارة بحيث تبدو مناسبة لكل المقدمات. </a:t>
            </a:r>
          </a:p>
          <a:p>
            <a:pPr marL="0" lvl="0" indent="0" algn="justLow">
              <a:lnSpc>
                <a:spcPct val="115000"/>
              </a:lnSpc>
              <a:buNone/>
            </a:pPr>
            <a:r>
              <a:rPr lang="ar-IQ" sz="2000" dirty="0" smtClean="0">
                <a:ea typeface="Calibri"/>
                <a:cs typeface="Simplified Arabic"/>
              </a:rPr>
              <a:t>3- </a:t>
            </a:r>
            <a:r>
              <a:rPr lang="ar-IQ" sz="2000" dirty="0">
                <a:ea typeface="Calibri"/>
                <a:cs typeface="Simplified Arabic"/>
              </a:rPr>
              <a:t>يمكن تقدير الدرجات بموضوعية كاملة، وهو يلتقي في هذه الميزة مع الاختيار من متعدد.  </a:t>
            </a:r>
          </a:p>
          <a:p>
            <a:pPr marL="0" lvl="0" indent="0" algn="justLow">
              <a:lnSpc>
                <a:spcPct val="115000"/>
              </a:lnSpc>
              <a:buNone/>
            </a:pPr>
            <a:r>
              <a:rPr lang="ar-IQ" sz="2000" dirty="0" smtClean="0">
                <a:ea typeface="Calibri"/>
                <a:cs typeface="Simplified Arabic"/>
              </a:rPr>
              <a:t>4- </a:t>
            </a:r>
            <a:r>
              <a:rPr lang="ar-IQ" sz="2000" dirty="0">
                <a:ea typeface="Calibri"/>
                <a:cs typeface="Simplified Arabic"/>
              </a:rPr>
              <a:t>يعتبر هذا النوع من الاختبارات المناسبة للصغار ، خاصة عند استخدام الرسوم أو الصور .   </a:t>
            </a:r>
          </a:p>
          <a:p>
            <a:pPr marL="0" lvl="0" indent="0" algn="justLow">
              <a:lnSpc>
                <a:spcPct val="115000"/>
              </a:lnSpc>
              <a:buNone/>
            </a:pPr>
            <a:r>
              <a:rPr lang="ar-IQ" sz="2000" dirty="0" smtClean="0">
                <a:ea typeface="Calibri"/>
                <a:cs typeface="Simplified Arabic"/>
              </a:rPr>
              <a:t>5- </a:t>
            </a:r>
            <a:r>
              <a:rPr lang="ar-IQ" sz="2000" dirty="0">
                <a:ea typeface="Calibri"/>
                <a:cs typeface="Simplified Arabic"/>
              </a:rPr>
              <a:t>يمكن التنويع فتستبدل قائمة – عامود – الاستجابة اللفظية بالصور والخرائط والرسوم البيانية .  </a:t>
            </a:r>
          </a:p>
          <a:p>
            <a:pPr marL="0" lvl="0" indent="0" algn="justLow">
              <a:lnSpc>
                <a:spcPct val="115000"/>
              </a:lnSpc>
              <a:buNone/>
            </a:pPr>
            <a:r>
              <a:rPr lang="ar-IQ" sz="2000" dirty="0" smtClean="0">
                <a:ea typeface="Calibri"/>
                <a:cs typeface="Simplified Arabic"/>
              </a:rPr>
              <a:t>6- </a:t>
            </a:r>
            <a:r>
              <a:rPr lang="ar-IQ" sz="2000" dirty="0">
                <a:ea typeface="Calibri"/>
                <a:cs typeface="Simplified Arabic"/>
              </a:rPr>
              <a:t>توفير الجهد على المعلم لاستخدامه قائمة من المشكلات تقبلها قائمة من الاستجابات ، في حين لو كان السؤال من نوع الاختيار من متعدد لتطلب الامر اعداد قوائم من البدائل لكل مشكلة . </a:t>
            </a:r>
          </a:p>
          <a:p>
            <a:pPr marL="0" lvl="0" indent="0" algn="justLow">
              <a:lnSpc>
                <a:spcPct val="115000"/>
              </a:lnSpc>
              <a:buNone/>
            </a:pPr>
            <a:r>
              <a:rPr lang="ar-IQ" sz="2000" dirty="0" smtClean="0">
                <a:ea typeface="Calibri"/>
                <a:cs typeface="Simplified Arabic"/>
              </a:rPr>
              <a:t>7- </a:t>
            </a:r>
            <a:r>
              <a:rPr lang="ar-IQ" sz="2000" dirty="0">
                <a:ea typeface="Calibri"/>
                <a:cs typeface="Simplified Arabic"/>
              </a:rPr>
              <a:t>توفير الجهد على المفحوص ، فبدلا من قراءة عدد من البدائل لكل سؤال فانه يقرأ عدد من الحلول ليجيب عن عدد من الاسئلة .</a:t>
            </a:r>
          </a:p>
        </p:txBody>
      </p:sp>
    </p:spTree>
    <p:extLst>
      <p:ext uri="{BB962C8B-B14F-4D97-AF65-F5344CB8AC3E}">
        <p14:creationId xmlns:p14="http://schemas.microsoft.com/office/powerpoint/2010/main" val="1459687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solidFill>
                  <a:prstClr val="black"/>
                </a:solidFill>
                <a:ea typeface="Calibri"/>
                <a:cs typeface="Simplified Arabic"/>
              </a:rPr>
              <a:t>عيوب </a:t>
            </a:r>
            <a:r>
              <a:rPr lang="ar-IQ" b="1" dirty="0">
                <a:solidFill>
                  <a:prstClr val="black"/>
                </a:solidFill>
                <a:ea typeface="Calibri"/>
                <a:cs typeface="Simplified Arabic"/>
              </a:rPr>
              <a:t>أسئلة المزواجة /المطابقة / المقابلة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a:bodyPr>
          <a:lstStyle/>
          <a:p>
            <a:pPr marL="0" indent="0">
              <a:buNone/>
            </a:pPr>
            <a:r>
              <a:rPr lang="ar-IQ" dirty="0"/>
              <a:t> مع كل ما يتحلى به هذا النوع من المزايا الا ان له عيوبا منها  : </a:t>
            </a:r>
          </a:p>
          <a:p>
            <a:pPr marL="0" indent="0">
              <a:buNone/>
            </a:pPr>
            <a:r>
              <a:rPr lang="ar-IQ" dirty="0" smtClean="0"/>
              <a:t>1- </a:t>
            </a:r>
            <a:r>
              <a:rPr lang="ar-IQ" dirty="0"/>
              <a:t>يتطلب هذا النوع وجود عدد كافي من العلاقات المتناظرة المترابطة وقد لا يتسنى ذلك دائما ، الامر الذي يحد من استخدامه .</a:t>
            </a:r>
          </a:p>
          <a:p>
            <a:pPr marL="0" indent="0">
              <a:buNone/>
            </a:pPr>
            <a:r>
              <a:rPr lang="ar-IQ" dirty="0" smtClean="0"/>
              <a:t>2- </a:t>
            </a:r>
            <a:r>
              <a:rPr lang="ar-IQ" dirty="0"/>
              <a:t>قصوره عن قياس بعض القدرات العقلية العليا كالبرهنة والتمييز والتقويم ، اي عدم صلاحيته لقياس عمليات التعلم المركبة . </a:t>
            </a:r>
          </a:p>
          <a:p>
            <a:pPr marL="0" indent="0">
              <a:buNone/>
            </a:pPr>
            <a:r>
              <a:rPr lang="ar-IQ" dirty="0" smtClean="0"/>
              <a:t>3- </a:t>
            </a:r>
            <a:r>
              <a:rPr lang="ar-IQ" dirty="0"/>
              <a:t>فائدتها محدودة لأنها تنحصر في المطابقة وبيان العلاقة بين عنصر واخر .</a:t>
            </a:r>
          </a:p>
        </p:txBody>
      </p:sp>
    </p:spTree>
    <p:extLst>
      <p:ext uri="{BB962C8B-B14F-4D97-AF65-F5344CB8AC3E}">
        <p14:creationId xmlns:p14="http://schemas.microsoft.com/office/powerpoint/2010/main" val="4733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down)">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smtClean="0"/>
              <a:t>مجالات استخدام </a:t>
            </a:r>
            <a:r>
              <a:rPr lang="ar-IQ" dirty="0"/>
              <a:t>أسئلة المزواجة /المطابقة / المقابلة </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buNone/>
            </a:pPr>
            <a:r>
              <a:rPr lang="ar-IQ" dirty="0"/>
              <a:t> </a:t>
            </a:r>
            <a:r>
              <a:rPr lang="ar-IQ" sz="3800" dirty="0"/>
              <a:t>يستخدم هذا النوع من الاسئلة في : </a:t>
            </a:r>
          </a:p>
          <a:p>
            <a:pPr marL="0" indent="0">
              <a:buNone/>
            </a:pPr>
            <a:r>
              <a:rPr lang="ar-IQ" sz="3800" dirty="0" smtClean="0"/>
              <a:t>1- </a:t>
            </a:r>
            <a:r>
              <a:rPr lang="ar-IQ" sz="3800" dirty="0"/>
              <a:t>قياس مدى فهم الطالب لمعاني بعض الكلمات والمصطلحات .</a:t>
            </a:r>
          </a:p>
          <a:p>
            <a:pPr marL="0" indent="0">
              <a:buNone/>
            </a:pPr>
            <a:r>
              <a:rPr lang="ar-IQ" sz="3800" dirty="0" smtClean="0"/>
              <a:t>2- </a:t>
            </a:r>
            <a:r>
              <a:rPr lang="ar-IQ" sz="3800" dirty="0"/>
              <a:t>قياس قدرة الطالب على تذكر المصطلحات او تواريخ او احداث .</a:t>
            </a:r>
          </a:p>
          <a:p>
            <a:pPr marL="0" indent="0">
              <a:buNone/>
            </a:pPr>
            <a:r>
              <a:rPr lang="ar-IQ" sz="3800" dirty="0" smtClean="0"/>
              <a:t>3-قياس </a:t>
            </a:r>
            <a:r>
              <a:rPr lang="ar-IQ" sz="3800" dirty="0"/>
              <a:t>قدرة الطالب على الربط بين عناوين كتب واسماء مؤلفيها ، وبين اشخاص واحداث معينة ، وبين اجهزة الجسم ووظائفها . </a:t>
            </a:r>
          </a:p>
          <a:p>
            <a:pPr marL="0" indent="0">
              <a:buNone/>
            </a:pPr>
            <a:r>
              <a:rPr lang="ar-IQ" sz="3800" dirty="0"/>
              <a:t>      اي قدرة الطالب على المزاوجة او المطابقة بين حقائق ومعلومات مترابطة وبشكل عام يستخدم لقياس اهداف تقع في مستويي المعرفة والفهم ، وهو يؤكد تأكيدا كبيرا على الحقائق وتذكر الطالب لها . </a:t>
            </a:r>
          </a:p>
        </p:txBody>
      </p:sp>
    </p:spTree>
    <p:extLst>
      <p:ext uri="{BB962C8B-B14F-4D97-AF65-F5344CB8AC3E}">
        <p14:creationId xmlns:p14="http://schemas.microsoft.com/office/powerpoint/2010/main" val="201635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justLow">
              <a:lnSpc>
                <a:spcPct val="115000"/>
              </a:lnSpc>
              <a:spcAft>
                <a:spcPts val="1000"/>
              </a:spcAft>
            </a:pPr>
            <a:r>
              <a:rPr lang="ar-IQ" b="1" dirty="0">
                <a:ea typeface="Calibri"/>
                <a:cs typeface="Simplified Arabic"/>
              </a:rPr>
              <a:t>مقترحات لكتابة اسئلة المزاوجة\ المقابلة </a:t>
            </a:r>
            <a:r>
              <a:rPr lang="ar-IQ" b="1" dirty="0" smtClean="0">
                <a:ea typeface="Calibri"/>
                <a:cs typeface="Simplified Arabic"/>
              </a:rPr>
              <a:t>المطابقة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justLow">
              <a:lnSpc>
                <a:spcPct val="115000"/>
              </a:lnSpc>
              <a:spcAft>
                <a:spcPts val="1000"/>
              </a:spcAft>
              <a:buNone/>
            </a:pPr>
            <a:r>
              <a:rPr lang="ar-IQ" dirty="0">
                <a:ea typeface="Calibri"/>
                <a:cs typeface="Simplified Arabic"/>
              </a:rPr>
              <a:t> </a:t>
            </a:r>
            <a:r>
              <a:rPr lang="ar-IQ" dirty="0" smtClean="0">
                <a:ea typeface="Calibri"/>
                <a:cs typeface="Simplified Arabic"/>
              </a:rPr>
              <a:t>     </a:t>
            </a:r>
            <a:r>
              <a:rPr lang="ar-IQ" dirty="0" smtClean="0">
                <a:ea typeface="Calibri"/>
                <a:cs typeface="Simplified Arabic"/>
              </a:rPr>
              <a:t>من </a:t>
            </a:r>
            <a:r>
              <a:rPr lang="ar-IQ" dirty="0">
                <a:ea typeface="Calibri"/>
                <a:cs typeface="Simplified Arabic"/>
              </a:rPr>
              <a:t>أبرز الضوابط التي يجب مراعاتها عند كتابة أسئلة المزاوجة, المقابلة, والمطابقة ما يلي:</a:t>
            </a:r>
            <a:endParaRPr lang="en-US" sz="2000" dirty="0">
              <a:ea typeface="Calibri"/>
              <a:cs typeface="Arial"/>
            </a:endParaRPr>
          </a:p>
          <a:p>
            <a:pPr marL="0" indent="0" algn="justLow">
              <a:lnSpc>
                <a:spcPct val="115000"/>
              </a:lnSpc>
              <a:spcAft>
                <a:spcPts val="1000"/>
              </a:spcAft>
              <a:buNone/>
            </a:pPr>
            <a:r>
              <a:rPr lang="ar-IQ" dirty="0" smtClean="0">
                <a:ea typeface="Calibri"/>
                <a:cs typeface="Simplified Arabic"/>
              </a:rPr>
              <a:t>1- انتماء </a:t>
            </a:r>
            <a:r>
              <a:rPr lang="ar-IQ" dirty="0">
                <a:ea typeface="Calibri"/>
                <a:cs typeface="Simplified Arabic"/>
              </a:rPr>
              <a:t>قائمة المثيرات والاستجابات لموضوع واحد كان يكون عن عواصم </a:t>
            </a:r>
            <a:r>
              <a:rPr lang="ar-IQ" dirty="0" smtClean="0">
                <a:ea typeface="Calibri"/>
                <a:cs typeface="Simplified Arabic"/>
              </a:rPr>
              <a:t>دول أو </a:t>
            </a:r>
            <a:r>
              <a:rPr lang="ar-IQ" dirty="0">
                <a:ea typeface="Calibri"/>
                <a:cs typeface="Simplified Arabic"/>
              </a:rPr>
              <a:t>مؤلفات أو حالات المادة أو نظريات التعلم ومثال ذلك. </a:t>
            </a:r>
            <a:endParaRPr lang="ar-IQ" dirty="0"/>
          </a:p>
        </p:txBody>
      </p:sp>
    </p:spTree>
    <p:extLst>
      <p:ext uri="{BB962C8B-B14F-4D97-AF65-F5344CB8AC3E}">
        <p14:creationId xmlns:p14="http://schemas.microsoft.com/office/powerpoint/2010/main" val="3541772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sz="4000" b="1" dirty="0">
                <a:solidFill>
                  <a:prstClr val="black"/>
                </a:solidFill>
                <a:ea typeface="Calibri"/>
                <a:cs typeface="Simplified Arabic"/>
              </a:rPr>
              <a:t>مقترحات لكتابة اسئلة المزاوجة\ المقابلة المطابقة</a:t>
            </a:r>
            <a:endParaRPr lang="ar-IQ"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522441097"/>
              </p:ext>
            </p:extLst>
          </p:nvPr>
        </p:nvGraphicFramePr>
        <p:xfrm>
          <a:off x="755575" y="1916831"/>
          <a:ext cx="7632848" cy="4608512"/>
        </p:xfrm>
        <a:graphic>
          <a:graphicData uri="http://schemas.openxmlformats.org/drawingml/2006/table">
            <a:tbl>
              <a:tblPr rtl="1" firstRow="1" firstCol="1" bandRow="1">
                <a:tableStyleId>{5DA37D80-6434-44D0-A028-1B22A696006F}</a:tableStyleId>
              </a:tblPr>
              <a:tblGrid>
                <a:gridCol w="3816424"/>
                <a:gridCol w="3816424"/>
              </a:tblGrid>
              <a:tr h="576064">
                <a:tc>
                  <a:txBody>
                    <a:bodyPr/>
                    <a:lstStyle/>
                    <a:p>
                      <a:pPr algn="r" rtl="1">
                        <a:lnSpc>
                          <a:spcPct val="115000"/>
                        </a:lnSpc>
                        <a:spcAft>
                          <a:spcPts val="0"/>
                        </a:spcAft>
                      </a:pPr>
                      <a:r>
                        <a:rPr lang="ar-IQ" sz="3200" dirty="0">
                          <a:effectLst/>
                        </a:rPr>
                        <a:t>                   الدولة</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3200">
                          <a:effectLst/>
                        </a:rPr>
                        <a:t>               العاصمة </a:t>
                      </a:r>
                      <a:endParaRPr lang="en-US" sz="200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ar-IQ" sz="3200" dirty="0">
                          <a:effectLst/>
                        </a:rPr>
                        <a:t>                 السعودية </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3200">
                          <a:effectLst/>
                        </a:rPr>
                        <a:t>                 القاهرة </a:t>
                      </a:r>
                      <a:endParaRPr lang="en-US" sz="200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ar-IQ" sz="3200" dirty="0">
                          <a:effectLst/>
                        </a:rPr>
                        <a:t>                 سورية </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3200">
                          <a:effectLst/>
                        </a:rPr>
                        <a:t>                 بيروت </a:t>
                      </a:r>
                      <a:endParaRPr lang="en-US" sz="200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ar-IQ" sz="3200" dirty="0">
                          <a:effectLst/>
                        </a:rPr>
                        <a:t>                  مصر</a:t>
                      </a:r>
                      <a:endParaRPr lang="en-US" sz="2000" dirty="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الرياض </a:t>
                      </a:r>
                      <a:endParaRPr lang="en-US" sz="2000" dirty="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ar-IQ" sz="3200">
                          <a:effectLst/>
                        </a:rPr>
                        <a:t>                  اليمن</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دمشق  </a:t>
                      </a:r>
                      <a:endParaRPr lang="en-US" sz="2000" dirty="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en-US" sz="3200">
                          <a:effectLst/>
                        </a:rPr>
                        <a:t> </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المنامة </a:t>
                      </a:r>
                      <a:endParaRPr lang="en-US" sz="2000" dirty="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en-US" sz="3200">
                          <a:effectLst/>
                        </a:rPr>
                        <a:t> </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بغداد</a:t>
                      </a:r>
                      <a:endParaRPr lang="en-US" sz="2000" dirty="0">
                        <a:effectLst/>
                        <a:latin typeface="Calibri"/>
                        <a:ea typeface="Calibri"/>
                        <a:cs typeface="Arial"/>
                      </a:endParaRPr>
                    </a:p>
                  </a:txBody>
                  <a:tcPr marL="68580" marR="68580" marT="0" marB="0"/>
                </a:tc>
              </a:tr>
              <a:tr h="576064">
                <a:tc>
                  <a:txBody>
                    <a:bodyPr/>
                    <a:lstStyle/>
                    <a:p>
                      <a:pPr algn="r" rtl="1">
                        <a:lnSpc>
                          <a:spcPct val="115000"/>
                        </a:lnSpc>
                        <a:spcAft>
                          <a:spcPts val="0"/>
                        </a:spcAft>
                      </a:pPr>
                      <a:r>
                        <a:rPr lang="en-US" sz="3200">
                          <a:effectLst/>
                        </a:rPr>
                        <a:t> </a:t>
                      </a:r>
                      <a:endParaRPr lang="en-US" sz="2000">
                        <a:effectLst/>
                        <a:latin typeface="Calibri"/>
                        <a:ea typeface="Calibri"/>
                        <a:cs typeface="Arial"/>
                      </a:endParaRPr>
                    </a:p>
                  </a:txBody>
                  <a:tcPr marL="68580" marR="68580" marT="0" marB="0"/>
                </a:tc>
                <a:tc>
                  <a:txBody>
                    <a:bodyPr/>
                    <a:lstStyle/>
                    <a:p>
                      <a:pPr algn="r" rtl="1">
                        <a:lnSpc>
                          <a:spcPct val="115000"/>
                        </a:lnSpc>
                        <a:spcAft>
                          <a:spcPts val="0"/>
                        </a:spcAft>
                      </a:pPr>
                      <a:r>
                        <a:rPr lang="ar-IQ" sz="3200" dirty="0">
                          <a:effectLst/>
                        </a:rPr>
                        <a:t>                  صنعاء</a:t>
                      </a:r>
                      <a:endParaRPr lang="en-US" sz="20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808256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justLow">
              <a:lnSpc>
                <a:spcPct val="115000"/>
              </a:lnSpc>
              <a:spcAft>
                <a:spcPts val="1000"/>
              </a:spcAft>
            </a:pPr>
            <a:r>
              <a:rPr lang="ar-IQ" b="1" dirty="0">
                <a:ea typeface="Calibri"/>
                <a:cs typeface="Simplified Arabic"/>
              </a:rPr>
              <a:t>مقترحات لكتابة اسئلة المزاوجة\ المقابلة </a:t>
            </a:r>
            <a:r>
              <a:rPr lang="ar-IQ" b="1" dirty="0" smtClean="0">
                <a:ea typeface="Calibri"/>
                <a:cs typeface="Simplified Arabic"/>
              </a:rPr>
              <a:t>المطابقة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47500" lnSpcReduction="20000"/>
          </a:bodyPr>
          <a:lstStyle/>
          <a:p>
            <a:pPr marL="0" indent="0" algn="justLow">
              <a:lnSpc>
                <a:spcPct val="115000"/>
              </a:lnSpc>
              <a:spcAft>
                <a:spcPts val="1000"/>
              </a:spcAft>
              <a:buNone/>
            </a:pPr>
            <a:r>
              <a:rPr lang="ar-IQ" sz="3800" dirty="0" smtClean="0">
                <a:ea typeface="Calibri"/>
                <a:cs typeface="Simplified Arabic"/>
              </a:rPr>
              <a:t>2- تجانس </a:t>
            </a:r>
            <a:r>
              <a:rPr lang="ar-IQ" sz="3800" dirty="0">
                <a:ea typeface="Calibri"/>
                <a:cs typeface="Simplified Arabic"/>
              </a:rPr>
              <a:t>كل من المثيرات والاستجابات في القائمتين, كان تكون القائمة الأولى أسماء دول والثانية أسماء العواصم, أو تكون المثيرات في القائمة الأولى كلها أسماء إعلام, والاستجابات في القائمة الثانية كلها عناوين كتب, أو مفاهيم تربوية. </a:t>
            </a:r>
            <a:endParaRPr lang="en-US" sz="2300" dirty="0">
              <a:ea typeface="Calibri"/>
              <a:cs typeface="Arial"/>
            </a:endParaRPr>
          </a:p>
          <a:p>
            <a:pPr marL="0" indent="0" algn="justLow">
              <a:lnSpc>
                <a:spcPct val="115000"/>
              </a:lnSpc>
              <a:spcAft>
                <a:spcPts val="1000"/>
              </a:spcAft>
              <a:buNone/>
            </a:pPr>
            <a:r>
              <a:rPr lang="ar-IQ" sz="3800" dirty="0" smtClean="0">
                <a:ea typeface="Calibri"/>
                <a:cs typeface="Simplified Arabic"/>
              </a:rPr>
              <a:t>3- أن </a:t>
            </a:r>
            <a:r>
              <a:rPr lang="ar-IQ" sz="3800" dirty="0">
                <a:ea typeface="Calibri"/>
                <a:cs typeface="Simplified Arabic"/>
              </a:rPr>
              <a:t>يكون عدد المثيرات في القائمة الأولى أقل من عدد الاستجابات في القائمة الثانية, وذلك لأنه تساوي بينهما يتيح لطالب أن يختار للمثير الأخير القائمة الأولى استجابة الوحيدة المتبقية في القائمة الثانية.</a:t>
            </a:r>
            <a:endParaRPr lang="en-US" sz="2300" dirty="0">
              <a:ea typeface="Calibri"/>
              <a:cs typeface="Arial"/>
            </a:endParaRPr>
          </a:p>
          <a:p>
            <a:pPr marL="0" indent="0" algn="justLow">
              <a:lnSpc>
                <a:spcPct val="115000"/>
              </a:lnSpc>
              <a:spcAft>
                <a:spcPts val="1000"/>
              </a:spcAft>
              <a:buNone/>
            </a:pPr>
            <a:r>
              <a:rPr lang="ar-IQ" sz="3800" dirty="0" smtClean="0">
                <a:ea typeface="Calibri"/>
                <a:cs typeface="Simplified Arabic"/>
              </a:rPr>
              <a:t>4- خلو </a:t>
            </a:r>
            <a:r>
              <a:rPr lang="ar-IQ" sz="3800" dirty="0">
                <a:ea typeface="Calibri"/>
                <a:cs typeface="Simplified Arabic"/>
              </a:rPr>
              <a:t>المثير من أية  إشارات أو دلالات لغوية يمكن إن تساعد الطالب على الإجابة.</a:t>
            </a:r>
            <a:endParaRPr lang="en-US" sz="2300" dirty="0">
              <a:ea typeface="Calibri"/>
              <a:cs typeface="Arial"/>
            </a:endParaRPr>
          </a:p>
          <a:p>
            <a:pPr marL="0" indent="0" algn="justLow">
              <a:lnSpc>
                <a:spcPct val="115000"/>
              </a:lnSpc>
              <a:spcAft>
                <a:spcPts val="1000"/>
              </a:spcAft>
              <a:buNone/>
            </a:pPr>
            <a:r>
              <a:rPr lang="ar-IQ" sz="3800" dirty="0" smtClean="0">
                <a:ea typeface="Calibri"/>
                <a:cs typeface="Simplified Arabic"/>
              </a:rPr>
              <a:t>5- وضوح </a:t>
            </a:r>
            <a:r>
              <a:rPr lang="ar-IQ" sz="3800" dirty="0">
                <a:ea typeface="Calibri"/>
                <a:cs typeface="Simplified Arabic"/>
              </a:rPr>
              <a:t>التعليمات الخاصة بأداء اختبار, ويفضل وجود مثال توضيحي لطريقة الإجابة يسترشد به الطالب عند الإجابة. </a:t>
            </a:r>
            <a:endParaRPr lang="en-US" sz="2300" dirty="0">
              <a:ea typeface="Calibri"/>
              <a:cs typeface="Arial"/>
            </a:endParaRPr>
          </a:p>
          <a:p>
            <a:pPr marL="0" indent="0" algn="justLow">
              <a:lnSpc>
                <a:spcPct val="115000"/>
              </a:lnSpc>
              <a:spcAft>
                <a:spcPts val="1000"/>
              </a:spcAft>
              <a:buNone/>
            </a:pPr>
            <a:r>
              <a:rPr lang="ar-IQ" sz="3800" dirty="0" smtClean="0">
                <a:ea typeface="Calibri"/>
                <a:cs typeface="Simplified Arabic"/>
              </a:rPr>
              <a:t>6- أحاطه </a:t>
            </a:r>
            <a:r>
              <a:rPr lang="ar-IQ" sz="3800" dirty="0">
                <a:ea typeface="Calibri"/>
                <a:cs typeface="Simplified Arabic"/>
              </a:rPr>
              <a:t>الطالب علماً بأنه الاستجابات في القائمة الثانية يمكن استخدامها أكثر من مرة أم تستخدم مرة واحدة فقط ليأخذ ذلك في الحسبان عند الإجابة.</a:t>
            </a:r>
            <a:endParaRPr lang="en-US" sz="2300" dirty="0">
              <a:ea typeface="Calibri"/>
              <a:cs typeface="Arial"/>
            </a:endParaRPr>
          </a:p>
          <a:p>
            <a:pPr marL="0" indent="0" algn="justLow">
              <a:lnSpc>
                <a:spcPct val="115000"/>
              </a:lnSpc>
              <a:spcAft>
                <a:spcPts val="1000"/>
              </a:spcAft>
              <a:buNone/>
            </a:pPr>
            <a:r>
              <a:rPr lang="ar-IQ" sz="3800" dirty="0" smtClean="0">
                <a:ea typeface="Calibri"/>
                <a:cs typeface="Simplified Arabic"/>
              </a:rPr>
              <a:t>7- ترتيب </a:t>
            </a:r>
            <a:r>
              <a:rPr lang="ar-IQ" sz="3800" dirty="0">
                <a:ea typeface="Calibri"/>
                <a:cs typeface="Simplified Arabic"/>
              </a:rPr>
              <a:t>الاستجابات في القائمة الثانية ترتيباً منطقياً مع مراعاة عدم وقوع أي استجابة إمام المثير المناسب لها في القائمة الأولى </a:t>
            </a:r>
            <a:r>
              <a:rPr lang="ar-IQ" sz="3800">
                <a:ea typeface="Calibri"/>
                <a:cs typeface="Simplified Arabic"/>
              </a:rPr>
              <a:t>.   </a:t>
            </a:r>
            <a:r>
              <a:rPr lang="ar-IQ" sz="3800" smtClean="0">
                <a:ea typeface="Calibri"/>
                <a:cs typeface="Simplified Arabic"/>
              </a:rPr>
              <a:t> </a:t>
            </a:r>
            <a:endParaRPr lang="en-US" sz="2300" dirty="0">
              <a:ea typeface="Calibri"/>
              <a:cs typeface="Arial"/>
            </a:endParaRPr>
          </a:p>
          <a:p>
            <a:pPr marL="0" indent="0">
              <a:buNone/>
            </a:pPr>
            <a:endParaRPr lang="ar-IQ" dirty="0"/>
          </a:p>
        </p:txBody>
      </p:sp>
    </p:spTree>
    <p:extLst>
      <p:ext uri="{BB962C8B-B14F-4D97-AF65-F5344CB8AC3E}">
        <p14:creationId xmlns:p14="http://schemas.microsoft.com/office/powerpoint/2010/main" val="3972004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أسئلة الاختيار من متعدد </a:t>
            </a:r>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2000" dirty="0">
                <a:ea typeface="Calibri"/>
                <a:cs typeface="Simplified Arabic"/>
              </a:rPr>
              <a:t> </a:t>
            </a:r>
            <a:r>
              <a:rPr lang="ar-IQ" sz="2000" dirty="0" smtClean="0">
                <a:ea typeface="Calibri"/>
                <a:cs typeface="Simplified Arabic"/>
              </a:rPr>
              <a:t>   تعتمد </a:t>
            </a:r>
            <a:r>
              <a:rPr lang="ar-IQ" sz="2000" dirty="0">
                <a:ea typeface="Calibri"/>
                <a:cs typeface="Simplified Arabic"/>
              </a:rPr>
              <a:t>هذه الأسئلة على مقدمة تطرح مسألة ثم عدد من الاجابات من (3-5) غالباً تلي السؤال و تكتب أدناه، وواحدة من تلك الخيارات هي صحيحة وغيرها خيارات هدفها صرف ذهن الطالب  غير المتمكن .</a:t>
            </a:r>
          </a:p>
          <a:p>
            <a:pPr marL="0" indent="0" algn="justLow">
              <a:lnSpc>
                <a:spcPct val="115000"/>
              </a:lnSpc>
              <a:spcAft>
                <a:spcPts val="1000"/>
              </a:spcAft>
              <a:buNone/>
            </a:pPr>
            <a:r>
              <a:rPr lang="ar-IQ" sz="2000" dirty="0">
                <a:ea typeface="Calibri"/>
                <a:cs typeface="Simplified Arabic"/>
              </a:rPr>
              <a:t>      ويعتبر خبراء الاختبارات إن أسئلة الاختيار من متعدد من أفضل الاختبارات ، ولذا فهي  شائعة الاستعمال في الاختبارات المقننة  للتحصيل والقدرات، ومع ذلك تنتقد عند اعدادها بشكل غير جيد كما إنها لا تقيس اكثر من المصطلحات والحقائق المجردة و الأمور التافهة وغالبا ما تكون اجابتها صحيحة، ومع ذلك هي تقيس بشكل باهر نتائج تعليمية مهمة إن احسن إعدادها فلها القدرة على رصد عينة كبيرة من الاداء العالي المستوى </a:t>
            </a:r>
            <a:r>
              <a:rPr lang="ar-IQ" sz="2000" dirty="0">
                <a:ea typeface="Calibri"/>
                <a:cs typeface="Simplified Arabic"/>
              </a:rPr>
              <a:t> </a:t>
            </a:r>
            <a:r>
              <a:rPr lang="ar-IQ" sz="2000" dirty="0" smtClean="0">
                <a:ea typeface="Calibri"/>
                <a:cs typeface="Simplified Arabic"/>
              </a:rPr>
              <a:t>، </a:t>
            </a:r>
            <a:r>
              <a:rPr lang="ar-IQ" sz="2000" dirty="0" smtClean="0">
                <a:ea typeface="Calibri"/>
                <a:cs typeface="Simplified Arabic"/>
              </a:rPr>
              <a:t>ولهذا </a:t>
            </a:r>
            <a:r>
              <a:rPr lang="ar-IQ" sz="2000" dirty="0">
                <a:ea typeface="Calibri"/>
                <a:cs typeface="Simplified Arabic"/>
              </a:rPr>
              <a:t>النوع عدد من الأنماط هي:</a:t>
            </a:r>
          </a:p>
          <a:p>
            <a:pPr marL="0" indent="0" algn="justLow">
              <a:spcAft>
                <a:spcPts val="1000"/>
              </a:spcAft>
              <a:buNone/>
            </a:pPr>
            <a:r>
              <a:rPr lang="ar-IQ" sz="2000" dirty="0" smtClean="0">
                <a:ea typeface="Calibri"/>
                <a:cs typeface="Simplified Arabic"/>
              </a:rPr>
              <a:t>1- نمط </a:t>
            </a:r>
            <a:r>
              <a:rPr lang="ar-IQ" sz="2000" dirty="0">
                <a:ea typeface="Calibri"/>
                <a:cs typeface="Simplified Arabic"/>
              </a:rPr>
              <a:t>الجواب الوحيد، حيث يكون هناك جواب واحد صحيح و بقية الإجابات خاطئة بصورة قطعية. </a:t>
            </a:r>
          </a:p>
          <a:p>
            <a:pPr marL="0" indent="0" algn="justLow">
              <a:spcAft>
                <a:spcPts val="1000"/>
              </a:spcAft>
              <a:buNone/>
            </a:pPr>
            <a:r>
              <a:rPr lang="ar-IQ" sz="2000" dirty="0" smtClean="0">
                <a:ea typeface="Calibri"/>
                <a:cs typeface="Simplified Arabic"/>
              </a:rPr>
              <a:t>2-  </a:t>
            </a:r>
            <a:r>
              <a:rPr lang="ar-IQ" sz="2000" dirty="0">
                <a:ea typeface="Calibri"/>
                <a:cs typeface="Simplified Arabic"/>
              </a:rPr>
              <a:t>نمط أفضل الأجوبة ،وهنا قد تكون جميع البدائل صحيحة جزئياً ولكن احدها أكثر صحة. </a:t>
            </a:r>
          </a:p>
          <a:p>
            <a:pPr marL="0" indent="0" algn="justLow">
              <a:spcAft>
                <a:spcPts val="1000"/>
              </a:spcAft>
              <a:buNone/>
            </a:pPr>
            <a:r>
              <a:rPr lang="ar-IQ" sz="2000" dirty="0" smtClean="0">
                <a:ea typeface="Calibri"/>
                <a:cs typeface="Simplified Arabic"/>
              </a:rPr>
              <a:t>3-  </a:t>
            </a:r>
            <a:r>
              <a:rPr lang="ar-IQ" sz="2000" dirty="0">
                <a:ea typeface="Calibri"/>
                <a:cs typeface="Simplified Arabic"/>
              </a:rPr>
              <a:t>أنماط اخرى، وذلك بأن تكون جميع الأجوبة السابقة صحيحة، أو الجواب كذا وكذا صحيحان او جميع الأجوبة خاطئة. </a:t>
            </a:r>
            <a:endParaRPr lang="ar-IQ" sz="2000"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 إرشادات أسئلة الاختيار من متعدد </a:t>
            </a:r>
            <a:endParaRPr lang="ar-IQ" dirty="0"/>
          </a:p>
        </p:txBody>
      </p:sp>
      <p:sp>
        <p:nvSpPr>
          <p:cNvPr id="3" name="عنصر نائب للمحتوى 2"/>
          <p:cNvSpPr>
            <a:spLocks noGrp="1"/>
          </p:cNvSpPr>
          <p:nvPr>
            <p:ph idx="1"/>
          </p:nvPr>
        </p:nvSpPr>
        <p:spPr>
          <a:xfrm>
            <a:off x="457200" y="1600200"/>
            <a:ext cx="8229600" cy="4997152"/>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marL="0" indent="0" algn="justLow">
              <a:lnSpc>
                <a:spcPct val="115000"/>
              </a:lnSpc>
              <a:spcAft>
                <a:spcPts val="1000"/>
              </a:spcAft>
              <a:buNone/>
            </a:pPr>
            <a:r>
              <a:rPr lang="ar-IQ" dirty="0">
                <a:ea typeface="Calibri"/>
                <a:cs typeface="Simplified Arabic"/>
              </a:rPr>
              <a:t> على واضع أسئلة الاختيار من متعدد مراعاه النقاط التالية:</a:t>
            </a:r>
          </a:p>
          <a:p>
            <a:pPr marL="0" indent="0" algn="justLow">
              <a:lnSpc>
                <a:spcPct val="115000"/>
              </a:lnSpc>
              <a:spcAft>
                <a:spcPts val="1000"/>
              </a:spcAft>
              <a:buNone/>
            </a:pPr>
            <a:r>
              <a:rPr lang="ar-IQ" dirty="0" smtClean="0">
                <a:ea typeface="Calibri"/>
                <a:cs typeface="Simplified Arabic"/>
              </a:rPr>
              <a:t>1- اختيار </a:t>
            </a:r>
            <a:r>
              <a:rPr lang="ar-IQ" dirty="0">
                <a:ea typeface="Calibri"/>
                <a:cs typeface="Simplified Arabic"/>
              </a:rPr>
              <a:t>صيغة السؤال بعناية ، ومن ذلك .</a:t>
            </a:r>
          </a:p>
          <a:p>
            <a:pPr marL="0" indent="0" algn="justLow">
              <a:lnSpc>
                <a:spcPct val="115000"/>
              </a:lnSpc>
              <a:spcAft>
                <a:spcPts val="1000"/>
              </a:spcAft>
              <a:buNone/>
            </a:pPr>
            <a:r>
              <a:rPr lang="ar-IQ" dirty="0" smtClean="0">
                <a:ea typeface="Calibri"/>
                <a:cs typeface="Simplified Arabic"/>
              </a:rPr>
              <a:t>‌أ- ترتيب </a:t>
            </a:r>
            <a:r>
              <a:rPr lang="ar-IQ" dirty="0">
                <a:ea typeface="Calibri"/>
                <a:cs typeface="Simplified Arabic"/>
              </a:rPr>
              <a:t>الخيارات راسيا وعم كتابتها على سطر واحد </a:t>
            </a:r>
            <a:r>
              <a:rPr lang="ar-IQ" dirty="0" smtClean="0">
                <a:ea typeface="Calibri"/>
                <a:cs typeface="Simplified Arabic"/>
              </a:rPr>
              <a:t>.      ب- تنسيق </a:t>
            </a:r>
            <a:r>
              <a:rPr lang="ar-IQ" dirty="0">
                <a:ea typeface="Calibri"/>
                <a:cs typeface="Simplified Arabic"/>
              </a:rPr>
              <a:t>الخيارات منطقيا ونحويا مع المقدمة </a:t>
            </a:r>
            <a:r>
              <a:rPr lang="ar-IQ" dirty="0" smtClean="0">
                <a:ea typeface="Calibri"/>
                <a:cs typeface="Simplified Arabic"/>
              </a:rPr>
              <a:t>.      ‌ج-  </a:t>
            </a:r>
            <a:r>
              <a:rPr lang="ar-IQ" dirty="0">
                <a:ea typeface="Calibri"/>
                <a:cs typeface="Simplified Arabic"/>
              </a:rPr>
              <a:t>تطرح المقدمة مسالة كاملة ،او مفهوما  متكاملا  قبل الانتقال للخيارات . </a:t>
            </a:r>
            <a:r>
              <a:rPr lang="ar-IQ" dirty="0" smtClean="0">
                <a:ea typeface="Calibri"/>
                <a:cs typeface="Simplified Arabic"/>
              </a:rPr>
              <a:t>‌       د- لا </a:t>
            </a:r>
            <a:r>
              <a:rPr lang="ar-IQ" dirty="0">
                <a:ea typeface="Calibri"/>
                <a:cs typeface="Simplified Arabic"/>
              </a:rPr>
              <a:t>تستعمل النقط والفواصل في الخيارات التي بها ارقاما ، فقد يظن انها صفر او كسر عشري </a:t>
            </a:r>
            <a:r>
              <a:rPr lang="ar-IQ" dirty="0" smtClean="0">
                <a:ea typeface="Calibri"/>
                <a:cs typeface="Simplified Arabic"/>
              </a:rPr>
              <a:t>.             ‌ه- ليس </a:t>
            </a:r>
            <a:r>
              <a:rPr lang="ar-IQ" dirty="0">
                <a:ea typeface="Calibri"/>
                <a:cs typeface="Simplified Arabic"/>
              </a:rPr>
              <a:t>من الضروري تساوي عدد الخيارات في جميع الاسئلة .</a:t>
            </a:r>
          </a:p>
          <a:p>
            <a:pPr marL="0" indent="0" algn="justLow">
              <a:lnSpc>
                <a:spcPct val="115000"/>
              </a:lnSpc>
              <a:spcAft>
                <a:spcPts val="1000"/>
              </a:spcAft>
              <a:buNone/>
            </a:pPr>
            <a:r>
              <a:rPr lang="ar-IQ" dirty="0">
                <a:ea typeface="Calibri"/>
                <a:cs typeface="Simplified Arabic"/>
              </a:rPr>
              <a:t>2. كتابة المسالة بكل وضوح في المقدمة ،ولا تضطر الطالب  الى قراءة الخيارات </a:t>
            </a:r>
            <a:r>
              <a:rPr lang="ar-IQ" dirty="0" err="1">
                <a:ea typeface="Calibri"/>
                <a:cs typeface="Simplified Arabic"/>
              </a:rPr>
              <a:t>لاكمال</a:t>
            </a:r>
            <a:r>
              <a:rPr lang="ar-IQ" dirty="0">
                <a:ea typeface="Calibri"/>
                <a:cs typeface="Simplified Arabic"/>
              </a:rPr>
              <a:t> المسالة ،فمن الافضل صياغة سؤال كامل تدبر المثال التالي .</a:t>
            </a:r>
          </a:p>
          <a:p>
            <a:pPr marL="0" indent="0" algn="justLow">
              <a:lnSpc>
                <a:spcPct val="115000"/>
              </a:lnSpc>
              <a:spcAft>
                <a:spcPts val="1000"/>
              </a:spcAft>
              <a:buNone/>
            </a:pPr>
            <a:r>
              <a:rPr lang="ar-IQ" dirty="0">
                <a:ea typeface="Calibri"/>
                <a:cs typeface="Simplified Arabic"/>
              </a:rPr>
              <a:t>المريخ </a:t>
            </a:r>
            <a:r>
              <a:rPr lang="ar-IQ" dirty="0" smtClean="0">
                <a:ea typeface="Calibri"/>
                <a:cs typeface="Simplified Arabic"/>
              </a:rPr>
              <a:t>:    أ </a:t>
            </a:r>
            <a:r>
              <a:rPr lang="ar-IQ" dirty="0">
                <a:ea typeface="Calibri"/>
                <a:cs typeface="Simplified Arabic"/>
              </a:rPr>
              <a:t>– اقرب  الى الشمس من </a:t>
            </a:r>
            <a:r>
              <a:rPr lang="ar-IQ" dirty="0" smtClean="0">
                <a:ea typeface="Calibri"/>
                <a:cs typeface="Simplified Arabic"/>
              </a:rPr>
              <a:t>المشتري.   ب- </a:t>
            </a:r>
            <a:r>
              <a:rPr lang="ar-IQ" dirty="0">
                <a:ea typeface="Calibri"/>
                <a:cs typeface="Simplified Arabic"/>
              </a:rPr>
              <a:t>يبعد عن الشمس 93,000,000ميل </a:t>
            </a:r>
            <a:r>
              <a:rPr lang="ar-IQ" dirty="0" smtClean="0">
                <a:ea typeface="Calibri"/>
                <a:cs typeface="Simplified Arabic"/>
              </a:rPr>
              <a:t>.    ج </a:t>
            </a:r>
            <a:r>
              <a:rPr lang="ar-IQ" dirty="0">
                <a:ea typeface="Calibri"/>
                <a:cs typeface="Simplified Arabic"/>
              </a:rPr>
              <a:t>– ثالث الكواكب السيارة قربا من الشمس </a:t>
            </a:r>
          </a:p>
          <a:p>
            <a:pPr marL="0" indent="0" algn="justLow">
              <a:lnSpc>
                <a:spcPct val="115000"/>
              </a:lnSpc>
              <a:spcAft>
                <a:spcPts val="1000"/>
              </a:spcAft>
              <a:buNone/>
            </a:pPr>
            <a:r>
              <a:rPr lang="ar-IQ" dirty="0">
                <a:ea typeface="Calibri"/>
                <a:cs typeface="Simplified Arabic"/>
              </a:rPr>
              <a:t>      هذا السؤال من اسئلة الصواب والخطأ ، لان المقدمة قصرت عن عرض المسالة كاملة .</a:t>
            </a:r>
          </a:p>
          <a:p>
            <a:pPr marL="0" indent="0" algn="justLow">
              <a:lnSpc>
                <a:spcPct val="115000"/>
              </a:lnSpc>
              <a:spcAft>
                <a:spcPts val="1000"/>
              </a:spcAft>
              <a:buNone/>
            </a:pPr>
            <a:r>
              <a:rPr lang="ar-IQ" dirty="0">
                <a:ea typeface="Calibri"/>
                <a:cs typeface="Simplified Arabic"/>
              </a:rPr>
              <a:t>3. كتابة مقدمات الاسئلة في صيغة الاثبات : لان الصيغ المنفية لا تؤدي فقط للاضطراب ، بل قد لا تعكس المسالة كما هي في حياة الطالب ، وعند الحاجة لا استخدام كلمة نفي لابد من وضع خط تحتها وفي حالة النفي المزدوج فيجب التخلص منهما تماما </a:t>
            </a:r>
            <a:r>
              <a:rPr lang="ar-IQ" dirty="0" smtClean="0">
                <a:ea typeface="Calibri"/>
                <a:cs typeface="Simplified Arabic"/>
              </a:rPr>
              <a:t>.</a:t>
            </a:r>
            <a:endParaRPr lang="ar-IQ" dirty="0">
              <a:ea typeface="Calibri"/>
              <a:cs typeface="Simplified Arabic"/>
            </a:endParaRPr>
          </a:p>
        </p:txBody>
      </p:sp>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barn(inVertical)">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barn(inVertical)">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barn(inVertical)">
                                      <p:cBhvr>
                                        <p:cTn id="4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ea typeface="Calibri"/>
                <a:cs typeface="Simplified Arabic"/>
              </a:rPr>
              <a:t> إرشادات أسئلة الاختيار من متعدد </a:t>
            </a:r>
            <a:endParaRPr lang="ar-IQ" dirty="0"/>
          </a:p>
        </p:txBody>
      </p:sp>
      <p:sp>
        <p:nvSpPr>
          <p:cNvPr id="3" name="عنصر نائب للمحتوى 2"/>
          <p:cNvSpPr>
            <a:spLocks noGrp="1"/>
          </p:cNvSpPr>
          <p:nvPr>
            <p:ph idx="1"/>
          </p:nvPr>
        </p:nvSpPr>
        <p:spPr>
          <a:xfrm>
            <a:off x="457200" y="1600200"/>
            <a:ext cx="8229600" cy="4709120"/>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spcAft>
                <a:spcPts val="1000"/>
              </a:spcAft>
              <a:buNone/>
            </a:pPr>
            <a:r>
              <a:rPr lang="ar-IQ" sz="2000" dirty="0">
                <a:ea typeface="Calibri"/>
                <a:cs typeface="Simplified Arabic"/>
              </a:rPr>
              <a:t>4. كتابة الخيارات اذ تكون الخيارات في نهايتها : مثال   - المصطلح الدال على التفاعلات الكيميائية في كل الكائنات الحية هو.....</a:t>
            </a:r>
          </a:p>
          <a:p>
            <a:pPr marL="0" indent="0" algn="justLow">
              <a:spcAft>
                <a:spcPts val="1000"/>
              </a:spcAft>
              <a:buNone/>
            </a:pPr>
            <a:r>
              <a:rPr lang="ar-IQ" sz="2000" dirty="0">
                <a:ea typeface="Calibri"/>
                <a:cs typeface="Simplified Arabic"/>
              </a:rPr>
              <a:t>-................ هو المصطلح الدال على التفاعلات الكيميائية في كل الكائنات الحية .</a:t>
            </a:r>
          </a:p>
          <a:p>
            <a:pPr marL="0" indent="0" algn="justLow">
              <a:spcAft>
                <a:spcPts val="1000"/>
              </a:spcAft>
              <a:buNone/>
            </a:pPr>
            <a:r>
              <a:rPr lang="ar-IQ" sz="2000" dirty="0" smtClean="0">
                <a:ea typeface="Calibri"/>
                <a:cs typeface="Simplified Arabic"/>
              </a:rPr>
              <a:t>5. </a:t>
            </a:r>
            <a:r>
              <a:rPr lang="ar-IQ" sz="2000" dirty="0">
                <a:ea typeface="Calibri"/>
                <a:cs typeface="Simplified Arabic"/>
              </a:rPr>
              <a:t>الايجاز توفيرا لوقت الاختبار الثمين .</a:t>
            </a:r>
          </a:p>
          <a:p>
            <a:pPr marL="0" indent="0" algn="justLow">
              <a:spcAft>
                <a:spcPts val="1000"/>
              </a:spcAft>
              <a:buNone/>
            </a:pPr>
            <a:r>
              <a:rPr lang="ar-IQ" sz="2000" dirty="0">
                <a:ea typeface="Calibri"/>
                <a:cs typeface="Simplified Arabic"/>
              </a:rPr>
              <a:t>6. الابداع : اي استغلال ميزة تعدد الامكانات التي تقيس بها اسئلة الاختيار المتعدد  النتائج التعليمية المهمة ,وحاول بلوغ هذا الهدف يجعل نصف الاسئلة فوق مستوى التذكر .</a:t>
            </a:r>
          </a:p>
          <a:p>
            <a:pPr marL="0" indent="0" algn="justLow">
              <a:spcAft>
                <a:spcPts val="1000"/>
              </a:spcAft>
              <a:buNone/>
            </a:pPr>
            <a:r>
              <a:rPr lang="ar-IQ" sz="2000" dirty="0">
                <a:ea typeface="Calibri"/>
                <a:cs typeface="Simplified Arabic"/>
              </a:rPr>
              <a:t>7. جعل الخيارات معقولة مقبولة :وان تكون جميعها على درجة معقولة من الصحة حتى يمكن ان تصرف الطالب غير المتمكن .</a:t>
            </a:r>
          </a:p>
          <a:p>
            <a:pPr marL="0" indent="0" algn="justLow">
              <a:spcAft>
                <a:spcPts val="1000"/>
              </a:spcAft>
              <a:buNone/>
            </a:pPr>
            <a:r>
              <a:rPr lang="ar-IQ" sz="2000" dirty="0">
                <a:ea typeface="Calibri"/>
                <a:cs typeface="Simplified Arabic"/>
              </a:rPr>
              <a:t>8.التاكد من عدم وجود اكثر من اجابة صحيحة .</a:t>
            </a:r>
          </a:p>
          <a:p>
            <a:pPr marL="0" indent="0" algn="justLow">
              <a:spcAft>
                <a:spcPts val="1000"/>
              </a:spcAft>
              <a:buNone/>
            </a:pPr>
            <a:r>
              <a:rPr lang="ar-IQ" sz="2000" dirty="0">
                <a:ea typeface="Calibri"/>
                <a:cs typeface="Simplified Arabic"/>
              </a:rPr>
              <a:t>9. عدم استعمال : كل ما يلي ،لا شيء ، مما يلي ، فهي تزيد من غموض السؤال ،ولا مانع من استعمالها اذا كانت الاجابة صحيحة قطعا .</a:t>
            </a:r>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إرشادات </a:t>
            </a:r>
            <a:r>
              <a:rPr lang="ar-IQ" b="1" dirty="0" smtClean="0">
                <a:solidFill>
                  <a:prstClr val="black"/>
                </a:solidFill>
                <a:ea typeface="Calibri"/>
                <a:cs typeface="Simplified Arabic"/>
              </a:rPr>
              <a:t>أسئلة الاختيار من متعدد</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buNone/>
            </a:pPr>
            <a:r>
              <a:rPr lang="ar-IQ" dirty="0"/>
              <a:t>10. الابتعاد عن التكرار غير الضروري .</a:t>
            </a:r>
          </a:p>
          <a:p>
            <a:pPr marL="0" indent="0">
              <a:buNone/>
            </a:pPr>
            <a:r>
              <a:rPr lang="ar-IQ" dirty="0"/>
              <a:t>11. التخلص من العبارات المؤدية الى الاجابة :مثال ذلك :</a:t>
            </a:r>
          </a:p>
          <a:p>
            <a:pPr marL="0" indent="0">
              <a:buNone/>
            </a:pPr>
            <a:r>
              <a:rPr lang="ar-IQ" dirty="0"/>
              <a:t> أ . ان يكون الخيار الصحيح اطول من غيره .</a:t>
            </a:r>
          </a:p>
          <a:p>
            <a:pPr marL="0" indent="0">
              <a:buNone/>
            </a:pPr>
            <a:r>
              <a:rPr lang="ar-IQ" dirty="0"/>
              <a:t>ب. وجود كلمات متكررة او مثيلاتها في المقدمة وفي الخيارات .</a:t>
            </a:r>
          </a:p>
          <a:p>
            <a:pPr marL="0" indent="0">
              <a:buNone/>
            </a:pPr>
            <a:r>
              <a:rPr lang="ar-IQ" dirty="0"/>
              <a:t>ج . وجود تركيبات نحوية دالة على الاجابة .</a:t>
            </a:r>
          </a:p>
          <a:p>
            <a:pPr marL="0" indent="0">
              <a:buNone/>
            </a:pPr>
            <a:r>
              <a:rPr lang="ar-IQ" dirty="0"/>
              <a:t>د. تفضيل خيار محدد .</a:t>
            </a:r>
          </a:p>
          <a:p>
            <a:pPr marL="0" indent="0">
              <a:buNone/>
            </a:pPr>
            <a:r>
              <a:rPr lang="ar-IQ" dirty="0"/>
              <a:t>هـ - وجود محددات في المقدمة وفي أحد الخيارات .</a:t>
            </a:r>
          </a:p>
          <a:p>
            <a:pPr marL="0" indent="0">
              <a:buNone/>
            </a:pPr>
            <a:r>
              <a:rPr lang="ar-IQ" dirty="0"/>
              <a:t>12-  ترتيب الخيارات: إن ترتيب الخيارات المحتملة في تسلسل منطقي يساعد الطلبة على تحديد الخيارات، حيث ترتيب الأسماء الفبائية، والتواريخ زمنياً، والمعدلات حسب الصعوبة  .</a:t>
            </a:r>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heel(1)">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heel(1)">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heel(1)">
                                      <p:cBhvr>
                                        <p:cTn id="5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smtClean="0"/>
              <a:t>مزايا أسئلة الاختيار من متعدد</a:t>
            </a:r>
            <a:endParaRPr lang="ar-IQ" b="1"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justLow">
              <a:lnSpc>
                <a:spcPct val="115000"/>
              </a:lnSpc>
              <a:spcAft>
                <a:spcPts val="1000"/>
              </a:spcAft>
              <a:buNone/>
            </a:pPr>
            <a:r>
              <a:rPr lang="ar-IQ" sz="2000" dirty="0">
                <a:latin typeface="Simplified Arabic"/>
                <a:ea typeface="Calibri"/>
              </a:rPr>
              <a:t>يتضمن هذ النوع  مزايا الاختبارات الموضوعية بالإضافة إلى :</a:t>
            </a:r>
          </a:p>
          <a:p>
            <a:pPr marL="0" indent="0" algn="justLow">
              <a:lnSpc>
                <a:spcPct val="115000"/>
              </a:lnSpc>
              <a:spcAft>
                <a:spcPts val="1000"/>
              </a:spcAft>
              <a:buNone/>
            </a:pPr>
            <a:r>
              <a:rPr lang="ar-IQ" sz="2000" dirty="0">
                <a:latin typeface="Simplified Arabic"/>
                <a:ea typeface="Calibri"/>
              </a:rPr>
              <a:t>1- يمكن من قياس جميع الأهداف التربوية من فهم وتحليل وتركيب وتفسير وتقويم.</a:t>
            </a:r>
          </a:p>
          <a:p>
            <a:pPr marL="0" indent="0" algn="justLow">
              <a:lnSpc>
                <a:spcPct val="115000"/>
              </a:lnSpc>
              <a:spcAft>
                <a:spcPts val="1000"/>
              </a:spcAft>
              <a:buNone/>
            </a:pPr>
            <a:r>
              <a:rPr lang="ar-IQ" sz="2000" dirty="0">
                <a:latin typeface="Simplified Arabic"/>
                <a:ea typeface="Calibri"/>
              </a:rPr>
              <a:t>2- يقضي على التخمين والصدفة.</a:t>
            </a:r>
          </a:p>
          <a:p>
            <a:pPr marL="0" indent="0" algn="justLow">
              <a:lnSpc>
                <a:spcPct val="115000"/>
              </a:lnSpc>
              <a:spcAft>
                <a:spcPts val="1000"/>
              </a:spcAft>
              <a:buNone/>
            </a:pPr>
            <a:r>
              <a:rPr lang="ar-IQ" sz="2000" dirty="0">
                <a:latin typeface="Simplified Arabic"/>
                <a:ea typeface="Calibri"/>
              </a:rPr>
              <a:t>3- يمكن الثقة بنتائجها لأنها تقرر درجة الطالب بموضوعية كاملة.</a:t>
            </a:r>
          </a:p>
          <a:p>
            <a:pPr marL="0" indent="0" algn="justLow">
              <a:lnSpc>
                <a:spcPct val="115000"/>
              </a:lnSpc>
              <a:spcAft>
                <a:spcPts val="1000"/>
              </a:spcAft>
              <a:buNone/>
            </a:pPr>
            <a:r>
              <a:rPr lang="ar-IQ" sz="2000" dirty="0">
                <a:latin typeface="Simplified Arabic"/>
                <a:ea typeface="Calibri"/>
              </a:rPr>
              <a:t>4- تدفع الطالب إلى التفكير برؤية قبل تحديد الإجابة.</a:t>
            </a:r>
          </a:p>
          <a:p>
            <a:pPr marL="0" indent="0" algn="justLow">
              <a:lnSpc>
                <a:spcPct val="115000"/>
              </a:lnSpc>
              <a:spcAft>
                <a:spcPts val="1000"/>
              </a:spcAft>
              <a:buNone/>
            </a:pPr>
            <a:r>
              <a:rPr lang="ar-IQ" sz="2000" dirty="0">
                <a:latin typeface="Simplified Arabic"/>
                <a:ea typeface="Calibri"/>
              </a:rPr>
              <a:t>5- اكثر صدقاً وثباتاً.</a:t>
            </a:r>
          </a:p>
          <a:p>
            <a:pPr marL="0" indent="0" algn="justLow">
              <a:lnSpc>
                <a:spcPct val="115000"/>
              </a:lnSpc>
              <a:spcAft>
                <a:spcPts val="1000"/>
              </a:spcAft>
              <a:buNone/>
            </a:pPr>
            <a:r>
              <a:rPr lang="ar-IQ" sz="2000" dirty="0">
                <a:latin typeface="Simplified Arabic"/>
                <a:ea typeface="Calibri"/>
              </a:rPr>
              <a:t>6- تساعد في تشخيص أخطاء الطلاب أو سوء الفهم لديهم من خلال إجابتهم الخاطئة.</a:t>
            </a:r>
          </a:p>
          <a:p>
            <a:pPr marL="0" indent="0" algn="justLow">
              <a:lnSpc>
                <a:spcPct val="115000"/>
              </a:lnSpc>
              <a:spcAft>
                <a:spcPts val="1000"/>
              </a:spcAft>
              <a:buNone/>
            </a:pPr>
            <a:r>
              <a:rPr lang="ar-IQ" sz="2000" dirty="0">
                <a:latin typeface="Simplified Arabic"/>
                <a:ea typeface="Calibri"/>
              </a:rPr>
              <a:t>7- تلزم الطالب بمراجعة اكبر قدر ممكن من كمية المادة المطلوبة .</a:t>
            </a:r>
          </a:p>
          <a:p>
            <a:pPr marL="0" indent="0" algn="justLow">
              <a:lnSpc>
                <a:spcPct val="115000"/>
              </a:lnSpc>
              <a:spcAft>
                <a:spcPts val="1000"/>
              </a:spcAft>
              <a:buNone/>
            </a:pPr>
            <a:r>
              <a:rPr lang="ar-IQ" sz="2000" dirty="0">
                <a:latin typeface="Simplified Arabic"/>
                <a:ea typeface="Calibri"/>
              </a:rPr>
              <a:t>8- يمكن تحليل نتائجها بسهولة.</a:t>
            </a:r>
          </a:p>
        </p:txBody>
      </p:sp>
    </p:spTree>
    <p:extLst>
      <p:ext uri="{BB962C8B-B14F-4D97-AF65-F5344CB8AC3E}">
        <p14:creationId xmlns:p14="http://schemas.microsoft.com/office/powerpoint/2010/main" val="2050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dirty="0" smtClean="0"/>
              <a:t>عيوب </a:t>
            </a:r>
            <a:r>
              <a:rPr lang="ar-IQ" dirty="0"/>
              <a:t>أسئلة </a:t>
            </a:r>
            <a:r>
              <a:rPr lang="ar-IQ" dirty="0" smtClean="0"/>
              <a:t>الاختيار من متعدد</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buNone/>
            </a:pPr>
            <a:r>
              <a:rPr lang="ar-IQ" dirty="0"/>
              <a:t> مع كل المزايا التي يتحلى بها هذا النوع من الاختبارات الا ان هناك عدد من العيوب منها: </a:t>
            </a:r>
          </a:p>
          <a:p>
            <a:pPr marL="0" indent="0">
              <a:buNone/>
            </a:pPr>
            <a:r>
              <a:rPr lang="ar-IQ" dirty="0" smtClean="0"/>
              <a:t>1- </a:t>
            </a:r>
            <a:r>
              <a:rPr lang="ar-IQ" dirty="0"/>
              <a:t>تشغل مساحة اكبر على الورق اكبر مما  تشغله  أسئلة الاختبارات الأخرى خاصة عندما ترتب عموديًا.</a:t>
            </a:r>
          </a:p>
          <a:p>
            <a:pPr marL="0" indent="0">
              <a:buNone/>
            </a:pPr>
            <a:r>
              <a:rPr lang="ar-IQ" dirty="0" smtClean="0"/>
              <a:t>2-  </a:t>
            </a:r>
            <a:r>
              <a:rPr lang="ar-IQ" dirty="0"/>
              <a:t>تتطلب وقتًا أطول في الإعداد والقراءة والكتابة اكثر من الأنواع الأخرى .</a:t>
            </a:r>
          </a:p>
          <a:p>
            <a:pPr marL="0" indent="0">
              <a:buNone/>
            </a:pPr>
            <a:r>
              <a:rPr lang="ar-IQ" dirty="0" smtClean="0"/>
              <a:t>3- صياغة </a:t>
            </a:r>
            <a:r>
              <a:rPr lang="ar-IQ" dirty="0"/>
              <a:t>الأسئلة تحتاج الى دقة ومهارة عاليتين.</a:t>
            </a:r>
          </a:p>
          <a:p>
            <a:pPr marL="0" indent="0">
              <a:buNone/>
            </a:pPr>
            <a:r>
              <a:rPr lang="ar-IQ" dirty="0" smtClean="0"/>
              <a:t>4-  </a:t>
            </a:r>
            <a:r>
              <a:rPr lang="ar-IQ" dirty="0"/>
              <a:t>مكلفه لكثرة ما </a:t>
            </a:r>
            <a:r>
              <a:rPr lang="ar-IQ" dirty="0" err="1"/>
              <a:t>تتطلبه</a:t>
            </a:r>
            <a:r>
              <a:rPr lang="ar-IQ" dirty="0"/>
              <a:t> من ورق وتكاليف طباعة </a:t>
            </a:r>
            <a:r>
              <a:rPr lang="ar-IQ" dirty="0" smtClean="0"/>
              <a:t>. </a:t>
            </a:r>
            <a:endParaRPr lang="ar-IQ" dirty="0"/>
          </a:p>
          <a:p>
            <a:pPr marL="0" indent="0">
              <a:buNone/>
            </a:pPr>
            <a:r>
              <a:rPr lang="ar-IQ" dirty="0" smtClean="0"/>
              <a:t>5- يتعذر </a:t>
            </a:r>
            <a:r>
              <a:rPr lang="ar-IQ" dirty="0"/>
              <a:t>استخدامها  في قياس القدرات اللغوية والتعبيرية والابتكارية وفي قياس عدد من القدرات العامة.</a:t>
            </a:r>
          </a:p>
          <a:p>
            <a:pPr marL="0" indent="0">
              <a:buNone/>
            </a:pPr>
            <a:r>
              <a:rPr lang="ar-IQ" dirty="0" smtClean="0"/>
              <a:t>6-  </a:t>
            </a:r>
            <a:r>
              <a:rPr lang="ar-IQ" dirty="0"/>
              <a:t>يشترك  مع الأنواع الأخرى من </a:t>
            </a:r>
            <a:r>
              <a:rPr lang="ar-IQ" dirty="0" err="1"/>
              <a:t>الإختبارات</a:t>
            </a:r>
            <a:r>
              <a:rPr lang="ar-IQ" dirty="0"/>
              <a:t> الموضوعية في اقتصارها على تقويم الطالب من خلال استجابته اللفظية /الكتابية .</a:t>
            </a:r>
          </a:p>
          <a:p>
            <a:pPr marL="0" indent="0">
              <a:buNone/>
            </a:pPr>
            <a:r>
              <a:rPr lang="ar-IQ" dirty="0" smtClean="0"/>
              <a:t>7- يتيح </a:t>
            </a:r>
            <a:r>
              <a:rPr lang="ar-IQ" dirty="0"/>
              <a:t>إمكانية الغش أثناء الإجابة.</a:t>
            </a:r>
          </a:p>
          <a:p>
            <a:pPr marL="0" indent="0">
              <a:buNone/>
            </a:pPr>
            <a:r>
              <a:rPr lang="ar-IQ" dirty="0" smtClean="0"/>
              <a:t>8- يتيح </a:t>
            </a:r>
            <a:r>
              <a:rPr lang="ar-IQ" dirty="0"/>
              <a:t>إمكانيه اللجوء إلى التخمين أو الصدفة، مما يؤثر ولو بدرجة يسيرة على صدقه وثباته . </a:t>
            </a:r>
          </a:p>
        </p:txBody>
      </p:sp>
    </p:spTree>
    <p:extLst>
      <p:ext uri="{BB962C8B-B14F-4D97-AF65-F5344CB8AC3E}">
        <p14:creationId xmlns:p14="http://schemas.microsoft.com/office/powerpoint/2010/main" val="2438338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prstClr val="black"/>
                </a:solidFill>
              </a:rPr>
              <a:t>مجالات </a:t>
            </a:r>
            <a:r>
              <a:rPr lang="ar-IQ" dirty="0" smtClean="0">
                <a:solidFill>
                  <a:prstClr val="black"/>
                </a:solidFill>
              </a:rPr>
              <a:t>استخدام أسئلة الاختيار من متعدد</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dirty="0">
                <a:ea typeface="Calibri"/>
                <a:cs typeface="Simplified Arabic"/>
              </a:rPr>
              <a:t> يستخدم هذا النوع من الاختبارات في :</a:t>
            </a:r>
          </a:p>
          <a:p>
            <a:pPr marL="0" indent="0" algn="justLow">
              <a:lnSpc>
                <a:spcPct val="115000"/>
              </a:lnSpc>
              <a:spcAft>
                <a:spcPts val="1000"/>
              </a:spcAft>
              <a:buNone/>
            </a:pPr>
            <a:r>
              <a:rPr lang="ar-IQ" dirty="0">
                <a:ea typeface="Calibri"/>
                <a:cs typeface="Simplified Arabic"/>
              </a:rPr>
              <a:t>1-قياس جميع مستويات الاهداف المعرفية  خاصة في الاختبارات النهائية</a:t>
            </a:r>
          </a:p>
          <a:p>
            <a:pPr marL="0" indent="0" algn="justLow">
              <a:lnSpc>
                <a:spcPct val="115000"/>
              </a:lnSpc>
              <a:spcAft>
                <a:spcPts val="1000"/>
              </a:spcAft>
              <a:buNone/>
            </a:pPr>
            <a:r>
              <a:rPr lang="ar-IQ" dirty="0">
                <a:ea typeface="Calibri"/>
                <a:cs typeface="Simplified Arabic"/>
              </a:rPr>
              <a:t>2-قياس التحصيل ووضع درجات تعكس المستوى الحقيقي للطلاب </a:t>
            </a:r>
          </a:p>
          <a:p>
            <a:pPr marL="0" indent="0" algn="justLow">
              <a:lnSpc>
                <a:spcPct val="115000"/>
              </a:lnSpc>
              <a:spcAft>
                <a:spcPts val="1000"/>
              </a:spcAft>
              <a:buNone/>
            </a:pPr>
            <a:r>
              <a:rPr lang="ar-IQ" dirty="0">
                <a:ea typeface="Calibri"/>
                <a:cs typeface="Simplified Arabic"/>
              </a:rPr>
              <a:t>مقترحات لكتابة اسئلة الاختبارات من متعدد </a:t>
            </a:r>
          </a:p>
          <a:p>
            <a:pPr marL="0" indent="0" algn="justLow">
              <a:lnSpc>
                <a:spcPct val="115000"/>
              </a:lnSpc>
              <a:spcAft>
                <a:spcPts val="1000"/>
              </a:spcAft>
              <a:buNone/>
            </a:pPr>
            <a:r>
              <a:rPr lang="ar-IQ" dirty="0">
                <a:ea typeface="Calibri"/>
                <a:cs typeface="Simplified Arabic"/>
              </a:rPr>
              <a:t>يفضل عند كتابة هذا النوع من الاختبارات مراعاة الضوابط الاتية </a:t>
            </a:r>
          </a:p>
          <a:p>
            <a:pPr marL="0" indent="0" algn="justLow">
              <a:lnSpc>
                <a:spcPct val="115000"/>
              </a:lnSpc>
              <a:spcAft>
                <a:spcPts val="1000"/>
              </a:spcAft>
              <a:buNone/>
            </a:pPr>
            <a:r>
              <a:rPr lang="ar-IQ" dirty="0">
                <a:ea typeface="Calibri"/>
                <a:cs typeface="Simplified Arabic"/>
              </a:rPr>
              <a:t>1- ان يكون السؤال واضحا ومحددا ويقيس مخرجات مهمة للتعليم </a:t>
            </a:r>
          </a:p>
          <a:p>
            <a:pPr marL="0" indent="0" algn="justLow">
              <a:lnSpc>
                <a:spcPct val="115000"/>
              </a:lnSpc>
              <a:spcAft>
                <a:spcPts val="1000"/>
              </a:spcAft>
              <a:buNone/>
            </a:pPr>
            <a:r>
              <a:rPr lang="ar-IQ" dirty="0">
                <a:ea typeface="Calibri"/>
                <a:cs typeface="Simplified Arabic"/>
              </a:rPr>
              <a:t>2- ان تتضمن الاسئلة جميع المستويات المعرفية</a:t>
            </a:r>
          </a:p>
          <a:p>
            <a:pPr marL="0" indent="0" algn="justLow">
              <a:lnSpc>
                <a:spcPct val="115000"/>
              </a:lnSpc>
              <a:spcAft>
                <a:spcPts val="1000"/>
              </a:spcAft>
              <a:buNone/>
            </a:pPr>
            <a:r>
              <a:rPr lang="ar-IQ" dirty="0">
                <a:ea typeface="Calibri"/>
                <a:cs typeface="Simplified Arabic"/>
              </a:rPr>
              <a:t>3- عدم النقل الحرفي من </a:t>
            </a:r>
            <a:r>
              <a:rPr lang="ar-IQ" dirty="0" smtClean="0">
                <a:ea typeface="Calibri"/>
                <a:cs typeface="Simplified Arabic"/>
              </a:rPr>
              <a:t>الكتاب</a:t>
            </a:r>
            <a:endParaRPr lang="ar-IQ" dirty="0">
              <a:ea typeface="Calibri"/>
              <a:cs typeface="Simplified Arabic"/>
            </a:endParaRPr>
          </a:p>
        </p:txBody>
      </p:sp>
    </p:spTree>
    <p:extLst>
      <p:ext uri="{BB962C8B-B14F-4D97-AF65-F5344CB8AC3E}">
        <p14:creationId xmlns:p14="http://schemas.microsoft.com/office/powerpoint/2010/main" val="340399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bg/>
                                          </p:spTgt>
                                        </p:tgtEl>
                                        <p:attrNameLst>
                                          <p:attrName>r</p:attrName>
                                        </p:attrNameLst>
                                      </p:cBhvr>
                                    </p:animRot>
                                    <p:animRot by="-240000">
                                      <p:cBhvr>
                                        <p:cTn id="12" dur="200" fill="hold">
                                          <p:stCondLst>
                                            <p:cond delay="200"/>
                                          </p:stCondLst>
                                        </p:cTn>
                                        <p:tgtEl>
                                          <p:spTgt spid="3">
                                            <p:bg/>
                                          </p:spTgt>
                                        </p:tgtEl>
                                        <p:attrNameLst>
                                          <p:attrName>r</p:attrName>
                                        </p:attrNameLst>
                                      </p:cBhvr>
                                    </p:animRot>
                                    <p:animRot by="240000">
                                      <p:cBhvr>
                                        <p:cTn id="13" dur="200" fill="hold">
                                          <p:stCondLst>
                                            <p:cond delay="400"/>
                                          </p:stCondLst>
                                        </p:cTn>
                                        <p:tgtEl>
                                          <p:spTgt spid="3">
                                            <p:bg/>
                                          </p:spTgt>
                                        </p:tgtEl>
                                        <p:attrNameLst>
                                          <p:attrName>r</p:attrName>
                                        </p:attrNameLst>
                                      </p:cBhvr>
                                    </p:animRot>
                                    <p:animRot by="-240000">
                                      <p:cBhvr>
                                        <p:cTn id="14" dur="200" fill="hold">
                                          <p:stCondLst>
                                            <p:cond delay="600"/>
                                          </p:stCondLst>
                                        </p:cTn>
                                        <p:tgtEl>
                                          <p:spTgt spid="3">
                                            <p:bg/>
                                          </p:spTgt>
                                        </p:tgtEl>
                                        <p:attrNameLst>
                                          <p:attrName>r</p:attrName>
                                        </p:attrNameLst>
                                      </p:cBhvr>
                                    </p:animRot>
                                    <p:animRot by="120000">
                                      <p:cBhvr>
                                        <p:cTn id="15" dur="200" fill="hold">
                                          <p:stCondLst>
                                            <p:cond delay="800"/>
                                          </p:stCondLst>
                                        </p:cTn>
                                        <p:tgtEl>
                                          <p:spTgt spid="3">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0" end="0"/>
                                            </p:txEl>
                                          </p:spTgt>
                                        </p:tgtEl>
                                        <p:attrNameLst>
                                          <p:attrName>r</p:attrName>
                                        </p:attrNameLst>
                                      </p:cBhvr>
                                    </p:animRot>
                                    <p:animRot by="-240000">
                                      <p:cBhvr>
                                        <p:cTn id="20" dur="200" fill="hold">
                                          <p:stCondLst>
                                            <p:cond delay="200"/>
                                          </p:stCondLst>
                                        </p:cTn>
                                        <p:tgtEl>
                                          <p:spTgt spid="3">
                                            <p:txEl>
                                              <p:pRg st="0" end="0"/>
                                            </p:txEl>
                                          </p:spTgt>
                                        </p:tgtEl>
                                        <p:attrNameLst>
                                          <p:attrName>r</p:attrName>
                                        </p:attrNameLst>
                                      </p:cBhvr>
                                    </p:animRot>
                                    <p:animRot by="240000">
                                      <p:cBhvr>
                                        <p:cTn id="21" dur="200" fill="hold">
                                          <p:stCondLst>
                                            <p:cond delay="400"/>
                                          </p:stCondLst>
                                        </p:cTn>
                                        <p:tgtEl>
                                          <p:spTgt spid="3">
                                            <p:txEl>
                                              <p:pRg st="0" end="0"/>
                                            </p:txEl>
                                          </p:spTgt>
                                        </p:tgtEl>
                                        <p:attrNameLst>
                                          <p:attrName>r</p:attrName>
                                        </p:attrNameLst>
                                      </p:cBhvr>
                                    </p:animRot>
                                    <p:animRot by="-240000">
                                      <p:cBhvr>
                                        <p:cTn id="22" dur="200" fill="hold">
                                          <p:stCondLst>
                                            <p:cond delay="600"/>
                                          </p:stCondLst>
                                        </p:cTn>
                                        <p:tgtEl>
                                          <p:spTgt spid="3">
                                            <p:txEl>
                                              <p:pRg st="0" end="0"/>
                                            </p:txEl>
                                          </p:spTgt>
                                        </p:tgtEl>
                                        <p:attrNameLst>
                                          <p:attrName>r</p:attrName>
                                        </p:attrNameLst>
                                      </p:cBhvr>
                                    </p:animRot>
                                    <p:animRot by="120000">
                                      <p:cBhvr>
                                        <p:cTn id="23" dur="200" fill="hold">
                                          <p:stCondLst>
                                            <p:cond delay="800"/>
                                          </p:stCondLst>
                                        </p:cTn>
                                        <p:tgtEl>
                                          <p:spTgt spid="3">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1" end="1"/>
                                            </p:txEl>
                                          </p:spTgt>
                                        </p:tgtEl>
                                        <p:attrNameLst>
                                          <p:attrName>r</p:attrName>
                                        </p:attrNameLst>
                                      </p:cBhvr>
                                    </p:animRot>
                                    <p:animRot by="-240000">
                                      <p:cBhvr>
                                        <p:cTn id="28" dur="200" fill="hold">
                                          <p:stCondLst>
                                            <p:cond delay="200"/>
                                          </p:stCondLst>
                                        </p:cTn>
                                        <p:tgtEl>
                                          <p:spTgt spid="3">
                                            <p:txEl>
                                              <p:pRg st="1" end="1"/>
                                            </p:txEl>
                                          </p:spTgt>
                                        </p:tgtEl>
                                        <p:attrNameLst>
                                          <p:attrName>r</p:attrName>
                                        </p:attrNameLst>
                                      </p:cBhvr>
                                    </p:animRot>
                                    <p:animRot by="240000">
                                      <p:cBhvr>
                                        <p:cTn id="29" dur="200" fill="hold">
                                          <p:stCondLst>
                                            <p:cond delay="400"/>
                                          </p:stCondLst>
                                        </p:cTn>
                                        <p:tgtEl>
                                          <p:spTgt spid="3">
                                            <p:txEl>
                                              <p:pRg st="1" end="1"/>
                                            </p:txEl>
                                          </p:spTgt>
                                        </p:tgtEl>
                                        <p:attrNameLst>
                                          <p:attrName>r</p:attrName>
                                        </p:attrNameLst>
                                      </p:cBhvr>
                                    </p:animRot>
                                    <p:animRot by="-240000">
                                      <p:cBhvr>
                                        <p:cTn id="30" dur="200" fill="hold">
                                          <p:stCondLst>
                                            <p:cond delay="600"/>
                                          </p:stCondLst>
                                        </p:cTn>
                                        <p:tgtEl>
                                          <p:spTgt spid="3">
                                            <p:txEl>
                                              <p:pRg st="1" end="1"/>
                                            </p:txEl>
                                          </p:spTgt>
                                        </p:tgtEl>
                                        <p:attrNameLst>
                                          <p:attrName>r</p:attrName>
                                        </p:attrNameLst>
                                      </p:cBhvr>
                                    </p:animRot>
                                    <p:animRot by="120000">
                                      <p:cBhvr>
                                        <p:cTn id="31" dur="200" fill="hold">
                                          <p:stCondLst>
                                            <p:cond delay="800"/>
                                          </p:stCondLst>
                                        </p:cTn>
                                        <p:tgtEl>
                                          <p:spTgt spid="3">
                                            <p:txEl>
                                              <p:pRg st="1" end="1"/>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2" end="2"/>
                                            </p:txEl>
                                          </p:spTgt>
                                        </p:tgtEl>
                                        <p:attrNameLst>
                                          <p:attrName>r</p:attrName>
                                        </p:attrNameLst>
                                      </p:cBhvr>
                                    </p:animRot>
                                    <p:animRot by="-240000">
                                      <p:cBhvr>
                                        <p:cTn id="36" dur="200" fill="hold">
                                          <p:stCondLst>
                                            <p:cond delay="200"/>
                                          </p:stCondLst>
                                        </p:cTn>
                                        <p:tgtEl>
                                          <p:spTgt spid="3">
                                            <p:txEl>
                                              <p:pRg st="2" end="2"/>
                                            </p:txEl>
                                          </p:spTgt>
                                        </p:tgtEl>
                                        <p:attrNameLst>
                                          <p:attrName>r</p:attrName>
                                        </p:attrNameLst>
                                      </p:cBhvr>
                                    </p:animRot>
                                    <p:animRot by="240000">
                                      <p:cBhvr>
                                        <p:cTn id="37" dur="200" fill="hold">
                                          <p:stCondLst>
                                            <p:cond delay="400"/>
                                          </p:stCondLst>
                                        </p:cTn>
                                        <p:tgtEl>
                                          <p:spTgt spid="3">
                                            <p:txEl>
                                              <p:pRg st="2" end="2"/>
                                            </p:txEl>
                                          </p:spTgt>
                                        </p:tgtEl>
                                        <p:attrNameLst>
                                          <p:attrName>r</p:attrName>
                                        </p:attrNameLst>
                                      </p:cBhvr>
                                    </p:animRot>
                                    <p:animRot by="-240000">
                                      <p:cBhvr>
                                        <p:cTn id="38" dur="200" fill="hold">
                                          <p:stCondLst>
                                            <p:cond delay="600"/>
                                          </p:stCondLst>
                                        </p:cTn>
                                        <p:tgtEl>
                                          <p:spTgt spid="3">
                                            <p:txEl>
                                              <p:pRg st="2" end="2"/>
                                            </p:txEl>
                                          </p:spTgt>
                                        </p:tgtEl>
                                        <p:attrNameLst>
                                          <p:attrName>r</p:attrName>
                                        </p:attrNameLst>
                                      </p:cBhvr>
                                    </p:animRot>
                                    <p:animRot by="120000">
                                      <p:cBhvr>
                                        <p:cTn id="39" dur="200" fill="hold">
                                          <p:stCondLst>
                                            <p:cond delay="800"/>
                                          </p:stCondLst>
                                        </p:cTn>
                                        <p:tgtEl>
                                          <p:spTgt spid="3">
                                            <p:txEl>
                                              <p:pRg st="2" end="2"/>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grpId="0" nodeType="clickEffect">
                                  <p:stCondLst>
                                    <p:cond delay="0"/>
                                  </p:stCondLst>
                                  <p:childTnLst>
                                    <p:animRot by="120000">
                                      <p:cBhvr>
                                        <p:cTn id="43" dur="100" fill="hold">
                                          <p:stCondLst>
                                            <p:cond delay="0"/>
                                          </p:stCondLst>
                                        </p:cTn>
                                        <p:tgtEl>
                                          <p:spTgt spid="3">
                                            <p:txEl>
                                              <p:pRg st="3" end="3"/>
                                            </p:txEl>
                                          </p:spTgt>
                                        </p:tgtEl>
                                        <p:attrNameLst>
                                          <p:attrName>r</p:attrName>
                                        </p:attrNameLst>
                                      </p:cBhvr>
                                    </p:animRot>
                                    <p:animRot by="-240000">
                                      <p:cBhvr>
                                        <p:cTn id="44" dur="200" fill="hold">
                                          <p:stCondLst>
                                            <p:cond delay="200"/>
                                          </p:stCondLst>
                                        </p:cTn>
                                        <p:tgtEl>
                                          <p:spTgt spid="3">
                                            <p:txEl>
                                              <p:pRg st="3" end="3"/>
                                            </p:txEl>
                                          </p:spTgt>
                                        </p:tgtEl>
                                        <p:attrNameLst>
                                          <p:attrName>r</p:attrName>
                                        </p:attrNameLst>
                                      </p:cBhvr>
                                    </p:animRot>
                                    <p:animRot by="240000">
                                      <p:cBhvr>
                                        <p:cTn id="45" dur="200" fill="hold">
                                          <p:stCondLst>
                                            <p:cond delay="400"/>
                                          </p:stCondLst>
                                        </p:cTn>
                                        <p:tgtEl>
                                          <p:spTgt spid="3">
                                            <p:txEl>
                                              <p:pRg st="3" end="3"/>
                                            </p:txEl>
                                          </p:spTgt>
                                        </p:tgtEl>
                                        <p:attrNameLst>
                                          <p:attrName>r</p:attrName>
                                        </p:attrNameLst>
                                      </p:cBhvr>
                                    </p:animRot>
                                    <p:animRot by="-240000">
                                      <p:cBhvr>
                                        <p:cTn id="46" dur="200" fill="hold">
                                          <p:stCondLst>
                                            <p:cond delay="600"/>
                                          </p:stCondLst>
                                        </p:cTn>
                                        <p:tgtEl>
                                          <p:spTgt spid="3">
                                            <p:txEl>
                                              <p:pRg st="3" end="3"/>
                                            </p:txEl>
                                          </p:spTgt>
                                        </p:tgtEl>
                                        <p:attrNameLst>
                                          <p:attrName>r</p:attrName>
                                        </p:attrNameLst>
                                      </p:cBhvr>
                                    </p:animRot>
                                    <p:animRot by="120000">
                                      <p:cBhvr>
                                        <p:cTn id="47" dur="200" fill="hold">
                                          <p:stCondLst>
                                            <p:cond delay="800"/>
                                          </p:stCondLst>
                                        </p:cTn>
                                        <p:tgtEl>
                                          <p:spTgt spid="3">
                                            <p:txEl>
                                              <p:pRg st="3" end="3"/>
                                            </p:txEl>
                                          </p:spTgt>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32" presetClass="emph" presetSubtype="0" fill="hold" grpId="0" nodeType="clickEffect">
                                  <p:stCondLst>
                                    <p:cond delay="0"/>
                                  </p:stCondLst>
                                  <p:childTnLst>
                                    <p:animRot by="120000">
                                      <p:cBhvr>
                                        <p:cTn id="51" dur="100" fill="hold">
                                          <p:stCondLst>
                                            <p:cond delay="0"/>
                                          </p:stCondLst>
                                        </p:cTn>
                                        <p:tgtEl>
                                          <p:spTgt spid="3">
                                            <p:txEl>
                                              <p:pRg st="4" end="4"/>
                                            </p:txEl>
                                          </p:spTgt>
                                        </p:tgtEl>
                                        <p:attrNameLst>
                                          <p:attrName>r</p:attrName>
                                        </p:attrNameLst>
                                      </p:cBhvr>
                                    </p:animRot>
                                    <p:animRot by="-240000">
                                      <p:cBhvr>
                                        <p:cTn id="52" dur="200" fill="hold">
                                          <p:stCondLst>
                                            <p:cond delay="200"/>
                                          </p:stCondLst>
                                        </p:cTn>
                                        <p:tgtEl>
                                          <p:spTgt spid="3">
                                            <p:txEl>
                                              <p:pRg st="4" end="4"/>
                                            </p:txEl>
                                          </p:spTgt>
                                        </p:tgtEl>
                                        <p:attrNameLst>
                                          <p:attrName>r</p:attrName>
                                        </p:attrNameLst>
                                      </p:cBhvr>
                                    </p:animRot>
                                    <p:animRot by="240000">
                                      <p:cBhvr>
                                        <p:cTn id="53" dur="200" fill="hold">
                                          <p:stCondLst>
                                            <p:cond delay="400"/>
                                          </p:stCondLst>
                                        </p:cTn>
                                        <p:tgtEl>
                                          <p:spTgt spid="3">
                                            <p:txEl>
                                              <p:pRg st="4" end="4"/>
                                            </p:txEl>
                                          </p:spTgt>
                                        </p:tgtEl>
                                        <p:attrNameLst>
                                          <p:attrName>r</p:attrName>
                                        </p:attrNameLst>
                                      </p:cBhvr>
                                    </p:animRot>
                                    <p:animRot by="-240000">
                                      <p:cBhvr>
                                        <p:cTn id="54" dur="200" fill="hold">
                                          <p:stCondLst>
                                            <p:cond delay="600"/>
                                          </p:stCondLst>
                                        </p:cTn>
                                        <p:tgtEl>
                                          <p:spTgt spid="3">
                                            <p:txEl>
                                              <p:pRg st="4" end="4"/>
                                            </p:txEl>
                                          </p:spTgt>
                                        </p:tgtEl>
                                        <p:attrNameLst>
                                          <p:attrName>r</p:attrName>
                                        </p:attrNameLst>
                                      </p:cBhvr>
                                    </p:animRot>
                                    <p:animRot by="120000">
                                      <p:cBhvr>
                                        <p:cTn id="55" dur="200" fill="hold">
                                          <p:stCondLst>
                                            <p:cond delay="800"/>
                                          </p:stCondLst>
                                        </p:cTn>
                                        <p:tgtEl>
                                          <p:spTgt spid="3">
                                            <p:txEl>
                                              <p:pRg st="4" end="4"/>
                                            </p:txEl>
                                          </p:spTgt>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32" presetClass="emph" presetSubtype="0" fill="hold" grpId="0" nodeType="clickEffect">
                                  <p:stCondLst>
                                    <p:cond delay="0"/>
                                  </p:stCondLst>
                                  <p:childTnLst>
                                    <p:animRot by="120000">
                                      <p:cBhvr>
                                        <p:cTn id="59" dur="100" fill="hold">
                                          <p:stCondLst>
                                            <p:cond delay="0"/>
                                          </p:stCondLst>
                                        </p:cTn>
                                        <p:tgtEl>
                                          <p:spTgt spid="3">
                                            <p:txEl>
                                              <p:pRg st="5" end="5"/>
                                            </p:txEl>
                                          </p:spTgt>
                                        </p:tgtEl>
                                        <p:attrNameLst>
                                          <p:attrName>r</p:attrName>
                                        </p:attrNameLst>
                                      </p:cBhvr>
                                    </p:animRot>
                                    <p:animRot by="-240000">
                                      <p:cBhvr>
                                        <p:cTn id="60" dur="200" fill="hold">
                                          <p:stCondLst>
                                            <p:cond delay="200"/>
                                          </p:stCondLst>
                                        </p:cTn>
                                        <p:tgtEl>
                                          <p:spTgt spid="3">
                                            <p:txEl>
                                              <p:pRg st="5" end="5"/>
                                            </p:txEl>
                                          </p:spTgt>
                                        </p:tgtEl>
                                        <p:attrNameLst>
                                          <p:attrName>r</p:attrName>
                                        </p:attrNameLst>
                                      </p:cBhvr>
                                    </p:animRot>
                                    <p:animRot by="240000">
                                      <p:cBhvr>
                                        <p:cTn id="61" dur="200" fill="hold">
                                          <p:stCondLst>
                                            <p:cond delay="400"/>
                                          </p:stCondLst>
                                        </p:cTn>
                                        <p:tgtEl>
                                          <p:spTgt spid="3">
                                            <p:txEl>
                                              <p:pRg st="5" end="5"/>
                                            </p:txEl>
                                          </p:spTgt>
                                        </p:tgtEl>
                                        <p:attrNameLst>
                                          <p:attrName>r</p:attrName>
                                        </p:attrNameLst>
                                      </p:cBhvr>
                                    </p:animRot>
                                    <p:animRot by="-240000">
                                      <p:cBhvr>
                                        <p:cTn id="62" dur="200" fill="hold">
                                          <p:stCondLst>
                                            <p:cond delay="600"/>
                                          </p:stCondLst>
                                        </p:cTn>
                                        <p:tgtEl>
                                          <p:spTgt spid="3">
                                            <p:txEl>
                                              <p:pRg st="5" end="5"/>
                                            </p:txEl>
                                          </p:spTgt>
                                        </p:tgtEl>
                                        <p:attrNameLst>
                                          <p:attrName>r</p:attrName>
                                        </p:attrNameLst>
                                      </p:cBhvr>
                                    </p:animRot>
                                    <p:animRot by="120000">
                                      <p:cBhvr>
                                        <p:cTn id="63" dur="200" fill="hold">
                                          <p:stCondLst>
                                            <p:cond delay="800"/>
                                          </p:stCondLst>
                                        </p:cTn>
                                        <p:tgtEl>
                                          <p:spTgt spid="3">
                                            <p:txEl>
                                              <p:pRg st="5" end="5"/>
                                            </p:txEl>
                                          </p:spTgt>
                                        </p:tgtEl>
                                        <p:attrNameLst>
                                          <p:attrName>r</p:attrName>
                                        </p:attrNameLst>
                                      </p:cBhvr>
                                    </p:animRot>
                                  </p:childTnLst>
                                </p:cTn>
                              </p:par>
                            </p:childTnLst>
                          </p:cTn>
                        </p:par>
                      </p:childTnLst>
                    </p:cTn>
                  </p:par>
                  <p:par>
                    <p:cTn id="64" fill="hold">
                      <p:stCondLst>
                        <p:cond delay="indefinite"/>
                      </p:stCondLst>
                      <p:childTnLst>
                        <p:par>
                          <p:cTn id="65" fill="hold">
                            <p:stCondLst>
                              <p:cond delay="0"/>
                            </p:stCondLst>
                            <p:childTnLst>
                              <p:par>
                                <p:cTn id="66" presetID="32" presetClass="emph" presetSubtype="0" fill="hold" grpId="0" nodeType="clickEffect">
                                  <p:stCondLst>
                                    <p:cond delay="0"/>
                                  </p:stCondLst>
                                  <p:childTnLst>
                                    <p:animRot by="120000">
                                      <p:cBhvr>
                                        <p:cTn id="67" dur="100" fill="hold">
                                          <p:stCondLst>
                                            <p:cond delay="0"/>
                                          </p:stCondLst>
                                        </p:cTn>
                                        <p:tgtEl>
                                          <p:spTgt spid="3">
                                            <p:txEl>
                                              <p:pRg st="6" end="6"/>
                                            </p:txEl>
                                          </p:spTgt>
                                        </p:tgtEl>
                                        <p:attrNameLst>
                                          <p:attrName>r</p:attrName>
                                        </p:attrNameLst>
                                      </p:cBhvr>
                                    </p:animRot>
                                    <p:animRot by="-240000">
                                      <p:cBhvr>
                                        <p:cTn id="68" dur="200" fill="hold">
                                          <p:stCondLst>
                                            <p:cond delay="200"/>
                                          </p:stCondLst>
                                        </p:cTn>
                                        <p:tgtEl>
                                          <p:spTgt spid="3">
                                            <p:txEl>
                                              <p:pRg st="6" end="6"/>
                                            </p:txEl>
                                          </p:spTgt>
                                        </p:tgtEl>
                                        <p:attrNameLst>
                                          <p:attrName>r</p:attrName>
                                        </p:attrNameLst>
                                      </p:cBhvr>
                                    </p:animRot>
                                    <p:animRot by="240000">
                                      <p:cBhvr>
                                        <p:cTn id="69" dur="200" fill="hold">
                                          <p:stCondLst>
                                            <p:cond delay="400"/>
                                          </p:stCondLst>
                                        </p:cTn>
                                        <p:tgtEl>
                                          <p:spTgt spid="3">
                                            <p:txEl>
                                              <p:pRg st="6" end="6"/>
                                            </p:txEl>
                                          </p:spTgt>
                                        </p:tgtEl>
                                        <p:attrNameLst>
                                          <p:attrName>r</p:attrName>
                                        </p:attrNameLst>
                                      </p:cBhvr>
                                    </p:animRot>
                                    <p:animRot by="-240000">
                                      <p:cBhvr>
                                        <p:cTn id="70" dur="200" fill="hold">
                                          <p:stCondLst>
                                            <p:cond delay="600"/>
                                          </p:stCondLst>
                                        </p:cTn>
                                        <p:tgtEl>
                                          <p:spTgt spid="3">
                                            <p:txEl>
                                              <p:pRg st="6" end="6"/>
                                            </p:txEl>
                                          </p:spTgt>
                                        </p:tgtEl>
                                        <p:attrNameLst>
                                          <p:attrName>r</p:attrName>
                                        </p:attrNameLst>
                                      </p:cBhvr>
                                    </p:animRot>
                                    <p:animRot by="120000">
                                      <p:cBhvr>
                                        <p:cTn id="71" dur="200" fill="hold">
                                          <p:stCondLst>
                                            <p:cond delay="800"/>
                                          </p:stCondLst>
                                        </p:cTn>
                                        <p:tgtEl>
                                          <p:spTgt spid="3">
                                            <p:txEl>
                                              <p:pRg st="6" end="6"/>
                                            </p:txEl>
                                          </p:spTgt>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32" presetClass="emph" presetSubtype="0" fill="hold" grpId="0" nodeType="clickEffect">
                                  <p:stCondLst>
                                    <p:cond delay="0"/>
                                  </p:stCondLst>
                                  <p:childTnLst>
                                    <p:animRot by="120000">
                                      <p:cBhvr>
                                        <p:cTn id="75" dur="100" fill="hold">
                                          <p:stCondLst>
                                            <p:cond delay="0"/>
                                          </p:stCondLst>
                                        </p:cTn>
                                        <p:tgtEl>
                                          <p:spTgt spid="3">
                                            <p:txEl>
                                              <p:pRg st="7" end="7"/>
                                            </p:txEl>
                                          </p:spTgt>
                                        </p:tgtEl>
                                        <p:attrNameLst>
                                          <p:attrName>r</p:attrName>
                                        </p:attrNameLst>
                                      </p:cBhvr>
                                    </p:animRot>
                                    <p:animRot by="-240000">
                                      <p:cBhvr>
                                        <p:cTn id="76" dur="200" fill="hold">
                                          <p:stCondLst>
                                            <p:cond delay="200"/>
                                          </p:stCondLst>
                                        </p:cTn>
                                        <p:tgtEl>
                                          <p:spTgt spid="3">
                                            <p:txEl>
                                              <p:pRg st="7" end="7"/>
                                            </p:txEl>
                                          </p:spTgt>
                                        </p:tgtEl>
                                        <p:attrNameLst>
                                          <p:attrName>r</p:attrName>
                                        </p:attrNameLst>
                                      </p:cBhvr>
                                    </p:animRot>
                                    <p:animRot by="240000">
                                      <p:cBhvr>
                                        <p:cTn id="77" dur="200" fill="hold">
                                          <p:stCondLst>
                                            <p:cond delay="400"/>
                                          </p:stCondLst>
                                        </p:cTn>
                                        <p:tgtEl>
                                          <p:spTgt spid="3">
                                            <p:txEl>
                                              <p:pRg st="7" end="7"/>
                                            </p:txEl>
                                          </p:spTgt>
                                        </p:tgtEl>
                                        <p:attrNameLst>
                                          <p:attrName>r</p:attrName>
                                        </p:attrNameLst>
                                      </p:cBhvr>
                                    </p:animRot>
                                    <p:animRot by="-240000">
                                      <p:cBhvr>
                                        <p:cTn id="78" dur="200" fill="hold">
                                          <p:stCondLst>
                                            <p:cond delay="600"/>
                                          </p:stCondLst>
                                        </p:cTn>
                                        <p:tgtEl>
                                          <p:spTgt spid="3">
                                            <p:txEl>
                                              <p:pRg st="7" end="7"/>
                                            </p:txEl>
                                          </p:spTgt>
                                        </p:tgtEl>
                                        <p:attrNameLst>
                                          <p:attrName>r</p:attrName>
                                        </p:attrNameLst>
                                      </p:cBhvr>
                                    </p:animRot>
                                    <p:animRot by="120000">
                                      <p:cBhvr>
                                        <p:cTn id="79" dur="200" fill="hold">
                                          <p:stCondLst>
                                            <p:cond delay="800"/>
                                          </p:stCondLst>
                                        </p:cTn>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smtClean="0">
                <a:ea typeface="Calibri"/>
                <a:cs typeface="Simplified Arabic"/>
              </a:rPr>
              <a:t>مجالات استخدام أسئلة الاختيار من متعدد</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buNone/>
            </a:pPr>
            <a:r>
              <a:rPr lang="ar-IQ" dirty="0"/>
              <a:t> 4- تجنب صيغ النفي</a:t>
            </a:r>
          </a:p>
          <a:p>
            <a:pPr marL="0" indent="0">
              <a:buNone/>
            </a:pPr>
            <a:r>
              <a:rPr lang="ar-IQ" dirty="0"/>
              <a:t>5- تجنب استخدام الهبات المساعدة على الاجابة </a:t>
            </a:r>
          </a:p>
          <a:p>
            <a:pPr marL="0" indent="0">
              <a:buNone/>
            </a:pPr>
            <a:r>
              <a:rPr lang="ar-IQ" dirty="0"/>
              <a:t>6- يفضل عدم استخدام مثل كل ما سبق صحيح او كل ما سبق خطأ</a:t>
            </a:r>
          </a:p>
          <a:p>
            <a:pPr marL="0" indent="0">
              <a:buNone/>
            </a:pPr>
            <a:r>
              <a:rPr lang="ar-IQ" dirty="0"/>
              <a:t>7- ان تكون البدائل قصيرة ومتجانسة</a:t>
            </a:r>
          </a:p>
          <a:p>
            <a:pPr marL="0" indent="0">
              <a:buNone/>
            </a:pPr>
            <a:r>
              <a:rPr lang="ar-IQ" dirty="0"/>
              <a:t>8- ان تكون البدائل بين 3-5</a:t>
            </a:r>
          </a:p>
          <a:p>
            <a:pPr marL="0" indent="0">
              <a:buNone/>
            </a:pPr>
            <a:r>
              <a:rPr lang="ar-IQ" dirty="0"/>
              <a:t>9- ان تكون هناك اجابة صحيحة واحدة</a:t>
            </a:r>
          </a:p>
          <a:p>
            <a:pPr marL="0" indent="0">
              <a:buNone/>
            </a:pPr>
            <a:r>
              <a:rPr lang="ar-IQ" dirty="0"/>
              <a:t>10- ان توزع الاجابات الصحيحة على الاجابات بالتساوي عشوائيا للتغلب على توقع الاسئلة تساوي عدد البدائل </a:t>
            </a:r>
            <a:r>
              <a:rPr lang="ar-IQ" dirty="0" err="1"/>
              <a:t>للاسئلة</a:t>
            </a:r>
            <a:r>
              <a:rPr lang="ar-IQ" dirty="0"/>
              <a:t> لتيسير التحليل والمقارنة </a:t>
            </a:r>
          </a:p>
        </p:txBody>
      </p:sp>
    </p:spTree>
    <p:extLst>
      <p:ext uri="{BB962C8B-B14F-4D97-AF65-F5344CB8AC3E}">
        <p14:creationId xmlns:p14="http://schemas.microsoft.com/office/powerpoint/2010/main" val="351652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1921</Words>
  <Application>Microsoft Office PowerPoint</Application>
  <PresentationFormat>عرض على الشاشة (3:4)‏</PresentationFormat>
  <Paragraphs>132</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سمة Office</vt:lpstr>
      <vt:lpstr>وزارة التعليم العالي والبحث العلمي  الجامعة المستنصرية / كلية التربية الأساسية </vt:lpstr>
      <vt:lpstr>أسئلة الاختيار من متعدد </vt:lpstr>
      <vt:lpstr> إرشادات أسئلة الاختيار من متعدد </vt:lpstr>
      <vt:lpstr> إرشادات أسئلة الاختيار من متعدد </vt:lpstr>
      <vt:lpstr>إرشادات أسئلة الاختيار من متعدد</vt:lpstr>
      <vt:lpstr>مزايا أسئلة الاختيار من متعدد</vt:lpstr>
      <vt:lpstr>عيوب أسئلة الاختيار من متعدد</vt:lpstr>
      <vt:lpstr>مجالات استخدام أسئلة الاختيار من متعدد</vt:lpstr>
      <vt:lpstr>مجالات استخدام أسئلة الاختيار من متعدد</vt:lpstr>
      <vt:lpstr>النوع الثالث /اسئلة المزاوجة /المطابقة /المقابلة</vt:lpstr>
      <vt:lpstr>إرشادات أسئلة المزواجة /المطابقة / المقابلة </vt:lpstr>
      <vt:lpstr>مزايا أسئلة المزواجة /المطابقة / المقابلة </vt:lpstr>
      <vt:lpstr>عيوب أسئلة المزواجة /المطابقة / المقابلة </vt:lpstr>
      <vt:lpstr>مجالات استخدام أسئلة المزواجة /المطابقة / المقابلة </vt:lpstr>
      <vt:lpstr>مقترحات لكتابة اسئلة المزاوجة\ المقابلة المطابقة</vt:lpstr>
      <vt:lpstr>مقترحات لكتابة اسئلة المزاوجة\ المقابلة المطابقة</vt:lpstr>
      <vt:lpstr>مقترحات لكتابة اسئلة المزاوجة\ المقابلة المطابقة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 </dc:title>
  <dc:creator>ZOZO</dc:creator>
  <cp:lastModifiedBy>DR.Ahmed Saker 2o1O</cp:lastModifiedBy>
  <cp:revision>36</cp:revision>
  <dcterms:created xsi:type="dcterms:W3CDTF">2020-02-23T20:34:51Z</dcterms:created>
  <dcterms:modified xsi:type="dcterms:W3CDTF">2020-04-12T07:50:40Z</dcterms:modified>
</cp:coreProperties>
</file>