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5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84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63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07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75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5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79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078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449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92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020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72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241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>
                <a:solidFill>
                  <a:schemeClr val="tx1"/>
                </a:solidFill>
              </a:rPr>
              <a:t>أنواع المد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76864" cy="38164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just"/>
            <a:endParaRPr lang="ar-IQ" sz="4600" b="1" dirty="0" smtClean="0">
              <a:solidFill>
                <a:schemeClr val="tx1"/>
              </a:solidFill>
            </a:endParaRPr>
          </a:p>
          <a:p>
            <a:pPr algn="just"/>
            <a:r>
              <a:rPr lang="ar-IQ" sz="3500" b="1" dirty="0" smtClean="0">
                <a:solidFill>
                  <a:schemeClr val="tx1"/>
                </a:solidFill>
              </a:rPr>
              <a:t>سادساً</a:t>
            </a:r>
            <a:r>
              <a:rPr lang="ar-IQ" sz="3500" b="1" dirty="0">
                <a:solidFill>
                  <a:schemeClr val="tx1"/>
                </a:solidFill>
              </a:rPr>
              <a:t>: مد الصلة:</a:t>
            </a:r>
            <a:r>
              <a:rPr lang="ar-IQ" sz="3500" dirty="0">
                <a:solidFill>
                  <a:schemeClr val="tx1"/>
                </a:solidFill>
              </a:rPr>
              <a:t> هو عبارة عن مد هاء الكناية وهي هاء الضمير الغائب المفرد المذكر المتحركة بالضم أو الكسر الواقعة بين متحركين.</a:t>
            </a:r>
            <a:endParaRPr lang="en-US" sz="3500" dirty="0">
              <a:solidFill>
                <a:schemeClr val="tx1"/>
              </a:solidFill>
            </a:endParaRPr>
          </a:p>
          <a:p>
            <a:pPr algn="just"/>
            <a:r>
              <a:rPr lang="ar-IQ" sz="3500" dirty="0">
                <a:solidFill>
                  <a:schemeClr val="tx1"/>
                </a:solidFill>
              </a:rPr>
              <a:t>    وسمّي مد </a:t>
            </a:r>
            <a:r>
              <a:rPr lang="ar-IQ" sz="3500" dirty="0" smtClean="0">
                <a:solidFill>
                  <a:schemeClr val="tx1"/>
                </a:solidFill>
              </a:rPr>
              <a:t>الصلة</a:t>
            </a:r>
            <a:r>
              <a:rPr lang="ar-IQ" sz="3500" dirty="0">
                <a:solidFill>
                  <a:schemeClr val="tx1"/>
                </a:solidFill>
              </a:rPr>
              <a:t>؛ لأنه لا يتحقق إلا حال الوصل؛ ولأن (هاء) الضمير توصل بواو أو ياء مدية حال الوصل.</a:t>
            </a:r>
            <a:endParaRPr lang="en-US" sz="3500" dirty="0">
              <a:solidFill>
                <a:schemeClr val="tx1"/>
              </a:solidFill>
            </a:endParaRPr>
          </a:p>
          <a:p>
            <a:pPr algn="just"/>
            <a:r>
              <a:rPr lang="ar-IQ" sz="3500" dirty="0">
                <a:solidFill>
                  <a:schemeClr val="tx1"/>
                </a:solidFill>
              </a:rPr>
              <a:t>    وينقسم مد الصلة على قسمين:</a:t>
            </a:r>
            <a:endParaRPr lang="en-US" sz="3500" dirty="0">
              <a:solidFill>
                <a:schemeClr val="tx1"/>
              </a:solidFill>
            </a:endParaRPr>
          </a:p>
          <a:p>
            <a:endParaRPr lang="ar-IQ" dirty="0"/>
          </a:p>
        </p:txBody>
      </p:sp>
      <p:pic>
        <p:nvPicPr>
          <p:cNvPr id="4" name="صوت مقدمة مد الصلة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052736"/>
            <a:ext cx="7704856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3200" b="1" dirty="0" smtClean="0"/>
              <a:t>1</a:t>
            </a:r>
            <a:r>
              <a:rPr lang="ar-IQ" sz="3200" b="1" dirty="0" smtClean="0">
                <a:solidFill>
                  <a:schemeClr val="tx1"/>
                </a:solidFill>
              </a:rPr>
              <a:t>- </a:t>
            </a:r>
            <a:r>
              <a:rPr lang="ar-IQ" sz="3200" b="1" dirty="0">
                <a:solidFill>
                  <a:schemeClr val="tx1"/>
                </a:solidFill>
              </a:rPr>
              <a:t>الصلة الصغرى:</a:t>
            </a:r>
            <a:r>
              <a:rPr lang="ar-IQ" sz="3200" dirty="0">
                <a:solidFill>
                  <a:schemeClr val="tx1"/>
                </a:solidFill>
              </a:rPr>
              <a:t> هو عبارة عن مد هاء الضمير الغائب المفرد المذكر المتحركة بالضم أو الكسر الواقعة بين متحركين، على أن لا تأتي بعدها همزة، ومقدار مده (حركتان)، نحو: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dirty="0">
                <a:solidFill>
                  <a:schemeClr val="tx1"/>
                </a:solidFill>
              </a:rPr>
              <a:t>(إنَّ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مِن سليمان – قال لَ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</a:t>
            </a:r>
            <a:r>
              <a:rPr lang="ar-IQ" sz="3200" dirty="0" smtClean="0">
                <a:solidFill>
                  <a:schemeClr val="tx1"/>
                </a:solidFill>
              </a:rPr>
              <a:t>صَاحِبُه </a:t>
            </a:r>
            <a:r>
              <a:rPr lang="ar-IQ" sz="3200" dirty="0">
                <a:solidFill>
                  <a:schemeClr val="tx1"/>
                </a:solidFill>
              </a:rPr>
              <a:t>– بإذنِ</a:t>
            </a:r>
            <a:r>
              <a:rPr lang="ar-IQ" sz="3200" u="sng" dirty="0">
                <a:solidFill>
                  <a:schemeClr val="tx1"/>
                </a:solidFill>
              </a:rPr>
              <a:t>هِ</a:t>
            </a:r>
            <a:r>
              <a:rPr lang="ar-IQ" sz="3200" dirty="0">
                <a:solidFill>
                  <a:schemeClr val="tx1"/>
                </a:solidFill>
              </a:rPr>
              <a:t> يَعلم – إنَّ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كَان – لَ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مَا في السموات – بِ</a:t>
            </a:r>
            <a:r>
              <a:rPr lang="ar-IQ" sz="3200" u="sng" dirty="0">
                <a:solidFill>
                  <a:schemeClr val="tx1"/>
                </a:solidFill>
              </a:rPr>
              <a:t>هِ</a:t>
            </a:r>
            <a:r>
              <a:rPr lang="ar-IQ" sz="3200" dirty="0">
                <a:solidFill>
                  <a:schemeClr val="tx1"/>
                </a:solidFill>
              </a:rPr>
              <a:t> عِلم - إنَّ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بِعباده</a:t>
            </a:r>
            <a:r>
              <a:rPr lang="ar-IQ" sz="3200" dirty="0" smtClean="0">
                <a:solidFill>
                  <a:schemeClr val="tx1"/>
                </a:solidFill>
              </a:rPr>
              <a:t>).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صوت الصلة الصغرى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1052736"/>
            <a:ext cx="828092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3200" b="1" dirty="0">
                <a:solidFill>
                  <a:schemeClr val="tx1"/>
                </a:solidFill>
              </a:rPr>
              <a:t>2- الصلة الكبرى:</a:t>
            </a:r>
            <a:r>
              <a:rPr lang="ar-IQ" sz="3200" dirty="0">
                <a:solidFill>
                  <a:schemeClr val="tx1"/>
                </a:solidFill>
              </a:rPr>
              <a:t> هو عبارة عن مد هاء الضمير الغائب المفرد المذكر المتحركة بالضم أو الكسر الواقعة بين متحركين، وتأتي بعدها همزة قطع، ومقدار مده (2 – 4 – 5) حركات، نحو: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dirty="0">
                <a:solidFill>
                  <a:schemeClr val="tx1"/>
                </a:solidFill>
              </a:rPr>
              <a:t>(مالَ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أَخلده – أمرُ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إِلى الله – من علمِ</a:t>
            </a:r>
            <a:r>
              <a:rPr lang="ar-IQ" sz="3200" u="sng" dirty="0">
                <a:solidFill>
                  <a:schemeClr val="tx1"/>
                </a:solidFill>
              </a:rPr>
              <a:t>هِ</a:t>
            </a:r>
            <a:r>
              <a:rPr lang="ar-IQ" sz="3200" dirty="0">
                <a:solidFill>
                  <a:schemeClr val="tx1"/>
                </a:solidFill>
              </a:rPr>
              <a:t> إِلا بما شاء – ومن آياتِ</a:t>
            </a:r>
            <a:r>
              <a:rPr lang="ar-IQ" sz="3200" u="sng" dirty="0">
                <a:solidFill>
                  <a:schemeClr val="tx1"/>
                </a:solidFill>
              </a:rPr>
              <a:t>هِ</a:t>
            </a:r>
            <a:r>
              <a:rPr lang="ar-IQ" sz="3200" dirty="0">
                <a:solidFill>
                  <a:schemeClr val="tx1"/>
                </a:solidFill>
              </a:rPr>
              <a:t> أَن خلقكم - وأنَّ</a:t>
            </a:r>
            <a:r>
              <a:rPr lang="ar-IQ" sz="3200" u="sng" dirty="0">
                <a:solidFill>
                  <a:schemeClr val="tx1"/>
                </a:solidFill>
              </a:rPr>
              <a:t>هُ</a:t>
            </a:r>
            <a:r>
              <a:rPr lang="ar-IQ" sz="3200" dirty="0">
                <a:solidFill>
                  <a:schemeClr val="tx1"/>
                </a:solidFill>
              </a:rPr>
              <a:t> أَهلك عَاداً الأولى</a:t>
            </a:r>
            <a:r>
              <a:rPr lang="ar-IQ" sz="3200" dirty="0" smtClean="0">
                <a:solidFill>
                  <a:schemeClr val="tx1"/>
                </a:solidFill>
              </a:rPr>
              <a:t>).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صوت الصلة الكبرى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4159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16277"/>
            <a:ext cx="8280920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dirty="0"/>
              <a:t> </a:t>
            </a:r>
            <a:r>
              <a:rPr lang="ar-IQ" sz="3200" dirty="0">
                <a:solidFill>
                  <a:schemeClr val="tx1"/>
                </a:solidFill>
              </a:rPr>
              <a:t>ويستثنى مد الصلة في الحالات الآتية: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dirty="0">
                <a:solidFill>
                  <a:schemeClr val="tx1"/>
                </a:solidFill>
              </a:rPr>
              <a:t>1- الهاء في كلمة (يَرْضَهُ) من قوله تعالى (وَإِنْ تَشْكُرُوا يَرْضَهُ لَكُمْ)، فلا مد فيها؛ لأن أصلها (يرضاْه)، </a:t>
            </a:r>
            <a:r>
              <a:rPr lang="ar-IQ" sz="3200" dirty="0" smtClean="0">
                <a:solidFill>
                  <a:schemeClr val="tx1"/>
                </a:solidFill>
              </a:rPr>
              <a:t>فجاء قبل الهاء </a:t>
            </a:r>
            <a:r>
              <a:rPr lang="ar-IQ" sz="3200" dirty="0">
                <a:solidFill>
                  <a:schemeClr val="tx1"/>
                </a:solidFill>
              </a:rPr>
              <a:t>حرف ساكن وهو </a:t>
            </a:r>
            <a:r>
              <a:rPr lang="ar-IQ" sz="3200" dirty="0" smtClean="0">
                <a:solidFill>
                  <a:schemeClr val="tx1"/>
                </a:solidFill>
              </a:rPr>
              <a:t>الألف.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dirty="0">
                <a:solidFill>
                  <a:schemeClr val="tx1"/>
                </a:solidFill>
              </a:rPr>
              <a:t>2- الهاء في كلمة (يَنْتَهِ) من قوله تعالى (كَلَّا لَئِنْ </a:t>
            </a:r>
            <a:r>
              <a:rPr lang="ar-IQ" sz="3200" dirty="0" smtClean="0">
                <a:solidFill>
                  <a:schemeClr val="tx1"/>
                </a:solidFill>
              </a:rPr>
              <a:t>لَّمْ </a:t>
            </a:r>
            <a:r>
              <a:rPr lang="ar-IQ" sz="3200" dirty="0">
                <a:solidFill>
                  <a:schemeClr val="tx1"/>
                </a:solidFill>
              </a:rPr>
              <a:t>يَنْتَهِ لَنَسْفَعاً بِالنَّاصِيَةِ)، فإنه لا مد فيها؛ لأن أصلها (ينتهي)، وحذفت الياء المدية لأنها مسبوقة بأداة الجزم (لم)، فالهاء هنا ليست هاء الضمير وإنما هي من أصل الكلمة</a:t>
            </a:r>
            <a:r>
              <a:rPr lang="ar-IQ" sz="32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صوت ما يستثنى من مد الصلة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76672"/>
            <a:ext cx="8424936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r-IQ" sz="3200" dirty="0">
                <a:solidFill>
                  <a:schemeClr val="tx1"/>
                </a:solidFill>
              </a:rPr>
              <a:t> </a:t>
            </a:r>
            <a:r>
              <a:rPr lang="ar-IQ" sz="3200" dirty="0" smtClean="0">
                <a:solidFill>
                  <a:schemeClr val="tx1"/>
                </a:solidFill>
              </a:rPr>
              <a:t> ويكون مد الصلة </a:t>
            </a:r>
            <a:r>
              <a:rPr lang="ar-IQ" sz="3200" dirty="0">
                <a:solidFill>
                  <a:schemeClr val="tx1"/>
                </a:solidFill>
              </a:rPr>
              <a:t>في حالة الوصل، أما </a:t>
            </a:r>
            <a:r>
              <a:rPr lang="ar-IQ" sz="3200" dirty="0" smtClean="0">
                <a:solidFill>
                  <a:schemeClr val="tx1"/>
                </a:solidFill>
              </a:rPr>
              <a:t>في حالة </a:t>
            </a:r>
            <a:r>
              <a:rPr lang="ar-IQ" sz="3200" dirty="0">
                <a:solidFill>
                  <a:schemeClr val="tx1"/>
                </a:solidFill>
              </a:rPr>
              <a:t>الوقف فتسكن الهاء لأجل الوقف، كما أن هاء الضمير لا تمد إذا كانت متحركة وما قبلها ساكناً، نحو: </a:t>
            </a:r>
            <a:r>
              <a:rPr lang="ar-IQ" sz="3200" dirty="0" smtClean="0">
                <a:solidFill>
                  <a:schemeClr val="tx1"/>
                </a:solidFill>
              </a:rPr>
              <a:t>(</a:t>
            </a:r>
            <a:r>
              <a:rPr lang="ar-IQ" sz="3200" dirty="0">
                <a:solidFill>
                  <a:schemeClr val="tx1"/>
                </a:solidFill>
              </a:rPr>
              <a:t>منْه – عنْه – فيْه – إليْه</a:t>
            </a:r>
            <a:r>
              <a:rPr lang="ar-IQ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ar-IQ" sz="3200" dirty="0" smtClean="0">
                <a:solidFill>
                  <a:schemeClr val="tx1"/>
                </a:solidFill>
              </a:rPr>
              <a:t>  ويستثنى </a:t>
            </a:r>
            <a:r>
              <a:rPr lang="ar-IQ" sz="3200" dirty="0">
                <a:solidFill>
                  <a:schemeClr val="tx1"/>
                </a:solidFill>
              </a:rPr>
              <a:t>من ذلك كله (</a:t>
            </a:r>
            <a:r>
              <a:rPr lang="ar-IQ" sz="3200" dirty="0" smtClean="0">
                <a:solidFill>
                  <a:schemeClr val="tx1"/>
                </a:solidFill>
              </a:rPr>
              <a:t>فِيهِ) </a:t>
            </a:r>
            <a:r>
              <a:rPr lang="ar-IQ" sz="3200" dirty="0">
                <a:solidFill>
                  <a:schemeClr val="tx1"/>
                </a:solidFill>
              </a:rPr>
              <a:t>التي وردت في قوله </a:t>
            </a:r>
            <a:r>
              <a:rPr lang="ar-IQ" sz="3200" dirty="0" smtClean="0">
                <a:solidFill>
                  <a:schemeClr val="tx1"/>
                </a:solidFill>
              </a:rPr>
              <a:t>تعالى</a:t>
            </a:r>
            <a:r>
              <a:rPr lang="ar-IQ" sz="3200" dirty="0">
                <a:solidFill>
                  <a:schemeClr val="tx1"/>
                </a:solidFill>
              </a:rPr>
              <a:t> </a:t>
            </a:r>
            <a:r>
              <a:rPr lang="ar-IQ" sz="3200" dirty="0" smtClean="0">
                <a:solidFill>
                  <a:schemeClr val="tx1"/>
                </a:solidFill>
              </a:rPr>
              <a:t>(وَيَخْلُدْ </a:t>
            </a:r>
            <a:r>
              <a:rPr lang="ar-IQ" sz="3200" dirty="0">
                <a:solidFill>
                  <a:schemeClr val="tx1"/>
                </a:solidFill>
              </a:rPr>
              <a:t>فِيهِ مُهَاناً)، </a:t>
            </a:r>
            <a:r>
              <a:rPr lang="ar-IQ" sz="3200" dirty="0" smtClean="0">
                <a:solidFill>
                  <a:schemeClr val="tx1"/>
                </a:solidFill>
              </a:rPr>
              <a:t>فإنها </a:t>
            </a:r>
            <a:r>
              <a:rPr lang="ar-IQ" sz="3200" dirty="0">
                <a:solidFill>
                  <a:schemeClr val="tx1"/>
                </a:solidFill>
              </a:rPr>
              <a:t>تمد كالمد الطبيعي مقدار حركتين.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ar-IQ" sz="3200" dirty="0">
                <a:solidFill>
                  <a:schemeClr val="tx1"/>
                </a:solidFill>
              </a:rPr>
              <a:t>  </a:t>
            </a:r>
            <a:r>
              <a:rPr lang="ar-IQ" sz="3200" dirty="0" smtClean="0">
                <a:solidFill>
                  <a:schemeClr val="tx1"/>
                </a:solidFill>
              </a:rPr>
              <a:t>وتقدر </a:t>
            </a:r>
            <a:r>
              <a:rPr lang="ar-IQ" sz="3200" dirty="0">
                <a:solidFill>
                  <a:schemeClr val="tx1"/>
                </a:solidFill>
              </a:rPr>
              <a:t>في هاء الضمير المتحركة بين متحركين: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ar-IQ" sz="3200" dirty="0" smtClean="0">
                <a:solidFill>
                  <a:schemeClr val="tx1"/>
                </a:solidFill>
              </a:rPr>
              <a:t>    </a:t>
            </a:r>
            <a:r>
              <a:rPr lang="ar-IQ" sz="3200" dirty="0" smtClean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u="sng" dirty="0" smtClean="0">
                <a:solidFill>
                  <a:schemeClr val="tx1"/>
                </a:solidFill>
              </a:rPr>
              <a:t>الواو الصغيرة: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إذا كانت الهاء </a:t>
            </a:r>
            <a:r>
              <a:rPr lang="ar-IQ" sz="3200" dirty="0" smtClean="0">
                <a:solidFill>
                  <a:schemeClr val="tx1"/>
                </a:solidFill>
              </a:rPr>
              <a:t>مضمومة نلفظها </a:t>
            </a:r>
            <a:r>
              <a:rPr lang="ar-IQ" sz="3200" dirty="0" err="1" smtClean="0">
                <a:solidFill>
                  <a:schemeClr val="tx1"/>
                </a:solidFill>
              </a:rPr>
              <a:t>واواً</a:t>
            </a:r>
            <a:r>
              <a:rPr lang="ar-IQ" sz="3200" dirty="0" smtClean="0">
                <a:solidFill>
                  <a:schemeClr val="tx1"/>
                </a:solidFill>
              </a:rPr>
              <a:t>، </a:t>
            </a:r>
            <a:r>
              <a:rPr lang="ar-IQ" sz="3200" dirty="0">
                <a:solidFill>
                  <a:schemeClr val="tx1"/>
                </a:solidFill>
              </a:rPr>
              <a:t>نحو (إِنَّهُ </a:t>
            </a:r>
            <a:r>
              <a:rPr lang="ar-IQ" sz="3200" u="wavy" dirty="0">
                <a:solidFill>
                  <a:schemeClr val="tx1"/>
                </a:solidFill>
              </a:rPr>
              <a:t>و</a:t>
            </a:r>
            <a:r>
              <a:rPr lang="ar-IQ" sz="3200" dirty="0">
                <a:solidFill>
                  <a:schemeClr val="tx1"/>
                </a:solidFill>
              </a:rPr>
              <a:t> فَكَّرَ وَقَدَّرَ)، (لَهُ </a:t>
            </a:r>
            <a:r>
              <a:rPr lang="ar-IQ" sz="3200" u="wavy" dirty="0">
                <a:solidFill>
                  <a:schemeClr val="tx1"/>
                </a:solidFill>
              </a:rPr>
              <a:t>و</a:t>
            </a:r>
            <a:r>
              <a:rPr lang="ar-IQ" sz="3200" dirty="0">
                <a:solidFill>
                  <a:schemeClr val="tx1"/>
                </a:solidFill>
              </a:rPr>
              <a:t> أَجْرٌ عَظِيْمٌ</a:t>
            </a:r>
            <a:r>
              <a:rPr lang="ar-IQ" sz="3200" dirty="0" smtClean="0">
                <a:solidFill>
                  <a:schemeClr val="tx1"/>
                </a:solidFill>
              </a:rPr>
              <a:t>).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ar-IQ" sz="3200" dirty="0">
                <a:solidFill>
                  <a:schemeClr val="tx1"/>
                </a:solidFill>
              </a:rPr>
              <a:t>    </a:t>
            </a:r>
            <a:r>
              <a:rPr lang="ar-IQ" sz="3200" dirty="0">
                <a:solidFill>
                  <a:schemeClr val="tx1"/>
                </a:solidFill>
                <a:cs typeface="DecoType Thuluth" pitchFamily="2" charset="-78"/>
              </a:rPr>
              <a:t>*</a:t>
            </a:r>
            <a:r>
              <a:rPr lang="ar-IQ" sz="3200" dirty="0">
                <a:solidFill>
                  <a:schemeClr val="tx1"/>
                </a:solidFill>
              </a:rPr>
              <a:t> </a:t>
            </a:r>
            <a:r>
              <a:rPr lang="ar-IQ" sz="3200" u="sng" dirty="0">
                <a:solidFill>
                  <a:schemeClr val="tx1"/>
                </a:solidFill>
              </a:rPr>
              <a:t>الياء </a:t>
            </a:r>
            <a:r>
              <a:rPr lang="ar-IQ" sz="3200" u="sng" dirty="0" smtClean="0">
                <a:solidFill>
                  <a:schemeClr val="tx1"/>
                </a:solidFill>
              </a:rPr>
              <a:t>الصغيرة:</a:t>
            </a:r>
            <a:r>
              <a:rPr lang="ar-IQ" sz="3200" dirty="0" smtClean="0">
                <a:solidFill>
                  <a:schemeClr val="tx1"/>
                </a:solidFill>
              </a:rPr>
              <a:t> </a:t>
            </a:r>
            <a:r>
              <a:rPr lang="ar-IQ" sz="3200" dirty="0">
                <a:solidFill>
                  <a:schemeClr val="tx1"/>
                </a:solidFill>
              </a:rPr>
              <a:t>إذا كانت الهاء مكسورة </a:t>
            </a:r>
            <a:r>
              <a:rPr lang="ar-IQ" sz="3200" dirty="0" smtClean="0">
                <a:solidFill>
                  <a:schemeClr val="tx1"/>
                </a:solidFill>
              </a:rPr>
              <a:t>نلفظها ياءً، </a:t>
            </a:r>
            <a:r>
              <a:rPr lang="ar-IQ" sz="3200" dirty="0">
                <a:solidFill>
                  <a:schemeClr val="tx1"/>
                </a:solidFill>
              </a:rPr>
              <a:t>نحو (إِلَى أَهْلِهِ </a:t>
            </a:r>
            <a:r>
              <a:rPr lang="ar-IQ" sz="3200" u="wavy" dirty="0">
                <a:solidFill>
                  <a:schemeClr val="tx1"/>
                </a:solidFill>
              </a:rPr>
              <a:t>ي</a:t>
            </a:r>
            <a:r>
              <a:rPr lang="ar-IQ" sz="3200" dirty="0">
                <a:solidFill>
                  <a:schemeClr val="tx1"/>
                </a:solidFill>
              </a:rPr>
              <a:t> مَسْرُوراً)، (وَقَالَ الَّذِي اشْتَرَاهُ مِنْ مِصْرَ لِامْرَأَتِهِ </a:t>
            </a:r>
            <a:r>
              <a:rPr lang="ar-IQ" sz="3200" u="wavy" dirty="0">
                <a:solidFill>
                  <a:schemeClr val="tx1"/>
                </a:solidFill>
              </a:rPr>
              <a:t>ي</a:t>
            </a:r>
            <a:r>
              <a:rPr lang="ar-IQ" sz="3200" dirty="0">
                <a:solidFill>
                  <a:schemeClr val="tx1"/>
                </a:solidFill>
              </a:rPr>
              <a:t> أَكْرِمِي مَثْوَاهُ</a:t>
            </a:r>
            <a:r>
              <a:rPr lang="ar-IQ" sz="3200" dirty="0" smtClean="0">
                <a:solidFill>
                  <a:schemeClr val="tx1"/>
                </a:solidFill>
              </a:rPr>
              <a:t>).      </a:t>
            </a:r>
            <a:endParaRPr lang="ar-IQ" sz="3200" dirty="0">
              <a:solidFill>
                <a:schemeClr val="tx1"/>
              </a:solidFill>
            </a:endParaRPr>
          </a:p>
        </p:txBody>
      </p:sp>
      <p:pic>
        <p:nvPicPr>
          <p:cNvPr id="3" name="صوت الجزء الاخير من مد الصلة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>
                <a:solidFill>
                  <a:schemeClr val="tx1"/>
                </a:solidFill>
              </a:rPr>
              <a:t>أنواع المد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69663" y="1628800"/>
            <a:ext cx="8208912" cy="2967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3200" b="1" dirty="0">
                <a:solidFill>
                  <a:schemeClr val="tx1"/>
                </a:solidFill>
              </a:rPr>
              <a:t>سابعاً: مد اللين:</a:t>
            </a:r>
            <a:r>
              <a:rPr lang="ar-IQ" sz="3200" dirty="0">
                <a:solidFill>
                  <a:schemeClr val="tx1"/>
                </a:solidFill>
              </a:rPr>
              <a:t> هو عبارة عن مد الواو والياء فقط إذا سكّنتا وفتح ما قبلهما وسكّن ما بعدهما سكوناً عارضاً في حالة الوقف فقط، ومقدار مده (2 – 4 – 6) حركات، نحو: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IQ" sz="3200" dirty="0">
                <a:solidFill>
                  <a:schemeClr val="tx1"/>
                </a:solidFill>
              </a:rPr>
              <a:t>(شَ</a:t>
            </a:r>
            <a:r>
              <a:rPr lang="ar-IQ" sz="3200" u="sng" dirty="0">
                <a:solidFill>
                  <a:schemeClr val="tx1"/>
                </a:solidFill>
              </a:rPr>
              <a:t>يْ</a:t>
            </a:r>
            <a:r>
              <a:rPr lang="ar-IQ" sz="3200" dirty="0">
                <a:solidFill>
                  <a:schemeClr val="tx1"/>
                </a:solidFill>
              </a:rPr>
              <a:t>ءْ – قَ</a:t>
            </a:r>
            <a:r>
              <a:rPr lang="ar-IQ" sz="3200" u="sng" dirty="0">
                <a:solidFill>
                  <a:schemeClr val="tx1"/>
                </a:solidFill>
              </a:rPr>
              <a:t>وْ</a:t>
            </a:r>
            <a:r>
              <a:rPr lang="ar-IQ" sz="3200" dirty="0">
                <a:solidFill>
                  <a:schemeClr val="tx1"/>
                </a:solidFill>
              </a:rPr>
              <a:t>مْ – المَ</a:t>
            </a:r>
            <a:r>
              <a:rPr lang="ar-IQ" sz="3200" u="sng" dirty="0">
                <a:solidFill>
                  <a:schemeClr val="tx1"/>
                </a:solidFill>
              </a:rPr>
              <a:t>وْ</a:t>
            </a:r>
            <a:r>
              <a:rPr lang="ar-IQ" sz="3200" dirty="0">
                <a:solidFill>
                  <a:schemeClr val="tx1"/>
                </a:solidFill>
              </a:rPr>
              <a:t>تْ - قُرَ</a:t>
            </a:r>
            <a:r>
              <a:rPr lang="ar-IQ" sz="3200" u="sng" dirty="0">
                <a:solidFill>
                  <a:schemeClr val="tx1"/>
                </a:solidFill>
              </a:rPr>
              <a:t>يْ</a:t>
            </a:r>
            <a:r>
              <a:rPr lang="ar-IQ" sz="3200" dirty="0">
                <a:solidFill>
                  <a:schemeClr val="tx1"/>
                </a:solidFill>
              </a:rPr>
              <a:t>شْ - الصَّ</a:t>
            </a:r>
            <a:r>
              <a:rPr lang="ar-IQ" sz="3200" u="sng" dirty="0">
                <a:solidFill>
                  <a:schemeClr val="tx1"/>
                </a:solidFill>
              </a:rPr>
              <a:t>يْ</a:t>
            </a:r>
            <a:r>
              <a:rPr lang="ar-IQ" sz="3200" dirty="0">
                <a:solidFill>
                  <a:schemeClr val="tx1"/>
                </a:solidFill>
              </a:rPr>
              <a:t>فْ – البَ</a:t>
            </a:r>
            <a:r>
              <a:rPr lang="ar-IQ" sz="3200" u="sng" dirty="0">
                <a:solidFill>
                  <a:schemeClr val="tx1"/>
                </a:solidFill>
              </a:rPr>
              <a:t>يْ</a:t>
            </a:r>
            <a:r>
              <a:rPr lang="ar-IQ" sz="3200" dirty="0">
                <a:solidFill>
                  <a:schemeClr val="tx1"/>
                </a:solidFill>
              </a:rPr>
              <a:t>تْ – خَ</a:t>
            </a:r>
            <a:r>
              <a:rPr lang="ar-IQ" sz="3200" u="sng" dirty="0">
                <a:solidFill>
                  <a:schemeClr val="tx1"/>
                </a:solidFill>
              </a:rPr>
              <a:t>وْ</a:t>
            </a:r>
            <a:r>
              <a:rPr lang="ar-IQ" sz="3200" dirty="0">
                <a:solidFill>
                  <a:schemeClr val="tx1"/>
                </a:solidFill>
              </a:rPr>
              <a:t>فْ</a:t>
            </a:r>
            <a:r>
              <a:rPr lang="ar-IQ" sz="3200" dirty="0" smtClean="0">
                <a:solidFill>
                  <a:schemeClr val="tx1"/>
                </a:solidFill>
              </a:rPr>
              <a:t>).</a:t>
            </a:r>
            <a:endParaRPr lang="ar-IQ" sz="3200" dirty="0">
              <a:solidFill>
                <a:schemeClr val="tx1"/>
              </a:solidFill>
            </a:endParaRPr>
          </a:p>
        </p:txBody>
      </p:sp>
      <p:pic>
        <p:nvPicPr>
          <p:cNvPr id="4" name="صوت مد اللين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923" y="318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7936" y="274638"/>
            <a:ext cx="8280920" cy="12821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>
                <a:solidFill>
                  <a:schemeClr val="tx1"/>
                </a:solidFill>
              </a:rPr>
              <a:t>أنواع المد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77935" y="1683760"/>
            <a:ext cx="8280920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IQ" sz="3200" b="1" dirty="0"/>
              <a:t>ثامناً:</a:t>
            </a:r>
            <a:r>
              <a:rPr lang="ar-IQ" sz="3200" dirty="0"/>
              <a:t> مد العوض: هو ابدال تنوين الفتح مدّاً نطيل به الصوت مقداره حركتين </a:t>
            </a:r>
            <a:r>
              <a:rPr lang="ar-IQ" sz="3200" dirty="0" smtClean="0"/>
              <a:t>في حالة </a:t>
            </a:r>
            <a:r>
              <a:rPr lang="ar-IQ" sz="3200" dirty="0"/>
              <a:t>الوقف فقط، نحو: </a:t>
            </a:r>
            <a:endParaRPr lang="en-US" sz="3200" dirty="0"/>
          </a:p>
          <a:p>
            <a:pPr algn="just">
              <a:lnSpc>
                <a:spcPct val="200000"/>
              </a:lnSpc>
            </a:pPr>
            <a:r>
              <a:rPr lang="ar-IQ" sz="3200" dirty="0"/>
              <a:t>(عليم</a:t>
            </a:r>
            <a:r>
              <a:rPr lang="ar-IQ" sz="3200" u="sng" dirty="0"/>
              <a:t>اً</a:t>
            </a:r>
            <a:r>
              <a:rPr lang="ar-IQ" sz="3200" dirty="0"/>
              <a:t> – حكيم</a:t>
            </a:r>
            <a:r>
              <a:rPr lang="ar-IQ" sz="3200" u="sng" dirty="0"/>
              <a:t>اً</a:t>
            </a:r>
            <a:r>
              <a:rPr lang="ar-IQ" sz="3200" dirty="0"/>
              <a:t> – سلام</a:t>
            </a:r>
            <a:r>
              <a:rPr lang="ar-IQ" sz="3200" u="sng" dirty="0"/>
              <a:t>اً</a:t>
            </a:r>
            <a:r>
              <a:rPr lang="ar-IQ" sz="3200" dirty="0"/>
              <a:t> - شيئ</a:t>
            </a:r>
            <a:r>
              <a:rPr lang="ar-IQ" sz="3200" u="sng" dirty="0"/>
              <a:t>اً</a:t>
            </a:r>
            <a:r>
              <a:rPr lang="ar-IQ" sz="3200" dirty="0"/>
              <a:t> - زكي</a:t>
            </a:r>
            <a:r>
              <a:rPr lang="ar-IQ" sz="3200" u="sng" dirty="0"/>
              <a:t>اً</a:t>
            </a:r>
            <a:r>
              <a:rPr lang="ar-IQ" sz="3200" dirty="0"/>
              <a:t> – عصي</a:t>
            </a:r>
            <a:r>
              <a:rPr lang="ar-IQ" sz="3200" u="sng" dirty="0"/>
              <a:t>اً</a:t>
            </a:r>
            <a:r>
              <a:rPr lang="ar-IQ" sz="3200" dirty="0"/>
              <a:t> – دعا</a:t>
            </a:r>
            <a:r>
              <a:rPr lang="ar-IQ" sz="3200" u="sng" dirty="0"/>
              <a:t>ءً</a:t>
            </a:r>
            <a:r>
              <a:rPr lang="ar-IQ" sz="3200" dirty="0"/>
              <a:t> – ندا</a:t>
            </a:r>
            <a:r>
              <a:rPr lang="ar-IQ" sz="3200" u="sng" dirty="0"/>
              <a:t>ءً</a:t>
            </a:r>
            <a:r>
              <a:rPr lang="ar-IQ" sz="3200" dirty="0" smtClean="0"/>
              <a:t>).</a:t>
            </a:r>
            <a:endParaRPr lang="ar-IQ" sz="3200" dirty="0"/>
          </a:p>
        </p:txBody>
      </p:sp>
      <p:pic>
        <p:nvPicPr>
          <p:cNvPr id="4" name="صوت مد العوض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907" y="5083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501</Words>
  <Application>Microsoft Office PowerPoint</Application>
  <PresentationFormat>عرض على الشاشة (3:4)‏</PresentationFormat>
  <Paragraphs>23</Paragraphs>
  <Slides>7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أنواع المد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أنواع المد</vt:lpstr>
      <vt:lpstr>أنواع المد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المد</dc:title>
  <dc:creator>DAR ALNASIH</dc:creator>
  <cp:lastModifiedBy>DAR ALNASIH</cp:lastModifiedBy>
  <cp:revision>26</cp:revision>
  <dcterms:created xsi:type="dcterms:W3CDTF">2020-04-03T05:40:31Z</dcterms:created>
  <dcterms:modified xsi:type="dcterms:W3CDTF">2020-04-20T06:22:14Z</dcterms:modified>
</cp:coreProperties>
</file>