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68" r:id="rId4"/>
    <p:sldId id="269" r:id="rId5"/>
    <p:sldId id="259" r:id="rId6"/>
    <p:sldId id="260" r:id="rId7"/>
    <p:sldId id="261" r:id="rId8"/>
    <p:sldId id="271" r:id="rId9"/>
    <p:sldId id="262" r:id="rId10"/>
    <p:sldId id="263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D93"/>
    <a:srgbClr val="CEFA86"/>
    <a:srgbClr val="FFCC99"/>
    <a:srgbClr val="FCD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53956B-71EE-4C20-86A8-B913F453D3DE}" type="datetimeFigureOut">
              <a:rPr lang="ar-IQ" smtClean="0"/>
              <a:t>14/11/1441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7F3D75-EFB2-4EB5-8299-FF344C2D8F3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خلفيات بوربوينت 2019 HD ناعمة وهادئة بدون حقوق _ مصراوى الشامل_files\image-7p-e15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856895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92716" y="692696"/>
            <a:ext cx="4195307" cy="3600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FF00"/>
                </a:solidFill>
              </a:rPr>
              <a:t/>
            </a:r>
            <a:br>
              <a:rPr lang="ar-IQ" sz="2800" b="1" dirty="0" smtClean="0">
                <a:solidFill>
                  <a:srgbClr val="FFFF00"/>
                </a:solidFill>
              </a:rPr>
            </a:br>
            <a:r>
              <a:rPr lang="ar-IQ" sz="28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2800" b="1" dirty="0" smtClean="0">
                <a:solidFill>
                  <a:srgbClr val="7030A0"/>
                </a:solidFill>
              </a:rPr>
            </a:br>
            <a:r>
              <a:rPr lang="ar-IQ" sz="28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2800" b="1" dirty="0" smtClean="0">
                <a:solidFill>
                  <a:srgbClr val="7030A0"/>
                </a:solidFill>
              </a:rPr>
            </a:b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73349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6" y="404664"/>
            <a:ext cx="5688632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sz="24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الأفعال التي تبدأ بها بهمزة وصل مكسورة </a:t>
            </a:r>
          </a:p>
          <a:p>
            <a:pPr algn="ctr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بالرغم من أن ثالثها مضمومِ</a:t>
            </a:r>
          </a:p>
          <a:p>
            <a:pPr lvl="0" algn="ctr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فقد وردت في القرآن الكريم خمسة أفعال هي:</a:t>
            </a:r>
            <a:endParaRPr lang="en-US" sz="24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070144" y="1303800"/>
            <a:ext cx="1634480" cy="125083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مْشُـوا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724128" y="2283600"/>
            <a:ext cx="1559024" cy="1365096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قْضُـوا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289688" y="3007740"/>
            <a:ext cx="1434440" cy="1629936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مْضُـوا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11560" y="4696244"/>
            <a:ext cx="1705976" cy="1152128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ئْـتُـوا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2469940" y="3899984"/>
            <a:ext cx="1656184" cy="1257956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بْنُــوا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34648" y="4502120"/>
            <a:ext cx="1850504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السبب</a:t>
            </a:r>
            <a:endParaRPr lang="ar-IQ" sz="2400" b="1" dirty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4088" y="5416520"/>
            <a:ext cx="3290664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لأن ثالث الفعل ضمه غير أصلي</a:t>
            </a:r>
            <a:endParaRPr lang="ar-IQ" sz="2400" b="1" dirty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357325" y="2478628"/>
            <a:ext cx="6057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Oval 12"/>
          <p:cNvSpPr/>
          <p:nvPr/>
        </p:nvSpPr>
        <p:spPr>
          <a:xfrm>
            <a:off x="7550973" y="3066296"/>
            <a:ext cx="1274440" cy="582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مْشِيُوا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Down Arrow 13"/>
          <p:cNvSpPr/>
          <p:nvPr/>
        </p:nvSpPr>
        <p:spPr>
          <a:xfrm flipH="1">
            <a:off x="7221213" y="3320160"/>
            <a:ext cx="45719" cy="65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Oval 16"/>
          <p:cNvSpPr/>
          <p:nvPr/>
        </p:nvSpPr>
        <p:spPr>
          <a:xfrm>
            <a:off x="6167028" y="3977088"/>
            <a:ext cx="1274440" cy="5077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قْضِيُوا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5663157" y="4133620"/>
            <a:ext cx="6057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Oval 18"/>
          <p:cNvSpPr/>
          <p:nvPr/>
        </p:nvSpPr>
        <p:spPr>
          <a:xfrm>
            <a:off x="4971844" y="4705456"/>
            <a:ext cx="1274440" cy="5077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مْضِيُوا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22712" y="5266044"/>
            <a:ext cx="1274440" cy="5077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بْنِيُوا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46587" y="5894052"/>
            <a:ext cx="1274440" cy="5077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يتِيُوا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4099208" y="4720944"/>
            <a:ext cx="45719" cy="459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Down Arrow 22"/>
          <p:cNvSpPr/>
          <p:nvPr/>
        </p:nvSpPr>
        <p:spPr>
          <a:xfrm flipH="1">
            <a:off x="2123728" y="5519908"/>
            <a:ext cx="45719" cy="65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062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523528"/>
            <a:ext cx="7704856" cy="1033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2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المادة : (اللغة العربية)                      كلية الهندسة/ قسم الميكانيك</a:t>
            </a:r>
            <a:br>
              <a:rPr lang="ar-IQ" sz="22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2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 الفصل الثاني</a:t>
            </a:r>
            <a:br>
              <a:rPr lang="ar-IQ" sz="22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2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IQ" sz="2400" b="1" u="sng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المحاضرة الثامنة</a:t>
            </a:r>
            <a:r>
              <a:rPr lang="ar-IQ" sz="2200" b="1" u="sng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IQ" sz="2400" b="1" u="sng" dirty="0" smtClean="0">
                <a:solidFill>
                  <a:schemeClr val="accent2"/>
                </a:solidFill>
                <a:latin typeface="Simplified Arabic" pitchFamily="18" charset="-78"/>
                <a:cs typeface="Simplified Arabic" pitchFamily="18" charset="-78"/>
              </a:rPr>
              <a:t>كيفية الابتداء بهمزة الوصل</a:t>
            </a:r>
            <a:endParaRPr lang="ar-IQ" sz="2400" b="1" dirty="0">
              <a:solidFill>
                <a:schemeClr val="accent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1844824"/>
            <a:ext cx="8208912" cy="44644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en-US" sz="24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IQ" sz="24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en-US" sz="2400" b="1" dirty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31640" y="1988840"/>
            <a:ext cx="6264696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IQ" sz="23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IQ" sz="23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همزة الوصل: هي همزة زائدة عن بنية الكلمة وتقع في أولها </a:t>
            </a:r>
          </a:p>
          <a:p>
            <a:pPr algn="ctr"/>
            <a:r>
              <a:rPr lang="ar-IQ" sz="23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تثبتُ في حال الابتداء وتسقطُ في حال الوصل</a:t>
            </a:r>
          </a:p>
          <a:p>
            <a:endParaRPr lang="ar-IQ" sz="23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67744" y="2903240"/>
            <a:ext cx="4032448" cy="757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3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سماها الخليل بن احمد الفراهيدي</a:t>
            </a:r>
            <a:endParaRPr lang="ar-IQ" sz="23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71046" y="4492938"/>
            <a:ext cx="2700300" cy="6732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3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(سلم اللسان)</a:t>
            </a:r>
            <a:endParaRPr lang="ar-IQ" sz="2300" dirty="0"/>
          </a:p>
        </p:txBody>
      </p:sp>
      <p:sp>
        <p:nvSpPr>
          <p:cNvPr id="8" name="Rounded Rectangle 7"/>
          <p:cNvSpPr/>
          <p:nvPr/>
        </p:nvSpPr>
        <p:spPr>
          <a:xfrm>
            <a:off x="2375756" y="5373216"/>
            <a:ext cx="4068452" cy="65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3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لأنها يتوصل بها للنطق بالساكن بعدها</a:t>
            </a:r>
            <a:endParaRPr lang="en-US" sz="23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082036" y="3661206"/>
            <a:ext cx="278320" cy="831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861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25797" y="734344"/>
            <a:ext cx="3888432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همزة الوصل </a:t>
            </a:r>
            <a:endParaRPr lang="ar-IQ" sz="28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23928" y="3114532"/>
            <a:ext cx="1419984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الأفعال</a:t>
            </a:r>
            <a:r>
              <a:rPr lang="ar-IQ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76296" y="3129772"/>
            <a:ext cx="1490424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الأسماء </a:t>
            </a:r>
            <a:endParaRPr lang="ar-IQ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45216" y="3114532"/>
            <a:ext cx="131056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الحروف</a:t>
            </a: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7584" y="5053826"/>
            <a:ext cx="7416824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5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فتارة تكون مكسورة وتارة تكون مضمومة وأحياناً قد نراها مفتوحة</a:t>
            </a:r>
            <a:endParaRPr lang="en-US" sz="2500" b="1" dirty="0" smtClean="0">
              <a:solidFill>
                <a:schemeClr val="accent5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IQ" sz="25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وعلامة ضبطها في المصحف هو رأس صاد ( 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 </a:t>
            </a:r>
            <a:r>
              <a:rPr lang="ar-IQ" sz="25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)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410272" y="1679104"/>
            <a:ext cx="238220" cy="1360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Down Arrow 16"/>
          <p:cNvSpPr/>
          <p:nvPr/>
        </p:nvSpPr>
        <p:spPr>
          <a:xfrm rot="18935914">
            <a:off x="6318281" y="1487878"/>
            <a:ext cx="231886" cy="1587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Down Arrow 17"/>
          <p:cNvSpPr/>
          <p:nvPr/>
        </p:nvSpPr>
        <p:spPr>
          <a:xfrm rot="2367874">
            <a:off x="2768696" y="1523100"/>
            <a:ext cx="250721" cy="1666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5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624" y="836712"/>
            <a:ext cx="7200800" cy="540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IQ" sz="2800" b="1" dirty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 - لأن </a:t>
            </a:r>
            <a:r>
              <a:rPr lang="ar-IQ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همزة الوصل </a:t>
            </a:r>
            <a:r>
              <a:rPr lang="ar-IQ" sz="2800" b="1" dirty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نحتاج إليها إلا في حالة الابتداء لأنها تسقط في درج </a:t>
            </a:r>
            <a:r>
              <a:rPr lang="ar-IQ" sz="28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الكلام.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800" b="1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  - لذلك </a:t>
            </a:r>
            <a:r>
              <a:rPr lang="ar-IQ" sz="2800" b="1" dirty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وجب علينا تعلم كيف الابتداء بهمزة الوصل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800" b="1" dirty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ونحن لا نجتهد في تحريكها بل يجب علينا الالتزام بقواعد الابتداء </a:t>
            </a:r>
            <a:r>
              <a:rPr lang="ar-IQ" sz="28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بهمزة الوصل.</a:t>
            </a:r>
          </a:p>
          <a:p>
            <a:r>
              <a:rPr lang="ar-IQ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endParaRPr lang="ar-IQ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en-US" sz="2800" b="1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910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3728" y="764704"/>
            <a:ext cx="482453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همزة الوصل</a:t>
            </a:r>
          </a:p>
          <a:p>
            <a:pPr algn="ctr"/>
            <a:r>
              <a:rPr lang="ar-IQ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تبدأ بالكسر مع الأسماء</a:t>
            </a:r>
            <a:endParaRPr lang="ar-IQ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911520" y="1916832"/>
            <a:ext cx="48463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Down Arrow 3"/>
          <p:cNvSpPr/>
          <p:nvPr/>
        </p:nvSpPr>
        <p:spPr>
          <a:xfrm>
            <a:off x="2548908" y="1916832"/>
            <a:ext cx="48463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ounded Rectangle 4"/>
          <p:cNvSpPr/>
          <p:nvPr/>
        </p:nvSpPr>
        <p:spPr>
          <a:xfrm>
            <a:off x="4932040" y="3474720"/>
            <a:ext cx="2664296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السماعية</a:t>
            </a:r>
            <a:endParaRPr lang="ar-IQ" sz="2800" b="1" dirty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31640" y="3429000"/>
            <a:ext cx="249398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القياسية</a:t>
            </a:r>
            <a:endParaRPr lang="ar-IQ" sz="2800" b="1" dirty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92308" y="4581128"/>
            <a:ext cx="3384376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هكذا سمعت من العرب، أي : ليس لها قاعدة معينة يقاس عليها</a:t>
            </a:r>
            <a:endParaRPr lang="ar-IQ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272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63688" y="476672"/>
            <a:ext cx="5328592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همزة الوصل تبدأ بالكسر مع</a:t>
            </a:r>
            <a:endParaRPr lang="ar-IQ" sz="28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60600" y="1610152"/>
            <a:ext cx="3312368" cy="4771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 smtClean="0">
              <a:solidFill>
                <a:schemeClr val="bg2">
                  <a:lumMod val="1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2800" b="1" dirty="0">
              <a:solidFill>
                <a:schemeClr val="bg2">
                  <a:lumMod val="1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IQ" sz="2400" b="1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وهي </a:t>
            </a:r>
            <a:r>
              <a:rPr lang="ar-IQ" sz="2400" b="1" dirty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عشرة، ورد منها بالقرآن الكريم سبعة أسماء </a:t>
            </a:r>
            <a:r>
              <a:rPr lang="ar-IQ" sz="2400" b="1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وهي: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بْن ،</a:t>
            </a:r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بْنت</a:t>
            </a:r>
          </a:p>
          <a:p>
            <a:pPr algn="ctr"/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ثْنين، </a:t>
            </a:r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ثْنتين</a:t>
            </a:r>
          </a:p>
          <a:p>
            <a:pPr algn="ctr"/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مْرأ/ئ/ؤ ، </a:t>
            </a:r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مْرأت/ة</a:t>
            </a:r>
          </a:p>
          <a:p>
            <a:pPr algn="ctr"/>
            <a:r>
              <a:rPr lang="ar-IQ" sz="28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8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سْم</a:t>
            </a:r>
          </a:p>
          <a:p>
            <a:pPr algn="ctr"/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***</a:t>
            </a:r>
          </a:p>
          <a:p>
            <a:pPr algn="ctr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أما الأسماء الثلاث التي لم تذكر في القرآن فهي:</a:t>
            </a:r>
          </a:p>
          <a:p>
            <a:pPr algn="ctr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(ابْنم، اسْت، ايْم)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2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IQ" sz="1200" b="1" dirty="0">
              <a:solidFill>
                <a:schemeClr val="bg2">
                  <a:lumMod val="1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1688" y="1588448"/>
            <a:ext cx="4032448" cy="47928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400" b="1" dirty="0" smtClean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400" b="1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فلها </a:t>
            </a:r>
            <a:r>
              <a:rPr lang="ar-IQ" sz="2400" b="1" dirty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قاعدة يقاس عليها، ويكون ذلك </a:t>
            </a:r>
            <a:r>
              <a:rPr lang="ar-IQ" sz="2400" b="1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في:</a:t>
            </a:r>
          </a:p>
          <a:p>
            <a:r>
              <a:rPr lang="ar-IQ" sz="2400" b="1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مصدر الفعل الماضي الخماسي، نحو: (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فتراء ،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نتقام)</a:t>
            </a:r>
          </a:p>
          <a:p>
            <a:pPr lvl="0"/>
            <a:r>
              <a:rPr lang="ar-IQ" sz="2400" b="1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الفعل الماضي 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(افترى، انتقم) </a:t>
            </a:r>
            <a:r>
              <a:rPr lang="ar-IQ" sz="2400" b="1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يتكون من خمسة حروف فيكون بذلك مصدره مبدوء بهمزة وصل مكسورة</a:t>
            </a:r>
            <a:endParaRPr lang="en-US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buFontTx/>
              <a:buChar char="-"/>
            </a:pPr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مصدر الفعل الماضي السداسي، نحو: (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ستكبارا،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ستغفارا )</a:t>
            </a:r>
          </a:p>
          <a:p>
            <a:r>
              <a:rPr lang="ar-IQ" sz="2400" b="1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الفعل الماضي 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(استكبر، استغفر) يتكون من ستة حروف.</a:t>
            </a:r>
            <a:endParaRPr lang="ar-IQ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28652" y="1688232"/>
            <a:ext cx="2376264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الأسماء السماعية</a:t>
            </a:r>
            <a:endParaRPr lang="ar-IQ" sz="2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03648" y="1688232"/>
            <a:ext cx="216024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الأسماء القياسية</a:t>
            </a:r>
            <a:endParaRPr lang="ar-IQ" sz="2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713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76404" y="404664"/>
            <a:ext cx="3312368" cy="914400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همزة الوصل</a:t>
            </a:r>
            <a:endParaRPr lang="ar-IQ" sz="2400" b="1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6384" y="1319064"/>
            <a:ext cx="367240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تبدأ بالفتح مع الحروف</a:t>
            </a:r>
            <a:endParaRPr lang="ar-IQ" sz="2400" b="1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37696" y="2233464"/>
            <a:ext cx="484632" cy="146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ounded Rectangle 4"/>
          <p:cNvSpPr/>
          <p:nvPr/>
        </p:nvSpPr>
        <p:spPr>
          <a:xfrm>
            <a:off x="1619672" y="3776856"/>
            <a:ext cx="612068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مع لام التعريف</a:t>
            </a:r>
            <a:endParaRPr lang="ar-IQ" sz="2400" b="1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23828" y="4941168"/>
            <a:ext cx="3312368" cy="103326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لْكتاب  ، </a:t>
            </a:r>
            <a:r>
              <a:rPr lang="ar-IQ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لْهدى</a:t>
            </a:r>
            <a:endParaRPr lang="ar-IQ" sz="26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520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1124744"/>
            <a:ext cx="3888432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لام ساكنة زادة تدخل على الأسماء النكرة فتعرفها فهي دليل على الاسم.</a:t>
            </a:r>
            <a:endParaRPr lang="en-US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12160" y="1124744"/>
            <a:ext cx="2473424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لام التعريف</a:t>
            </a:r>
            <a:endParaRPr lang="ar-IQ" sz="2400" dirty="0">
              <a:solidFill>
                <a:srgbClr val="00206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499992" y="1335088"/>
            <a:ext cx="122565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ounded Rectangle 4"/>
          <p:cNvSpPr/>
          <p:nvPr/>
        </p:nvSpPr>
        <p:spPr>
          <a:xfrm>
            <a:off x="683568" y="2539752"/>
            <a:ext cx="756084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وبما أنها ساكنة والعرب لا تبدأ بالساكن احتجنا لهمزة وصل، حركناها بالفتح للتوصل للنطق باللام، ومثال ذلك (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لْكتاب ،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لْهدى) </a:t>
            </a:r>
            <a:endParaRPr lang="ar-IQ" sz="24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9104" y="3683496"/>
            <a:ext cx="683924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(كتاب) ___ اسم نكرة دخلت عليه لام التعريف الساكنة فاحتجنا الى همزة وصل للنطق بها حركناها بالفتح فأصبحت -- (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لْكتاب )</a:t>
            </a:r>
            <a:endParaRPr lang="en-US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3568" y="5017328"/>
            <a:ext cx="7802016" cy="11479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- بقي أن نذكر أننا ابتدأنا بهمزة وصل مفتوحة مع لام التعريف للسهولة لأن الفتحة أخف الحركات</a:t>
            </a:r>
            <a:endParaRPr lang="en-US" sz="24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- وبذلك تتناسب مع كثرة لام التعريف وكثرة ورودها</a:t>
            </a:r>
            <a:endParaRPr lang="en-US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720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23354" y="483568"/>
            <a:ext cx="436236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همزة الوصل مع الأفعال</a:t>
            </a:r>
            <a:endParaRPr lang="ar-IQ" sz="2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21536" y="1340768"/>
            <a:ext cx="2508100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نبدأ</a:t>
            </a:r>
            <a:endParaRPr lang="ar-IQ" sz="28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255954" y="2132856"/>
            <a:ext cx="1975104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بالكسر</a:t>
            </a:r>
            <a:endParaRPr lang="ar-IQ" sz="28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64837" y="2132856"/>
            <a:ext cx="2032402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بالضِم</a:t>
            </a:r>
            <a:endParaRPr lang="ar-IQ" sz="28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094010" y="30959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Down Arrow 6"/>
          <p:cNvSpPr/>
          <p:nvPr/>
        </p:nvSpPr>
        <p:spPr>
          <a:xfrm>
            <a:off x="1838722" y="30472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ounded Rectangle 7"/>
          <p:cNvSpPr/>
          <p:nvPr/>
        </p:nvSpPr>
        <p:spPr>
          <a:xfrm>
            <a:off x="5514459" y="4025664"/>
            <a:ext cx="3159102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إذا كان ثالث الفعل مكسور أو مفتوح</a:t>
            </a:r>
            <a:endParaRPr lang="ar-IQ" sz="2400" b="1" dirty="0">
              <a:solidFill>
                <a:schemeClr val="accent6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6255954" y="5157192"/>
            <a:ext cx="2123220" cy="914400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صْبِـر ،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عْمَـل</a:t>
            </a:r>
            <a:endParaRPr lang="ar-IQ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866502" y="5105320"/>
            <a:ext cx="2312344" cy="9144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تْـلُ، </a:t>
            </a:r>
            <a:r>
              <a:rPr lang="ar-IQ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ٱ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نْظُـر</a:t>
            </a:r>
            <a:endParaRPr lang="ar-IQ" sz="24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9552" y="4025664"/>
            <a:ext cx="324036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إذا كان ثالث الفعل مضموم ضم أصلي</a:t>
            </a:r>
            <a:endParaRPr lang="ar-IQ" sz="2400" b="1" dirty="0">
              <a:solidFill>
                <a:schemeClr val="accent6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5514459" y="1751308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 flipV="1">
            <a:off x="2555777" y="2132856"/>
            <a:ext cx="1224137" cy="57606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489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2086</TotalTime>
  <Words>413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48</cp:revision>
  <dcterms:created xsi:type="dcterms:W3CDTF">2020-07-04T14:59:00Z</dcterms:created>
  <dcterms:modified xsi:type="dcterms:W3CDTF">2020-07-06T01:45:48Z</dcterms:modified>
</cp:coreProperties>
</file>