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E0B55CFE-64C7-4085-9595-4BAC4AC44F83}" type="datetimeFigureOut">
              <a:rPr lang="ar-IQ" smtClean="0"/>
              <a:t>17/07/1442</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37DD89BE-CB48-406E-9698-2687C2D12956}"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DD89BE-CB48-406E-9698-2687C2D12956}"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DD89BE-CB48-406E-9698-2687C2D12956}"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DD89BE-CB48-406E-9698-2687C2D12956}" type="slidenum">
              <a:rPr lang="ar-IQ" smtClean="0"/>
              <a:t>‹#›</a:t>
            </a:fld>
            <a:endParaRPr lang="ar-IQ"/>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5" name="عنصر نائب للتذييل 4"/>
          <p:cNvSpPr>
            <a:spLocks noGrp="1"/>
          </p:cNvSpPr>
          <p:nvPr>
            <p:ph type="ftr" sz="quarter" idx="11"/>
          </p:nvPr>
        </p:nvSpPr>
        <p:spPr/>
        <p:txBody>
          <a:bodyPr/>
          <a:lstStyle>
            <a:extLst/>
          </a:lstStyle>
          <a:p>
            <a:endParaRPr lang="ar-IQ"/>
          </a:p>
        </p:txBody>
      </p:sp>
      <p:sp>
        <p:nvSpPr>
          <p:cNvPr id="6" name="عنصر نائب لرقم الشريحة 5"/>
          <p:cNvSpPr>
            <a:spLocks noGrp="1"/>
          </p:cNvSpPr>
          <p:nvPr>
            <p:ph type="sldNum" sz="quarter" idx="12"/>
          </p:nvPr>
        </p:nvSpPr>
        <p:spPr/>
        <p:txBody>
          <a:bodyPr/>
          <a:lstStyle>
            <a:extLst/>
          </a:lstStyle>
          <a:p>
            <a:fld id="{37DD89BE-CB48-406E-9698-2687C2D12956}" type="slidenum">
              <a:rPr lang="ar-IQ" smtClean="0"/>
              <a:t>‹#›</a:t>
            </a:fld>
            <a:endParaRPr lang="ar-IQ"/>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37DD89BE-CB48-406E-9698-2687C2D12956}" type="slidenum">
              <a:rPr lang="ar-IQ" smtClean="0"/>
              <a:t>‹#›</a:t>
            </a:fld>
            <a:endParaRPr lang="ar-IQ"/>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8" name="عنصر نائب للتذييل 7"/>
          <p:cNvSpPr>
            <a:spLocks noGrp="1"/>
          </p:cNvSpPr>
          <p:nvPr>
            <p:ph type="ftr" sz="quarter" idx="11"/>
          </p:nvPr>
        </p:nvSpPr>
        <p:spPr/>
        <p:txBody>
          <a:bodyPr/>
          <a:lstStyle>
            <a:extLst/>
          </a:lstStyle>
          <a:p>
            <a:endParaRPr lang="ar-IQ"/>
          </a:p>
        </p:txBody>
      </p:sp>
      <p:sp>
        <p:nvSpPr>
          <p:cNvPr id="9" name="عنصر نائب لرقم الشريحة 8"/>
          <p:cNvSpPr>
            <a:spLocks noGrp="1"/>
          </p:cNvSpPr>
          <p:nvPr>
            <p:ph type="sldNum" sz="quarter" idx="12"/>
          </p:nvPr>
        </p:nvSpPr>
        <p:spPr/>
        <p:txBody>
          <a:bodyPr/>
          <a:lstStyle>
            <a:extLst/>
          </a:lstStyle>
          <a:p>
            <a:fld id="{37DD89BE-CB48-406E-9698-2687C2D12956}"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4" name="عنصر نائب للتذييل 3"/>
          <p:cNvSpPr>
            <a:spLocks noGrp="1"/>
          </p:cNvSpPr>
          <p:nvPr>
            <p:ph type="ftr" sz="quarter" idx="11"/>
          </p:nvPr>
        </p:nvSpPr>
        <p:spPr/>
        <p:txBody>
          <a:bodyPr/>
          <a:lstStyle>
            <a:extLst/>
          </a:lstStyle>
          <a:p>
            <a:endParaRPr lang="ar-IQ"/>
          </a:p>
        </p:txBody>
      </p:sp>
      <p:sp>
        <p:nvSpPr>
          <p:cNvPr id="5" name="عنصر نائب لرقم الشريحة 4"/>
          <p:cNvSpPr>
            <a:spLocks noGrp="1"/>
          </p:cNvSpPr>
          <p:nvPr>
            <p:ph type="sldNum" sz="quarter" idx="12"/>
          </p:nvPr>
        </p:nvSpPr>
        <p:spPr/>
        <p:txBody>
          <a:bodyPr/>
          <a:lstStyle>
            <a:extLst/>
          </a:lstStyle>
          <a:p>
            <a:fld id="{37DD89BE-CB48-406E-9698-2687C2D12956}" type="slidenum">
              <a:rPr lang="ar-IQ" smtClean="0"/>
              <a:t>‹#›</a:t>
            </a:fld>
            <a:endParaRPr lang="ar-IQ"/>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E0B55CFE-64C7-4085-9595-4BAC4AC44F83}" type="datetimeFigureOut">
              <a:rPr lang="ar-IQ" smtClean="0"/>
              <a:t>17/07/1442</a:t>
            </a:fld>
            <a:endParaRPr lang="ar-IQ"/>
          </a:p>
        </p:txBody>
      </p:sp>
      <p:sp>
        <p:nvSpPr>
          <p:cNvPr id="3" name="عنصر نائب للتذييل 2"/>
          <p:cNvSpPr>
            <a:spLocks noGrp="1"/>
          </p:cNvSpPr>
          <p:nvPr>
            <p:ph type="ftr" sz="quarter" idx="11"/>
          </p:nvPr>
        </p:nvSpPr>
        <p:spPr/>
        <p:txBody>
          <a:bodyPr/>
          <a:lstStyle>
            <a:extLst/>
          </a:lstStyle>
          <a:p>
            <a:endParaRPr lang="ar-IQ"/>
          </a:p>
        </p:txBody>
      </p:sp>
      <p:sp>
        <p:nvSpPr>
          <p:cNvPr id="4" name="عنصر نائب لرقم الشريحة 3"/>
          <p:cNvSpPr>
            <a:spLocks noGrp="1"/>
          </p:cNvSpPr>
          <p:nvPr>
            <p:ph type="sldNum" sz="quarter" idx="12"/>
          </p:nvPr>
        </p:nvSpPr>
        <p:spPr/>
        <p:txBody>
          <a:bodyPr/>
          <a:lstStyle>
            <a:extLst/>
          </a:lstStyle>
          <a:p>
            <a:fld id="{37DD89BE-CB48-406E-9698-2687C2D12956}"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E0B55CFE-64C7-4085-9595-4BAC4AC44F83}" type="datetimeFigureOut">
              <a:rPr lang="ar-IQ" smtClean="0"/>
              <a:t>17/07/1442</a:t>
            </a:fld>
            <a:endParaRPr lang="ar-IQ"/>
          </a:p>
        </p:txBody>
      </p:sp>
      <p:sp>
        <p:nvSpPr>
          <p:cNvPr id="6" name="عنصر نائب للتذييل 5"/>
          <p:cNvSpPr>
            <a:spLocks noGrp="1"/>
          </p:cNvSpPr>
          <p:nvPr>
            <p:ph type="ftr" sz="quarter" idx="11"/>
          </p:nvPr>
        </p:nvSpPr>
        <p:spPr/>
        <p:txBody>
          <a:bodyPr/>
          <a:lstStyle>
            <a:extLst/>
          </a:lstStyle>
          <a:p>
            <a:endParaRPr lang="ar-IQ"/>
          </a:p>
        </p:txBody>
      </p:sp>
      <p:sp>
        <p:nvSpPr>
          <p:cNvPr id="7" name="عنصر نائب لرقم الشريحة 6"/>
          <p:cNvSpPr>
            <a:spLocks noGrp="1"/>
          </p:cNvSpPr>
          <p:nvPr>
            <p:ph type="sldNum" sz="quarter" idx="12"/>
          </p:nvPr>
        </p:nvSpPr>
        <p:spPr/>
        <p:txBody>
          <a:bodyPr/>
          <a:lstStyle>
            <a:extLst/>
          </a:lstStyle>
          <a:p>
            <a:fld id="{37DD89BE-CB48-406E-9698-2687C2D12956}"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E0B55CFE-64C7-4085-9595-4BAC4AC44F83}" type="datetimeFigureOut">
              <a:rPr lang="ar-IQ" smtClean="0"/>
              <a:t>17/07/1442</a:t>
            </a:fld>
            <a:endParaRPr lang="ar-IQ"/>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37DD89BE-CB48-406E-9698-2687C2D12956}" type="slidenum">
              <a:rPr lang="ar-IQ" smtClean="0"/>
              <a:t>‹#›</a:t>
            </a:fld>
            <a:endParaRPr lang="ar-IQ"/>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0B55CFE-64C7-4085-9595-4BAC4AC44F83}" type="datetimeFigureOut">
              <a:rPr lang="ar-IQ" smtClean="0"/>
              <a:t>17/07/1442</a:t>
            </a:fld>
            <a:endParaRPr lang="ar-IQ"/>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7DD89BE-CB48-406E-9698-2687C2D12956}"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2420888"/>
            <a:ext cx="7772400" cy="1224135"/>
          </a:xfrm>
        </p:spPr>
        <p:txBody>
          <a:bodyPr>
            <a:noAutofit/>
          </a:bodyPr>
          <a:lstStyle/>
          <a:p>
            <a:pPr algn="ctr"/>
            <a:r>
              <a:rPr lang="ar-IQ" sz="4800" dirty="0" smtClean="0">
                <a:solidFill>
                  <a:srgbClr val="FF0000"/>
                </a:solidFill>
              </a:rPr>
              <a:t/>
            </a:r>
            <a:br>
              <a:rPr lang="ar-IQ" sz="4800"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sz="6600" dirty="0">
                <a:solidFill>
                  <a:srgbClr val="FF0000"/>
                </a:solidFill>
              </a:rPr>
              <a:t>ا</a:t>
            </a:r>
            <a:r>
              <a:rPr lang="ar-IQ" sz="6600" dirty="0" smtClean="0">
                <a:solidFill>
                  <a:srgbClr val="FF0000"/>
                </a:solidFill>
              </a:rPr>
              <a:t>لعلاج </a:t>
            </a:r>
            <a:r>
              <a:rPr lang="ar-IQ" sz="6600" dirty="0">
                <a:solidFill>
                  <a:srgbClr val="FF0000"/>
                </a:solidFill>
              </a:rPr>
              <a:t>بالإبر الصينية</a:t>
            </a:r>
            <a:r>
              <a:rPr lang="en-US" sz="4800" dirty="0">
                <a:solidFill>
                  <a:srgbClr val="FF0000"/>
                </a:solidFill>
              </a:rPr>
              <a:t/>
            </a:r>
            <a:br>
              <a:rPr lang="en-US" sz="4800" dirty="0">
                <a:solidFill>
                  <a:srgbClr val="FF0000"/>
                </a:solidFill>
              </a:rPr>
            </a:br>
            <a:endParaRPr lang="ar-IQ" sz="4800" dirty="0">
              <a:solidFill>
                <a:srgbClr val="FF0000"/>
              </a:solidFill>
            </a:endParaRPr>
          </a:p>
        </p:txBody>
      </p:sp>
      <p:sp>
        <p:nvSpPr>
          <p:cNvPr id="3" name="عنوان فرعي 2"/>
          <p:cNvSpPr>
            <a:spLocks noGrp="1"/>
          </p:cNvSpPr>
          <p:nvPr>
            <p:ph type="subTitle" idx="1"/>
          </p:nvPr>
        </p:nvSpPr>
        <p:spPr>
          <a:xfrm>
            <a:off x="1371600" y="3645024"/>
            <a:ext cx="6400800" cy="1368152"/>
          </a:xfrm>
        </p:spPr>
        <p:txBody>
          <a:bodyPr>
            <a:normAutofit fontScale="92500" lnSpcReduction="20000"/>
          </a:bodyPr>
          <a:lstStyle/>
          <a:p>
            <a:endParaRPr lang="ar-IQ" b="1" dirty="0" smtClean="0"/>
          </a:p>
          <a:p>
            <a:pPr algn="ctr"/>
            <a:r>
              <a:rPr lang="ar-IQ" sz="4400" b="1" dirty="0" smtClean="0">
                <a:solidFill>
                  <a:srgbClr val="00B050"/>
                </a:solidFill>
              </a:rPr>
              <a:t>ا. م. د </a:t>
            </a:r>
            <a:r>
              <a:rPr lang="ar-SA" sz="4400" b="1" dirty="0" smtClean="0">
                <a:solidFill>
                  <a:srgbClr val="00B050"/>
                </a:solidFill>
              </a:rPr>
              <a:t>شيماء </a:t>
            </a:r>
            <a:r>
              <a:rPr lang="ar-SA" sz="4400" b="1" dirty="0">
                <a:solidFill>
                  <a:srgbClr val="00B050"/>
                </a:solidFill>
              </a:rPr>
              <a:t>رضا الاعرجي</a:t>
            </a:r>
            <a:endParaRPr lang="en-US" sz="4400" dirty="0">
              <a:solidFill>
                <a:srgbClr val="00B050"/>
              </a:solidFill>
            </a:endParaRPr>
          </a:p>
          <a:p>
            <a:pPr algn="ctr"/>
            <a:r>
              <a:rPr lang="en-US" dirty="0"/>
              <a:t> </a:t>
            </a:r>
            <a:r>
              <a:rPr lang="en-US" dirty="0" smtClean="0"/>
              <a:t> </a:t>
            </a:r>
            <a:r>
              <a:rPr lang="en-US" dirty="0"/>
              <a:t>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772816"/>
            <a:ext cx="5688632"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عنوان 1"/>
          <p:cNvSpPr>
            <a:spLocks noGrp="1"/>
          </p:cNvSpPr>
          <p:nvPr>
            <p:ph type="title"/>
          </p:nvPr>
        </p:nvSpPr>
        <p:spPr/>
        <p:txBody>
          <a:bodyPr/>
          <a:lstStyle/>
          <a:p>
            <a:pPr algn="ctr"/>
            <a:r>
              <a:rPr lang="ar-IQ" dirty="0" smtClean="0">
                <a:solidFill>
                  <a:srgbClr val="7030A0"/>
                </a:solidFill>
              </a:rPr>
              <a:t>الشكل يبين انواع </a:t>
            </a:r>
            <a:r>
              <a:rPr lang="ar-IQ" dirty="0" err="1" smtClean="0">
                <a:solidFill>
                  <a:srgbClr val="7030A0"/>
                </a:solidFill>
              </a:rPr>
              <a:t>الأبر</a:t>
            </a:r>
            <a:endParaRPr lang="ar-IQ" dirty="0">
              <a:solidFill>
                <a:srgbClr val="7030A0"/>
              </a:solidFill>
            </a:endParaRPr>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001419"/>
          </a:xfrm>
        </p:spPr>
        <p:txBody>
          <a:bodyPr>
            <a:normAutofit lnSpcReduction="10000"/>
          </a:bodyPr>
          <a:lstStyle/>
          <a:p>
            <a:pPr>
              <a:buNone/>
            </a:pPr>
            <a:r>
              <a:rPr lang="ar-IQ" dirty="0" smtClean="0">
                <a:solidFill>
                  <a:srgbClr val="0070C0"/>
                </a:solidFill>
              </a:rPr>
              <a:t>   </a:t>
            </a:r>
            <a:r>
              <a:rPr lang="ar-SA" dirty="0" smtClean="0">
                <a:solidFill>
                  <a:srgbClr val="0070C0"/>
                </a:solidFill>
              </a:rPr>
              <a:t>يوجد </a:t>
            </a:r>
            <a:r>
              <a:rPr lang="ar-SA" dirty="0">
                <a:solidFill>
                  <a:srgbClr val="0070C0"/>
                </a:solidFill>
              </a:rPr>
              <a:t>بالجسم اثنتا عشرة قناة منتظمة وقناتان غير عاديتين. واحدى تلك القناتين تمر بالخط الاوسط من امام جسمنا (وهي قناة </a:t>
            </a:r>
            <a:r>
              <a:rPr lang="en-US" dirty="0">
                <a:solidFill>
                  <a:srgbClr val="0070C0"/>
                </a:solidFill>
              </a:rPr>
              <a:t> </a:t>
            </a:r>
            <a:r>
              <a:rPr lang="en-US" dirty="0" err="1">
                <a:solidFill>
                  <a:srgbClr val="0070C0"/>
                </a:solidFill>
              </a:rPr>
              <a:t>Ren</a:t>
            </a:r>
            <a:r>
              <a:rPr lang="ar-SA" dirty="0">
                <a:solidFill>
                  <a:srgbClr val="0070C0"/>
                </a:solidFill>
              </a:rPr>
              <a:t>) </a:t>
            </a:r>
            <a:r>
              <a:rPr lang="ar-SA" dirty="0" err="1">
                <a:solidFill>
                  <a:srgbClr val="0070C0"/>
                </a:solidFill>
              </a:rPr>
              <a:t>والاخرى</a:t>
            </a:r>
            <a:r>
              <a:rPr lang="ar-SA" dirty="0">
                <a:solidFill>
                  <a:srgbClr val="0070C0"/>
                </a:solidFill>
              </a:rPr>
              <a:t> تمر في الظهر بطول العمود </a:t>
            </a:r>
            <a:r>
              <a:rPr lang="ar-SA" dirty="0" err="1">
                <a:solidFill>
                  <a:srgbClr val="0070C0"/>
                </a:solidFill>
              </a:rPr>
              <a:t>الفقري </a:t>
            </a:r>
            <a:r>
              <a:rPr lang="ar-SA" dirty="0">
                <a:solidFill>
                  <a:srgbClr val="0070C0"/>
                </a:solidFill>
              </a:rPr>
              <a:t>(وهي قناة </a:t>
            </a:r>
            <a:r>
              <a:rPr lang="en-US" dirty="0">
                <a:solidFill>
                  <a:srgbClr val="0070C0"/>
                </a:solidFill>
              </a:rPr>
              <a:t>Du</a:t>
            </a:r>
            <a:r>
              <a:rPr lang="ar-SA" dirty="0">
                <a:solidFill>
                  <a:srgbClr val="0070C0"/>
                </a:solidFill>
              </a:rPr>
              <a:t> ) وقناة </a:t>
            </a:r>
            <a:r>
              <a:rPr lang="en-US" dirty="0">
                <a:solidFill>
                  <a:srgbClr val="0070C0"/>
                </a:solidFill>
              </a:rPr>
              <a:t>Du </a:t>
            </a:r>
            <a:r>
              <a:rPr lang="ar-SA" dirty="0">
                <a:solidFill>
                  <a:srgbClr val="0070C0"/>
                </a:solidFill>
              </a:rPr>
              <a:t> لها </a:t>
            </a:r>
            <a:r>
              <a:rPr lang="ar-SA" dirty="0" err="1">
                <a:solidFill>
                  <a:srgbClr val="0070C0"/>
                </a:solidFill>
              </a:rPr>
              <a:t>تحكم </a:t>
            </a:r>
            <a:r>
              <a:rPr lang="ar-SA" dirty="0">
                <a:solidFill>
                  <a:srgbClr val="0070C0"/>
                </a:solidFill>
              </a:rPr>
              <a:t>" مسيطر" على جميع قنوات </a:t>
            </a:r>
            <a:r>
              <a:rPr lang="ar-SA" dirty="0" err="1">
                <a:solidFill>
                  <a:srgbClr val="0070C0"/>
                </a:solidFill>
              </a:rPr>
              <a:t>يانغ</a:t>
            </a:r>
            <a:r>
              <a:rPr lang="ar-SA" dirty="0">
                <a:solidFill>
                  <a:srgbClr val="0070C0"/>
                </a:solidFill>
              </a:rPr>
              <a:t>, بينما تتصف قناة </a:t>
            </a:r>
            <a:r>
              <a:rPr lang="en-US" dirty="0" err="1">
                <a:solidFill>
                  <a:srgbClr val="0070C0"/>
                </a:solidFill>
              </a:rPr>
              <a:t>Ren</a:t>
            </a:r>
            <a:r>
              <a:rPr lang="ar-SA" dirty="0">
                <a:solidFill>
                  <a:srgbClr val="0070C0"/>
                </a:solidFill>
              </a:rPr>
              <a:t> المتصلة بها بتأثير تحكمي على جميع قنوات" ين" وعلى الوظائف </a:t>
            </a:r>
            <a:r>
              <a:rPr lang="ar-SA" dirty="0" smtClean="0">
                <a:solidFill>
                  <a:srgbClr val="0070C0"/>
                </a:solidFill>
              </a:rPr>
              <a:t>الا</a:t>
            </a:r>
            <a:r>
              <a:rPr lang="ar-IQ" dirty="0" smtClean="0">
                <a:solidFill>
                  <a:srgbClr val="0070C0"/>
                </a:solidFill>
              </a:rPr>
              <a:t>ي</a:t>
            </a:r>
            <a:r>
              <a:rPr lang="ar-SA" dirty="0" smtClean="0">
                <a:solidFill>
                  <a:srgbClr val="0070C0"/>
                </a:solidFill>
              </a:rPr>
              <a:t>جابية </a:t>
            </a:r>
            <a:r>
              <a:rPr lang="ar-SA" dirty="0">
                <a:solidFill>
                  <a:srgbClr val="0070C0"/>
                </a:solidFill>
              </a:rPr>
              <a:t>في </a:t>
            </a:r>
            <a:r>
              <a:rPr lang="ar-SA" dirty="0" smtClean="0">
                <a:solidFill>
                  <a:srgbClr val="0070C0"/>
                </a:solidFill>
              </a:rPr>
              <a:t>الجسم</a:t>
            </a:r>
            <a:endParaRPr lang="ar-IQ" dirty="0" smtClean="0">
              <a:solidFill>
                <a:srgbClr val="0070C0"/>
              </a:solidFill>
            </a:endParaRPr>
          </a:p>
          <a:p>
            <a:r>
              <a:rPr lang="ar-SA" dirty="0">
                <a:solidFill>
                  <a:srgbClr val="C00000"/>
                </a:solidFill>
              </a:rPr>
              <a:t>ويذكر </a:t>
            </a:r>
            <a:r>
              <a:rPr lang="ar-SA" dirty="0" err="1">
                <a:solidFill>
                  <a:srgbClr val="C00000"/>
                </a:solidFill>
              </a:rPr>
              <a:t>بينلوب</a:t>
            </a:r>
            <a:r>
              <a:rPr lang="ar-SA" dirty="0">
                <a:solidFill>
                  <a:srgbClr val="C00000"/>
                </a:solidFill>
              </a:rPr>
              <a:t> </a:t>
            </a:r>
            <a:r>
              <a:rPr lang="ar-SA" dirty="0" err="1" smtClean="0">
                <a:solidFill>
                  <a:srgbClr val="C00000"/>
                </a:solidFill>
              </a:rPr>
              <a:t>أودي </a:t>
            </a:r>
            <a:r>
              <a:rPr lang="ar-SA" dirty="0" err="1">
                <a:solidFill>
                  <a:srgbClr val="C00000"/>
                </a:solidFill>
              </a:rPr>
              <a:t>(2006 </a:t>
            </a:r>
            <a:r>
              <a:rPr lang="ar-SA" dirty="0">
                <a:solidFill>
                  <a:srgbClr val="C00000"/>
                </a:solidFill>
              </a:rPr>
              <a:t>) انه يتم </a:t>
            </a:r>
            <a:r>
              <a:rPr lang="ar-SA" dirty="0" err="1">
                <a:solidFill>
                  <a:srgbClr val="C00000"/>
                </a:solidFill>
              </a:rPr>
              <a:t>وصف </a:t>
            </a:r>
            <a:r>
              <a:rPr lang="ar-SA" dirty="0">
                <a:solidFill>
                  <a:srgbClr val="C00000"/>
                </a:solidFill>
              </a:rPr>
              <a:t>(361) نقطة وخز اساسية تبعا لمكانها على خطوط الطاقة المحددة التي يتم ترقيمها من بداية القناة, ويتم من خلال نظام الاختصار القياسي استخدام اختصار لمكان وجود ورقم النقطة,وذلك على الرغم من وجود اسم خاص لكل نقطة على سبيل </a:t>
            </a:r>
            <a:r>
              <a:rPr lang="ar-SA" dirty="0" err="1">
                <a:solidFill>
                  <a:srgbClr val="C00000"/>
                </a:solidFill>
              </a:rPr>
              <a:t>المثال </a:t>
            </a:r>
            <a:r>
              <a:rPr lang="ar-SA" dirty="0">
                <a:solidFill>
                  <a:srgbClr val="C00000"/>
                </a:solidFill>
              </a:rPr>
              <a:t>, تعرف النقطة الاولى على خط الطاقة الخاص بالرئة </a:t>
            </a:r>
            <a:r>
              <a:rPr lang="en-US" dirty="0">
                <a:solidFill>
                  <a:srgbClr val="C00000"/>
                </a:solidFill>
              </a:rPr>
              <a:t>LU1</a:t>
            </a:r>
            <a:r>
              <a:rPr lang="ar-SA" dirty="0">
                <a:solidFill>
                  <a:srgbClr val="C00000"/>
                </a:solidFill>
              </a:rPr>
              <a:t> باسم </a:t>
            </a:r>
            <a:r>
              <a:rPr lang="ar-SA" dirty="0" err="1" smtClean="0">
                <a:solidFill>
                  <a:srgbClr val="C00000"/>
                </a:solidFill>
              </a:rPr>
              <a:t>شونجغو</a:t>
            </a:r>
            <a:r>
              <a:rPr lang="ar-IQ" dirty="0" smtClean="0">
                <a:solidFill>
                  <a:srgbClr val="C00000"/>
                </a:solidFill>
              </a:rPr>
              <a:t>.         </a:t>
            </a:r>
            <a:r>
              <a:rPr lang="ar-SA" dirty="0" smtClean="0">
                <a:solidFill>
                  <a:srgbClr val="C00000"/>
                </a:solidFill>
              </a:rPr>
              <a:t> </a:t>
            </a:r>
            <a:r>
              <a:rPr lang="ar-IQ" dirty="0" smtClean="0">
                <a:solidFill>
                  <a:srgbClr val="C00000"/>
                </a:solidFill>
              </a:rPr>
              <a:t>(</a:t>
            </a:r>
            <a:r>
              <a:rPr lang="ar-SA" dirty="0" smtClean="0">
                <a:solidFill>
                  <a:srgbClr val="FF0000"/>
                </a:solidFill>
              </a:rPr>
              <a:t>وكما</a:t>
            </a:r>
            <a:r>
              <a:rPr lang="ar-SA" dirty="0" smtClean="0">
                <a:solidFill>
                  <a:srgbClr val="C00000"/>
                </a:solidFill>
              </a:rPr>
              <a:t> </a:t>
            </a:r>
            <a:r>
              <a:rPr lang="ar-SA" dirty="0">
                <a:solidFill>
                  <a:srgbClr val="FF0000"/>
                </a:solidFill>
              </a:rPr>
              <a:t>يوضح</a:t>
            </a:r>
            <a:r>
              <a:rPr lang="ar-SA" dirty="0">
                <a:solidFill>
                  <a:srgbClr val="C00000"/>
                </a:solidFill>
              </a:rPr>
              <a:t> </a:t>
            </a:r>
            <a:r>
              <a:rPr lang="ar-SA" dirty="0">
                <a:solidFill>
                  <a:srgbClr val="FF0000"/>
                </a:solidFill>
              </a:rPr>
              <a:t>في</a:t>
            </a:r>
            <a:r>
              <a:rPr lang="ar-SA" dirty="0">
                <a:solidFill>
                  <a:srgbClr val="C00000"/>
                </a:solidFill>
              </a:rPr>
              <a:t> </a:t>
            </a:r>
            <a:r>
              <a:rPr lang="ar-SA" dirty="0" smtClean="0">
                <a:solidFill>
                  <a:srgbClr val="FF0000"/>
                </a:solidFill>
              </a:rPr>
              <a:t>الشكل</a:t>
            </a:r>
            <a:r>
              <a:rPr lang="ar-IQ" dirty="0" smtClean="0">
                <a:solidFill>
                  <a:srgbClr val="C00000"/>
                </a:solidFill>
              </a:rPr>
              <a:t> </a:t>
            </a:r>
            <a:r>
              <a:rPr lang="ar-IQ" dirty="0" smtClean="0">
                <a:solidFill>
                  <a:srgbClr val="FF0000"/>
                </a:solidFill>
              </a:rPr>
              <a:t>التالي)</a:t>
            </a:r>
            <a:endParaRPr lang="en-US" dirty="0">
              <a:solidFill>
                <a:srgbClr val="FF0000"/>
              </a:solidFill>
            </a:endParaRPr>
          </a:p>
          <a:p>
            <a:pPr>
              <a:buNone/>
            </a:pPr>
            <a:endParaRPr lang="ar-IQ" dirty="0"/>
          </a:p>
        </p:txBody>
      </p:sp>
      <p:sp>
        <p:nvSpPr>
          <p:cNvPr id="2" name="عنوان 1"/>
          <p:cNvSpPr>
            <a:spLocks noGrp="1"/>
          </p:cNvSpPr>
          <p:nvPr>
            <p:ph type="title"/>
          </p:nvPr>
        </p:nvSpPr>
        <p:spPr>
          <a:xfrm>
            <a:off x="457200" y="620688"/>
            <a:ext cx="8229600" cy="648072"/>
          </a:xfrm>
        </p:spPr>
        <p:txBody>
          <a:bodyPr>
            <a:normAutofit fontScale="90000"/>
          </a:bodyPr>
          <a:lstStyle/>
          <a:p>
            <a:pPr algn="ctr"/>
            <a:r>
              <a:rPr lang="ar-SA" b="1" dirty="0">
                <a:solidFill>
                  <a:srgbClr val="7030A0"/>
                </a:solidFill>
              </a:rPr>
              <a:t>الاسس النظرية للوخز بالإبر الصينية </a:t>
            </a:r>
            <a:r>
              <a:rPr lang="en-US" dirty="0">
                <a:solidFill>
                  <a:srgbClr val="7030A0"/>
                </a:solidFill>
              </a:rPr>
              <a:t/>
            </a:r>
            <a:br>
              <a:rPr lang="en-US" dirty="0">
                <a:solidFill>
                  <a:srgbClr val="7030A0"/>
                </a:solidFill>
              </a:rPr>
            </a:br>
            <a:endParaRPr lang="ar-IQ" dirty="0">
              <a:solidFill>
                <a:srgbClr val="7030A0"/>
              </a:solidFill>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836712"/>
            <a:ext cx="7128792" cy="5256584"/>
          </a:xfrm>
          <a:prstGeom prst="rect">
            <a:avLst/>
          </a:prstGeom>
          <a:noFill/>
          <a:ln w="9525" cmpd="sng">
            <a:solidFill>
              <a:srgbClr val="632523"/>
            </a:solidFill>
            <a:miter lim="800000"/>
            <a:headEnd/>
            <a:tailEnd/>
          </a:ln>
          <a:effectLst/>
        </p:spPr>
      </p:pic>
      <p:sp>
        <p:nvSpPr>
          <p:cNvPr id="13313" name="Rectangle 1"/>
          <p:cNvSpPr>
            <a:spLocks noChangeArrowheads="1"/>
          </p:cNvSpPr>
          <p:nvPr/>
        </p:nvSpPr>
        <p:spPr bwMode="auto">
          <a:xfrm>
            <a:off x="1801852" y="262579"/>
            <a:ext cx="554029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SA"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يوضح مسارات الطاقة للمقطع الأمامي والخلفي والجانبي لجسم الإنسان</a:t>
            </a:r>
            <a:r>
              <a:rPr kumimoji="0" lang="ar-SA" sz="2000" b="0"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endParaRPr kumimoji="0" lang="ar-SA" sz="2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400600"/>
          </a:xfrm>
        </p:spPr>
        <p:txBody>
          <a:bodyPr>
            <a:normAutofit fontScale="77500" lnSpcReduction="20000"/>
          </a:bodyPr>
          <a:lstStyle/>
          <a:p>
            <a:r>
              <a:rPr lang="ar-EG" dirty="0">
                <a:solidFill>
                  <a:schemeClr val="accent1"/>
                </a:solidFill>
              </a:rPr>
              <a:t> أن عملية استخدام الابر الصينية تتم في عدة طرق وهي:</a:t>
            </a:r>
            <a:endParaRPr lang="en-US" dirty="0">
              <a:solidFill>
                <a:schemeClr val="accent1"/>
              </a:solidFill>
            </a:endParaRPr>
          </a:p>
          <a:p>
            <a:pPr lvl="0"/>
            <a:r>
              <a:rPr lang="ar-EG" b="1" dirty="0">
                <a:solidFill>
                  <a:srgbClr val="7030A0"/>
                </a:solidFill>
              </a:rPr>
              <a:t>إدخال</a:t>
            </a:r>
            <a:r>
              <a:rPr lang="ar-EG" b="1" dirty="0"/>
              <a:t> </a:t>
            </a:r>
            <a:r>
              <a:rPr lang="ar-EG" b="1" dirty="0">
                <a:solidFill>
                  <a:srgbClr val="7030A0"/>
                </a:solidFill>
              </a:rPr>
              <a:t>الإبرة</a:t>
            </a:r>
            <a:r>
              <a:rPr lang="ar-EG" b="1" dirty="0"/>
              <a:t> </a:t>
            </a:r>
            <a:r>
              <a:rPr lang="ar-EG" b="1" dirty="0" smtClean="0"/>
              <a:t>:</a:t>
            </a:r>
            <a:endParaRPr lang="en-US" dirty="0"/>
          </a:p>
          <a:p>
            <a:r>
              <a:rPr lang="ar-EG" dirty="0">
                <a:solidFill>
                  <a:schemeClr val="accent6">
                    <a:lumMod val="75000"/>
                  </a:schemeClr>
                </a:solidFill>
              </a:rPr>
              <a:t>يجب أن يتم إدخال الإبر بشكل سريع تجنبا لحدوث الألم، يتم مسك الإبرة من خلال الأنبوب المرفق بها لتجنب تلوثها، ثم يجب أن تطمئن المريض وتخبره أنه لن يشعر بأي ألم حاد، وخصوصا إذا كان الجلد ساخن ومتعرق</a:t>
            </a:r>
            <a:r>
              <a:rPr lang="ar-EG" b="1" dirty="0">
                <a:solidFill>
                  <a:schemeClr val="accent6">
                    <a:lumMod val="75000"/>
                  </a:schemeClr>
                </a:solidFill>
              </a:rPr>
              <a:t> </a:t>
            </a:r>
            <a:r>
              <a:rPr lang="ar-EG" dirty="0">
                <a:solidFill>
                  <a:schemeClr val="accent6">
                    <a:lumMod val="75000"/>
                  </a:schemeClr>
                </a:solidFill>
              </a:rPr>
              <a:t>وإذا كان هناك ألم حاد، إذا لامست الإبرة العصب أو جدار الوعاء الدموي، حاول ضبط الإبرة أولا إما أعمق قليلاً أو أكثر سطحية ولكن إذا استمر الألم يجب إزالة الإبرة، وإذا استمر الألم حتى بعد إزالة الإبرة فمن أفضل الطرق لإيقاف ذلك الألم أن تعيد إدخال الإبرة بسرعة بجانب مكان الإدخال الأول فهذا يعمل على إيقاف الألم، ولكن عليك أن تكون أكثر ثقة في ادائك. اجعل من عاداتك حساب عدد الإبر التي تقوم بإدخالها (وكذلك عدد الأنابيب المرفقة بالإبر) من الأفضل مرتين للتأكد من العدد، ثم قم بتسجيل العدد بشكل منظم حتى يمكنك الاضطلاع عليه فيما بعد للتأكد ما إذا كنت قمت بإزالة كل الإبر، ثم قم بالعد مرة أخرى لتجنب الاخطاء البشرية. تدخل الإبرة مرة واحدة فى الأنسجة تحت الجلد، ويمكن أن تميل إلى أحد الجانبين إذا كانت غير مدعمة إذا كان الوخز بالإبر السطحية، ولكن نحتاج إلى اختراق اعمق لتنشيط أو لتهدأ الطاقة، وذلك لأن معظم نقاط الوخز تقع في العضلات، وعدد قليل يقع في النسيج الضام،(وعلى سبيل المثال نجد ان نقطة (</a:t>
            </a:r>
            <a:r>
              <a:rPr lang="en-US" dirty="0">
                <a:solidFill>
                  <a:schemeClr val="accent6">
                    <a:lumMod val="75000"/>
                  </a:schemeClr>
                </a:solidFill>
              </a:rPr>
              <a:t>BL60</a:t>
            </a:r>
            <a:r>
              <a:rPr lang="ar-EG" dirty="0">
                <a:solidFill>
                  <a:schemeClr val="accent6">
                    <a:lumMod val="75000"/>
                  </a:schemeClr>
                </a:solidFill>
              </a:rPr>
              <a:t>) و (</a:t>
            </a:r>
            <a:r>
              <a:rPr lang="en-US" dirty="0">
                <a:solidFill>
                  <a:schemeClr val="accent6">
                    <a:lumMod val="75000"/>
                  </a:schemeClr>
                </a:solidFill>
              </a:rPr>
              <a:t>KI3</a:t>
            </a:r>
            <a:r>
              <a:rPr lang="ar-EG" dirty="0">
                <a:solidFill>
                  <a:schemeClr val="accent6">
                    <a:lumMod val="75000"/>
                  </a:schemeClr>
                </a:solidFill>
              </a:rPr>
              <a:t>) تقع أمام وتر </a:t>
            </a:r>
            <a:r>
              <a:rPr lang="ar-EG" dirty="0" err="1">
                <a:solidFill>
                  <a:schemeClr val="accent6">
                    <a:lumMod val="75000"/>
                  </a:schemeClr>
                </a:solidFill>
              </a:rPr>
              <a:t>اكيلس</a:t>
            </a:r>
            <a:r>
              <a:rPr lang="ar-EG" dirty="0">
                <a:solidFill>
                  <a:schemeClr val="accent6">
                    <a:lumMod val="75000"/>
                  </a:schemeClr>
                </a:solidFill>
              </a:rPr>
              <a:t> بشكل مباشر)، ولذلك يتم دفع الإبر داخل الطبقة العضلية ويمكن أن يكون هناك مقاومة طفيفة حيث ان الإبرة تمر خلال انسجة عضلية واتجاه الوخز يكون عمودي على الجلد باستثناء الوخز عند القفص الصدري وعظم القص. </a:t>
            </a:r>
            <a:r>
              <a:rPr lang="en-US" dirty="0" smtClean="0">
                <a:solidFill>
                  <a:schemeClr val="accent6">
                    <a:lumMod val="75000"/>
                  </a:schemeClr>
                </a:solidFill>
              </a:rPr>
              <a:t>. </a:t>
            </a:r>
            <a:endParaRPr lang="ar-IQ" dirty="0">
              <a:solidFill>
                <a:schemeClr val="accent6">
                  <a:lumMod val="75000"/>
                </a:schemeClr>
              </a:solidFill>
            </a:endParaRPr>
          </a:p>
        </p:txBody>
      </p:sp>
      <p:sp>
        <p:nvSpPr>
          <p:cNvPr id="2" name="عنوان 1"/>
          <p:cNvSpPr>
            <a:spLocks noGrp="1"/>
          </p:cNvSpPr>
          <p:nvPr>
            <p:ph type="title"/>
          </p:nvPr>
        </p:nvSpPr>
        <p:spPr>
          <a:xfrm>
            <a:off x="457200" y="404664"/>
            <a:ext cx="8229600" cy="792088"/>
          </a:xfrm>
        </p:spPr>
        <p:txBody>
          <a:bodyPr>
            <a:normAutofit fontScale="90000"/>
          </a:bodyPr>
          <a:lstStyle/>
          <a:p>
            <a:pPr algn="ctr"/>
            <a:r>
              <a:rPr lang="ar-EG" b="1" dirty="0">
                <a:solidFill>
                  <a:srgbClr val="7030A0"/>
                </a:solidFill>
              </a:rPr>
              <a:t>كيفية استخدام الابر الصينية:</a:t>
            </a:r>
            <a:r>
              <a:rPr lang="en-US" dirty="0">
                <a:solidFill>
                  <a:srgbClr val="7030A0"/>
                </a:solidFill>
              </a:rPr>
              <a:t/>
            </a:r>
            <a:br>
              <a:rPr lang="en-US" dirty="0">
                <a:solidFill>
                  <a:srgbClr val="7030A0"/>
                </a:solidFill>
              </a:rPr>
            </a:br>
            <a:endParaRPr lang="ar-IQ" dirty="0">
              <a:solidFill>
                <a:srgbClr val="7030A0"/>
              </a:solidFill>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09126" y="1653089"/>
            <a:ext cx="7325748" cy="4182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عنوان 1"/>
          <p:cNvSpPr>
            <a:spLocks noGrp="1"/>
          </p:cNvSpPr>
          <p:nvPr>
            <p:ph type="title"/>
          </p:nvPr>
        </p:nvSpPr>
        <p:spPr>
          <a:xfrm>
            <a:off x="457200" y="1268760"/>
            <a:ext cx="8229600" cy="148878"/>
          </a:xfrm>
        </p:spPr>
        <p:txBody>
          <a:bodyPr>
            <a:normAutofit fontScale="90000"/>
          </a:bodyPr>
          <a:lstStyle/>
          <a:p>
            <a:pPr algn="ctr"/>
            <a:r>
              <a:rPr lang="ar-EG" b="1" dirty="0">
                <a:solidFill>
                  <a:srgbClr val="7030A0"/>
                </a:solidFill>
              </a:rPr>
              <a:t>يوضح كيف ادخال الابرة داخل الجسم</a:t>
            </a:r>
            <a:r>
              <a:rPr lang="en-US" dirty="0">
                <a:solidFill>
                  <a:srgbClr val="7030A0"/>
                </a:solidFill>
              </a:rPr>
              <a:t/>
            </a:r>
            <a:br>
              <a:rPr lang="en-US" dirty="0">
                <a:solidFill>
                  <a:srgbClr val="7030A0"/>
                </a:solidFill>
              </a:rPr>
            </a:br>
            <a:r>
              <a:rPr lang="ar-IQ" b="1" dirty="0">
                <a:solidFill>
                  <a:srgbClr val="7030A0"/>
                </a:solidFill>
              </a:rPr>
              <a:t> </a:t>
            </a:r>
            <a:r>
              <a:rPr lang="en-US" dirty="0">
                <a:solidFill>
                  <a:srgbClr val="7030A0"/>
                </a:solidFill>
              </a:rPr>
              <a:t/>
            </a:r>
            <a:br>
              <a:rPr lang="en-US" dirty="0">
                <a:solidFill>
                  <a:srgbClr val="7030A0"/>
                </a:solidFill>
              </a:rPr>
            </a:br>
            <a:endParaRPr lang="ar-IQ" dirty="0">
              <a:solidFill>
                <a:srgbClr val="7030A0"/>
              </a:solidFill>
            </a:endParaRPr>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04664"/>
            <a:ext cx="8229600" cy="6048672"/>
          </a:xfrm>
        </p:spPr>
        <p:txBody>
          <a:bodyPr>
            <a:normAutofit/>
          </a:bodyPr>
          <a:lstStyle/>
          <a:p>
            <a:pPr marL="566928" lvl="0" indent="-457200">
              <a:buFont typeface="+mj-lt"/>
              <a:buAutoNum type="arabicPeriod"/>
            </a:pPr>
            <a:r>
              <a:rPr lang="ar-IQ" sz="2400" b="1" dirty="0" err="1" smtClean="0">
                <a:solidFill>
                  <a:srgbClr val="7030A0"/>
                </a:solidFill>
              </a:rPr>
              <a:t>2ـ</a:t>
            </a:r>
            <a:r>
              <a:rPr lang="ar-IQ" sz="2400" b="1" dirty="0" smtClean="0">
                <a:solidFill>
                  <a:srgbClr val="7030A0"/>
                </a:solidFill>
              </a:rPr>
              <a:t> </a:t>
            </a:r>
            <a:r>
              <a:rPr lang="ar-EG" sz="2400" b="1" dirty="0" smtClean="0">
                <a:solidFill>
                  <a:srgbClr val="7030A0"/>
                </a:solidFill>
              </a:rPr>
              <a:t>تحفيز </a:t>
            </a:r>
            <a:r>
              <a:rPr lang="ar-EG" sz="2400" b="1" dirty="0">
                <a:solidFill>
                  <a:srgbClr val="7030A0"/>
                </a:solidFill>
              </a:rPr>
              <a:t>الابر الصينية: </a:t>
            </a:r>
            <a:endParaRPr lang="en-US" sz="2400" dirty="0" smtClean="0">
              <a:solidFill>
                <a:srgbClr val="7030A0"/>
              </a:solidFill>
            </a:endParaRPr>
          </a:p>
          <a:p>
            <a:r>
              <a:rPr lang="en-US" sz="2400" dirty="0">
                <a:solidFill>
                  <a:srgbClr val="7030A0"/>
                </a:solidFill>
              </a:rPr>
              <a:t> </a:t>
            </a:r>
            <a:r>
              <a:rPr lang="ar-EG" sz="2400" b="1" dirty="0">
                <a:solidFill>
                  <a:srgbClr val="7030A0"/>
                </a:solidFill>
              </a:rPr>
              <a:t>يمكن تحفيز الإبر بطريقتين </a:t>
            </a:r>
            <a:r>
              <a:rPr lang="ar-EG" sz="2400" b="1" dirty="0" smtClean="0">
                <a:solidFill>
                  <a:srgbClr val="7030A0"/>
                </a:solidFill>
              </a:rPr>
              <a:t>هما: </a:t>
            </a:r>
            <a:endParaRPr lang="en-US" sz="2400" dirty="0" smtClean="0">
              <a:solidFill>
                <a:srgbClr val="7030A0"/>
              </a:solidFill>
            </a:endParaRPr>
          </a:p>
          <a:p>
            <a:pPr lvl="0"/>
            <a:r>
              <a:rPr lang="ar-IQ" sz="2400" dirty="0" smtClean="0">
                <a:solidFill>
                  <a:schemeClr val="accent3">
                    <a:lumMod val="50000"/>
                  </a:schemeClr>
                </a:solidFill>
              </a:rPr>
              <a:t>1ـ </a:t>
            </a:r>
            <a:r>
              <a:rPr lang="ar-EG" sz="2400" dirty="0" smtClean="0">
                <a:solidFill>
                  <a:schemeClr val="accent3">
                    <a:lumMod val="50000"/>
                  </a:schemeClr>
                </a:solidFill>
              </a:rPr>
              <a:t>الرفع</a:t>
            </a:r>
            <a:r>
              <a:rPr lang="ar-EG" sz="2400" dirty="0" smtClean="0"/>
              <a:t> </a:t>
            </a:r>
            <a:r>
              <a:rPr lang="ar-EG" sz="2400" dirty="0">
                <a:solidFill>
                  <a:schemeClr val="accent3">
                    <a:lumMod val="50000"/>
                  </a:schemeClr>
                </a:solidFill>
              </a:rPr>
              <a:t>والدفع</a:t>
            </a:r>
            <a:r>
              <a:rPr lang="ar-EG" sz="2400" dirty="0"/>
              <a:t> ، الحركات الرأسية المتكررة </a:t>
            </a:r>
            <a:r>
              <a:rPr lang="ar-EG" sz="2400" dirty="0" smtClean="0"/>
              <a:t>لحوال</a:t>
            </a:r>
            <a:r>
              <a:rPr lang="ar-IQ" sz="2400" dirty="0" smtClean="0"/>
              <a:t>ي</a:t>
            </a:r>
            <a:r>
              <a:rPr lang="ar-EG" sz="2400" dirty="0" smtClean="0"/>
              <a:t> </a:t>
            </a:r>
            <a:r>
              <a:rPr lang="ar-EG" sz="2400" dirty="0"/>
              <a:t>(1 – 2 سم), وتعرف هذه الطريقة باسم "نقر العصفور".</a:t>
            </a:r>
            <a:endParaRPr lang="en-US" sz="2400" dirty="0"/>
          </a:p>
          <a:p>
            <a:pPr lvl="0"/>
            <a:r>
              <a:rPr lang="ar-IQ" sz="2400" dirty="0" smtClean="0">
                <a:solidFill>
                  <a:schemeClr val="accent3">
                    <a:lumMod val="50000"/>
                  </a:schemeClr>
                </a:solidFill>
              </a:rPr>
              <a:t>2ـ </a:t>
            </a:r>
            <a:r>
              <a:rPr lang="ar-EG" sz="2400" dirty="0" smtClean="0">
                <a:solidFill>
                  <a:schemeClr val="accent3">
                    <a:lumMod val="50000"/>
                  </a:schemeClr>
                </a:solidFill>
              </a:rPr>
              <a:t>الدوران</a:t>
            </a:r>
            <a:r>
              <a:rPr lang="ar-EG" sz="2400" dirty="0" smtClean="0"/>
              <a:t> </a:t>
            </a:r>
            <a:r>
              <a:rPr lang="ar-EG" sz="2400" dirty="0"/>
              <a:t>، الدوران السريع لحوالي (90 درجة) باستخدام السبابة والإبهام. </a:t>
            </a:r>
            <a:endParaRPr lang="en-US" sz="2400" dirty="0"/>
          </a:p>
          <a:p>
            <a:r>
              <a:rPr lang="ar-EG" sz="2400" dirty="0"/>
              <a:t>يكون التحفيز حتى يشعر المريض بتدفق الطاقة ، غالبا في نفس الوقت تقبض الأنسجة على الإبرة، ومعظم المعالجين لا يخبروا المريض بالضبط ما يتوقعه من إحساس حتى لا يتأثر وصفه بما يشعر به.     </a:t>
            </a:r>
            <a:endParaRPr lang="en-US" sz="2400" dirty="0"/>
          </a:p>
          <a:p>
            <a:pPr algn="ctr"/>
            <a:r>
              <a:rPr lang="ar-EG" sz="1800" b="1" dirty="0">
                <a:solidFill>
                  <a:srgbClr val="FF0000"/>
                </a:solidFill>
              </a:rPr>
              <a:t>الشكل (8) يوضح </a:t>
            </a:r>
            <a:r>
              <a:rPr lang="ar-EG" sz="1800" b="1" dirty="0" smtClean="0">
                <a:solidFill>
                  <a:srgbClr val="FF0000"/>
                </a:solidFill>
              </a:rPr>
              <a:t>التحفيز بالدوران</a:t>
            </a:r>
            <a:endParaRPr lang="ar-IQ" sz="1800" b="1" dirty="0" smtClean="0">
              <a:solidFill>
                <a:srgbClr val="FF0000"/>
              </a:solidFill>
            </a:endParaRPr>
          </a:p>
          <a:p>
            <a:pPr algn="ctr"/>
            <a:endParaRPr lang="en-US" sz="1800" dirty="0">
              <a:solidFill>
                <a:srgbClr val="FF0000"/>
              </a:solidFill>
            </a:endParaRPr>
          </a:p>
        </p:txBody>
      </p:sp>
      <p:pic>
        <p:nvPicPr>
          <p:cNvPr id="4" name="صورة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149080"/>
            <a:ext cx="6480720" cy="2448272"/>
          </a:xfrm>
          <a:prstGeom prst="rect">
            <a:avLst/>
          </a:prstGeom>
          <a:noFill/>
          <a:ln>
            <a:noFill/>
          </a:ln>
        </p:spPr>
      </p:pic>
    </p:spTree>
  </p:cSld>
  <p:clrMapOvr>
    <a:masterClrMapping/>
  </p:clrMapOvr>
  <p:transition>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577483"/>
          </a:xfrm>
        </p:spPr>
        <p:txBody>
          <a:bodyPr>
            <a:normAutofit/>
          </a:bodyPr>
          <a:lstStyle/>
          <a:p>
            <a:pPr lvl="0">
              <a:buNone/>
            </a:pPr>
            <a:r>
              <a:rPr lang="ar-IQ" b="1" dirty="0" err="1" smtClean="0">
                <a:solidFill>
                  <a:srgbClr val="7030A0"/>
                </a:solidFill>
              </a:rPr>
              <a:t>3ـ</a:t>
            </a:r>
            <a:r>
              <a:rPr lang="ar-IQ" b="1" dirty="0" smtClean="0">
                <a:solidFill>
                  <a:srgbClr val="7030A0"/>
                </a:solidFill>
              </a:rPr>
              <a:t> </a:t>
            </a:r>
            <a:r>
              <a:rPr lang="ar-SA" b="1" dirty="0" smtClean="0">
                <a:solidFill>
                  <a:srgbClr val="7030A0"/>
                </a:solidFill>
              </a:rPr>
              <a:t>الاحتفاظ </a:t>
            </a:r>
            <a:r>
              <a:rPr lang="ar-SA" b="1" dirty="0" err="1">
                <a:solidFill>
                  <a:srgbClr val="7030A0"/>
                </a:solidFill>
              </a:rPr>
              <a:t>بالإبر:</a:t>
            </a:r>
            <a:r>
              <a:rPr lang="ar-SA" b="1" dirty="0">
                <a:solidFill>
                  <a:srgbClr val="7030A0"/>
                </a:solidFill>
              </a:rPr>
              <a:t> </a:t>
            </a:r>
            <a:endParaRPr lang="en-US" dirty="0" smtClean="0">
              <a:solidFill>
                <a:srgbClr val="7030A0"/>
              </a:solidFill>
            </a:endParaRPr>
          </a:p>
          <a:p>
            <a:r>
              <a:rPr lang="ar-SA" dirty="0">
                <a:solidFill>
                  <a:schemeClr val="accent3">
                    <a:lumMod val="50000"/>
                  </a:schemeClr>
                </a:solidFill>
              </a:rPr>
              <a:t>ان التقاليد حول العلاج بالوخز بالإبر أن يترك المريض مستلقياً في وضع مريح وتكون مده الإبرة في جسمه حوالي(20) دقيقة (مدة الاحتفاظ بالإبر داخل أنسجة الجسم)، ومع ذلك فإن الاستجابة للعلاج تبدأ بعد (10) دقائق من الوخز، ونقاط تحفيز الطاقة الموجودة في الألياف العضلية لا تحتاج لوقت طويل في العلاج، ففي كثير من الحالات عند وخز نقاط الطاقة يحدث رد فعل في بضع دقائق وذلك من خلال المنعكسات العصبية , ويمكن للمريض أن يصل إلى حالة الاسترخاء العميق في خلال (10) دقائق , ولكن (20 – 30) دقيقة من الاستلقاء قد تؤدى إلى مزيد من الاسترخاء والتهدئة إذا كان الوضع يسمح </a:t>
            </a:r>
            <a:r>
              <a:rPr lang="ar-SA" dirty="0" smtClean="0">
                <a:solidFill>
                  <a:schemeClr val="accent3">
                    <a:lumMod val="50000"/>
                  </a:schemeClr>
                </a:solidFill>
              </a:rPr>
              <a:t>بذلك</a:t>
            </a:r>
            <a:r>
              <a:rPr lang="ar-IQ" dirty="0" smtClean="0">
                <a:solidFill>
                  <a:schemeClr val="accent3">
                    <a:lumMod val="50000"/>
                  </a:schemeClr>
                </a:solidFill>
              </a:rPr>
              <a:t> .</a:t>
            </a:r>
            <a:endParaRPr lang="ar-IQ" dirty="0">
              <a:solidFill>
                <a:schemeClr val="accent3">
                  <a:lumMod val="50000"/>
                </a:schemeClr>
              </a:solidFill>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idx="1"/>
          </p:nvPr>
        </p:nvSpPr>
        <p:spPr>
          <a:xfrm>
            <a:off x="457200" y="765175"/>
            <a:ext cx="8229600" cy="5360988"/>
          </a:xfrm>
        </p:spPr>
        <p:txBody>
          <a:bodyPr>
            <a:normAutofit fontScale="97500" lnSpcReduction="10000"/>
          </a:bodyPr>
          <a:lstStyle/>
          <a:p>
            <a:pPr lvl="0">
              <a:buNone/>
            </a:pPr>
            <a:r>
              <a:rPr lang="ar-IQ" sz="3700" b="1" dirty="0" smtClean="0">
                <a:solidFill>
                  <a:srgbClr val="7030A0"/>
                </a:solidFill>
              </a:rPr>
              <a:t>    </a:t>
            </a:r>
            <a:r>
              <a:rPr lang="ar-IQ" sz="3700" b="1" dirty="0" err="1" smtClean="0">
                <a:solidFill>
                  <a:srgbClr val="7030A0"/>
                </a:solidFill>
              </a:rPr>
              <a:t>4ـ</a:t>
            </a:r>
            <a:r>
              <a:rPr lang="ar-IQ" sz="3700" b="1" dirty="0" smtClean="0">
                <a:solidFill>
                  <a:srgbClr val="7030A0"/>
                </a:solidFill>
              </a:rPr>
              <a:t> </a:t>
            </a:r>
            <a:r>
              <a:rPr lang="ar-SA" sz="3700" b="1" dirty="0" smtClean="0">
                <a:solidFill>
                  <a:srgbClr val="7030A0"/>
                </a:solidFill>
              </a:rPr>
              <a:t>إزالة </a:t>
            </a:r>
            <a:r>
              <a:rPr lang="ar-SA" sz="3700" b="1" dirty="0" err="1" smtClean="0">
                <a:solidFill>
                  <a:srgbClr val="7030A0"/>
                </a:solidFill>
              </a:rPr>
              <a:t>الإبر </a:t>
            </a:r>
            <a:r>
              <a:rPr lang="ar-SA" sz="3700" b="1" dirty="0" err="1">
                <a:solidFill>
                  <a:srgbClr val="7030A0"/>
                </a:solidFill>
              </a:rPr>
              <a:t>:</a:t>
            </a:r>
            <a:endParaRPr lang="en-US" sz="3700" dirty="0">
              <a:solidFill>
                <a:srgbClr val="7030A0"/>
              </a:solidFill>
            </a:endParaRPr>
          </a:p>
          <a:p>
            <a:r>
              <a:rPr lang="ar-SA" sz="4100" b="1" dirty="0">
                <a:solidFill>
                  <a:srgbClr val="C00000"/>
                </a:solidFill>
              </a:rPr>
              <a:t> </a:t>
            </a:r>
            <a:r>
              <a:rPr lang="ar-SA" sz="4100" dirty="0">
                <a:solidFill>
                  <a:srgbClr val="C00000"/>
                </a:solidFill>
              </a:rPr>
              <a:t>تتم عملية سحب الإبر بعد اكتمال وقت الجلسة المحددة لها, وهناك بعض المعالجين يقومون بعد ذلك بالضغط على مكان الوخز لمدة وجيزة باستخدام قطعة من القطن وليس باستخدام الأصابع- لتجنب نقل العدوى لوقف أي كمية صغيرة من النزيف، وأخيرا تأكد من إزالة جميع الإبر ووضعها فى مكان آمن بعيدا عن متناول أحد وفى حاوية صلبة </a:t>
            </a:r>
            <a:r>
              <a:rPr lang="ar-SA" sz="4100" dirty="0" err="1">
                <a:solidFill>
                  <a:srgbClr val="C00000"/>
                </a:solidFill>
              </a:rPr>
              <a:t>ومغلقة.</a:t>
            </a:r>
            <a:r>
              <a:rPr lang="ar-SA" sz="4100" dirty="0">
                <a:solidFill>
                  <a:srgbClr val="C00000"/>
                </a:solidFill>
              </a:rPr>
              <a:t> </a:t>
            </a:r>
            <a:r>
              <a:rPr lang="ar-SA" sz="4100" b="1" dirty="0">
                <a:solidFill>
                  <a:srgbClr val="C00000"/>
                </a:solidFill>
              </a:rPr>
              <a:t> </a:t>
            </a:r>
            <a:endParaRPr lang="en-US" sz="4100" dirty="0">
              <a:solidFill>
                <a:srgbClr val="C00000"/>
              </a:solidFill>
            </a:endParaRPr>
          </a:p>
          <a:p>
            <a:pPr lvl="0">
              <a:buNone/>
            </a:pPr>
            <a:endParaRPr lang="en-US" dirty="0"/>
          </a:p>
          <a:p>
            <a:pPr>
              <a:buNone/>
            </a:pPr>
            <a:endParaRPr lang="ar-IQ" dirty="0"/>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a:t>لا توجد طريقة أكيدة لتوقع رد فعل المريض للعلاج، وذلك فإن النهج الأكثر منطقية هو تجربة العلاج مع كل المرضى </a:t>
            </a:r>
            <a:r>
              <a:rPr lang="ar-SA" dirty="0" smtClean="0"/>
              <a:t>ولا</a:t>
            </a:r>
            <a:r>
              <a:rPr lang="en-US" dirty="0" smtClean="0"/>
              <a:t> </a:t>
            </a:r>
            <a:r>
              <a:rPr lang="ar-SA" dirty="0" smtClean="0"/>
              <a:t>تحفز </a:t>
            </a:r>
            <a:r>
              <a:rPr lang="ar-SA" dirty="0"/>
              <a:t>الابر بشكل قوي في أول جلسة للعلاج، ثم بعد ذلك إذا لم يكن هناك أي رد فعل، ممكن زيادة قوة العلاج عما سبق تدريجيا، ومراعاة التدرج بالعلاج بما لا يزيد عن (4 أو 5) نقاط، ثم تحفيز الإبر مرة واحدة فقط ولا تترك أكثر من (10 دقائق) وبالرغم من هذا الحذر في العلاج فسوف نجد ان عدد قليل من المرضى سيكون لهم رد فعل شديد (حاد)، لذلك فمن المنطقي المتناقش مع المريض لاختيار أنسب الطرق العلاجية معه  إما لإعطاء جرعة علاج أخف شدة في الجلسة التالية أو التخلي عن العلاج بالوخز بالإبر</a:t>
            </a:r>
            <a:endParaRPr lang="ar-IQ" dirty="0"/>
          </a:p>
        </p:txBody>
      </p:sp>
      <p:sp>
        <p:nvSpPr>
          <p:cNvPr id="3" name="عنوان 2"/>
          <p:cNvSpPr>
            <a:spLocks noGrp="1"/>
          </p:cNvSpPr>
          <p:nvPr>
            <p:ph type="title"/>
          </p:nvPr>
        </p:nvSpPr>
        <p:spPr/>
        <p:txBody>
          <a:bodyPr/>
          <a:lstStyle/>
          <a:p>
            <a:pPr algn="ctr"/>
            <a:r>
              <a:rPr lang="ar-SA" dirty="0">
                <a:solidFill>
                  <a:schemeClr val="accent4">
                    <a:lumMod val="60000"/>
                    <a:lumOff val="40000"/>
                  </a:schemeClr>
                </a:solidFill>
                <a:effectLst/>
              </a:rPr>
              <a:t>مدى الاستجابة للإبر الصينية </a:t>
            </a:r>
            <a:endParaRPr lang="ar-IQ" dirty="0">
              <a:solidFill>
                <a:schemeClr val="accent4">
                  <a:lumMod val="60000"/>
                  <a:lumOff val="40000"/>
                </a:schemeClr>
              </a:solidFill>
            </a:endParaRPr>
          </a:p>
        </p:txBody>
      </p:sp>
    </p:spTree>
    <p:extLst>
      <p:ext uri="{BB962C8B-B14F-4D97-AF65-F5344CB8AC3E}">
        <p14:creationId xmlns:p14="http://schemas.microsoft.com/office/powerpoint/2010/main" val="347201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145435"/>
          </a:xfrm>
        </p:spPr>
        <p:txBody>
          <a:bodyPr>
            <a:normAutofit/>
          </a:bodyPr>
          <a:lstStyle/>
          <a:p>
            <a:pPr algn="ctr">
              <a:buNone/>
            </a:pPr>
            <a:endParaRPr lang="ar-IQ" sz="8000" dirty="0" smtClean="0">
              <a:solidFill>
                <a:srgbClr val="7030A0"/>
              </a:solidFill>
            </a:endParaRPr>
          </a:p>
          <a:p>
            <a:pPr algn="ctr">
              <a:buNone/>
            </a:pPr>
            <a:r>
              <a:rPr lang="ar-IQ" sz="8000" dirty="0" smtClean="0">
                <a:solidFill>
                  <a:srgbClr val="7030A0"/>
                </a:solidFill>
              </a:rPr>
              <a:t>شكراً لحسن أصغائكم</a:t>
            </a:r>
            <a:endParaRPr lang="ar-IQ" sz="8000" dirty="0">
              <a:solidFill>
                <a:srgbClr val="7030A0"/>
              </a:solidFill>
            </a:endParaRPr>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229600" cy="4713387"/>
          </a:xfrm>
        </p:spPr>
        <p:txBody>
          <a:bodyPr>
            <a:normAutofit/>
          </a:bodyPr>
          <a:lstStyle/>
          <a:p>
            <a:pPr>
              <a:buNone/>
            </a:pPr>
            <a:r>
              <a:rPr lang="ar-SA" dirty="0">
                <a:solidFill>
                  <a:srgbClr val="0070C0"/>
                </a:solidFill>
              </a:rPr>
              <a:t>الوخز </a:t>
            </a:r>
            <a:r>
              <a:rPr lang="ar-SA" dirty="0" smtClean="0">
                <a:solidFill>
                  <a:srgbClr val="0070C0"/>
                </a:solidFill>
              </a:rPr>
              <a:t>بالآبر </a:t>
            </a:r>
            <a:r>
              <a:rPr lang="ar-SA" dirty="0">
                <a:solidFill>
                  <a:srgbClr val="0070C0"/>
                </a:solidFill>
              </a:rPr>
              <a:t>الصينية هو احد فروع الطب الصيني وكانت نشأته في الصين لأكثر </a:t>
            </a:r>
            <a:r>
              <a:rPr lang="ar-SA" dirty="0" smtClean="0">
                <a:solidFill>
                  <a:srgbClr val="0070C0"/>
                </a:solidFill>
              </a:rPr>
              <a:t>من</a:t>
            </a:r>
            <a:r>
              <a:rPr lang="ar-IQ" dirty="0" smtClean="0">
                <a:solidFill>
                  <a:srgbClr val="0070C0"/>
                </a:solidFill>
              </a:rPr>
              <a:t> </a:t>
            </a:r>
            <a:r>
              <a:rPr lang="ar-SA" dirty="0" smtClean="0">
                <a:solidFill>
                  <a:srgbClr val="0070C0"/>
                </a:solidFill>
              </a:rPr>
              <a:t> </a:t>
            </a:r>
            <a:r>
              <a:rPr lang="ar-SA" dirty="0">
                <a:solidFill>
                  <a:srgbClr val="0070C0"/>
                </a:solidFill>
              </a:rPr>
              <a:t>(500 ) عاما مضت، ويعتمد علاج الوخز </a:t>
            </a:r>
            <a:r>
              <a:rPr lang="ar-SA" dirty="0" smtClean="0">
                <a:solidFill>
                  <a:srgbClr val="0070C0"/>
                </a:solidFill>
              </a:rPr>
              <a:t>بال</a:t>
            </a:r>
            <a:r>
              <a:rPr lang="ar-IQ" dirty="0" smtClean="0">
                <a:solidFill>
                  <a:srgbClr val="0070C0"/>
                </a:solidFill>
              </a:rPr>
              <a:t>ا</a:t>
            </a:r>
            <a:r>
              <a:rPr lang="ar-SA" dirty="0" smtClean="0">
                <a:solidFill>
                  <a:srgbClr val="0070C0"/>
                </a:solidFill>
              </a:rPr>
              <a:t>بر </a:t>
            </a:r>
            <a:r>
              <a:rPr lang="ar-SA" dirty="0">
                <a:solidFill>
                  <a:srgbClr val="0070C0"/>
                </a:solidFill>
              </a:rPr>
              <a:t>الصينية على ان الكائنات الحيه يوجد لديها طاقه حيوية تسمى </a:t>
            </a:r>
            <a:r>
              <a:rPr lang="en-US" dirty="0" err="1">
                <a:solidFill>
                  <a:srgbClr val="0070C0"/>
                </a:solidFill>
              </a:rPr>
              <a:t>Qi</a:t>
            </a:r>
            <a:r>
              <a:rPr lang="en-US" dirty="0">
                <a:solidFill>
                  <a:srgbClr val="0070C0"/>
                </a:solidFill>
              </a:rPr>
              <a:t> </a:t>
            </a:r>
            <a:r>
              <a:rPr lang="ar-SA" dirty="0">
                <a:solidFill>
                  <a:srgbClr val="0070C0"/>
                </a:solidFill>
              </a:rPr>
              <a:t> والتي تدور في خطوط الطاقة غير المرئية التي توجد بالجسم ويصل عددها إلى( </a:t>
            </a:r>
            <a:r>
              <a:rPr lang="ar-SA" dirty="0" err="1">
                <a:solidFill>
                  <a:srgbClr val="0070C0"/>
                </a:solidFill>
              </a:rPr>
              <a:t>12 </a:t>
            </a:r>
            <a:r>
              <a:rPr lang="ar-SA" dirty="0">
                <a:solidFill>
                  <a:srgbClr val="0070C0"/>
                </a:solidFill>
              </a:rPr>
              <a:t>) وتعرف باسم </a:t>
            </a:r>
            <a:r>
              <a:rPr lang="en-US" dirty="0">
                <a:solidFill>
                  <a:srgbClr val="0070C0"/>
                </a:solidFill>
              </a:rPr>
              <a:t>Meridians </a:t>
            </a:r>
            <a:r>
              <a:rPr lang="ar-SA" dirty="0">
                <a:solidFill>
                  <a:srgbClr val="0070C0"/>
                </a:solidFill>
              </a:rPr>
              <a:t>  وكل خط من هذه الخطوط تتصل </a:t>
            </a:r>
            <a:r>
              <a:rPr lang="ar-SA" dirty="0" smtClean="0">
                <a:solidFill>
                  <a:srgbClr val="0070C0"/>
                </a:solidFill>
              </a:rPr>
              <a:t>بالأنظمة </a:t>
            </a:r>
            <a:r>
              <a:rPr lang="ar-SA" dirty="0">
                <a:solidFill>
                  <a:srgbClr val="0070C0"/>
                </a:solidFill>
              </a:rPr>
              <a:t>المختلفة للأعضاء , وعلماء الوخز </a:t>
            </a:r>
            <a:r>
              <a:rPr lang="ar-SA" dirty="0" err="1">
                <a:solidFill>
                  <a:srgbClr val="0070C0"/>
                </a:solidFill>
              </a:rPr>
              <a:t>بالابر</a:t>
            </a:r>
            <a:r>
              <a:rPr lang="ar-SA" dirty="0">
                <a:solidFill>
                  <a:srgbClr val="0070C0"/>
                </a:solidFill>
              </a:rPr>
              <a:t> يقومون بغرز ابر في نقاط محدده في خطوط </a:t>
            </a:r>
            <a:r>
              <a:rPr lang="en-US" dirty="0">
                <a:solidFill>
                  <a:srgbClr val="0070C0"/>
                </a:solidFill>
              </a:rPr>
              <a:t>Meridians </a:t>
            </a:r>
            <a:r>
              <a:rPr lang="ar-SA" dirty="0">
                <a:solidFill>
                  <a:srgbClr val="0070C0"/>
                </a:solidFill>
              </a:rPr>
              <a:t> لتؤثر على استعادة التوازن وعودة تدفق طاقة </a:t>
            </a:r>
            <a:r>
              <a:rPr lang="en-US" dirty="0">
                <a:solidFill>
                  <a:srgbClr val="0070C0"/>
                </a:solidFill>
              </a:rPr>
              <a:t>Qi </a:t>
            </a:r>
            <a:r>
              <a:rPr lang="ar-SA" dirty="0">
                <a:solidFill>
                  <a:srgbClr val="0070C0"/>
                </a:solidFill>
              </a:rPr>
              <a:t> ويوجد في جسم الانسان </a:t>
            </a:r>
            <a:r>
              <a:rPr lang="ar-SA" dirty="0" err="1" smtClean="0">
                <a:solidFill>
                  <a:srgbClr val="0070C0"/>
                </a:solidFill>
              </a:rPr>
              <a:t>مايزيد</a:t>
            </a:r>
            <a:r>
              <a:rPr lang="ar-SA" dirty="0" smtClean="0">
                <a:solidFill>
                  <a:srgbClr val="0070C0"/>
                </a:solidFill>
              </a:rPr>
              <a:t> </a:t>
            </a:r>
            <a:r>
              <a:rPr lang="ar-SA" dirty="0">
                <a:solidFill>
                  <a:srgbClr val="0070C0"/>
                </a:solidFill>
              </a:rPr>
              <a:t>على 1000 نقطه للوخز </a:t>
            </a:r>
            <a:r>
              <a:rPr lang="ar-SA" dirty="0" err="1" smtClean="0">
                <a:solidFill>
                  <a:srgbClr val="0070C0"/>
                </a:solidFill>
              </a:rPr>
              <a:t>بالابر</a:t>
            </a:r>
            <a:r>
              <a:rPr lang="ar-IQ" dirty="0" err="1">
                <a:solidFill>
                  <a:srgbClr val="0070C0"/>
                </a:solidFill>
              </a:rPr>
              <a:t>.</a:t>
            </a:r>
            <a:r>
              <a:rPr lang="ar-SA" dirty="0" smtClean="0">
                <a:solidFill>
                  <a:srgbClr val="0070C0"/>
                </a:solidFill>
              </a:rPr>
              <a:t> </a:t>
            </a:r>
            <a:endParaRPr lang="en-US" dirty="0">
              <a:solidFill>
                <a:srgbClr val="0070C0"/>
              </a:solidFill>
            </a:endParaRPr>
          </a:p>
          <a:p>
            <a:pPr>
              <a:buNone/>
            </a:pPr>
            <a:endParaRPr lang="ar-IQ" dirty="0"/>
          </a:p>
        </p:txBody>
      </p:sp>
      <p:sp>
        <p:nvSpPr>
          <p:cNvPr id="2" name="عنوان 1"/>
          <p:cNvSpPr>
            <a:spLocks noGrp="1"/>
          </p:cNvSpPr>
          <p:nvPr>
            <p:ph type="title"/>
          </p:nvPr>
        </p:nvSpPr>
        <p:spPr/>
        <p:txBody>
          <a:bodyPr>
            <a:normAutofit/>
          </a:bodyPr>
          <a:lstStyle/>
          <a:p>
            <a:pPr algn="ctr"/>
            <a:r>
              <a:rPr lang="ar-IQ" sz="4800" b="1" dirty="0">
                <a:solidFill>
                  <a:srgbClr val="7030A0"/>
                </a:solidFill>
              </a:rPr>
              <a:t>الوخز بالإبر</a:t>
            </a:r>
            <a:endParaRPr lang="ar-IQ" sz="4800" dirty="0">
              <a:solidFill>
                <a:srgbClr val="7030A0"/>
              </a:solidFill>
            </a:endParaRPr>
          </a:p>
        </p:txBody>
      </p:sp>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idx="1"/>
          </p:nvPr>
        </p:nvSpPr>
        <p:spPr>
          <a:xfrm>
            <a:off x="457200" y="692150"/>
            <a:ext cx="8229600" cy="5434013"/>
          </a:xfrm>
        </p:spPr>
        <p:txBody>
          <a:bodyPr>
            <a:normAutofit fontScale="97500"/>
          </a:bodyPr>
          <a:lstStyle/>
          <a:p>
            <a:r>
              <a:rPr lang="ar-IQ" dirty="0" smtClean="0">
                <a:solidFill>
                  <a:srgbClr val="0070C0"/>
                </a:solidFill>
              </a:rPr>
              <a:t>نل</a:t>
            </a:r>
            <a:r>
              <a:rPr lang="ar-SA" dirty="0" smtClean="0">
                <a:solidFill>
                  <a:srgbClr val="0070C0"/>
                </a:solidFill>
              </a:rPr>
              <a:t>احظ </a:t>
            </a:r>
            <a:r>
              <a:rPr lang="ar-IQ" dirty="0" smtClean="0">
                <a:solidFill>
                  <a:srgbClr val="0070C0"/>
                </a:solidFill>
              </a:rPr>
              <a:t> ان </a:t>
            </a:r>
            <a:r>
              <a:rPr lang="ar-SA" dirty="0" smtClean="0">
                <a:solidFill>
                  <a:srgbClr val="0070C0"/>
                </a:solidFill>
              </a:rPr>
              <a:t>المصطلحات </a:t>
            </a:r>
            <a:r>
              <a:rPr lang="ar-SA" dirty="0">
                <a:solidFill>
                  <a:srgbClr val="0070C0"/>
                </a:solidFill>
              </a:rPr>
              <a:t>أو التعريفات حول هذا الموضوع من بينها مفهوم استخدام الابر الصينية ذاته وعند مناقشة مفهوم الابر الصينية بين مصطلحين هما </a:t>
            </a:r>
            <a:endParaRPr lang="en-US" sz="2000" dirty="0">
              <a:solidFill>
                <a:srgbClr val="0070C0"/>
              </a:solidFill>
            </a:endParaRPr>
          </a:p>
          <a:p>
            <a:pPr lvl="1"/>
            <a:r>
              <a:rPr lang="en-US" dirty="0">
                <a:solidFill>
                  <a:srgbClr val="C00000"/>
                </a:solidFill>
              </a:rPr>
              <a:t>Acupressure</a:t>
            </a:r>
            <a:endParaRPr lang="en-US" sz="1800" dirty="0">
              <a:solidFill>
                <a:srgbClr val="C00000"/>
              </a:solidFill>
            </a:endParaRPr>
          </a:p>
          <a:p>
            <a:pPr lvl="1"/>
            <a:r>
              <a:rPr lang="en-US" dirty="0" err="1">
                <a:solidFill>
                  <a:srgbClr val="C00000"/>
                </a:solidFill>
              </a:rPr>
              <a:t>Acupunetur</a:t>
            </a:r>
            <a:endParaRPr lang="en-US" sz="1800" dirty="0">
              <a:solidFill>
                <a:srgbClr val="C00000"/>
              </a:solidFill>
            </a:endParaRPr>
          </a:p>
          <a:p>
            <a:r>
              <a:rPr lang="ar-SA" dirty="0"/>
              <a:t>حيث يشترك المصطلحات في </a:t>
            </a:r>
            <a:r>
              <a:rPr lang="ar-SA" dirty="0" err="1"/>
              <a:t>مقطع (</a:t>
            </a:r>
            <a:r>
              <a:rPr lang="en-US" dirty="0" err="1"/>
              <a:t>Acu</a:t>
            </a:r>
            <a:r>
              <a:rPr lang="ar-SA" dirty="0"/>
              <a:t>) حيث تعني </a:t>
            </a:r>
            <a:r>
              <a:rPr lang="ar-SA" dirty="0" err="1"/>
              <a:t>كلمة (</a:t>
            </a:r>
            <a:r>
              <a:rPr lang="en-US" dirty="0"/>
              <a:t>(</a:t>
            </a:r>
            <a:r>
              <a:rPr lang="en-US" dirty="0" err="1"/>
              <a:t>Acus</a:t>
            </a:r>
            <a:r>
              <a:rPr lang="ar-SA" dirty="0"/>
              <a:t> في </a:t>
            </a:r>
            <a:r>
              <a:rPr lang="ar-SA" dirty="0" err="1"/>
              <a:t>اللغه</a:t>
            </a:r>
            <a:r>
              <a:rPr lang="ar-SA" dirty="0"/>
              <a:t> اللاتينية  </a:t>
            </a:r>
            <a:r>
              <a:rPr lang="ar-SA" dirty="0" err="1"/>
              <a:t>كلمة </a:t>
            </a:r>
            <a:r>
              <a:rPr lang="ar-SA" dirty="0"/>
              <a:t>(ابره</a:t>
            </a:r>
            <a:r>
              <a:rPr lang="ar-SA" dirty="0" err="1"/>
              <a:t>)</a:t>
            </a:r>
            <a:r>
              <a:rPr lang="ar-SA" dirty="0"/>
              <a:t>  </a:t>
            </a:r>
            <a:r>
              <a:rPr lang="en-US" dirty="0"/>
              <a:t> needle </a:t>
            </a:r>
            <a:r>
              <a:rPr lang="ar-SA" dirty="0"/>
              <a:t>, والفارق بين المصطلحين يرجع الى المقطع الثاني منهما حيث </a:t>
            </a:r>
            <a:endParaRPr lang="en-US" sz="2000" dirty="0"/>
          </a:p>
          <a:p>
            <a:r>
              <a:rPr lang="ar-SA" dirty="0"/>
              <a:t>- يشير </a:t>
            </a:r>
            <a:r>
              <a:rPr lang="ar-SA" dirty="0" err="1"/>
              <a:t>المقطع (</a:t>
            </a:r>
            <a:r>
              <a:rPr lang="en-US" dirty="0">
                <a:solidFill>
                  <a:srgbClr val="C00000"/>
                </a:solidFill>
              </a:rPr>
              <a:t>pressure</a:t>
            </a:r>
            <a:r>
              <a:rPr lang="ar-SA" dirty="0"/>
              <a:t>)      الى  ( الضغط )</a:t>
            </a:r>
            <a:endParaRPr lang="en-US" sz="2000" dirty="0"/>
          </a:p>
          <a:p>
            <a:r>
              <a:rPr lang="ar-SA" dirty="0"/>
              <a:t>- يشير المقطع (</a:t>
            </a:r>
            <a:r>
              <a:rPr lang="en-US" dirty="0"/>
              <a:t>       (</a:t>
            </a:r>
            <a:r>
              <a:rPr lang="en-US" dirty="0">
                <a:solidFill>
                  <a:srgbClr val="C00000"/>
                </a:solidFill>
              </a:rPr>
              <a:t>puncture</a:t>
            </a:r>
            <a:r>
              <a:rPr lang="ar-SA" dirty="0"/>
              <a:t>الى   ( الوخز  ) .</a:t>
            </a:r>
            <a:endParaRPr lang="en-US" sz="2000" dirty="0"/>
          </a:p>
          <a:p>
            <a:pPr lvl="0"/>
            <a:r>
              <a:rPr lang="ar-SA" dirty="0"/>
              <a:t>وفي اطار ما سبق يوجد فرق بين مصطلح الضغط </a:t>
            </a:r>
            <a:r>
              <a:rPr lang="ar-SA" dirty="0" smtClean="0"/>
              <a:t>بالآبر </a:t>
            </a:r>
            <a:r>
              <a:rPr lang="en-US" dirty="0"/>
              <a:t>)</a:t>
            </a:r>
            <a:r>
              <a:rPr lang="ar-SA" dirty="0"/>
              <a:t>ِِِ</a:t>
            </a:r>
            <a:r>
              <a:rPr lang="en-US" dirty="0"/>
              <a:t>Acupressure</a:t>
            </a:r>
            <a:r>
              <a:rPr lang="ar-SA" dirty="0"/>
              <a:t>) ومصطلح الوخز </a:t>
            </a:r>
            <a:r>
              <a:rPr lang="ar-SA" dirty="0" err="1"/>
              <a:t>بالابر</a:t>
            </a:r>
            <a:r>
              <a:rPr lang="ar-SA" dirty="0"/>
              <a:t> </a:t>
            </a:r>
            <a:r>
              <a:rPr lang="en-US" dirty="0"/>
              <a:t>(</a:t>
            </a:r>
            <a:r>
              <a:rPr lang="en-US" dirty="0" err="1"/>
              <a:t>Acupunctur</a:t>
            </a:r>
            <a:r>
              <a:rPr lang="en-US" dirty="0" smtClean="0"/>
              <a:t>)</a:t>
            </a:r>
            <a:endParaRPr lang="en-US" sz="2000" dirty="0"/>
          </a:p>
          <a:p>
            <a:pPr>
              <a:buNone/>
            </a:pPr>
            <a:endParaRPr lang="ar-IQ" dirty="0"/>
          </a:p>
        </p:txBody>
      </p: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472608"/>
          </a:xfrm>
        </p:spPr>
        <p:txBody>
          <a:bodyPr>
            <a:normAutofit lnSpcReduction="10000"/>
          </a:bodyPr>
          <a:lstStyle/>
          <a:p>
            <a:r>
              <a:rPr lang="ar-SA" sz="2800" dirty="0">
                <a:solidFill>
                  <a:srgbClr val="002060"/>
                </a:solidFill>
              </a:rPr>
              <a:t>يستخدم علاج الوخز </a:t>
            </a:r>
            <a:r>
              <a:rPr lang="ar-SA" sz="2800" dirty="0" err="1">
                <a:solidFill>
                  <a:srgbClr val="002060"/>
                </a:solidFill>
              </a:rPr>
              <a:t>بالابر</a:t>
            </a:r>
            <a:r>
              <a:rPr lang="ar-SA" sz="2800" dirty="0">
                <a:solidFill>
                  <a:srgbClr val="002060"/>
                </a:solidFill>
              </a:rPr>
              <a:t> بواسطة أطباء متخصصين في العلاج بالوخز لعلاج عدة أنواع من الإصابات مثل إصابات القدم والركبة والكتف وإزالة الآلام العضلية ويستخدم أيضا لمقاومة التدخين بين الرياضيين بالوخز في أماكن </a:t>
            </a:r>
            <a:r>
              <a:rPr lang="ar-SA" sz="2800" dirty="0" smtClean="0">
                <a:solidFill>
                  <a:srgbClr val="002060"/>
                </a:solidFill>
              </a:rPr>
              <a:t>معينه.</a:t>
            </a:r>
            <a:endParaRPr lang="en-US" sz="2800" dirty="0">
              <a:solidFill>
                <a:srgbClr val="002060"/>
              </a:solidFill>
            </a:endParaRPr>
          </a:p>
          <a:p>
            <a:r>
              <a:rPr lang="ar-SA" sz="2800" dirty="0" smtClean="0">
                <a:solidFill>
                  <a:srgbClr val="002060"/>
                </a:solidFill>
              </a:rPr>
              <a:t> </a:t>
            </a:r>
            <a:r>
              <a:rPr lang="ar-SA" sz="2800" dirty="0">
                <a:solidFill>
                  <a:srgbClr val="002060"/>
                </a:solidFill>
              </a:rPr>
              <a:t>قبل كل </a:t>
            </a:r>
            <a:r>
              <a:rPr lang="ar-SA" sz="2800" dirty="0" smtClean="0">
                <a:solidFill>
                  <a:srgbClr val="002060"/>
                </a:solidFill>
              </a:rPr>
              <a:t>شيء </a:t>
            </a:r>
            <a:r>
              <a:rPr lang="ar-IQ" sz="2800" dirty="0" smtClean="0">
                <a:solidFill>
                  <a:srgbClr val="002060"/>
                </a:solidFill>
              </a:rPr>
              <a:t>يجب </a:t>
            </a:r>
            <a:r>
              <a:rPr lang="ar-SA" sz="2800" dirty="0" smtClean="0">
                <a:solidFill>
                  <a:srgbClr val="002060"/>
                </a:solidFill>
              </a:rPr>
              <a:t>ان </a:t>
            </a:r>
            <a:r>
              <a:rPr lang="ar-SA" sz="2800" dirty="0">
                <a:solidFill>
                  <a:srgbClr val="002060"/>
                </a:solidFill>
              </a:rPr>
              <a:t>يكون القائم بالعلاج ملماً وبشكل دقيق </a:t>
            </a:r>
            <a:r>
              <a:rPr lang="ar-SA" sz="2800" dirty="0" err="1" smtClean="0">
                <a:solidFill>
                  <a:srgbClr val="002060"/>
                </a:solidFill>
              </a:rPr>
              <a:t>بمو</a:t>
            </a:r>
            <a:r>
              <a:rPr lang="ar-IQ" sz="2800" dirty="0" smtClean="0">
                <a:solidFill>
                  <a:srgbClr val="002060"/>
                </a:solidFill>
              </a:rPr>
              <a:t>ا</a:t>
            </a:r>
            <a:r>
              <a:rPr lang="ar-SA" sz="2800" dirty="0" smtClean="0">
                <a:solidFill>
                  <a:srgbClr val="002060"/>
                </a:solidFill>
              </a:rPr>
              <a:t>قع </a:t>
            </a:r>
            <a:r>
              <a:rPr lang="ar-SA" sz="2800" dirty="0">
                <a:solidFill>
                  <a:srgbClr val="002060"/>
                </a:solidFill>
              </a:rPr>
              <a:t>نقاط الطاقة </a:t>
            </a:r>
            <a:r>
              <a:rPr lang="ar-SA" sz="2800" dirty="0" smtClean="0">
                <a:solidFill>
                  <a:srgbClr val="002060"/>
                </a:solidFill>
              </a:rPr>
              <a:t>بصف</a:t>
            </a:r>
            <a:r>
              <a:rPr lang="ar-IQ" sz="2800" dirty="0" smtClean="0">
                <a:solidFill>
                  <a:srgbClr val="002060"/>
                </a:solidFill>
              </a:rPr>
              <a:t>ة</a:t>
            </a:r>
            <a:r>
              <a:rPr lang="ar-SA" sz="2800" dirty="0" smtClean="0">
                <a:solidFill>
                  <a:srgbClr val="002060"/>
                </a:solidFill>
              </a:rPr>
              <a:t> </a:t>
            </a:r>
            <a:r>
              <a:rPr lang="ar-SA" sz="2800" dirty="0">
                <a:solidFill>
                  <a:srgbClr val="002060"/>
                </a:solidFill>
              </a:rPr>
              <a:t>عامة والنقاط المستهدفة بصفه خاصة. إذ يوجد طرق عديدة </a:t>
            </a:r>
            <a:r>
              <a:rPr lang="ar-SA" sz="2800" dirty="0" smtClean="0">
                <a:solidFill>
                  <a:srgbClr val="002060"/>
                </a:solidFill>
              </a:rPr>
              <a:t>لتحديد</a:t>
            </a:r>
            <a:r>
              <a:rPr lang="ar-IQ" sz="2800" dirty="0">
                <a:solidFill>
                  <a:srgbClr val="002060"/>
                </a:solidFill>
              </a:rPr>
              <a:t> </a:t>
            </a:r>
            <a:r>
              <a:rPr lang="ar-SA" sz="2800" dirty="0" smtClean="0">
                <a:solidFill>
                  <a:srgbClr val="FF0000"/>
                </a:solidFill>
              </a:rPr>
              <a:t>مكان </a:t>
            </a:r>
            <a:r>
              <a:rPr lang="ar-SA" sz="2800" dirty="0">
                <a:solidFill>
                  <a:srgbClr val="FF0000"/>
                </a:solidFill>
              </a:rPr>
              <a:t>النقاط النشطة على الجسم , منها طريقة الجس بالأصابع ، والخرائط والرسوم التخطيطية والصور عن موضع وجود النقاط النشطة حسب الخطوط والقنوات المعينة وبواسطة القياس بالأصابع والأجهزة الخاصة , وكل هذه الطرق تصلح التحديد موقع النقاط النشطة في الجسم , والشكل (1)يوضح خريطة النقاط لسطح الرجل الأمامي( أ ) والخلفي (ب), اما الشكل (2) فهو يوضح خريطة النقاط على سطح الجسم بما فيها القدم .</a:t>
            </a:r>
            <a:endParaRPr lang="ar-IQ" sz="2800" dirty="0">
              <a:solidFill>
                <a:srgbClr val="FF0000"/>
              </a:solidFill>
            </a:endParaRPr>
          </a:p>
        </p:txBody>
      </p:sp>
      <p:sp>
        <p:nvSpPr>
          <p:cNvPr id="2" name="عنوان 1"/>
          <p:cNvSpPr>
            <a:spLocks noGrp="1"/>
          </p:cNvSpPr>
          <p:nvPr>
            <p:ph type="title"/>
          </p:nvPr>
        </p:nvSpPr>
        <p:spPr/>
        <p:txBody>
          <a:bodyPr>
            <a:normAutofit fontScale="90000"/>
          </a:bodyPr>
          <a:lstStyle/>
          <a:p>
            <a:pPr algn="ctr"/>
            <a:r>
              <a:rPr lang="ar-IQ" b="1" dirty="0">
                <a:solidFill>
                  <a:srgbClr val="7030A0"/>
                </a:solidFill>
              </a:rPr>
              <a:t>مناطق الوخز بالإبر </a:t>
            </a:r>
            <a:r>
              <a:rPr lang="en-US" dirty="0">
                <a:solidFill>
                  <a:srgbClr val="7030A0"/>
                </a:solidFill>
              </a:rPr>
              <a:t/>
            </a:r>
            <a:br>
              <a:rPr lang="en-US" dirty="0">
                <a:solidFill>
                  <a:srgbClr val="7030A0"/>
                </a:solidFill>
              </a:rPr>
            </a:br>
            <a:endParaRPr lang="ar-IQ" dirty="0">
              <a:solidFill>
                <a:srgbClr val="7030A0"/>
              </a:solidFill>
            </a:endParaRP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92080" y="476250"/>
            <a:ext cx="3851920" cy="5976938"/>
          </a:xfrm>
          <a:prstGeom prst="rect">
            <a:avLst/>
          </a:prstGeom>
          <a:noFill/>
          <a:ln>
            <a:noFill/>
          </a:ln>
        </p:spPr>
      </p:pic>
      <p:pic>
        <p:nvPicPr>
          <p:cNvPr id="5" name="صورة 4"/>
          <p:cNvPicPr/>
          <p:nvPr/>
        </p:nvPicPr>
        <p:blipFill>
          <a:blip r:embed="rId4"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692696"/>
            <a:ext cx="5148064" cy="5760640"/>
          </a:xfrm>
          <a:prstGeom prst="rect">
            <a:avLst/>
          </a:prstGeom>
          <a:noFill/>
          <a:ln>
            <a:noFill/>
          </a:ln>
        </p:spPr>
      </p:pic>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001419"/>
          </a:xfrm>
        </p:spPr>
        <p:txBody>
          <a:bodyPr>
            <a:normAutofit lnSpcReduction="10000"/>
          </a:bodyPr>
          <a:lstStyle/>
          <a:p>
            <a:pPr>
              <a:buNone/>
            </a:pPr>
            <a:r>
              <a:rPr lang="ar-IQ" sz="2400" dirty="0">
                <a:solidFill>
                  <a:srgbClr val="00B050"/>
                </a:solidFill>
              </a:rPr>
              <a:t>هو وخز بإبر رفيعة في نقاط معينة على سطح الجلد وهي طريقة تعتمد على تنبيه نقاط تشريحية معينة في الجسم بهدف العلاج ,وهو غرز او ثقب نقاط محددة تمثل الاعضاء والاجهزة في جسم الانسان بواسطة ابر مصنوعة من المعدن الذي لا يصدأ </a:t>
            </a:r>
            <a:r>
              <a:rPr lang="ar-IQ" sz="2400" dirty="0" smtClean="0">
                <a:solidFill>
                  <a:srgbClr val="00B050"/>
                </a:solidFill>
              </a:rPr>
              <a:t>(</a:t>
            </a:r>
            <a:r>
              <a:rPr lang="ar-IQ" sz="2400" dirty="0" err="1" smtClean="0">
                <a:solidFill>
                  <a:srgbClr val="00B050"/>
                </a:solidFill>
              </a:rPr>
              <a:t>الاستلس</a:t>
            </a:r>
            <a:r>
              <a:rPr lang="ar-IQ" sz="2400" dirty="0" smtClean="0">
                <a:solidFill>
                  <a:srgbClr val="00B050"/>
                </a:solidFill>
              </a:rPr>
              <a:t> ستيل).</a:t>
            </a:r>
          </a:p>
          <a:p>
            <a:pPr>
              <a:buNone/>
            </a:pPr>
            <a:r>
              <a:rPr lang="ar-EG" sz="2400" dirty="0">
                <a:solidFill>
                  <a:srgbClr val="002060"/>
                </a:solidFill>
              </a:rPr>
              <a:t>تعد الابر الصينية اكثر وسيلة علاجية وشائعة من وسائل المعالجة بالطب البديل فهي طريقة للعلاج, وتستخدم للوقاية من المرض او لتثبيت معدل الصحة عند المريض وذلك اما بتنبيه او بتثبيت سريان الطاقة في </a:t>
            </a:r>
            <a:r>
              <a:rPr lang="ar-EG" sz="2400" dirty="0" smtClean="0">
                <a:solidFill>
                  <a:srgbClr val="002060"/>
                </a:solidFill>
              </a:rPr>
              <a:t>الجسم</a:t>
            </a:r>
            <a:r>
              <a:rPr lang="ar-IQ" sz="2400" dirty="0" smtClean="0">
                <a:solidFill>
                  <a:srgbClr val="002060"/>
                </a:solidFill>
              </a:rPr>
              <a:t>.</a:t>
            </a:r>
            <a:r>
              <a:rPr lang="ar-EG" sz="2400" dirty="0">
                <a:solidFill>
                  <a:srgbClr val="002060"/>
                </a:solidFill>
              </a:rPr>
              <a:t> ويتم ذلك بعدة طرق </a:t>
            </a:r>
            <a:r>
              <a:rPr lang="ar-EG" sz="2400" dirty="0" smtClean="0">
                <a:solidFill>
                  <a:srgbClr val="002060"/>
                </a:solidFill>
              </a:rPr>
              <a:t>منها</a:t>
            </a:r>
            <a:endParaRPr lang="ar-IQ" sz="2400" dirty="0" smtClean="0">
              <a:solidFill>
                <a:srgbClr val="002060"/>
              </a:solidFill>
            </a:endParaRPr>
          </a:p>
          <a:p>
            <a:pPr lvl="0"/>
            <a:r>
              <a:rPr lang="ar-IQ" sz="2400" dirty="0" err="1" smtClean="0">
                <a:solidFill>
                  <a:srgbClr val="FF0000"/>
                </a:solidFill>
              </a:rPr>
              <a:t>1ـ</a:t>
            </a:r>
            <a:r>
              <a:rPr lang="ar-IQ" sz="2400" dirty="0" smtClean="0"/>
              <a:t> </a:t>
            </a:r>
            <a:r>
              <a:rPr lang="ar-EG" sz="2400" dirty="0" smtClean="0"/>
              <a:t>استعمال </a:t>
            </a:r>
            <a:r>
              <a:rPr lang="ar-EG" sz="2400" dirty="0"/>
              <a:t>الحرارة وذلك بوضع نبات </a:t>
            </a:r>
            <a:r>
              <a:rPr lang="ar-EG" sz="2400" dirty="0" err="1"/>
              <a:t>الموكسا</a:t>
            </a:r>
            <a:r>
              <a:rPr lang="ar-EG" sz="2400" dirty="0"/>
              <a:t> على اماكن الوخز مما يؤدي شبه حرق في هذه الاماكن وارتفاع درجة حرارتها وثم زيادة الدورة الدموية.</a:t>
            </a:r>
            <a:endParaRPr lang="en-US" sz="2400" dirty="0"/>
          </a:p>
          <a:p>
            <a:pPr lvl="0"/>
            <a:r>
              <a:rPr lang="ar-IQ" sz="2400" dirty="0" err="1" smtClean="0">
                <a:solidFill>
                  <a:srgbClr val="FF0000"/>
                </a:solidFill>
              </a:rPr>
              <a:t>2ـ</a:t>
            </a:r>
            <a:r>
              <a:rPr lang="ar-IQ" sz="2400" dirty="0" smtClean="0"/>
              <a:t> </a:t>
            </a:r>
            <a:r>
              <a:rPr lang="ar-EG" sz="2400" dirty="0" smtClean="0"/>
              <a:t>بالضغط </a:t>
            </a:r>
            <a:r>
              <a:rPr lang="ar-EG" sz="2400" dirty="0"/>
              <a:t>والتحريك على مناطق الوخز في اتجاه عقارب الساعة مع التدليك.</a:t>
            </a:r>
            <a:endParaRPr lang="en-US" sz="2400" dirty="0"/>
          </a:p>
          <a:p>
            <a:pPr lvl="0"/>
            <a:r>
              <a:rPr lang="ar-IQ" sz="2400" dirty="0" err="1" smtClean="0">
                <a:solidFill>
                  <a:srgbClr val="FF0000"/>
                </a:solidFill>
              </a:rPr>
              <a:t>3ـ</a:t>
            </a:r>
            <a:r>
              <a:rPr lang="ar-IQ" sz="2400" dirty="0" smtClean="0"/>
              <a:t> </a:t>
            </a:r>
            <a:r>
              <a:rPr lang="ar-EG" sz="2400" dirty="0" smtClean="0"/>
              <a:t>الوخز </a:t>
            </a:r>
            <a:r>
              <a:rPr lang="ar-EG" sz="2400" dirty="0"/>
              <a:t>باستعمال انواع معينة من الابر وقد تستعمل طريقتان او اكثر من الطرق السابقة معا وقد نشأت عدة نظريات تفسر كيفية عمل الوخز </a:t>
            </a:r>
            <a:r>
              <a:rPr lang="ar-EG" sz="2400" dirty="0" err="1"/>
              <a:t>بالإبر.</a:t>
            </a:r>
            <a:r>
              <a:rPr lang="ar-EG" sz="2400" dirty="0"/>
              <a:t>                                                                   </a:t>
            </a:r>
            <a:endParaRPr lang="en-US" sz="2400" dirty="0"/>
          </a:p>
        </p:txBody>
      </p:sp>
      <p:sp>
        <p:nvSpPr>
          <p:cNvPr id="2" name="عنوان 1"/>
          <p:cNvSpPr>
            <a:spLocks noGrp="1"/>
          </p:cNvSpPr>
          <p:nvPr>
            <p:ph type="title"/>
          </p:nvPr>
        </p:nvSpPr>
        <p:spPr/>
        <p:txBody>
          <a:bodyPr>
            <a:normAutofit fontScale="90000"/>
          </a:bodyPr>
          <a:lstStyle/>
          <a:p>
            <a:pPr algn="ctr"/>
            <a:r>
              <a:rPr lang="ar-IQ" b="1" dirty="0">
                <a:solidFill>
                  <a:srgbClr val="7030A0"/>
                </a:solidFill>
              </a:rPr>
              <a:t>الإبر </a:t>
            </a:r>
            <a:r>
              <a:rPr lang="ar-IQ" b="1" dirty="0" smtClean="0">
                <a:solidFill>
                  <a:srgbClr val="7030A0"/>
                </a:solidFill>
              </a:rPr>
              <a:t>الصينية</a:t>
            </a:r>
            <a:r>
              <a:rPr lang="en-US" dirty="0">
                <a:solidFill>
                  <a:srgbClr val="7030A0"/>
                </a:solidFill>
              </a:rPr>
              <a:t/>
            </a:r>
            <a:br>
              <a:rPr lang="en-US" dirty="0">
                <a:solidFill>
                  <a:srgbClr val="7030A0"/>
                </a:solidFill>
              </a:rPr>
            </a:br>
            <a:endParaRPr lang="ar-IQ" dirty="0">
              <a:solidFill>
                <a:srgbClr val="7030A0"/>
              </a:solidFill>
            </a:endParaRPr>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الوصف: C:\Users\Howyda-\Desktop\untitled1.jpg"/>
          <p:cNvPicPr>
            <a:picLocks noGrp="1"/>
          </p:cNvPicPr>
          <p:nvPr>
            <p:ph idx="1"/>
          </p:nvPr>
        </p:nvPicPr>
        <p:blipFill>
          <a:blip r:embed="rId2" cstate="print">
            <a:extLst>
              <a:ext uri="{28A0092B-C50C-407E-A947-70E740481C1C}">
                <a14:useLocalDpi xmlns:a14="http://schemas.microsoft.com/office/drawing/2010/main" val="0"/>
              </a:ext>
            </a:extLst>
          </a:blip>
          <a:srcRect l="7465" t="7063" r="3957" b="1987"/>
          <a:stretch>
            <a:fillRect/>
          </a:stretch>
        </p:blipFill>
        <p:spPr bwMode="auto">
          <a:xfrm>
            <a:off x="611560" y="1124744"/>
            <a:ext cx="7848872" cy="5112568"/>
          </a:xfrm>
          <a:prstGeom prst="rect">
            <a:avLst/>
          </a:prstGeom>
          <a:noFill/>
          <a:ln w="9525" cmpd="sng">
            <a:solidFill>
              <a:srgbClr val="632523"/>
            </a:solidFill>
            <a:miter lim="800000"/>
            <a:headEnd/>
            <a:tailEnd/>
          </a:ln>
          <a:effectLst/>
        </p:spPr>
      </p:pic>
      <p:sp>
        <p:nvSpPr>
          <p:cNvPr id="1026" name="Rectangle 2"/>
          <p:cNvSpPr>
            <a:spLocks noChangeArrowheads="1"/>
          </p:cNvSpPr>
          <p:nvPr/>
        </p:nvSpPr>
        <p:spPr bwMode="auto">
          <a:xfrm>
            <a:off x="2357291" y="173778"/>
            <a:ext cx="4429418"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EG" b="1" i="0" u="none" strike="noStrike" cap="none" normalizeH="0" baseline="0" dirty="0" err="1" smtClean="0">
                <a:ln>
                  <a:noFill/>
                </a:ln>
                <a:solidFill>
                  <a:srgbClr val="000000"/>
                </a:solidFill>
                <a:effectLst/>
                <a:latin typeface="Simplified Arabic" pitchFamily="18" charset="-78"/>
                <a:ea typeface="Calibri" pitchFamily="34" charset="0"/>
                <a:cs typeface="Simplified Arabic" pitchFamily="18" charset="-78"/>
              </a:rPr>
              <a:t>الشكل </a:t>
            </a:r>
            <a:r>
              <a:rPr kumimoji="0" lang="ar-EG"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(3</a:t>
            </a:r>
            <a:r>
              <a:rPr kumimoji="0" lang="ar-EG" b="1" i="0" u="none" strike="noStrike" cap="none" normalizeH="0" baseline="0" dirty="0" err="1" smtClean="0">
                <a:ln>
                  <a:noFill/>
                </a:ln>
                <a:solidFill>
                  <a:srgbClr val="000000"/>
                </a:solidFill>
                <a:effectLst/>
                <a:latin typeface="Simplified Arabic" pitchFamily="18" charset="-78"/>
                <a:ea typeface="Calibri" pitchFamily="34" charset="0"/>
                <a:cs typeface="Simplified Arabic" pitchFamily="18" charset="-78"/>
              </a:rPr>
              <a:t>)</a:t>
            </a:r>
            <a:r>
              <a:rPr kumimoji="0" lang="ar-EG"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SA"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حجم وشكل الإبر الصينية بالنسبة للمقاييس الأخرى</a:t>
            </a:r>
            <a:r>
              <a:rPr kumimoji="0" lang="ar-SA" sz="20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001419"/>
          </a:xfrm>
        </p:spPr>
        <p:txBody>
          <a:bodyPr>
            <a:normAutofit/>
          </a:bodyPr>
          <a:lstStyle/>
          <a:p>
            <a:pPr>
              <a:buNone/>
            </a:pPr>
            <a:r>
              <a:rPr lang="ar-SA" dirty="0">
                <a:solidFill>
                  <a:srgbClr val="002060"/>
                </a:solidFill>
              </a:rPr>
              <a:t>اختلفت الابر المستخدمة في الوخز كثيرا في العصور القديمة عن تلك المستخدمة حديثا , </a:t>
            </a:r>
            <a:r>
              <a:rPr lang="ar-SA" dirty="0" smtClean="0">
                <a:solidFill>
                  <a:srgbClr val="002060"/>
                </a:solidFill>
              </a:rPr>
              <a:t>فقد </a:t>
            </a:r>
            <a:r>
              <a:rPr lang="ar-SA" dirty="0">
                <a:solidFill>
                  <a:srgbClr val="002060"/>
                </a:solidFill>
              </a:rPr>
              <a:t>كانت تشكل هذه الابر من الحجارة وفروع الاشجار وبعض عظام الحيوانات مثلها مثل الحراب المستعملة في الصيد ثم تطور تصنيفها فأصبحت المعادن هي مصدر تلك الابر كالذهب والفضة وتستخدم انواع كثيرة من الابر العظمية </a:t>
            </a:r>
            <a:r>
              <a:rPr lang="ar-IQ" dirty="0" smtClean="0">
                <a:solidFill>
                  <a:srgbClr val="002060"/>
                </a:solidFill>
              </a:rPr>
              <a:t>وحديثا اصبحت تصنع </a:t>
            </a:r>
            <a:r>
              <a:rPr lang="ar-SA" dirty="0" smtClean="0">
                <a:solidFill>
                  <a:srgbClr val="002060"/>
                </a:solidFill>
              </a:rPr>
              <a:t>من </a:t>
            </a:r>
            <a:r>
              <a:rPr lang="ar-SA" dirty="0">
                <a:solidFill>
                  <a:srgbClr val="002060"/>
                </a:solidFill>
              </a:rPr>
              <a:t>الصلب الذي لا يصدأ حيث ان مادة جيدة ذات تأثير فعّال من السهل تشكلها في احجام واشكال مختلفة تناسب الغرض الذي صنعت من اجله هذا الى جانب انها ذات تكلفة </a:t>
            </a:r>
            <a:r>
              <a:rPr lang="ar-SA" dirty="0" smtClean="0">
                <a:solidFill>
                  <a:srgbClr val="002060"/>
                </a:solidFill>
              </a:rPr>
              <a:t>اقتصادية</a:t>
            </a:r>
            <a:r>
              <a:rPr lang="ar-IQ" dirty="0" smtClean="0">
                <a:solidFill>
                  <a:srgbClr val="002060"/>
                </a:solidFill>
              </a:rPr>
              <a:t> جيدة</a:t>
            </a:r>
          </a:p>
          <a:p>
            <a:pPr>
              <a:buNone/>
            </a:pPr>
            <a:r>
              <a:rPr lang="ar-SA" dirty="0" smtClean="0">
                <a:solidFill>
                  <a:srgbClr val="002060"/>
                </a:solidFill>
              </a:rPr>
              <a:t>و</a:t>
            </a:r>
            <a:r>
              <a:rPr lang="ar-IQ" dirty="0" smtClean="0">
                <a:solidFill>
                  <a:srgbClr val="002060"/>
                </a:solidFill>
              </a:rPr>
              <a:t>من انواع الابر</a:t>
            </a:r>
            <a:r>
              <a:rPr lang="ar-SA" dirty="0" smtClean="0">
                <a:solidFill>
                  <a:srgbClr val="002060"/>
                </a:solidFill>
              </a:rPr>
              <a:t>الصخرية </a:t>
            </a:r>
            <a:r>
              <a:rPr lang="ar-SA" dirty="0">
                <a:solidFill>
                  <a:srgbClr val="002060"/>
                </a:solidFill>
              </a:rPr>
              <a:t>والخيزرانة والفخارية والبرونزية </a:t>
            </a:r>
            <a:r>
              <a:rPr lang="ar-SA" dirty="0" smtClean="0">
                <a:solidFill>
                  <a:srgbClr val="002060"/>
                </a:solidFill>
              </a:rPr>
              <a:t>, </a:t>
            </a:r>
            <a:endParaRPr lang="ar-IQ" dirty="0">
              <a:solidFill>
                <a:srgbClr val="002060"/>
              </a:solidFill>
            </a:endParaRPr>
          </a:p>
        </p:txBody>
      </p:sp>
      <p:sp>
        <p:nvSpPr>
          <p:cNvPr id="2" name="عنوان 1"/>
          <p:cNvSpPr>
            <a:spLocks noGrp="1"/>
          </p:cNvSpPr>
          <p:nvPr>
            <p:ph type="title"/>
          </p:nvPr>
        </p:nvSpPr>
        <p:spPr/>
        <p:txBody>
          <a:bodyPr>
            <a:normAutofit fontScale="90000"/>
          </a:bodyPr>
          <a:lstStyle/>
          <a:p>
            <a:pPr algn="ctr"/>
            <a:r>
              <a:rPr lang="ar-SA" b="1" dirty="0">
                <a:solidFill>
                  <a:srgbClr val="7030A0"/>
                </a:solidFill>
              </a:rPr>
              <a:t>انواع الابر الصينية </a:t>
            </a:r>
            <a:r>
              <a:rPr lang="en-US" dirty="0" smtClean="0">
                <a:solidFill>
                  <a:srgbClr val="7030A0"/>
                </a:solidFill>
              </a:rPr>
              <a:t/>
            </a:r>
            <a:br>
              <a:rPr lang="en-US" dirty="0" smtClean="0">
                <a:solidFill>
                  <a:srgbClr val="7030A0"/>
                </a:solidFill>
              </a:rPr>
            </a:br>
            <a:endParaRPr lang="ar-IQ" dirty="0">
              <a:solidFill>
                <a:srgbClr val="7030A0"/>
              </a:solidFill>
            </a:endParaRPr>
          </a:p>
        </p:txBody>
      </p:sp>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001419"/>
          </a:xfrm>
        </p:spPr>
        <p:txBody>
          <a:bodyPr>
            <a:normAutofit fontScale="92500" lnSpcReduction="20000"/>
          </a:bodyPr>
          <a:lstStyle/>
          <a:p>
            <a:pPr lvl="0"/>
            <a:r>
              <a:rPr lang="ar-SA" b="1" dirty="0">
                <a:solidFill>
                  <a:srgbClr val="7030A0"/>
                </a:solidFill>
              </a:rPr>
              <a:t>الابر</a:t>
            </a:r>
            <a:r>
              <a:rPr lang="ar-SA" b="1" dirty="0"/>
              <a:t> </a:t>
            </a:r>
            <a:r>
              <a:rPr lang="ar-SA" b="1" dirty="0">
                <a:solidFill>
                  <a:srgbClr val="7030A0"/>
                </a:solidFill>
              </a:rPr>
              <a:t>العادية</a:t>
            </a:r>
            <a:r>
              <a:rPr lang="ar-SA" b="1" dirty="0"/>
              <a:t>:</a:t>
            </a:r>
            <a:r>
              <a:rPr lang="ar-SA" dirty="0"/>
              <a:t> تتكون هذه الإبر من رأس وعنق وجسم ولها طرف مدبب يتم الوخز به وعند الوخز ويتم إدخاله كله أو جزء </a:t>
            </a:r>
            <a:r>
              <a:rPr lang="ar-SA" dirty="0" smtClean="0"/>
              <a:t>منه. </a:t>
            </a:r>
            <a:r>
              <a:rPr lang="ar-SA" dirty="0"/>
              <a:t>ويوجد من هذا النوع العديد من الأحجام.</a:t>
            </a:r>
            <a:endParaRPr lang="en-US" dirty="0"/>
          </a:p>
          <a:p>
            <a:pPr lvl="0"/>
            <a:r>
              <a:rPr lang="ar-SA" b="1" dirty="0">
                <a:solidFill>
                  <a:srgbClr val="7030A0"/>
                </a:solidFill>
              </a:rPr>
              <a:t>الابر</a:t>
            </a:r>
            <a:r>
              <a:rPr lang="ar-SA" b="1" dirty="0"/>
              <a:t> </a:t>
            </a:r>
            <a:r>
              <a:rPr lang="ar-SA" b="1" dirty="0">
                <a:solidFill>
                  <a:srgbClr val="7030A0"/>
                </a:solidFill>
              </a:rPr>
              <a:t>المثلثة</a:t>
            </a:r>
            <a:r>
              <a:rPr lang="ar-SA" b="1" dirty="0"/>
              <a:t>:</a:t>
            </a:r>
            <a:r>
              <a:rPr lang="ar-SA" dirty="0"/>
              <a:t> وهي ذات (3) اوجه ولها (3) جوانب حادة تغرس في جلد المريض وتستعمل هذه الابر في حالات خاصة مثل الصرع والربو الصدري والحمى المرتفعة.</a:t>
            </a:r>
            <a:endParaRPr lang="en-US" dirty="0"/>
          </a:p>
          <a:p>
            <a:pPr lvl="0"/>
            <a:r>
              <a:rPr lang="ar-SA" b="1" dirty="0">
                <a:solidFill>
                  <a:srgbClr val="7030A0"/>
                </a:solidFill>
              </a:rPr>
              <a:t>الابر</a:t>
            </a:r>
            <a:r>
              <a:rPr lang="ar-SA" b="1" dirty="0"/>
              <a:t> </a:t>
            </a:r>
            <a:r>
              <a:rPr lang="ar-SA" b="1" dirty="0">
                <a:solidFill>
                  <a:srgbClr val="7030A0"/>
                </a:solidFill>
              </a:rPr>
              <a:t>النجمية</a:t>
            </a:r>
            <a:r>
              <a:rPr lang="ar-SA" b="1" dirty="0"/>
              <a:t> </a:t>
            </a:r>
            <a:r>
              <a:rPr lang="ar-SA" b="1" dirty="0">
                <a:solidFill>
                  <a:srgbClr val="7030A0"/>
                </a:solidFill>
              </a:rPr>
              <a:t>ذات</a:t>
            </a:r>
            <a:r>
              <a:rPr lang="ar-SA" b="1" dirty="0"/>
              <a:t> </a:t>
            </a:r>
            <a:r>
              <a:rPr lang="ar-SA" b="1" dirty="0">
                <a:solidFill>
                  <a:srgbClr val="7030A0"/>
                </a:solidFill>
              </a:rPr>
              <a:t>السبع</a:t>
            </a:r>
            <a:r>
              <a:rPr lang="ar-SA" b="1" dirty="0"/>
              <a:t> </a:t>
            </a:r>
            <a:r>
              <a:rPr lang="ar-SA" b="1" dirty="0">
                <a:solidFill>
                  <a:srgbClr val="7030A0"/>
                </a:solidFill>
              </a:rPr>
              <a:t>رؤوس</a:t>
            </a:r>
            <a:r>
              <a:rPr lang="ar-SA" b="1" dirty="0"/>
              <a:t>:</a:t>
            </a:r>
            <a:r>
              <a:rPr lang="ar-SA" dirty="0"/>
              <a:t> وهي تشبه المطرقة ولها رأس وبها </a:t>
            </a:r>
            <a:r>
              <a:rPr lang="ar-IQ" dirty="0" smtClean="0"/>
              <a:t> </a:t>
            </a:r>
            <a:r>
              <a:rPr lang="ar-SA" dirty="0" smtClean="0"/>
              <a:t>حوالي </a:t>
            </a:r>
            <a:r>
              <a:rPr lang="ar-SA" dirty="0"/>
              <a:t>(7) من الابر الصغيرة وتستعمل في الامراض الجلدية وكذلك في حالات الانزلاق الغضروفي والآلام الروماتيزمية.</a:t>
            </a:r>
            <a:endParaRPr lang="en-US" dirty="0"/>
          </a:p>
          <a:p>
            <a:r>
              <a:rPr lang="ar-SA" b="1" dirty="0">
                <a:solidFill>
                  <a:srgbClr val="7030A0"/>
                </a:solidFill>
              </a:rPr>
              <a:t>الابر</a:t>
            </a:r>
            <a:r>
              <a:rPr lang="ar-SA" b="1" dirty="0"/>
              <a:t> </a:t>
            </a:r>
            <a:r>
              <a:rPr lang="ar-SA" b="1" dirty="0">
                <a:solidFill>
                  <a:srgbClr val="7030A0"/>
                </a:solidFill>
              </a:rPr>
              <a:t>المختفية</a:t>
            </a:r>
            <a:r>
              <a:rPr lang="ar-SA" b="1" dirty="0"/>
              <a:t>:</a:t>
            </a:r>
            <a:r>
              <a:rPr lang="ar-SA" dirty="0"/>
              <a:t> يتم ادخال هذه الابرة تحت الجلد وتترك في مكانها وتغطى بلاصق وتستعمل في حالات الصداع والالتهاب </a:t>
            </a:r>
            <a:r>
              <a:rPr lang="ar-SA" dirty="0" smtClean="0"/>
              <a:t>الكبد </a:t>
            </a:r>
            <a:r>
              <a:rPr lang="ar-SA" dirty="0"/>
              <a:t>الوبائي وبعض حالات قصر النظر. </a:t>
            </a:r>
            <a:endParaRPr lang="ar-IQ" dirty="0" smtClean="0"/>
          </a:p>
          <a:p>
            <a:pPr lvl="0"/>
            <a:r>
              <a:rPr lang="ar-SA" b="1" dirty="0">
                <a:solidFill>
                  <a:srgbClr val="7030A0"/>
                </a:solidFill>
              </a:rPr>
              <a:t>أبره</a:t>
            </a:r>
            <a:r>
              <a:rPr lang="ar-SA" b="1" dirty="0"/>
              <a:t> </a:t>
            </a:r>
            <a:r>
              <a:rPr lang="ar-SA" b="1" dirty="0">
                <a:solidFill>
                  <a:srgbClr val="7030A0"/>
                </a:solidFill>
              </a:rPr>
              <a:t>الضغط</a:t>
            </a:r>
            <a:r>
              <a:rPr lang="ar-SA" b="1" dirty="0"/>
              <a:t>:</a:t>
            </a:r>
            <a:r>
              <a:rPr lang="ar-SA" dirty="0"/>
              <a:t> وهي ابرة صغيرة على شكل دبوس ذات طرف مدبب صغير ولها قاعدة مثلثة او مستديرة تثبت في اماكن خاصة في الاذن وتستخدم في حالات السمنة والادمان والربو.</a:t>
            </a:r>
            <a:endParaRPr lang="en-US" dirty="0"/>
          </a:p>
          <a:p>
            <a:endParaRPr lang="ar-IQ" dirty="0"/>
          </a:p>
        </p:txBody>
      </p:sp>
      <p:sp>
        <p:nvSpPr>
          <p:cNvPr id="2" name="عنوان 1"/>
          <p:cNvSpPr>
            <a:spLocks noGrp="1"/>
          </p:cNvSpPr>
          <p:nvPr>
            <p:ph type="title"/>
          </p:nvPr>
        </p:nvSpPr>
        <p:spPr>
          <a:xfrm>
            <a:off x="457200" y="274638"/>
            <a:ext cx="8229600" cy="850106"/>
          </a:xfrm>
        </p:spPr>
        <p:txBody>
          <a:bodyPr>
            <a:noAutofit/>
          </a:bodyPr>
          <a:lstStyle/>
          <a:p>
            <a:r>
              <a:rPr lang="ar-SA" sz="2800" b="1" dirty="0">
                <a:solidFill>
                  <a:srgbClr val="7030A0"/>
                </a:solidFill>
              </a:rPr>
              <a:t>هنالك خمس أنواع من الإبر الصينية التي تستخدم في وقتنا حالياً</a:t>
            </a:r>
            <a:endParaRPr lang="ar-IQ" sz="2800" b="1" dirty="0">
              <a:solidFill>
                <a:srgbClr val="7030A0"/>
              </a:solidFill>
            </a:endParaRPr>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156</TotalTime>
  <Words>1633</Words>
  <Application>Microsoft Office PowerPoint</Application>
  <PresentationFormat>عرض على الشاشة (3:4)‏</PresentationFormat>
  <Paragraphs>56</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ملتقى</vt:lpstr>
      <vt:lpstr>               العلاج بالإبر الصينية </vt:lpstr>
      <vt:lpstr>الوخز بالإبر</vt:lpstr>
      <vt:lpstr>عرض تقديمي في PowerPoint</vt:lpstr>
      <vt:lpstr>مناطق الوخز بالإبر  </vt:lpstr>
      <vt:lpstr>عرض تقديمي في PowerPoint</vt:lpstr>
      <vt:lpstr>الإبر الصينية </vt:lpstr>
      <vt:lpstr>عرض تقديمي في PowerPoint</vt:lpstr>
      <vt:lpstr>انواع الابر الصينية  </vt:lpstr>
      <vt:lpstr>هنالك خمس أنواع من الإبر الصينية التي تستخدم في وقتنا حالياً</vt:lpstr>
      <vt:lpstr>الشكل يبين انواع الأبر</vt:lpstr>
      <vt:lpstr>الاسس النظرية للوخز بالإبر الصينية  </vt:lpstr>
      <vt:lpstr>عرض تقديمي في PowerPoint</vt:lpstr>
      <vt:lpstr>كيفية استخدام الابر الصينية: </vt:lpstr>
      <vt:lpstr>يوضح كيف ادخال الابرة داخل الجسم   </vt:lpstr>
      <vt:lpstr>عرض تقديمي في PowerPoint</vt:lpstr>
      <vt:lpstr>عرض تقديمي في PowerPoint</vt:lpstr>
      <vt:lpstr>عرض تقديمي في PowerPoint</vt:lpstr>
      <vt:lpstr>مدى الاستجابة للإبر الصينية </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العلاج بالإبر الصينية </dc:title>
  <dc:creator>DR.Ahmed Saker 2O14</dc:creator>
  <cp:lastModifiedBy>الغدير</cp:lastModifiedBy>
  <cp:revision>7</cp:revision>
  <dcterms:created xsi:type="dcterms:W3CDTF">2020-04-10T12:40:29Z</dcterms:created>
  <dcterms:modified xsi:type="dcterms:W3CDTF">2021-02-27T21:43:49Z</dcterms:modified>
</cp:coreProperties>
</file>