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4" r:id="rId2"/>
    <p:sldId id="265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30/09/1442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91316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مبرهنة 6 :- الخطان الموازيان لخط واحد متوازيان في المستوي التألفي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المعطيات :</a:t>
            </a:r>
            <a:r>
              <a:rPr lang="ar-IQ" dirty="0" smtClean="0"/>
              <a:t>االخطان </a:t>
            </a:r>
            <a:r>
              <a:rPr lang="en-US" dirty="0" err="1" smtClean="0"/>
              <a:t>k,l</a:t>
            </a:r>
            <a:r>
              <a:rPr lang="en-US" dirty="0" smtClean="0"/>
              <a:t>,</a:t>
            </a:r>
            <a:r>
              <a:rPr lang="ar-IQ" dirty="0" smtClean="0"/>
              <a:t>.متوازيان وكذلك </a:t>
            </a:r>
            <a:r>
              <a:rPr lang="en-US" dirty="0" err="1" smtClean="0"/>
              <a:t>l,m</a:t>
            </a:r>
            <a:r>
              <a:rPr lang="ar-IQ" dirty="0" smtClean="0"/>
              <a:t> متوازيان             </a:t>
            </a:r>
            <a:r>
              <a:rPr lang="en-US" dirty="0" smtClean="0"/>
              <a:t>m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المطلوب اثباته:</a:t>
            </a:r>
            <a:r>
              <a:rPr lang="en-US" dirty="0" err="1" smtClean="0"/>
              <a:t>m,k</a:t>
            </a:r>
            <a:r>
              <a:rPr lang="ar-IQ" dirty="0" smtClean="0"/>
              <a:t> متوازيان                                </a:t>
            </a:r>
            <a:r>
              <a:rPr lang="en-US" dirty="0" smtClean="0"/>
              <a:t>k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البرهان :-  </a:t>
            </a:r>
            <a:r>
              <a:rPr lang="ar-IQ" dirty="0" smtClean="0"/>
              <a:t>                                                         </a:t>
            </a:r>
            <a:r>
              <a:rPr lang="en-US" dirty="0" smtClean="0"/>
              <a:t>l</a:t>
            </a:r>
            <a:r>
              <a:rPr lang="ar-IQ" dirty="0" smtClean="0"/>
              <a:t>    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من المعطى </a:t>
            </a:r>
            <a:r>
              <a:rPr lang="en-US" dirty="0"/>
              <a:t>L∩K=∅ </a:t>
            </a:r>
            <a:r>
              <a:rPr lang="ar-IQ" dirty="0"/>
              <a:t>وليكن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m∩l</a:t>
            </a:r>
            <a:r>
              <a:rPr lang="en-US" dirty="0" smtClean="0"/>
              <a:t>=</a:t>
            </a:r>
            <a:r>
              <a:rPr lang="en-US" dirty="0"/>
              <a:t>∅ </a:t>
            </a:r>
            <a:r>
              <a:rPr lang="ar-IQ" dirty="0"/>
              <a:t>يجب أن نبرهن أن </a:t>
            </a:r>
            <a:r>
              <a:rPr lang="en-US" dirty="0" err="1"/>
              <a:t>m</a:t>
            </a:r>
            <a:r>
              <a:rPr lang="en-US" dirty="0" err="1" smtClean="0"/>
              <a:t>∩k</a:t>
            </a:r>
            <a:r>
              <a:rPr lang="en-US" dirty="0" smtClean="0"/>
              <a:t>=</a:t>
            </a:r>
            <a:r>
              <a:rPr lang="en-US" dirty="0"/>
              <a:t>∅ </a:t>
            </a:r>
          </a:p>
          <a:p>
            <a:pPr marL="0" indent="0">
              <a:buNone/>
            </a:pPr>
            <a:r>
              <a:rPr lang="ar-IQ" dirty="0"/>
              <a:t>نفرض أن العبارة الأخيرة خاطئة , </a:t>
            </a:r>
            <a:r>
              <a:rPr lang="en-US" dirty="0" err="1" smtClean="0"/>
              <a:t>k∩</a:t>
            </a:r>
            <a:r>
              <a:rPr lang="en-US" dirty="0" err="1"/>
              <a:t>m</a:t>
            </a:r>
            <a:r>
              <a:rPr lang="en-US" dirty="0"/>
              <a:t>≠∅← </a:t>
            </a:r>
            <a:r>
              <a:rPr lang="ar-IQ" dirty="0" smtClean="0"/>
              <a:t>                      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حسب مبرهنة 5 </a:t>
            </a:r>
            <a:r>
              <a:rPr lang="en-US" dirty="0" smtClean="0"/>
              <a:t>   </a:t>
            </a:r>
            <a:r>
              <a:rPr lang="ar-IQ" dirty="0" smtClean="0"/>
              <a:t>يجب ان يتقاطعان </a:t>
            </a:r>
            <a:r>
              <a:rPr lang="en-US" dirty="0" smtClean="0"/>
              <a:t> k</a:t>
            </a:r>
            <a:r>
              <a:rPr lang="ar-IQ" dirty="0" smtClean="0"/>
              <a:t>و</a:t>
            </a:r>
            <a:r>
              <a:rPr lang="en-US" dirty="0" smtClean="0"/>
              <a:t>l</a:t>
            </a:r>
            <a:r>
              <a:rPr lang="ar-IQ" dirty="0" smtClean="0"/>
              <a:t> وهذا </a:t>
            </a:r>
            <a:r>
              <a:rPr lang="ar-IQ" dirty="0"/>
              <a:t>يناقض الفرض .</a:t>
            </a:r>
          </a:p>
          <a:p>
            <a:pPr marL="0" indent="0">
              <a:buNone/>
            </a:pPr>
            <a:r>
              <a:rPr lang="ar-IQ" dirty="0"/>
              <a:t>أذاً الخطان الموازيان لخط واحد متوازيين في المستوي التألفي . </a:t>
            </a:r>
            <a:r>
              <a:rPr lang="en-US" dirty="0" smtClean="0"/>
              <a:t>m</a:t>
            </a:r>
            <a:r>
              <a:rPr lang="ar-IQ" dirty="0" smtClean="0"/>
              <a:t>     </a:t>
            </a:r>
            <a:r>
              <a:rPr lang="en-US" dirty="0" smtClean="0"/>
              <a:t>P</a:t>
            </a:r>
            <a:r>
              <a:rPr lang="ar-IQ" dirty="0" smtClean="0"/>
              <a:t>  </a:t>
            </a:r>
            <a:r>
              <a:rPr lang="en-US" dirty="0" smtClean="0"/>
              <a:t>k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وبهذا يتم البرهان </a:t>
            </a:r>
            <a:r>
              <a:rPr lang="ar-IQ" dirty="0" smtClean="0"/>
              <a:t>.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مستويات تألفية منهية </a:t>
            </a:r>
            <a:r>
              <a:rPr lang="ar-IQ" dirty="0" smtClean="0"/>
              <a:t>                                            </a:t>
            </a:r>
            <a:r>
              <a:rPr lang="en-US" dirty="0" smtClean="0"/>
              <a:t>l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هي مجموعات منهية تحقق البديهيات الاربعة للمستوي التالفي . </a:t>
            </a:r>
          </a:p>
          <a:p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43608" y="148478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43608" y="1844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11560" y="1052736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4005064"/>
            <a:ext cx="122413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3608" y="4005064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1560" y="530120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29600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dirty="0"/>
              <a:t>مبرهنة7 :- أذا وجد  حط </a:t>
            </a:r>
            <a:r>
              <a:rPr lang="en-US" sz="2000" dirty="0" smtClean="0"/>
              <a:t>k</a:t>
            </a:r>
            <a:r>
              <a:rPr lang="ar-IQ" sz="2000" dirty="0" smtClean="0"/>
              <a:t>في </a:t>
            </a:r>
            <a:r>
              <a:rPr lang="ar-IQ" sz="2000" dirty="0"/>
              <a:t>مستوي نألفي منته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فأن أي خط أخر يوازي </a:t>
            </a:r>
            <a:r>
              <a:rPr lang="en-US" sz="2000" dirty="0" smtClean="0"/>
              <a:t>k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  <a:r>
              <a:rPr lang="ar-IQ" sz="2000" dirty="0" smtClean="0"/>
              <a:t> </a:t>
            </a:r>
          </a:p>
          <a:p>
            <a:pPr marL="0" indent="0">
              <a:buNone/>
            </a:pPr>
            <a:r>
              <a:rPr lang="ar-IQ" sz="2000" dirty="0" smtClean="0"/>
              <a:t>المعطيات :يوجد الخط </a:t>
            </a:r>
            <a:r>
              <a:rPr lang="en-US" sz="2000" dirty="0" smtClean="0"/>
              <a:t>k</a:t>
            </a:r>
            <a:r>
              <a:rPr lang="ar-IQ" sz="2000" dirty="0" smtClean="0"/>
              <a:t> يحتوي بالضبط </a:t>
            </a:r>
            <a:r>
              <a:rPr lang="en-US" sz="2000" dirty="0" smtClean="0"/>
              <a:t>n </a:t>
            </a:r>
            <a:r>
              <a:rPr lang="ar-IQ" sz="2000" dirty="0" smtClean="0"/>
              <a:t>من البقاط</a:t>
            </a:r>
          </a:p>
          <a:p>
            <a:pPr marL="0" indent="0">
              <a:buNone/>
            </a:pPr>
            <a:r>
              <a:rPr lang="ar-IQ" sz="2000" dirty="0" smtClean="0"/>
              <a:t>م ث اي خط اخر موازي الى </a:t>
            </a:r>
            <a:r>
              <a:rPr lang="en-US" sz="2000" dirty="0" smtClean="0"/>
              <a:t>k</a:t>
            </a:r>
            <a:r>
              <a:rPr lang="ar-IQ" sz="2000" dirty="0" smtClean="0"/>
              <a:t>يحتوي بالضبط </a:t>
            </a:r>
            <a:r>
              <a:rPr lang="en-US" sz="2000" dirty="0" smtClean="0"/>
              <a:t>n</a:t>
            </a:r>
            <a:r>
              <a:rPr lang="ar-IQ" sz="2000" dirty="0" smtClean="0"/>
              <a:t>من النقاط</a:t>
            </a:r>
          </a:p>
          <a:p>
            <a:pPr marL="0" indent="0">
              <a:buNone/>
            </a:pPr>
            <a:r>
              <a:rPr lang="ar-IQ" sz="2000" dirty="0" smtClean="0"/>
              <a:t>البرهان </a:t>
            </a:r>
            <a:r>
              <a:rPr lang="ar-IQ" sz="2000" dirty="0"/>
              <a:t>:- </a:t>
            </a:r>
            <a:r>
              <a:rPr lang="ar-IQ" sz="2000" dirty="0" smtClean="0"/>
              <a:t>حسب بديهيه 4 وبديهيه 3 يوجد الخط </a:t>
            </a:r>
            <a:r>
              <a:rPr lang="en-US" sz="2000" dirty="0" smtClean="0"/>
              <a:t>m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 smtClean="0"/>
              <a:t>k</a:t>
            </a:r>
            <a:r>
              <a:rPr lang="ar-IQ" sz="2000" dirty="0" smtClean="0"/>
              <a:t>خط </a:t>
            </a:r>
            <a:r>
              <a:rPr lang="ar-IQ" sz="2000" dirty="0"/>
              <a:t>وليكن </a:t>
            </a:r>
            <a:r>
              <a:rPr lang="en-US" sz="2000" dirty="0"/>
              <a:t>P1,P2,P3…,</a:t>
            </a:r>
            <a:r>
              <a:rPr lang="en-US" sz="2000" dirty="0" err="1"/>
              <a:t>Pn∈l</a:t>
            </a:r>
            <a:r>
              <a:rPr lang="ar-IQ" sz="2000" dirty="0"/>
              <a:t>وليكن </a:t>
            </a:r>
            <a:r>
              <a:rPr lang="en-US" sz="2000" dirty="0"/>
              <a:t>m  </a:t>
            </a:r>
            <a:r>
              <a:rPr lang="ar-IQ" sz="2000" dirty="0"/>
              <a:t>خط أخر يوازي </a:t>
            </a:r>
            <a:r>
              <a:rPr lang="en-US" sz="2000" dirty="0"/>
              <a:t>l  . </a:t>
            </a:r>
          </a:p>
          <a:p>
            <a:pPr marL="0" indent="0">
              <a:buNone/>
            </a:pPr>
            <a:r>
              <a:rPr lang="ar-IQ" sz="2000" dirty="0"/>
              <a:t>يجب ان نبرهن أن </a:t>
            </a:r>
            <a:r>
              <a:rPr lang="en-US" sz="2000" dirty="0"/>
              <a:t>m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</a:t>
            </a:r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 smtClean="0"/>
              <a:t>p2  </a:t>
            </a:r>
            <a:r>
              <a:rPr lang="ar-IQ" sz="2000" dirty="0"/>
              <a:t>توجد النقطة </a:t>
            </a:r>
            <a:r>
              <a:rPr lang="en-US" sz="2000" dirty="0"/>
              <a:t>Q1 </a:t>
            </a:r>
            <a:r>
              <a:rPr lang="ar-IQ" sz="2000" dirty="0"/>
              <a:t>على  </a:t>
            </a:r>
            <a:r>
              <a:rPr lang="en-US" sz="2000" dirty="0"/>
              <a:t>m </a:t>
            </a:r>
            <a:r>
              <a:rPr lang="ar-IQ" sz="2000" dirty="0"/>
              <a:t>ومن </a:t>
            </a:r>
            <a:r>
              <a:rPr lang="en-US" sz="2000" dirty="0" smtClean="0"/>
              <a:t>P1  </a:t>
            </a:r>
            <a:r>
              <a:rPr lang="ar-IQ" sz="2000" dirty="0"/>
              <a:t>يوجد خط </a:t>
            </a:r>
            <a:r>
              <a:rPr lang="en-US" sz="2000" dirty="0"/>
              <a:t>P1Q2 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 smtClean="0"/>
              <a:t>p4 </a:t>
            </a:r>
            <a:r>
              <a:rPr lang="ar-IQ" sz="2000" dirty="0"/>
              <a:t>توجد </a:t>
            </a:r>
            <a:r>
              <a:rPr lang="en-US" sz="2000" dirty="0"/>
              <a:t>n-1  </a:t>
            </a:r>
            <a:r>
              <a:rPr lang="ar-IQ" sz="2000" dirty="0"/>
              <a:t>من الخطوط الموازيه الى </a:t>
            </a:r>
            <a:r>
              <a:rPr lang="en-US" sz="2000" dirty="0"/>
              <a:t>P1Q1 </a:t>
            </a:r>
            <a:r>
              <a:rPr lang="ar-IQ" sz="2000" dirty="0"/>
              <a:t>تمر بالنقاط </a:t>
            </a:r>
            <a:r>
              <a:rPr lang="en-US" sz="2000" dirty="0"/>
              <a:t>P1,P2,P3…, </a:t>
            </a:r>
            <a:r>
              <a:rPr lang="en-US" sz="2000" dirty="0" err="1"/>
              <a:t>Pn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ar-IQ" sz="2000" dirty="0"/>
              <a:t>وهذه الخطوط حسب مبرهنة 6 تكون متوازية . و أستناد الى مبرهنتين 4و5 تقطع هذه الخط  </a:t>
            </a:r>
            <a:r>
              <a:rPr lang="en-US" sz="2000" dirty="0"/>
              <a:t>m  </a:t>
            </a:r>
            <a:r>
              <a:rPr lang="ar-IQ" sz="2000" dirty="0"/>
              <a:t>في </a:t>
            </a:r>
            <a:r>
              <a:rPr lang="en-US" sz="2000" dirty="0"/>
              <a:t>n-1  </a:t>
            </a:r>
            <a:r>
              <a:rPr lang="ar-IQ" sz="2000" dirty="0"/>
              <a:t>من النقاط المختلفة , ولتكن </a:t>
            </a:r>
            <a:r>
              <a:rPr lang="en-US" sz="2000" dirty="0"/>
              <a:t>Q1,Q2,Q3…</a:t>
            </a:r>
            <a:r>
              <a:rPr lang="en-US" sz="2000" dirty="0" err="1"/>
              <a:t>Qn</a:t>
            </a:r>
            <a:r>
              <a:rPr lang="en-US" sz="2000" dirty="0"/>
              <a:t> </a:t>
            </a:r>
            <a:r>
              <a:rPr lang="ar-IQ" sz="2000" dirty="0"/>
              <a:t>والتي تختلف عن </a:t>
            </a:r>
            <a:r>
              <a:rPr lang="en-US" sz="2000" dirty="0"/>
              <a:t>Q1 </a:t>
            </a:r>
          </a:p>
          <a:p>
            <a:pPr marL="0" indent="0">
              <a:buNone/>
            </a:pPr>
            <a:r>
              <a:rPr lang="ar-IQ" sz="2000" dirty="0"/>
              <a:t>حسب تعريف التوازي . </a:t>
            </a:r>
          </a:p>
          <a:p>
            <a:pPr marL="0" indent="0">
              <a:buNone/>
            </a:pPr>
            <a:r>
              <a:rPr lang="ar-IQ" sz="2000" dirty="0"/>
              <a:t>توجد </a:t>
            </a:r>
            <a:r>
              <a:rPr lang="en-US" sz="2000" dirty="0"/>
              <a:t>n </a:t>
            </a:r>
            <a:r>
              <a:rPr lang="ar-IQ" sz="2000" dirty="0"/>
              <a:t>من النقاط على الخط </a:t>
            </a:r>
            <a:r>
              <a:rPr lang="en-US" sz="2000" dirty="0"/>
              <a:t>m </a:t>
            </a:r>
            <a:r>
              <a:rPr lang="ar-IQ" sz="2000" dirty="0"/>
              <a:t>الأقل . </a:t>
            </a:r>
          </a:p>
          <a:p>
            <a:pPr marL="0" indent="0">
              <a:buNone/>
            </a:pPr>
            <a:r>
              <a:rPr lang="ar-IQ" sz="2000" dirty="0"/>
              <a:t>نفرض وجود نقطة أخرى </a:t>
            </a:r>
            <a:r>
              <a:rPr lang="en-US" sz="2000" dirty="0"/>
              <a:t>Qn+1 ∈m </a:t>
            </a:r>
            <a:r>
              <a:rPr lang="ar-IQ" sz="2000" dirty="0"/>
              <a:t>من </a:t>
            </a:r>
            <a:r>
              <a:rPr lang="en-US" sz="2000" dirty="0" smtClean="0"/>
              <a:t>P4  </a:t>
            </a:r>
            <a:r>
              <a:rPr lang="ar-IQ" sz="2000" dirty="0"/>
              <a:t>يوجد خط </a:t>
            </a:r>
            <a:r>
              <a:rPr lang="en-US" sz="2000" dirty="0"/>
              <a:t>k </a:t>
            </a:r>
            <a:r>
              <a:rPr lang="ar-IQ" sz="2000" dirty="0"/>
              <a:t>يمر بالنقطة </a:t>
            </a:r>
          </a:p>
          <a:p>
            <a:pPr marL="0" indent="0">
              <a:buNone/>
            </a:pPr>
            <a:r>
              <a:rPr lang="en-US" sz="2000" dirty="0"/>
              <a:t>Qn+1∈m </a:t>
            </a:r>
            <a:r>
              <a:rPr lang="ar-IQ" sz="2000" dirty="0"/>
              <a:t>يوازي </a:t>
            </a:r>
            <a:r>
              <a:rPr lang="en-US" sz="2000" dirty="0"/>
              <a:t>P1Q1 . </a:t>
            </a:r>
            <a:r>
              <a:rPr lang="ar-IQ" sz="2000" dirty="0"/>
              <a:t>وأستنادا للمبرهنتين 4 و 5 يقطع هذه الخط </a:t>
            </a:r>
            <a:r>
              <a:rPr lang="en-US" sz="2000" dirty="0"/>
              <a:t>k </a:t>
            </a:r>
            <a:r>
              <a:rPr lang="ar-IQ" sz="2000" dirty="0"/>
              <a:t>الخط </a:t>
            </a:r>
            <a:r>
              <a:rPr lang="en-US" sz="2000" dirty="0"/>
              <a:t>l </a:t>
            </a:r>
            <a:r>
              <a:rPr lang="ar-IQ" sz="2000" dirty="0"/>
              <a:t>في نقطة مختلفة عن النقاط  ,</a:t>
            </a:r>
            <a:r>
              <a:rPr lang="en-US" sz="2000" dirty="0"/>
              <a:t>P2,P3,..Pn </a:t>
            </a:r>
            <a:r>
              <a:rPr lang="ar-IQ" sz="2000" dirty="0"/>
              <a:t>وهذا يخالف الفرض لأن </a:t>
            </a:r>
            <a:r>
              <a:rPr lang="en-US" sz="2000" dirty="0"/>
              <a:t>l </a:t>
            </a:r>
            <a:r>
              <a:rPr lang="ar-IQ" sz="2000" dirty="0"/>
              <a:t>يحتوي بالضبط على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  <a:r>
              <a:rPr lang="en-US" sz="2000" dirty="0"/>
              <a:t>m </a:t>
            </a:r>
            <a:r>
              <a:rPr lang="ar-IQ" sz="2000" dirty="0"/>
              <a:t>يحتوي بالضبط  </a:t>
            </a:r>
            <a:r>
              <a:rPr lang="en-US" sz="2000" dirty="0"/>
              <a:t>n </a:t>
            </a:r>
            <a:r>
              <a:rPr lang="ar-IQ" sz="2000" dirty="0"/>
              <a:t>من النقاط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58467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 7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                            </a:t>
            </a:r>
            <a:r>
              <a:rPr lang="en-US" dirty="0" smtClean="0"/>
              <a:t>m                             </a:t>
            </a: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en-US" dirty="0" smtClean="0"/>
              <a:t>Q1    Q2     Q3               </a:t>
            </a:r>
            <a:r>
              <a:rPr lang="en-US" dirty="0" err="1" smtClean="0"/>
              <a:t>Qn</a:t>
            </a:r>
            <a:r>
              <a:rPr lang="en-US" dirty="0" smtClean="0"/>
              <a:t>        Qn+1      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                            </a:t>
            </a:r>
            <a:r>
              <a:rPr lang="en-US" dirty="0" smtClean="0"/>
              <a:t>k</a:t>
            </a:r>
            <a:endParaRPr lang="ar-IQ" dirty="0" smtClean="0"/>
          </a:p>
          <a:p>
            <a:pPr marL="0" indent="0" algn="ctr">
              <a:buNone/>
            </a:pPr>
            <a:r>
              <a:rPr lang="en-US" dirty="0" smtClean="0"/>
              <a:t>P1     P2   P3         </a:t>
            </a:r>
            <a:r>
              <a:rPr lang="en-US" dirty="0" err="1" smtClean="0"/>
              <a:t>Pn</a:t>
            </a:r>
            <a:r>
              <a:rPr lang="en-US" dirty="0" smtClean="0"/>
              <a:t>    pn+1           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6791" y="2636912"/>
            <a:ext cx="37444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9911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8999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6096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1720" y="3933056"/>
            <a:ext cx="39604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6136" y="263691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2160" y="390371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2017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869714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مبرهنة 8 :اذا  وجد خط </a:t>
            </a:r>
            <a:r>
              <a:rPr lang="en-US" sz="2000" dirty="0"/>
              <a:t>l </a:t>
            </a:r>
            <a:r>
              <a:rPr lang="ar-IQ" sz="2000" dirty="0"/>
              <a:t>في مستوي تالفي منتهي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فانه توجد بالضبط </a:t>
            </a:r>
            <a:r>
              <a:rPr lang="en-US" sz="2000" dirty="0"/>
              <a:t>n-1 </a:t>
            </a:r>
            <a:r>
              <a:rPr lang="ar-IQ" sz="2000" dirty="0"/>
              <a:t>من الخطوط الموازية الى </a:t>
            </a:r>
            <a:r>
              <a:rPr lang="en-US" sz="2000" dirty="0" smtClean="0"/>
              <a:t>l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المعطيات:يوجد الخط </a:t>
            </a:r>
            <a:r>
              <a:rPr lang="en-US" sz="2000" dirty="0" smtClean="0"/>
              <a:t>l </a:t>
            </a:r>
            <a:r>
              <a:rPr lang="ar-IQ" sz="2000" dirty="0" smtClean="0"/>
              <a:t>في المستوي التالفي يحتوي بالضبط </a:t>
            </a:r>
            <a:r>
              <a:rPr lang="en-US" sz="2000" dirty="0" smtClean="0"/>
              <a:t>n</a:t>
            </a:r>
            <a:r>
              <a:rPr lang="ar-IQ" sz="2000" dirty="0" smtClean="0"/>
              <a:t>من النقاط</a:t>
            </a:r>
          </a:p>
          <a:p>
            <a:pPr marL="0" indent="0">
              <a:buNone/>
            </a:pPr>
            <a:r>
              <a:rPr lang="ar-IQ" sz="2000" dirty="0" smtClean="0"/>
              <a:t>م ث:يوجد بالضبط </a:t>
            </a:r>
            <a:r>
              <a:rPr lang="en-US" sz="2000" dirty="0" smtClean="0"/>
              <a:t> n-1’,‘</a:t>
            </a:r>
            <a:r>
              <a:rPr lang="ar-IQ" sz="2000" dirty="0" smtClean="0"/>
              <a:t>من الخطوط الموازية </a:t>
            </a:r>
            <a:r>
              <a:rPr lang="en-US" sz="2000" dirty="0" smtClean="0"/>
              <a:t>l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البرهان :- </a:t>
            </a:r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/>
              <a:t>l </a:t>
            </a:r>
            <a:r>
              <a:rPr lang="ar-IQ" sz="2000" dirty="0"/>
              <a:t>خط وليكن </a:t>
            </a:r>
            <a:r>
              <a:rPr lang="en-US" sz="2000" dirty="0"/>
              <a:t>P1 ,P2 , P3,….</a:t>
            </a:r>
            <a:r>
              <a:rPr lang="en-US" sz="2000" dirty="0" err="1"/>
              <a:t>Pn</a:t>
            </a:r>
            <a:r>
              <a:rPr lang="en-US" sz="2000" dirty="0"/>
              <a:t> ∈l </a:t>
            </a:r>
            <a:r>
              <a:rPr lang="ar-IQ" sz="2000" dirty="0"/>
              <a:t>ولتكن </a:t>
            </a:r>
            <a:r>
              <a:rPr lang="en-US" sz="2000" dirty="0"/>
              <a:t>p  </a:t>
            </a:r>
            <a:r>
              <a:rPr lang="ar-IQ" sz="2000" dirty="0"/>
              <a:t>نقطة (</a:t>
            </a:r>
            <a:r>
              <a:rPr lang="en-US" sz="2000" dirty="0"/>
              <a:t>A3) </a:t>
            </a:r>
            <a:r>
              <a:rPr lang="en-US" sz="2000" dirty="0" err="1"/>
              <a:t>P</a:t>
            </a:r>
            <a:r>
              <a:rPr lang="en-US" sz="2000" dirty="0" err="1" smtClean="0"/>
              <a:t>∉l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/>
              <a:t>A1  </a:t>
            </a:r>
            <a:r>
              <a:rPr lang="ar-IQ" sz="2000" dirty="0"/>
              <a:t>يوجد خطين هما </a:t>
            </a:r>
            <a:r>
              <a:rPr lang="en-US" sz="2000" dirty="0"/>
              <a:t>PP1,PPK </a:t>
            </a:r>
            <a:r>
              <a:rPr lang="ar-IQ" sz="2000" dirty="0"/>
              <a:t>حيث أن </a:t>
            </a:r>
            <a:r>
              <a:rPr lang="en-US" sz="2000" dirty="0"/>
              <a:t>PPK </a:t>
            </a:r>
            <a:r>
              <a:rPr lang="ar-IQ" sz="2000" dirty="0"/>
              <a:t>هي اي </a:t>
            </a:r>
            <a:r>
              <a:rPr lang="ar-IQ" sz="2000" dirty="0" smtClean="0"/>
              <a:t>خط </a:t>
            </a:r>
            <a:r>
              <a:rPr lang="ar-IQ" sz="2000" dirty="0"/>
              <a:t>من النقاط </a:t>
            </a:r>
            <a:r>
              <a:rPr lang="en-US" sz="2000" dirty="0"/>
              <a:t>P1,P2,P3…,PN </a:t>
            </a:r>
          </a:p>
          <a:p>
            <a:pPr marL="0" indent="0">
              <a:buNone/>
            </a:pPr>
            <a:r>
              <a:rPr lang="ar-IQ" sz="2000" dirty="0" smtClean="0"/>
              <a:t>وبالتأكيد </a:t>
            </a:r>
            <a:r>
              <a:rPr lang="ar-IQ" sz="2000" dirty="0"/>
              <a:t>فأن أحدهم يمر بالنقطة </a:t>
            </a:r>
            <a:r>
              <a:rPr lang="en-US" sz="2000" dirty="0" err="1"/>
              <a:t>pk</a:t>
            </a:r>
            <a:r>
              <a:rPr lang="en-US" sz="2000" dirty="0"/>
              <a:t>   </a:t>
            </a:r>
            <a:r>
              <a:rPr lang="ar-IQ" sz="2000" dirty="0" smtClean="0"/>
              <a:t>وحسب بديهية 4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)من الخطوط الموازية </a:t>
            </a:r>
            <a:r>
              <a:rPr lang="en-US" sz="2000" dirty="0" smtClean="0"/>
              <a:t>pp1</a:t>
            </a:r>
            <a:r>
              <a:rPr lang="ar-IQ" sz="2000" dirty="0" smtClean="0"/>
              <a:t> والتي تمر من النقاط</a:t>
            </a:r>
            <a:r>
              <a:rPr lang="en-US" sz="2000" dirty="0" smtClean="0"/>
              <a:t>p2,p3,…,</a:t>
            </a:r>
            <a:r>
              <a:rPr lang="en-US" sz="2000" dirty="0" err="1" smtClean="0"/>
              <a:t>pn</a:t>
            </a:r>
            <a:r>
              <a:rPr lang="ar-IQ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المبرهنة 4 </a:t>
            </a:r>
            <a:r>
              <a:rPr lang="ar-IQ" sz="2000" dirty="0" smtClean="0"/>
              <a:t>مبرهنة 5هذه الخطوط تكون متوازية وتقطع   </a:t>
            </a:r>
            <a:r>
              <a:rPr lang="en-US" sz="2000" dirty="0" err="1" smtClean="0"/>
              <a:t>ppk</a:t>
            </a:r>
            <a:r>
              <a:rPr lang="en-US" sz="2000" dirty="0" smtClean="0"/>
              <a:t> </a:t>
            </a:r>
            <a:r>
              <a:rPr lang="ar-IQ" sz="2000" dirty="0"/>
              <a:t>في </a:t>
            </a:r>
            <a:r>
              <a:rPr lang="ar-IQ" sz="2000" dirty="0" smtClean="0"/>
              <a:t> </a:t>
            </a:r>
            <a:r>
              <a:rPr lang="en-US" sz="2000" dirty="0" smtClean="0"/>
              <a:t>n</a:t>
            </a:r>
            <a:r>
              <a:rPr lang="ar-IQ" sz="2000" dirty="0" smtClean="0"/>
              <a:t> من النقاط </a:t>
            </a:r>
            <a:r>
              <a:rPr lang="ar-IQ" sz="2000" dirty="0"/>
              <a:t>مختلفة </a:t>
            </a:r>
            <a:r>
              <a:rPr lang="ar-IQ" sz="2000" dirty="0" smtClean="0"/>
              <a:t>وحسب بديهية 4 ومبرهنة 4 يوجد بالضبط (</a:t>
            </a:r>
            <a:r>
              <a:rPr lang="en-US" sz="2000" dirty="0" smtClean="0"/>
              <a:t>n-1  </a:t>
            </a:r>
            <a:r>
              <a:rPr lang="ar-IQ" sz="2000" dirty="0" smtClean="0"/>
              <a:t>) من الخطوط   الموازية الى </a:t>
            </a:r>
            <a:r>
              <a:rPr lang="en-US" sz="2000" dirty="0" smtClean="0"/>
              <a:t>l</a:t>
            </a:r>
            <a:r>
              <a:rPr lang="ar-IQ" sz="2000" dirty="0" smtClean="0"/>
              <a:t> من  النقاط على </a:t>
            </a:r>
            <a:r>
              <a:rPr lang="en-US" sz="2000" dirty="0" err="1" smtClean="0"/>
              <a:t>ppk</a:t>
            </a:r>
            <a:r>
              <a:rPr lang="ar-IQ" sz="2000" dirty="0" smtClean="0"/>
              <a:t>  ما عدا النقطة </a:t>
            </a:r>
            <a:r>
              <a:rPr lang="en-US" sz="2000" dirty="0" err="1" smtClean="0"/>
              <a:t>pk</a:t>
            </a:r>
            <a:r>
              <a:rPr lang="ar-IQ" sz="2000" dirty="0" smtClean="0"/>
              <a:t> التي تقع على </a:t>
            </a:r>
            <a:r>
              <a:rPr lang="en-US" sz="2000" dirty="0" smtClean="0"/>
              <a:t>l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ولكي نبرهن على الاكثر نفرض يوجد موازي اخر الى </a:t>
            </a:r>
            <a:r>
              <a:rPr lang="en-US" sz="2000" dirty="0" smtClean="0"/>
              <a:t>l</a:t>
            </a:r>
            <a:r>
              <a:rPr lang="ar-IQ" sz="2000" dirty="0" smtClean="0"/>
              <a:t> وحسب مبرهنتي 4و5 هذا الخط يقطع </a:t>
            </a:r>
            <a:r>
              <a:rPr lang="en-US" sz="2000" dirty="0" err="1" smtClean="0"/>
              <a:t>ppk</a:t>
            </a:r>
            <a:r>
              <a:rPr lang="ar-IQ" sz="2000" dirty="0" smtClean="0"/>
              <a:t> في </a:t>
            </a:r>
            <a:r>
              <a:rPr lang="en-US" sz="2000" dirty="0" smtClean="0"/>
              <a:t>R</a:t>
            </a:r>
            <a:r>
              <a:rPr lang="ar-IQ" sz="2000" dirty="0" smtClean="0"/>
              <a:t>  </a:t>
            </a:r>
            <a:r>
              <a:rPr lang="en-US" sz="2000" dirty="0" smtClean="0"/>
              <a:t>,  </a:t>
            </a:r>
            <a:r>
              <a:rPr lang="ar-IQ" sz="2000" dirty="0" smtClean="0"/>
              <a:t>والتي تختلف  عن نقاط التقاطع  مع </a:t>
            </a:r>
            <a:r>
              <a:rPr lang="en-US" sz="2000" dirty="0" smtClean="0"/>
              <a:t>PP1</a:t>
            </a:r>
            <a:r>
              <a:rPr lang="ar-IQ" sz="2000" dirty="0" smtClean="0"/>
              <a:t> والخطوط الموازية له وحسب مبرهنة 4 يوجد موازي </a:t>
            </a:r>
            <a:r>
              <a:rPr lang="en-US" sz="2000" dirty="0" smtClean="0"/>
              <a:t>PP1</a:t>
            </a:r>
            <a:r>
              <a:rPr lang="ar-IQ" sz="2000" dirty="0" smtClean="0"/>
              <a:t> من النقطة </a:t>
            </a:r>
            <a:r>
              <a:rPr lang="en-US" sz="2000" dirty="0" smtClean="0"/>
              <a:t>R</a:t>
            </a:r>
            <a:r>
              <a:rPr lang="ar-IQ" sz="2000" dirty="0" smtClean="0"/>
              <a:t> وحسب المبرهنتين 4و5 سيقطع هذا الموازي </a:t>
            </a:r>
            <a:r>
              <a:rPr lang="en-US" sz="2000" dirty="0" smtClean="0"/>
              <a:t>l</a:t>
            </a:r>
            <a:r>
              <a:rPr lang="ar-IQ" sz="2000" dirty="0" smtClean="0"/>
              <a:t>  في </a:t>
            </a:r>
            <a:r>
              <a:rPr lang="en-US" sz="2000" dirty="0" smtClean="0"/>
              <a:t>pn+1</a:t>
            </a:r>
            <a:r>
              <a:rPr lang="ar-IQ" sz="2000" dirty="0" smtClean="0"/>
              <a:t> وهذا تناقض مع المعطى .لذلك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 من الخطوط الموازية  </a:t>
            </a:r>
            <a:r>
              <a:rPr lang="en-US" sz="2000" dirty="0" smtClean="0"/>
              <a:t>l</a:t>
            </a:r>
            <a:endParaRPr lang="en-US" sz="2000" dirty="0"/>
          </a:p>
          <a:p>
            <a:pPr marL="0" indent="0">
              <a:buNone/>
            </a:pP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ar-IQ" sz="1600" dirty="0" smtClean="0"/>
              <a:t>   </a:t>
            </a:r>
            <a:endParaRPr lang="ar-IQ" sz="1600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71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رسم مبرهنة 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  <a:r>
              <a:rPr lang="en-US" dirty="0" smtClean="0"/>
              <a:t>P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   </a:t>
            </a:r>
            <a:r>
              <a:rPr lang="en-US" dirty="0" smtClean="0"/>
              <a:t>l</a:t>
            </a:r>
            <a:r>
              <a:rPr lang="ar-IQ" dirty="0" smtClean="0"/>
              <a:t>     </a:t>
            </a:r>
            <a:r>
              <a:rPr lang="en-US" dirty="0" smtClean="0"/>
              <a:t>Pn+1 </a:t>
            </a:r>
            <a:r>
              <a:rPr lang="ar-IQ" dirty="0" smtClean="0"/>
              <a:t>  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err="1" smtClean="0"/>
              <a:t>Pn</a:t>
            </a:r>
            <a:r>
              <a:rPr lang="ar-IQ" dirty="0" smtClean="0"/>
              <a:t>      </a:t>
            </a:r>
            <a:r>
              <a:rPr lang="en-US" dirty="0" smtClean="0"/>
              <a:t>P1      P2  P3                 </a:t>
            </a:r>
            <a:r>
              <a:rPr lang="en-US" dirty="0" err="1" smtClean="0"/>
              <a:t>Pk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27684" y="3807042"/>
            <a:ext cx="4248472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-1188640" y="220486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1720" y="1844824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91680" y="1844824"/>
            <a:ext cx="261560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55976" y="1844824"/>
            <a:ext cx="432048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55976" y="1844824"/>
            <a:ext cx="1296144" cy="198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91680" y="2060848"/>
            <a:ext cx="3096344" cy="230425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051720" y="2060848"/>
            <a:ext cx="3312368" cy="25922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83768" y="2204864"/>
            <a:ext cx="3168352" cy="25922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99792" y="2348880"/>
            <a:ext cx="3240360" cy="273630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843808" y="2564904"/>
            <a:ext cx="3096344" cy="28803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91880" y="2996952"/>
            <a:ext cx="2808312" cy="266429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051720" y="2348880"/>
            <a:ext cx="36004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95736" y="2816932"/>
            <a:ext cx="37444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95736" y="3212976"/>
            <a:ext cx="37444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95736" y="3501008"/>
            <a:ext cx="37444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2051720" y="4509120"/>
            <a:ext cx="4248472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115616" y="5445224"/>
            <a:ext cx="56886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788024" y="3501008"/>
            <a:ext cx="2304256" cy="19442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85431" y="3825855"/>
            <a:ext cx="129614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547664" y="3807042"/>
            <a:ext cx="180020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62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689</TotalTime>
  <Words>571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PowerPoint Presentation</vt:lpstr>
      <vt:lpstr>الرسم للمبرهنة 7</vt:lpstr>
      <vt:lpstr>PowerPoint Presentation</vt:lpstr>
      <vt:lpstr>رسم مبرهنة 8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66</cp:revision>
  <dcterms:created xsi:type="dcterms:W3CDTF">2019-01-16T14:23:37Z</dcterms:created>
  <dcterms:modified xsi:type="dcterms:W3CDTF">2021-05-11T08:44:49Z</dcterms:modified>
</cp:coreProperties>
</file>