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الحادية عشر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تعاريف هلبرت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844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771" y="0"/>
                <a:ext cx="9122229" cy="6858000"/>
              </a:xfrm>
            </p:spPr>
            <p:txBody>
              <a:bodyPr/>
              <a:lstStyle/>
              <a:p>
                <a:pPr rtl="1"/>
                <a:r>
                  <a:rPr lang="ar-IQ" dirty="0" smtClean="0"/>
                  <a:t>قطعة المستقيم:قطعة المستقيم </a:t>
                </a:r>
                <a:r>
                  <a:rPr lang="en-US" dirty="0" smtClean="0"/>
                  <a:t>AB</a:t>
                </a:r>
                <a:r>
                  <a:rPr lang="ar-IQ" dirty="0" smtClean="0"/>
                  <a:t> هو مجموعه كل النقاط </a:t>
                </a:r>
                <a:r>
                  <a:rPr lang="en-US" dirty="0" smtClean="0"/>
                  <a:t>X</a:t>
                </a: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بحيث ان </a:t>
                </a:r>
                <a:r>
                  <a:rPr lang="en-US" dirty="0" smtClean="0"/>
                  <a:t> X</a:t>
                </a:r>
                <a:r>
                  <a:rPr lang="ar-IQ" dirty="0" smtClean="0"/>
                  <a:t>يقع بين </a:t>
                </a:r>
                <a:r>
                  <a:rPr lang="en-US" dirty="0" smtClean="0"/>
                  <a:t>A,B </a:t>
                </a:r>
                <a:r>
                  <a:rPr lang="ar-IQ" dirty="0" smtClean="0"/>
                  <a:t>   اي ان </a:t>
                </a:r>
                <a:r>
                  <a:rPr lang="en-US" dirty="0" smtClean="0"/>
                  <a:t>A-X-B</a:t>
                </a:r>
                <a:r>
                  <a:rPr lang="ar-IQ" dirty="0" smtClean="0"/>
                  <a:t> والنقاط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 تدعى بنقاط 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النهايات </a:t>
                </a:r>
                <a:r>
                  <a:rPr lang="ar-IQ" dirty="0" smtClean="0"/>
                  <a:t>للقطعة                                                 </a:t>
                </a:r>
                <a:r>
                  <a:rPr lang="en-US" dirty="0" smtClean="0"/>
                  <a:t>B</a:t>
                </a:r>
                <a:r>
                  <a:rPr lang="ar-IQ" dirty="0" smtClean="0"/>
                  <a:t>             </a:t>
                </a:r>
                <a:r>
                  <a:rPr lang="en-US" dirty="0" smtClean="0"/>
                  <a:t>     A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ملاحظة: بعض التعاريف تدخل النقطتين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ضمن نقاط القطعه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AB</a:t>
                </a:r>
                <a:r>
                  <a:rPr lang="ar-IQ" dirty="0" smtClean="0"/>
                  <a:t>= </a:t>
                </a:r>
                <a:r>
                  <a:rPr lang="en-US" dirty="0" smtClean="0"/>
                  <a:t>} </a:t>
                </a:r>
                <a:r>
                  <a:rPr lang="ar-IQ" dirty="0" smtClean="0"/>
                  <a:t> </a:t>
                </a:r>
                <a:r>
                  <a:rPr lang="en-US" dirty="0" smtClean="0"/>
                  <a:t>X</a:t>
                </a:r>
                <a:r>
                  <a:rPr lang="ar-IQ" dirty="0" smtClean="0"/>
                  <a:t>  :   </a:t>
                </a:r>
                <a:r>
                  <a:rPr lang="en-US" dirty="0" smtClean="0"/>
                  <a:t>X=B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X=A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⋁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{</a:t>
                </a:r>
                <a:endParaRPr lang="ar-IQ" dirty="0" smtClean="0"/>
              </a:p>
              <a:p>
                <a:pPr algn="r" rtl="1"/>
                <a:r>
                  <a:rPr lang="ar-IQ" dirty="0" smtClean="0"/>
                  <a:t>نقطة التقاطع :يقال لمستقيمين او لمستقيم وقطعة او قطعتين بانهما متقاطعتين اذا وجدت نقطه مشتركة بينهما</a:t>
                </a:r>
              </a:p>
              <a:p>
                <a:pPr algn="r" rtl="1"/>
                <a:r>
                  <a:rPr lang="ar-IQ" dirty="0" smtClean="0"/>
                  <a:t> المثلث:اذا وجدت ثلاث نقاط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 </a:t>
                </a:r>
                <a:r>
                  <a:rPr lang="ar-IQ" dirty="0" smtClean="0"/>
                  <a:t>لاتقع </a:t>
                </a:r>
                <a:r>
                  <a:rPr lang="ar-IQ" dirty="0" smtClean="0"/>
                  <a:t>على استقامه واحدة(لاتقع على مستقيم واحد) فان المثلث </a:t>
                </a:r>
                <a:r>
                  <a:rPr lang="en-US" dirty="0" smtClean="0"/>
                  <a:t>ABC</a:t>
                </a:r>
                <a:r>
                  <a:rPr lang="ar-IQ" dirty="0" smtClean="0"/>
                  <a:t>يقصد به القطع الثلاثه </a:t>
                </a:r>
                <a:r>
                  <a:rPr lang="en-US" dirty="0" smtClean="0"/>
                  <a:t>CA,BC,AB</a:t>
                </a:r>
                <a:r>
                  <a:rPr lang="ar-IQ" dirty="0" smtClean="0"/>
                  <a:t> والتي تسمى باضلاع المثلث والنقاط الثلاثه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 تسمى برؤوس المثلث ويرمز للمثلث </a:t>
                </a:r>
                <a:r>
                  <a:rPr lang="en-US" dirty="0" smtClean="0"/>
                  <a:t> </a:t>
                </a:r>
                <a:r>
                  <a:rPr lang="ar-IQ" dirty="0" smtClean="0"/>
                  <a:t>بالرمز</a:t>
                </a:r>
                <a:endParaRPr lang="en-US" dirty="0" smtClean="0"/>
              </a:p>
              <a:p>
                <a:pPr marL="0" indent="0" algn="l" rtl="1">
                  <a:buNone/>
                </a:pPr>
                <a:endParaRPr lang="en-US" dirty="0"/>
              </a:p>
              <a:p>
                <a:pPr marL="0" indent="0" algn="l" rtl="1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71" y="0"/>
                <a:ext cx="9122229" cy="6858000"/>
              </a:xfrm>
              <a:blipFill rotWithShape="1">
                <a:blip r:embed="rId2"/>
                <a:stretch>
                  <a:fillRect l="-1337" t="-1156" r="-13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124200" y="4953000"/>
            <a:ext cx="8382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Straight Connector 4"/>
          <p:cNvCxnSpPr/>
          <p:nvPr/>
        </p:nvCxnSpPr>
        <p:spPr>
          <a:xfrm>
            <a:off x="8389257" y="1828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1219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05400" y="4800600"/>
            <a:ext cx="1295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57800" y="4953000"/>
            <a:ext cx="1524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37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9916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  </a:t>
                </a:r>
                <a:r>
                  <a:rPr lang="en-US" dirty="0" smtClean="0"/>
                  <a:t>(     AB  )  </a:t>
                </a:r>
                <a:r>
                  <a:rPr lang="ar-IQ" dirty="0" smtClean="0"/>
                  <a:t>الشعاع:ويقصد به مجموعه كل النقاط 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AB={X:A-X-B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ar-IQ" dirty="0" smtClean="0"/>
                  <a:t>الزاويه:وهي نقطة (راس الزاويه)وشعاعان(ضلعا الزاويه)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اي انه اتحاد شعاعان بنقطه تسمى راس الزاويه      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</a:t>
                </a:r>
                <a:r>
                  <a:rPr lang="ar-IQ" dirty="0" smtClean="0"/>
                  <a:t>                     </a:t>
                </a:r>
                <a:r>
                  <a:rPr lang="en-US" dirty="0" smtClean="0"/>
                  <a:t>X </a:t>
                </a:r>
                <a:r>
                  <a:rPr lang="ar-IQ" dirty="0" smtClean="0"/>
                  <a:t>  </a:t>
                </a:r>
                <a:r>
                  <a:rPr lang="en-US" dirty="0" smtClean="0"/>
                  <a:t>B</a:t>
                </a:r>
                <a:r>
                  <a:rPr lang="ar-IQ" dirty="0" smtClean="0"/>
                  <a:t>            </a:t>
                </a:r>
                <a:r>
                  <a:rPr lang="en-US" dirty="0" smtClean="0"/>
                  <a:t>X</a:t>
                </a:r>
                <a:r>
                  <a:rPr lang="ar-IQ" dirty="0" smtClean="0"/>
                  <a:t>              </a:t>
                </a:r>
                <a:r>
                  <a:rPr lang="en-US" dirty="0" smtClean="0"/>
                  <a:t>A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991600" cy="6858000"/>
              </a:xfrm>
              <a:blipFill rotWithShape="1">
                <a:blip r:embed="rId2"/>
                <a:stretch>
                  <a:fillRect r="-12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429000" y="91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91400" y="326571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2362200" y="3628571"/>
            <a:ext cx="411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90800" y="40386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90800" y="4876800"/>
            <a:ext cx="3200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8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0">
              <a:buNone/>
            </a:pPr>
            <a:r>
              <a:rPr lang="en-US" dirty="0" smtClean="0"/>
              <a:t>  </a:t>
            </a:r>
            <a:r>
              <a:rPr lang="ar-IQ" dirty="0" smtClean="0"/>
              <a:t>لاتقع على مستقيم واحد </a:t>
            </a:r>
            <a:r>
              <a:rPr lang="en-US" dirty="0" smtClean="0"/>
              <a:t>    A,B,C </a:t>
            </a:r>
            <a:r>
              <a:rPr lang="ar-IQ" dirty="0" smtClean="0"/>
              <a:t> اذا كانت النقاط </a:t>
            </a:r>
            <a:r>
              <a:rPr lang="en-US" dirty="0" smtClean="0"/>
              <a:t> P10</a:t>
            </a:r>
          </a:p>
          <a:p>
            <a:pPr marL="0" indent="0" algn="r">
              <a:buNone/>
            </a:pPr>
            <a:r>
              <a:rPr lang="ar-IQ" dirty="0" smtClean="0">
                <a:ea typeface="Cambria Math"/>
              </a:rPr>
              <a:t> </a:t>
            </a:r>
            <a:r>
              <a:rPr lang="ar-IQ" dirty="0" smtClean="0"/>
              <a:t>يوجد مستوي واحد فقط يحتويهما.  </a:t>
            </a:r>
            <a:endParaRPr lang="ar-IQ" b="0" i="1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b="0" dirty="0" smtClean="0">
                <a:ea typeface="Cambria Math"/>
              </a:rPr>
              <a:t> p11</a:t>
            </a:r>
            <a:r>
              <a:rPr lang="ar-IQ" b="0" dirty="0" smtClean="0">
                <a:ea typeface="Cambria Math"/>
              </a:rPr>
              <a:t>اذا وقعت نقطتين من مستقيم في مستوي فان كل نقطة من المستقيم تقع على المستوي</a:t>
            </a:r>
            <a:endParaRPr lang="en-US" b="0" dirty="0" smtClean="0">
              <a:ea typeface="Cambria Math"/>
            </a:endParaRP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 </a:t>
            </a:r>
            <a:r>
              <a:rPr lang="en-US" dirty="0" smtClean="0"/>
              <a:t>p12</a:t>
            </a:r>
            <a:r>
              <a:rPr lang="ar-IQ" dirty="0" smtClean="0"/>
              <a:t>اذا اشترك مستويان بنقطة فانهما يشتركان بنقطة اخرى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في </a:t>
            </a:r>
            <a:r>
              <a:rPr lang="ar-IQ" dirty="0" smtClean="0"/>
              <a:t>الاقل              </a:t>
            </a:r>
            <a:r>
              <a:rPr lang="en-US" dirty="0" smtClean="0"/>
              <a:t>B           C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          </a:t>
            </a:r>
            <a:r>
              <a:rPr lang="en-US" dirty="0" smtClean="0"/>
              <a:t>D</a:t>
            </a:r>
            <a:r>
              <a:rPr lang="ar-IQ" dirty="0" smtClean="0"/>
              <a:t>          </a:t>
            </a:r>
          </a:p>
          <a:p>
            <a:pPr marL="0" indent="0" algn="r">
              <a:buNone/>
            </a:pPr>
            <a:r>
              <a:rPr lang="ar-IQ" dirty="0" smtClean="0"/>
              <a:t>          </a:t>
            </a:r>
            <a:r>
              <a:rPr lang="en-US" dirty="0" smtClean="0"/>
              <a:t>A          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ثالثا :البديهيات الايقاعيه او بديهيات الاتصال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2057400" y="4366985"/>
            <a:ext cx="2286000" cy="1424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267200" y="4343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4343400"/>
            <a:ext cx="1524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4343400"/>
            <a:ext cx="838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19600" y="5791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6800" y="4352471"/>
            <a:ext cx="1524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201400" y="52668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80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 p13 </a:t>
            </a:r>
            <a:r>
              <a:rPr lang="ar-IQ" dirty="0" smtClean="0"/>
              <a:t>يوجد في الاقل اربع نقاط لاتقع على مستوي واحد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 </a:t>
            </a:r>
            <a:r>
              <a:rPr lang="en-US" dirty="0" smtClean="0"/>
              <a:t>p14</a:t>
            </a:r>
            <a:r>
              <a:rPr lang="ar-IQ" dirty="0" smtClean="0"/>
              <a:t>(بديهي باخ)المستقيم الذي يقطع احد اضلاع مثلث ولايمر  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برؤوسه يجب ان يقطع ضلعا اخر في المثلث</a:t>
            </a:r>
          </a:p>
          <a:p>
            <a:pPr marL="0" indent="0" algn="r">
              <a:buNone/>
            </a:pPr>
            <a:r>
              <a:rPr lang="ar-IQ" dirty="0" smtClean="0"/>
              <a:t>رابعا :بديهيات التطابق</a:t>
            </a:r>
          </a:p>
          <a:p>
            <a:pPr marL="0" indent="0" algn="r" rtl="0">
              <a:buNone/>
            </a:pPr>
            <a:r>
              <a:rPr lang="en-US" dirty="0" smtClean="0"/>
              <a:t>           </a:t>
            </a:r>
            <a:r>
              <a:rPr lang="ar-IQ" dirty="0" smtClean="0"/>
              <a:t>وكانت </a:t>
            </a:r>
            <a:r>
              <a:rPr lang="en-US" dirty="0" smtClean="0"/>
              <a:t> a </a:t>
            </a:r>
            <a:r>
              <a:rPr lang="ar-IQ" dirty="0" smtClean="0"/>
              <a:t>نقطتين مختلفتين على مستقيم </a:t>
            </a:r>
            <a:r>
              <a:rPr lang="en-US" dirty="0" smtClean="0"/>
              <a:t> A,B</a:t>
            </a:r>
            <a:r>
              <a:rPr lang="ar-IQ" dirty="0" smtClean="0"/>
              <a:t> اذا كانت </a:t>
            </a:r>
            <a:r>
              <a:rPr lang="en-US" dirty="0" smtClean="0"/>
              <a:t> p15</a:t>
            </a:r>
          </a:p>
          <a:p>
            <a:pPr marL="0" indent="0" algn="l" rtl="0">
              <a:buNone/>
            </a:pPr>
            <a:r>
              <a:rPr lang="ar-IQ" dirty="0" smtClean="0"/>
              <a:t>او على المستقيم نفسه فانه يمكن ايجاد نقطه </a:t>
            </a:r>
            <a:r>
              <a:rPr lang="en-US" dirty="0" smtClean="0"/>
              <a:t> a1</a:t>
            </a:r>
            <a:r>
              <a:rPr lang="ar-IQ" dirty="0" smtClean="0"/>
              <a:t>على المستقيم </a:t>
            </a:r>
            <a:r>
              <a:rPr lang="en-US" dirty="0" smtClean="0"/>
              <a:t>  A1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ar-IQ" dirty="0" smtClean="0"/>
              <a:t>بحيث ان                                   </a:t>
            </a:r>
            <a:r>
              <a:rPr lang="en-US" dirty="0" smtClean="0"/>
              <a:t>     a1 </a:t>
            </a:r>
            <a:r>
              <a:rPr lang="ar-IQ" dirty="0" smtClean="0"/>
              <a:t>على المستقيم </a:t>
            </a:r>
            <a:r>
              <a:rPr lang="en-US" dirty="0" smtClean="0"/>
              <a:t> B1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smtClean="0"/>
              <a:t>     A        B                                                    </a:t>
            </a:r>
            <a:r>
              <a:rPr lang="en-US" dirty="0" smtClean="0"/>
              <a:t>a        </a:t>
            </a:r>
            <a:r>
              <a:rPr lang="en-US" dirty="0" err="1" smtClean="0"/>
              <a:t>a</a:t>
            </a:r>
            <a:r>
              <a:rPr lang="en-US" dirty="0" smtClean="0"/>
              <a:t>                           AB=A1B1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a1</a:t>
            </a:r>
            <a:r>
              <a:rPr lang="ar-IQ" dirty="0" smtClean="0"/>
              <a:t>                                     </a:t>
            </a:r>
            <a:r>
              <a:rPr lang="en-US" dirty="0" smtClean="0"/>
              <a:t>a1</a:t>
            </a:r>
            <a:r>
              <a:rPr lang="ar-IQ" dirty="0" smtClean="0"/>
              <a:t>        </a:t>
            </a:r>
            <a:r>
              <a:rPr lang="en-US" dirty="0" smtClean="0"/>
              <a:t>A1     B1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66800" y="36576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4953000"/>
            <a:ext cx="2971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09600" y="3810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381000"/>
            <a:ext cx="304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" y="990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1029" y="533400"/>
            <a:ext cx="428171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46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0"/>
            <a:ext cx="9122229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ar-IQ" dirty="0" smtClean="0"/>
              <a:t>   </a:t>
            </a:r>
            <a:r>
              <a:rPr lang="en-US" dirty="0" smtClean="0"/>
              <a:t>A1B1=A2B2</a:t>
            </a:r>
            <a:r>
              <a:rPr lang="ar-IQ" dirty="0" smtClean="0"/>
              <a:t>فان</a:t>
            </a:r>
            <a:r>
              <a:rPr lang="en-US" dirty="0" smtClean="0"/>
              <a:t> ,AB=A2B2,AB=A1B1</a:t>
            </a:r>
            <a:r>
              <a:rPr lang="ar-IQ" dirty="0" smtClean="0"/>
              <a:t>اذا كانت </a:t>
            </a:r>
            <a:r>
              <a:rPr lang="en-US" dirty="0" smtClean="0"/>
              <a:t>  P16</a:t>
            </a:r>
          </a:p>
          <a:p>
            <a:pPr marL="0" indent="0" algn="l" rtl="0">
              <a:buNone/>
            </a:pPr>
            <a:r>
              <a:rPr lang="en-US" dirty="0" smtClean="0"/>
              <a:t>,AC=A1C1, A1,B1</a:t>
            </a:r>
            <a:r>
              <a:rPr lang="ar-IQ" dirty="0" smtClean="0"/>
              <a:t>بين </a:t>
            </a:r>
            <a:r>
              <a:rPr lang="en-US" dirty="0" smtClean="0"/>
              <a:t>  C1</a:t>
            </a:r>
            <a:r>
              <a:rPr lang="ar-IQ" dirty="0" smtClean="0"/>
              <a:t>وكانت </a:t>
            </a:r>
            <a:r>
              <a:rPr lang="en-US" dirty="0" smtClean="0"/>
              <a:t>    A,B </a:t>
            </a:r>
            <a:r>
              <a:rPr lang="ar-IQ" dirty="0" smtClean="0"/>
              <a:t> بين </a:t>
            </a:r>
            <a:r>
              <a:rPr lang="en-US" dirty="0" smtClean="0"/>
              <a:t> C </a:t>
            </a:r>
            <a:r>
              <a:rPr lang="ar-IQ" dirty="0" smtClean="0"/>
              <a:t>اذا كانت </a:t>
            </a:r>
            <a:r>
              <a:rPr lang="en-US" dirty="0" smtClean="0"/>
              <a:t> P17</a:t>
            </a:r>
          </a:p>
          <a:p>
            <a:pPr marL="0" indent="0" algn="r">
              <a:buNone/>
            </a:pPr>
            <a:r>
              <a:rPr lang="en-US" dirty="0" smtClean="0"/>
              <a:t>   AB=A1B1 </a:t>
            </a:r>
            <a:r>
              <a:rPr lang="ar-IQ" dirty="0" smtClean="0"/>
              <a:t> فان  </a:t>
            </a:r>
            <a:r>
              <a:rPr lang="en-US" dirty="0" smtClean="0"/>
              <a:t> ,</a:t>
            </a:r>
            <a:r>
              <a:rPr lang="en-US" dirty="0" smtClean="0"/>
              <a:t>CB=C1B1</a:t>
            </a:r>
            <a:r>
              <a:rPr lang="ar-IQ" dirty="0" smtClean="0"/>
              <a:t>                  </a:t>
            </a:r>
            <a:r>
              <a:rPr lang="en-US" dirty="0" smtClean="0"/>
              <a:t>A              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                                                      </a:t>
            </a:r>
            <a:r>
              <a:rPr lang="ar-IQ" dirty="0" smtClean="0"/>
              <a:t>  </a:t>
            </a:r>
            <a:r>
              <a:rPr lang="en-US" dirty="0" smtClean="0"/>
              <a:t>       B1</a:t>
            </a:r>
            <a:r>
              <a:rPr lang="ar-IQ" dirty="0" smtClean="0"/>
              <a:t>  </a:t>
            </a:r>
            <a:r>
              <a:rPr lang="en-US" dirty="0" smtClean="0"/>
              <a:t>A1             </a:t>
            </a:r>
            <a:r>
              <a:rPr lang="ar-IQ" dirty="0" smtClean="0"/>
              <a:t>                                                </a:t>
            </a:r>
            <a:r>
              <a:rPr lang="en-US" dirty="0" smtClean="0"/>
              <a:t>        A3                               </a:t>
            </a:r>
            <a:r>
              <a:rPr lang="ar-IQ" dirty="0" smtClean="0"/>
              <a:t>              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ar-IQ" dirty="0" smtClean="0"/>
              <a:t>    </a:t>
            </a:r>
            <a:r>
              <a:rPr lang="en-US" dirty="0" smtClean="0"/>
              <a:t>C</a:t>
            </a:r>
            <a:r>
              <a:rPr lang="ar-IQ" dirty="0" smtClean="0"/>
              <a:t>      </a:t>
            </a:r>
            <a:r>
              <a:rPr lang="en-US" dirty="0" smtClean="0"/>
              <a:t>B</a:t>
            </a:r>
            <a:r>
              <a:rPr lang="ar-IQ" dirty="0" smtClean="0"/>
              <a:t>      </a:t>
            </a:r>
            <a:r>
              <a:rPr lang="ar-IQ" dirty="0" smtClean="0"/>
              <a:t>                </a:t>
            </a:r>
            <a:r>
              <a:rPr lang="en-US" dirty="0" smtClean="0"/>
              <a:t>B3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ar-IQ" dirty="0" smtClean="0"/>
              <a:t>  </a:t>
            </a:r>
            <a:r>
              <a:rPr lang="en-US" dirty="0" smtClean="0"/>
              <a:t>B1     C1     A1     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81600" y="28956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4343400"/>
            <a:ext cx="3276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62000" y="1843314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2286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2895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89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916</TotalTime>
  <Words>328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المحاضرة الحادية عشر</vt:lpstr>
      <vt:lpstr>PowerPoint Presentation</vt:lpstr>
      <vt:lpstr>PowerPoint Presentation</vt:lpstr>
      <vt:lpstr>ثالثا :البديهيات الايقاعيه او بديهيات الاتصال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الحادية عشر</dc:title>
  <dc:creator>LAITH</dc:creator>
  <cp:lastModifiedBy>LAITH</cp:lastModifiedBy>
  <cp:revision>32</cp:revision>
  <dcterms:created xsi:type="dcterms:W3CDTF">2006-08-16T00:00:00Z</dcterms:created>
  <dcterms:modified xsi:type="dcterms:W3CDTF">2021-06-09T12:39:57Z</dcterms:modified>
</cp:coreProperties>
</file>