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/>
          <a:lstStyle/>
          <a:p>
            <a:pPr algn="r" rtl="1"/>
            <a:r>
              <a:rPr lang="ar-IQ" dirty="0" smtClean="0"/>
              <a:t>مبرهنه </a:t>
            </a:r>
            <a:r>
              <a:rPr lang="en-US" dirty="0" smtClean="0"/>
              <a:t>x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7239000" cy="3733800"/>
          </a:xfrm>
        </p:spPr>
        <p:txBody>
          <a:bodyPr/>
          <a:lstStyle/>
          <a:p>
            <a:pPr algn="r" rtl="1"/>
            <a:r>
              <a:rPr lang="ar-IQ" dirty="0" smtClean="0">
                <a:solidFill>
                  <a:schemeClr val="tx1"/>
                </a:solidFill>
              </a:rPr>
              <a:t>اذا كان </a:t>
            </a:r>
            <a:r>
              <a:rPr lang="en-US" dirty="0" smtClean="0">
                <a:solidFill>
                  <a:schemeClr val="tx1"/>
                </a:solidFill>
              </a:rPr>
              <a:t>AD</a:t>
            </a:r>
            <a:r>
              <a:rPr lang="ar-IQ" dirty="0" smtClean="0">
                <a:solidFill>
                  <a:schemeClr val="tx1"/>
                </a:solidFill>
              </a:rPr>
              <a:t> بين </a:t>
            </a:r>
            <a:r>
              <a:rPr lang="en-US" dirty="0" smtClean="0">
                <a:solidFill>
                  <a:schemeClr val="tx1"/>
                </a:solidFill>
              </a:rPr>
              <a:t>AB,AC</a:t>
            </a:r>
            <a:r>
              <a:rPr lang="ar-IQ" dirty="0" smtClean="0">
                <a:solidFill>
                  <a:schemeClr val="tx1"/>
                </a:solidFill>
              </a:rPr>
              <a:t> وان </a:t>
            </a:r>
            <a:r>
              <a:rPr lang="en-US" dirty="0" smtClean="0">
                <a:solidFill>
                  <a:schemeClr val="tx1"/>
                </a:solidFill>
              </a:rPr>
              <a:t>AE</a:t>
            </a:r>
            <a:r>
              <a:rPr lang="ar-IQ" dirty="0" smtClean="0">
                <a:solidFill>
                  <a:schemeClr val="tx1"/>
                </a:solidFill>
              </a:rPr>
              <a:t> يقع بين </a:t>
            </a:r>
            <a:r>
              <a:rPr lang="en-US" dirty="0" smtClean="0">
                <a:solidFill>
                  <a:schemeClr val="tx1"/>
                </a:solidFill>
              </a:rPr>
              <a:t>AD,AC</a:t>
            </a:r>
            <a:endParaRPr lang="ar-IQ" dirty="0" smtClean="0">
              <a:solidFill>
                <a:schemeClr val="tx1"/>
              </a:solidFill>
            </a:endParaRP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فان </a:t>
            </a:r>
            <a:r>
              <a:rPr lang="en-US" dirty="0" smtClean="0">
                <a:solidFill>
                  <a:schemeClr val="tx1"/>
                </a:solidFill>
              </a:rPr>
              <a:t>AE</a:t>
            </a:r>
            <a:r>
              <a:rPr lang="ar-IQ" dirty="0" smtClean="0">
                <a:solidFill>
                  <a:schemeClr val="tx1"/>
                </a:solidFill>
              </a:rPr>
              <a:t> يقع بين </a:t>
            </a:r>
            <a:r>
              <a:rPr lang="en-US" dirty="0" smtClean="0">
                <a:solidFill>
                  <a:schemeClr val="tx1"/>
                </a:solidFill>
              </a:rPr>
              <a:t>AB,AC</a:t>
            </a:r>
            <a:endParaRPr lang="ar-IQ" dirty="0" smtClean="0">
              <a:solidFill>
                <a:schemeClr val="tx1"/>
              </a:solidFill>
            </a:endParaRPr>
          </a:p>
          <a:p>
            <a:pPr algn="r" rtl="1"/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        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</a:p>
          <a:p>
            <a:pPr algn="r" rt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ar-IQ" dirty="0" smtClean="0">
                <a:solidFill>
                  <a:schemeClr val="tx1"/>
                </a:solidFill>
              </a:rPr>
              <a:t>                    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</a:p>
          <a:p>
            <a:pPr algn="r" rtl="1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ar-IQ" dirty="0" smtClean="0">
                <a:solidFill>
                  <a:schemeClr val="tx1"/>
                </a:solidFill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 smtClean="0">
              <a:solidFill>
                <a:schemeClr val="tx1"/>
              </a:solidFill>
            </a:endParaRPr>
          </a:p>
          <a:p>
            <a:pPr algn="r" rtl="1"/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ar-IQ" dirty="0" smtClean="0">
                <a:solidFill>
                  <a:schemeClr val="tx1"/>
                </a:solidFill>
              </a:rPr>
              <a:t>                    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581400" y="3352800"/>
            <a:ext cx="1981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81400" y="43434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80971" y="3641271"/>
            <a:ext cx="1981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962400" y="4000500"/>
            <a:ext cx="19812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89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اذا كان شعاع يقع بين شعاع موازي لمستقيم معلوم وشعاع يقطع المستقيم المعلوم فانه يقطع المستقيم المعلوم</a:t>
            </a:r>
          </a:p>
          <a:p>
            <a:pPr marL="0" indent="0" algn="r" rtl="1">
              <a:buNone/>
            </a:pPr>
            <a:r>
              <a:rPr lang="ar-IQ" dirty="0" smtClean="0"/>
              <a:t>المعطيات كل من </a:t>
            </a:r>
            <a:r>
              <a:rPr lang="en-US" dirty="0" smtClean="0"/>
              <a:t>PR,PS</a:t>
            </a:r>
            <a:r>
              <a:rPr lang="ar-IQ" dirty="0" smtClean="0"/>
              <a:t> يوازي المستقيم      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</a:t>
            </a:r>
            <a:r>
              <a:rPr lang="en-US" dirty="0" smtClean="0"/>
              <a:t>    </a:t>
            </a:r>
            <a:r>
              <a:rPr lang="ar-IQ" dirty="0" smtClean="0"/>
              <a:t>                  </a:t>
            </a:r>
            <a:r>
              <a:rPr lang="en-US" dirty="0" smtClean="0"/>
              <a:t>P</a:t>
            </a:r>
            <a:r>
              <a:rPr lang="ar-IQ" dirty="0" smtClean="0"/>
              <a:t>       </a:t>
            </a:r>
            <a:r>
              <a:rPr lang="en-US" dirty="0" smtClean="0"/>
              <a:t> </a:t>
            </a:r>
            <a:endParaRPr lang="ar-IQ" dirty="0" smtClean="0"/>
          </a:p>
          <a:p>
            <a:pPr marL="0" indent="0" algn="r" rtl="1">
              <a:buNone/>
            </a:pPr>
            <a:r>
              <a:rPr lang="en-US" dirty="0" smtClean="0"/>
              <a:t>m</a:t>
            </a:r>
            <a:r>
              <a:rPr lang="ar-IQ" dirty="0" smtClean="0"/>
              <a:t> و</a:t>
            </a:r>
            <a:r>
              <a:rPr lang="en-US" dirty="0" err="1" smtClean="0"/>
              <a:t>pB</a:t>
            </a:r>
            <a:r>
              <a:rPr lang="ar-IQ" dirty="0" smtClean="0"/>
              <a:t> قاطع ل </a:t>
            </a:r>
            <a:r>
              <a:rPr lang="en-US" dirty="0" smtClean="0"/>
              <a:t>m</a:t>
            </a:r>
            <a:r>
              <a:rPr lang="ar-IQ" dirty="0" smtClean="0"/>
              <a:t> في </a:t>
            </a:r>
            <a:r>
              <a:rPr lang="en-US" dirty="0" smtClean="0"/>
              <a:t>B</a:t>
            </a:r>
            <a:r>
              <a:rPr lang="ar-IQ" dirty="0" smtClean="0"/>
              <a:t>                </a:t>
            </a:r>
            <a:r>
              <a:rPr lang="en-US" dirty="0" smtClean="0"/>
              <a:t>S </a:t>
            </a:r>
            <a:r>
              <a:rPr lang="ar-IQ" dirty="0" smtClean="0"/>
              <a:t>                  </a:t>
            </a:r>
            <a:r>
              <a:rPr lang="en-US" dirty="0" smtClean="0"/>
              <a:t>R</a:t>
            </a:r>
          </a:p>
          <a:p>
            <a:pPr marL="0" indent="0" algn="r" rtl="1">
              <a:buNone/>
            </a:pPr>
            <a:r>
              <a:rPr lang="en-US" dirty="0" smtClean="0"/>
              <a:t>PQ</a:t>
            </a:r>
            <a:r>
              <a:rPr lang="ar-IQ" dirty="0" smtClean="0"/>
              <a:t> يقع بين </a:t>
            </a:r>
            <a:r>
              <a:rPr lang="en-US" dirty="0" smtClean="0"/>
              <a:t> PS,PB</a:t>
            </a:r>
            <a:r>
              <a:rPr lang="ar-IQ" dirty="0" smtClean="0"/>
              <a:t>                           </a:t>
            </a:r>
            <a:r>
              <a:rPr lang="en-US" dirty="0" smtClean="0"/>
              <a:t>Q</a:t>
            </a:r>
            <a:r>
              <a:rPr lang="ar-IQ" dirty="0" smtClean="0"/>
              <a:t> </a:t>
            </a:r>
            <a:r>
              <a:rPr lang="en-US" dirty="0" smtClean="0"/>
              <a:t>Q1         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 smtClean="0"/>
              <a:t>م ث </a:t>
            </a:r>
            <a:r>
              <a:rPr lang="en-US" dirty="0" smtClean="0"/>
              <a:t>PQ</a:t>
            </a:r>
            <a:r>
              <a:rPr lang="ar-IQ" dirty="0" smtClean="0"/>
              <a:t>  يقطع </a:t>
            </a:r>
            <a:r>
              <a:rPr lang="en-US" dirty="0" smtClean="0"/>
              <a:t>m</a:t>
            </a:r>
            <a:endParaRPr lang="ar-IQ" dirty="0" smtClean="0"/>
          </a:p>
          <a:p>
            <a:pPr marL="0" indent="0" algn="r" rtl="1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</a:t>
            </a:r>
            <a:r>
              <a:rPr lang="en-US" dirty="0" smtClean="0"/>
              <a:t>m</a:t>
            </a:r>
            <a:r>
              <a:rPr lang="ar-IQ" dirty="0" smtClean="0"/>
              <a:t>                     </a:t>
            </a:r>
            <a:r>
              <a:rPr lang="en-US" dirty="0" smtClean="0"/>
              <a:t>B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مبرهنه 1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752600" y="4876800"/>
            <a:ext cx="30480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3352800"/>
            <a:ext cx="762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33528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00200" y="33528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4600" y="33528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752600" y="3352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30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en-US" dirty="0" smtClean="0"/>
                  <a:t>PB</a:t>
                </a:r>
                <a:r>
                  <a:rPr lang="ar-IQ" dirty="0" smtClean="0"/>
                  <a:t>يقطع </a:t>
                </a:r>
                <a:r>
                  <a:rPr lang="en-US" dirty="0" smtClean="0"/>
                  <a:t>m</a:t>
                </a:r>
                <a:r>
                  <a:rPr lang="ar-IQ" dirty="0" smtClean="0"/>
                  <a:t> فان من </a:t>
                </a:r>
                <a:r>
                  <a:rPr lang="en-US" dirty="0" smtClean="0"/>
                  <a:t>HPP</a:t>
                </a:r>
                <a:r>
                  <a:rPr lang="ar-IQ" dirty="0" smtClean="0"/>
                  <a:t> </a:t>
                </a:r>
                <a:r>
                  <a:rPr lang="en-US" dirty="0" smtClean="0"/>
                  <a:t>PB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ar-IQ" dirty="0" smtClean="0"/>
                  <a:t>يقع بين </a:t>
                </a:r>
                <a:r>
                  <a:rPr lang="en-US" dirty="0" smtClean="0"/>
                  <a:t>PR,PS</a:t>
                </a:r>
                <a:r>
                  <a:rPr lang="ar-IQ" dirty="0" smtClean="0"/>
                  <a:t> وحسب مبرهنه </a:t>
                </a:r>
                <a:r>
                  <a:rPr lang="en-US" dirty="0" smtClean="0"/>
                  <a:t>X </a:t>
                </a:r>
                <a:r>
                  <a:rPr lang="ar-IQ" dirty="0" smtClean="0"/>
                  <a:t> </a:t>
                </a:r>
                <a:r>
                  <a:rPr lang="en-US" dirty="0" smtClean="0"/>
                  <a:t>PQ</a:t>
                </a:r>
                <a:r>
                  <a:rPr lang="ar-IQ" dirty="0" smtClean="0"/>
                  <a:t> يقع بين </a:t>
                </a:r>
                <a:r>
                  <a:rPr lang="en-US" dirty="0" smtClean="0"/>
                  <a:t>PR,PS</a:t>
                </a:r>
                <a:r>
                  <a:rPr lang="ar-IQ" dirty="0" smtClean="0"/>
                  <a:t> ومن </a:t>
                </a:r>
                <a:r>
                  <a:rPr lang="en-US" dirty="0" smtClean="0"/>
                  <a:t>HPP</a:t>
                </a:r>
                <a:r>
                  <a:rPr lang="ar-IQ" dirty="0" smtClean="0"/>
                  <a:t> ينتج </a:t>
                </a:r>
                <a:r>
                  <a:rPr lang="en-US" dirty="0" smtClean="0"/>
                  <a:t>PQ</a:t>
                </a:r>
                <a:r>
                  <a:rPr lang="ar-IQ" dirty="0" smtClean="0"/>
                  <a:t> يقطع</a:t>
                </a:r>
                <a:r>
                  <a:rPr lang="en-US" dirty="0" smtClean="0"/>
                  <a:t>m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وبالمثل اذا كان </a:t>
                </a:r>
                <a:r>
                  <a:rPr lang="en-US" dirty="0" smtClean="0"/>
                  <a:t>PQ</a:t>
                </a:r>
                <a:r>
                  <a:rPr lang="ar-IQ" dirty="0" smtClean="0"/>
                  <a:t> يقع بين </a:t>
                </a:r>
                <a:r>
                  <a:rPr lang="en-US" dirty="0" smtClean="0"/>
                  <a:t>PS,PB</a:t>
                </a:r>
                <a:endParaRPr lang="ar-IQ" dirty="0" smtClean="0"/>
              </a:p>
              <a:p>
                <a:pPr marL="0" indent="0" algn="r" rtl="1">
                  <a:buNone/>
                </a:pPr>
                <a:endParaRPr lang="ar-IQ" dirty="0"/>
              </a:p>
              <a:p>
                <a:pPr marL="0" indent="0" algn="r" rtl="1">
                  <a:buNone/>
                </a:pPr>
                <a:r>
                  <a:rPr lang="ar-IQ" dirty="0" smtClean="0"/>
                  <a:t>                                   </a:t>
                </a:r>
                <a:r>
                  <a:rPr lang="en-US" dirty="0" smtClean="0"/>
                  <a:t>P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</a:t>
                </a:r>
                <a:r>
                  <a:rPr lang="en-US" dirty="0" smtClean="0"/>
                  <a:t>S</a:t>
                </a:r>
                <a:r>
                  <a:rPr lang="ar-IQ" dirty="0" smtClean="0"/>
                  <a:t>                 </a:t>
                </a:r>
                <a:r>
                  <a:rPr lang="en-US" dirty="0" smtClean="0"/>
                  <a:t>R</a:t>
                </a:r>
                <a:r>
                  <a:rPr lang="ar-IQ" dirty="0" smtClean="0"/>
                  <a:t>                                    </a:t>
                </a:r>
              </a:p>
              <a:p>
                <a:pPr marL="0" indent="0" algn="r" rtl="1">
                  <a:buNone/>
                </a:pPr>
                <a:r>
                  <a:rPr lang="en-US" dirty="0" smtClean="0"/>
                  <a:t>  </a:t>
                </a:r>
                <a:r>
                  <a:rPr lang="ar-IQ" dirty="0" smtClean="0"/>
                  <a:t>                           </a:t>
                </a:r>
                <a:r>
                  <a:rPr lang="en-US" dirty="0" smtClean="0"/>
                  <a:t>Q</a:t>
                </a:r>
                <a:endParaRPr lang="ar-IQ" dirty="0"/>
              </a:p>
              <a:p>
                <a:pPr marL="0" indent="0" algn="r" rtl="1">
                  <a:buNone/>
                </a:pP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</a:t>
                </a:r>
                <a:r>
                  <a:rPr lang="en-US" dirty="0" smtClean="0"/>
                  <a:t>m</a:t>
                </a:r>
                <a:r>
                  <a:rPr lang="ar-IQ" dirty="0" smtClean="0"/>
                  <a:t>                </a:t>
                </a:r>
                <a:r>
                  <a:rPr lang="en-US" dirty="0" smtClean="0"/>
                  <a:t>B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 r="-14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البرهان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50292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81600" y="38100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3810000"/>
            <a:ext cx="1143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43400" y="3810000"/>
            <a:ext cx="838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81600" y="3810000"/>
            <a:ext cx="5715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648200" y="3810000"/>
            <a:ext cx="533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42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0"/>
                <a:ext cx="8991600" cy="7010400"/>
              </a:xfrm>
            </p:spPr>
            <p:txBody>
              <a:bodyPr/>
              <a:lstStyle/>
              <a:p>
                <a:pPr marL="0" indent="0" algn="r" rtl="1">
                  <a:buNone/>
                </a:pPr>
                <a:r>
                  <a:rPr lang="ar-IQ" dirty="0" smtClean="0"/>
                  <a:t>بديهيه </a:t>
                </a:r>
                <a:r>
                  <a:rPr lang="en-US" dirty="0" smtClean="0"/>
                  <a:t>A</a:t>
                </a:r>
                <a:r>
                  <a:rPr lang="ar-IQ" dirty="0" smtClean="0"/>
                  <a:t> بديهيه انشاء قطعه</a:t>
                </a:r>
              </a:p>
              <a:p>
                <a:pPr marL="0" indent="0" algn="r" rtl="1">
                  <a:buNone/>
                </a:pPr>
                <a:r>
                  <a:rPr lang="ar-IQ" dirty="0" smtClean="0"/>
                  <a:t>لتكن </a:t>
                </a:r>
                <a:r>
                  <a:rPr lang="en-US" dirty="0" smtClean="0"/>
                  <a:t>AB</a:t>
                </a:r>
                <a:r>
                  <a:rPr lang="ar-IQ" dirty="0" smtClean="0"/>
                  <a:t>قطعة </a:t>
                </a:r>
                <a:r>
                  <a:rPr lang="en-US" dirty="0" smtClean="0"/>
                  <a:t>C</a:t>
                </a:r>
                <a:r>
                  <a:rPr lang="ar-IQ" dirty="0" smtClean="0"/>
                  <a:t>نقطة على </a:t>
                </a:r>
                <a:r>
                  <a:rPr lang="en-US" dirty="0" smtClean="0"/>
                  <a:t>m </a:t>
                </a:r>
                <a:r>
                  <a:rPr lang="ar-IQ" dirty="0" smtClean="0"/>
                  <a:t>فانه توجد نقطة واحدة فقط </a:t>
                </a:r>
                <a:r>
                  <a:rPr lang="en-US" dirty="0" smtClean="0"/>
                  <a:t>D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en-US" dirty="0" smtClean="0"/>
                  <a:t>AB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𝐶𝐷</m:t>
                    </m:r>
                  </m:oMath>
                </a14:m>
                <a:r>
                  <a:rPr lang="ar-IQ" dirty="0" smtClean="0"/>
                  <a:t>                             </a:t>
                </a:r>
                <a:r>
                  <a:rPr lang="en-US" dirty="0" smtClean="0"/>
                  <a:t>A                     B</a:t>
                </a:r>
                <a:endParaRPr lang="ar-IQ" dirty="0" smtClean="0"/>
              </a:p>
              <a:p>
                <a:pPr marL="0" indent="0" algn="r" rtl="1">
                  <a:buNone/>
                </a:pPr>
                <a:endParaRPr lang="ar-IQ" dirty="0"/>
              </a:p>
              <a:p>
                <a:pPr marL="0" indent="0" algn="r" rtl="1">
                  <a:buNone/>
                </a:pP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        </a:t>
                </a:r>
                <a:r>
                  <a:rPr lang="en-US" dirty="0" smtClean="0"/>
                  <a:t>m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c                D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0"/>
                <a:ext cx="8991600" cy="7010400"/>
              </a:xfrm>
              <a:blipFill rotWithShape="1">
                <a:blip r:embed="rId2"/>
                <a:stretch>
                  <a:fillRect t="-1130" r="-12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2286000" y="1563914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51429" y="2590800"/>
            <a:ext cx="3657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75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 rtl="1">
                  <a:buNone/>
                </a:pPr>
                <a:r>
                  <a:rPr lang="ar-IQ" dirty="0" smtClean="0"/>
                  <a:t>لتكن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𝐵𝐴𝐶</m:t>
                    </m:r>
                  </m:oMath>
                </a14:m>
                <a:r>
                  <a:rPr lang="ar-IQ" dirty="0" smtClean="0"/>
                  <a:t>وليكن </a:t>
                </a:r>
                <a:r>
                  <a:rPr lang="en-US" dirty="0" smtClean="0"/>
                  <a:t>DF</a:t>
                </a:r>
                <a:r>
                  <a:rPr lang="ar-IQ" dirty="0" smtClean="0"/>
                  <a:t> شعاع على المستقيم </a:t>
                </a:r>
                <a:r>
                  <a:rPr lang="en-US" dirty="0" smtClean="0"/>
                  <a:t>m</a:t>
                </a:r>
                <a:r>
                  <a:rPr lang="ar-IQ" dirty="0" smtClean="0"/>
                  <a:t> فانه في كل جهه من </a:t>
                </a:r>
                <a:r>
                  <a:rPr lang="en-US" dirty="0" smtClean="0"/>
                  <a:t>m</a:t>
                </a:r>
                <a:r>
                  <a:rPr lang="ar-IQ" dirty="0" smtClean="0"/>
                  <a:t> يوجد شعاعا واحد فقط </a:t>
                </a:r>
                <a:r>
                  <a:rPr lang="en-US" dirty="0" smtClean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DE</a:t>
                </a:r>
                <a:r>
                  <a:rPr lang="ar-IQ" dirty="0" smtClean="0"/>
                  <a:t> بحيث ان</a:t>
                </a:r>
              </a:p>
              <a:p>
                <a:pPr marL="0" indent="0" algn="r" rtl="1">
                  <a:buNone/>
                </a:pPr>
                <a:r>
                  <a:rPr lang="ar-IQ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𝐸𝐷𝐹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≅   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𝐵𝐴𝐶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dirty="0" smtClean="0"/>
                  <a:t>               </a:t>
                </a:r>
                <a:r>
                  <a:rPr lang="en-US" dirty="0" smtClean="0"/>
                  <a:t>B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en-US" dirty="0" smtClean="0"/>
                  <a:t>E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 smtClean="0"/>
                  <a:t>  </a:t>
                </a:r>
                <a:r>
                  <a:rPr lang="en-US" dirty="0" smtClean="0"/>
                  <a:t> 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  </a:t>
                </a:r>
                <a:r>
                  <a:rPr lang="ar-IQ" dirty="0" smtClean="0"/>
                  <a:t>                                  </a:t>
                </a:r>
                <a:r>
                  <a:rPr lang="en-US" dirty="0" smtClean="0"/>
                  <a:t>B</a:t>
                </a:r>
                <a:endParaRPr lang="ar-IQ" dirty="0" smtClean="0"/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                    </a:t>
                </a:r>
                <a:r>
                  <a:rPr lang="en-US" dirty="0" smtClean="0"/>
                  <a:t>D</a:t>
                </a:r>
                <a:r>
                  <a:rPr lang="ar-IQ" dirty="0" smtClean="0"/>
                  <a:t>                 </a:t>
                </a:r>
                <a:r>
                  <a:rPr lang="en-US" dirty="0" smtClean="0"/>
                  <a:t>m</a:t>
                </a:r>
                <a:r>
                  <a:rPr lang="ar-IQ" dirty="0" smtClean="0"/>
                  <a:t>     </a:t>
                </a:r>
              </a:p>
              <a:p>
                <a:pPr marL="0" indent="0" algn="r" rtl="1">
                  <a:buNone/>
                </a:pPr>
                <a:r>
                  <a:rPr lang="ar-IQ" dirty="0"/>
                  <a:t> </a:t>
                </a:r>
                <a:r>
                  <a:rPr lang="ar-IQ" dirty="0" smtClean="0"/>
                  <a:t> </a:t>
                </a:r>
                <a:r>
                  <a:rPr lang="en-US" dirty="0" smtClean="0"/>
                  <a:t>F</a:t>
                </a:r>
                <a:r>
                  <a:rPr lang="ar-IQ" dirty="0" smtClean="0"/>
                  <a:t>                                            </a:t>
                </a:r>
                <a:r>
                  <a:rPr lang="en-US" dirty="0" smtClean="0"/>
                  <a:t>C</a:t>
                </a:r>
                <a:r>
                  <a:rPr lang="ar-IQ" dirty="0" smtClean="0"/>
                  <a:t>           </a:t>
                </a:r>
                <a:r>
                  <a:rPr lang="en-US" dirty="0" smtClean="0"/>
                  <a:t>A         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 r="-140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بديهيه </a:t>
            </a:r>
            <a:r>
              <a:rPr lang="en-US" dirty="0" smtClean="0"/>
              <a:t>B</a:t>
            </a:r>
            <a:r>
              <a:rPr lang="ar-IQ" dirty="0" smtClean="0"/>
              <a:t>بديهيه انشاء زاويه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24000" y="3505200"/>
            <a:ext cx="1905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6482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4267200"/>
            <a:ext cx="32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553200" y="3505200"/>
            <a:ext cx="1371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53200" y="4267200"/>
            <a:ext cx="1524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عندما يقطع مستقيمان متوازيان بقاطع فان الشكل الناتج يدعى مثلث محاذي او مثلث ذو راسين ويرمز له(</a:t>
            </a:r>
            <a:r>
              <a:rPr lang="en-US" dirty="0" smtClean="0"/>
              <a:t>T-V-T</a:t>
            </a:r>
            <a:r>
              <a:rPr lang="ar-IQ" dirty="0" smtClean="0"/>
              <a:t>)</a:t>
            </a:r>
          </a:p>
          <a:p>
            <a:pPr marL="0" indent="0" algn="r" rtl="1">
              <a:buNone/>
            </a:pPr>
            <a:r>
              <a:rPr lang="en-US" dirty="0" smtClean="0"/>
              <a:t>Two vertices </a:t>
            </a:r>
            <a:r>
              <a:rPr lang="en-US" dirty="0" err="1" smtClean="0"/>
              <a:t>trangle</a:t>
            </a:r>
            <a:endParaRPr lang="ar-IQ" dirty="0" smtClean="0"/>
          </a:p>
          <a:p>
            <a:pPr marL="0" indent="0" algn="r" rtl="1">
              <a:buNone/>
            </a:pPr>
            <a:endParaRPr lang="ar-IQ" dirty="0"/>
          </a:p>
          <a:p>
            <a:pPr marL="0" indent="0" algn="r" rtl="1">
              <a:buNone/>
            </a:pPr>
            <a:r>
              <a:rPr lang="ar-IQ" smtClean="0"/>
              <a:t>مجموع زوايا المثلث المحاذي اكثر من 180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المثلث المحاذي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4196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57400" y="2971800"/>
            <a:ext cx="2286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133600" y="2895600"/>
            <a:ext cx="15240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260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222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مبرهنه x</vt:lpstr>
      <vt:lpstr>مبرهنه 1</vt:lpstr>
      <vt:lpstr>البرهان</vt:lpstr>
      <vt:lpstr>PowerPoint Presentation</vt:lpstr>
      <vt:lpstr>بديهيه Bبديهيه انشاء زاويه</vt:lpstr>
      <vt:lpstr>المثلث المحاذي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مبرهنه x</dc:title>
  <dc:creator>LAITH</dc:creator>
  <cp:lastModifiedBy>LAITH</cp:lastModifiedBy>
  <cp:revision>17</cp:revision>
  <dcterms:created xsi:type="dcterms:W3CDTF">2006-08-16T00:00:00Z</dcterms:created>
  <dcterms:modified xsi:type="dcterms:W3CDTF">2021-06-24T06:02:10Z</dcterms:modified>
</cp:coreProperties>
</file>